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1" r:id="rId3"/>
    <p:sldId id="297" r:id="rId4"/>
    <p:sldId id="262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5" r:id="rId13"/>
    <p:sldId id="336" r:id="rId14"/>
    <p:sldId id="337" r:id="rId15"/>
    <p:sldId id="322" r:id="rId16"/>
    <p:sldId id="302" r:id="rId17"/>
    <p:sldId id="334" r:id="rId18"/>
    <p:sldId id="316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BA3"/>
    <a:srgbClr val="3D4044"/>
    <a:srgbClr val="0F9EFB"/>
    <a:srgbClr val="38E11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08" autoAdjust="0"/>
    <p:restoredTop sz="94587"/>
  </p:normalViewPr>
  <p:slideViewPr>
    <p:cSldViewPr snapToGrid="0">
      <p:cViewPr varScale="1">
        <p:scale>
          <a:sx n="83" d="100"/>
          <a:sy n="83" d="100"/>
        </p:scale>
        <p:origin x="240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22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A36F-3617-4DCA-85C7-BB2F0516074D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281C-57BF-4E48-B7BE-E5CD13CE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5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E38CC-D508-D24A-B327-2F59CCA8B65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2FD5B-8DD9-674D-99FA-2F018108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Working Group 1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175 out of 182 have a DOI or at least URL in Forest Chapter.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9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of contact; more details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9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dataset or datasets (or citations to source). Also includes Analysis Methods and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1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details separated out (and downloadable image) for each panel in a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9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report’s provenance is connected to the same database of records, so that users can see connections across publications: for example, you can see that one person was the same person that contributed to one report and also wrote an article or was the editor on a book,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Ingestion can nudge to select from curated list for high-quality metadata;</a:t>
            </a:r>
          </a:p>
          <a:p>
            <a:r>
              <a:rPr lang="en-US" dirty="0"/>
              <a:t>Keywords are attached and surfaced, but no additional functionality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6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96B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93707"/>
            <a:ext cx="9144000" cy="354006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Title | Contractor Status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248697"/>
            <a:ext cx="9144000" cy="2585884"/>
          </a:xfrm>
        </p:spPr>
        <p:txBody>
          <a:bodyPr anchor="ctr" anchorCtr="0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1" y="1160206"/>
            <a:ext cx="91243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524001" y="3929347"/>
            <a:ext cx="91243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14" y="5832788"/>
            <a:ext cx="2689108" cy="4991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75123" y="6331974"/>
            <a:ext cx="2084438" cy="373626"/>
          </a:xfrm>
          <a:prstGeom prst="rect">
            <a:avLst/>
          </a:prstGeom>
          <a:solidFill>
            <a:srgbClr val="096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4712" y="4516266"/>
            <a:ext cx="2822575" cy="27223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8798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96B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59277" y="4093707"/>
            <a:ext cx="4566082" cy="354006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9277" y="1248696"/>
            <a:ext cx="4566082" cy="2618631"/>
          </a:xfrm>
        </p:spPr>
        <p:txBody>
          <a:bodyPr anchor="ctr" anchorCtr="0">
            <a:noAutofit/>
          </a:bodyPr>
          <a:lstStyle>
            <a:lvl1pPr algn="ctr"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“Business Card”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28222" y="1160206"/>
            <a:ext cx="5028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328222" y="3929347"/>
            <a:ext cx="5028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14" y="5401634"/>
            <a:ext cx="2689108" cy="4991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75123" y="6331974"/>
            <a:ext cx="2084438" cy="373626"/>
          </a:xfrm>
          <a:prstGeom prst="rect">
            <a:avLst/>
          </a:prstGeom>
          <a:solidFill>
            <a:srgbClr val="096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299235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0" y="5272601"/>
            <a:ext cx="10058389" cy="1003053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7615083" y="1412592"/>
            <a:ext cx="2861189" cy="2072969"/>
            <a:chOff x="4916127" y="3577069"/>
            <a:chExt cx="2861189" cy="2072969"/>
          </a:xfrm>
        </p:grpSpPr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5761703" y="4193210"/>
              <a:ext cx="2015613" cy="36195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Calibri" panose="020F0502020204030204" pitchFamily="34" charset="0"/>
                </a:rPr>
                <a:t>@</a:t>
              </a:r>
              <a:r>
                <a:rPr lang="en-US" dirty="0" err="1">
                  <a:latin typeface="Calibri" panose="020F0502020204030204" pitchFamily="34" charset="0"/>
                </a:rPr>
                <a:t>usgcrp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73" y="4740649"/>
              <a:ext cx="361950" cy="36195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73" y="5288088"/>
              <a:ext cx="361950" cy="36195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73" y="4193210"/>
              <a:ext cx="361950" cy="36195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2" name="Subtitle 2"/>
            <p:cNvSpPr txBox="1">
              <a:spLocks/>
            </p:cNvSpPr>
            <p:nvPr userDrawn="1"/>
          </p:nvSpPr>
          <p:spPr>
            <a:xfrm>
              <a:off x="5761703" y="4740649"/>
              <a:ext cx="2015613" cy="36195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err="1">
                  <a:latin typeface="Calibri" panose="020F0502020204030204" pitchFamily="34" charset="0"/>
                </a:rPr>
                <a:t>usgcrp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Subtitle 2"/>
            <p:cNvSpPr txBox="1">
              <a:spLocks/>
            </p:cNvSpPr>
            <p:nvPr userDrawn="1"/>
          </p:nvSpPr>
          <p:spPr>
            <a:xfrm>
              <a:off x="5761703" y="5288088"/>
              <a:ext cx="2015613" cy="36195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Calibri" panose="020F0502020204030204" pitchFamily="34" charset="0"/>
                </a:rPr>
                <a:t>GlobalChange.gov</a:t>
              </a:r>
            </a:p>
          </p:txBody>
        </p:sp>
        <p:sp>
          <p:nvSpPr>
            <p:cNvPr id="24" name="Subtitle 2"/>
            <p:cNvSpPr txBox="1">
              <a:spLocks/>
            </p:cNvSpPr>
            <p:nvPr userDrawn="1"/>
          </p:nvSpPr>
          <p:spPr>
            <a:xfrm>
              <a:off x="4916127" y="3577069"/>
              <a:ext cx="2861189" cy="41655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Calibri" panose="020F0502020204030204" pitchFamily="34" charset="0"/>
                </a:rPr>
                <a:t>Connect with us: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16" y="6356961"/>
            <a:ext cx="1687519" cy="3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56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9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5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5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8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74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9" y="6382417"/>
            <a:ext cx="1776011" cy="32968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283685"/>
            <a:ext cx="12192000" cy="459811"/>
          </a:xfrm>
          <a:prstGeom prst="rect">
            <a:avLst/>
          </a:prstGeom>
          <a:solidFill>
            <a:srgbClr val="096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16" y="6356961"/>
            <a:ext cx="1687519" cy="3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74" r:id="rId3"/>
    <p:sldLayoutId id="2147483675" r:id="rId4"/>
    <p:sldLayoutId id="2147483697" r:id="rId5"/>
    <p:sldLayoutId id="2147483676" r:id="rId6"/>
    <p:sldLayoutId id="2147483681" r:id="rId7"/>
    <p:sldLayoutId id="214748369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96BA3"/>
          </a:solidFill>
          <a:latin typeface="Calibri" panose="020F0502020204030204" pitchFamily="34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AD8E85-6C75-844A-9330-EE1CA0989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Reid Sherman | GCIS Lead, National Coordination Office | </a:t>
            </a:r>
            <a:r>
              <a:rPr lang="en-US" dirty="0" err="1"/>
              <a:t>Straughan</a:t>
            </a:r>
            <a:r>
              <a:rPr lang="en-US" dirty="0"/>
              <a:t> Environmental, Inc.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CD658-69D9-5A4F-B7DC-1269BFEC9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and Information Provenance in NCA4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FBCF5-4835-9F4E-9162-C3742080C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October 11,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04696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99F7-4FFC-494E-9C28-68F4611D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Metadata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E2C9A8-7011-684C-9136-543612B9B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85" y="1272787"/>
            <a:ext cx="6919429" cy="492890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40C0E8-716F-8140-B259-F5302F1617A2}"/>
              </a:ext>
            </a:extLst>
          </p:cNvPr>
          <p:cNvCxnSpPr/>
          <p:nvPr/>
        </p:nvCxnSpPr>
        <p:spPr>
          <a:xfrm flipH="1" flipV="1">
            <a:off x="8968902" y="1761772"/>
            <a:ext cx="875490" cy="7782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6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FCE4-C9B9-2D4E-80B1-7B422D41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Metadata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D2797C6-81D3-B74C-AC29-B06ADF1A0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6" y="1400783"/>
            <a:ext cx="10215248" cy="4639993"/>
          </a:xfrm>
          <a:ln w="12700">
            <a:solidFill>
              <a:schemeClr val="tx1"/>
            </a:solidFill>
          </a:ln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9B629DFF-B0F1-5249-8147-6F16AF42C2F6}"/>
              </a:ext>
            </a:extLst>
          </p:cNvPr>
          <p:cNvSpPr/>
          <p:nvPr/>
        </p:nvSpPr>
        <p:spPr>
          <a:xfrm>
            <a:off x="6945086" y="5138057"/>
            <a:ext cx="2329543" cy="522514"/>
          </a:xfrm>
          <a:prstGeom prst="frame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9B8BA3-0535-B84F-A07E-10C81E4E8A56}"/>
              </a:ext>
            </a:extLst>
          </p:cNvPr>
          <p:cNvCxnSpPr>
            <a:cxnSpLocks/>
          </p:cNvCxnSpPr>
          <p:nvPr/>
        </p:nvCxnSpPr>
        <p:spPr>
          <a:xfrm flipH="1">
            <a:off x="3007014" y="2139696"/>
            <a:ext cx="559146" cy="3535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7CB5-3DE0-D44E-8CC1-0A3E6349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1325563"/>
          </a:xfrm>
        </p:spPr>
        <p:txBody>
          <a:bodyPr/>
          <a:lstStyle/>
          <a:p>
            <a:r>
              <a:rPr lang="en-US" dirty="0"/>
              <a:t>Figure Metadata</a:t>
            </a:r>
          </a:p>
        </p:txBody>
      </p:sp>
      <p:pic>
        <p:nvPicPr>
          <p:cNvPr id="11" name="Content Placeholder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67266A-1AFB-5245-90D0-D7CD0C241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9907"/>
            <a:ext cx="10515600" cy="4753240"/>
          </a:xfrm>
          <a:ln w="19050">
            <a:solidFill>
              <a:srgbClr val="096BA3"/>
            </a:solidFill>
          </a:ln>
        </p:spPr>
      </p:pic>
    </p:spTree>
    <p:extLst>
      <p:ext uri="{BB962C8B-B14F-4D97-AF65-F5344CB8AC3E}">
        <p14:creationId xmlns:p14="http://schemas.microsoft.com/office/powerpoint/2010/main" val="133484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7CB5-3DE0-D44E-8CC1-0A3E6349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1325563"/>
          </a:xfrm>
        </p:spPr>
        <p:txBody>
          <a:bodyPr/>
          <a:lstStyle/>
          <a:p>
            <a:r>
              <a:rPr lang="en-US" dirty="0"/>
              <a:t>Figure Metadata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0CF37CA-3685-1743-8A82-0E89A208F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0058"/>
            <a:ext cx="9144000" cy="4791616"/>
          </a:xfrm>
          <a:ln w="19050">
            <a:solidFill>
              <a:srgbClr val="096BA3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73F878-E930-F74D-96C0-96BAA6D09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0059"/>
            <a:ext cx="9144000" cy="4791615"/>
          </a:xfrm>
          <a:prstGeom prst="rect">
            <a:avLst/>
          </a:prstGeom>
          <a:ln w="19050">
            <a:solidFill>
              <a:srgbClr val="096BA3"/>
            </a:solidFill>
          </a:ln>
        </p:spPr>
      </p:pic>
    </p:spTree>
    <p:extLst>
      <p:ext uri="{BB962C8B-B14F-4D97-AF65-F5344CB8AC3E}">
        <p14:creationId xmlns:p14="http://schemas.microsoft.com/office/powerpoint/2010/main" val="18428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7CB5-3DE0-D44E-8CC1-0A3E6349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1325563"/>
          </a:xfrm>
        </p:spPr>
        <p:txBody>
          <a:bodyPr/>
          <a:lstStyle/>
          <a:p>
            <a:r>
              <a:rPr lang="en-US" dirty="0"/>
              <a:t>Connections across time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0B7989-6C6A-764D-9621-122D4F6CB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7" y="1251938"/>
            <a:ext cx="11336825" cy="4696425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459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648B-DD8C-804C-A168-1CCB2486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NCA5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85BB8-348A-4440-A164-39C644434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1DFB-8949-1044-8B12-AFFD87AE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GCIS planned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E06B0-1FF5-EE47-9B98-0E80F61D3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Establishing metrics to measure our metadata quality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Improving ingestion from report authors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Implementing navigation through topical keywords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Improving our data model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42310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B5AD-AD3B-C74A-BB18-E86BD2CF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A569-1D57-ED4E-A1E3-C19E527F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USGCRP Global Change Information System Team</a:t>
            </a:r>
          </a:p>
          <a:p>
            <a:pPr lvl="1"/>
            <a:r>
              <a:rPr lang="en-US" sz="2800" dirty="0"/>
              <a:t>Amrutha </a:t>
            </a:r>
            <a:r>
              <a:rPr lang="en-US" sz="2800" dirty="0" err="1"/>
              <a:t>Elamparuthy</a:t>
            </a:r>
            <a:r>
              <a:rPr lang="en-US" sz="2800" dirty="0"/>
              <a:t> – Data Manager</a:t>
            </a:r>
          </a:p>
          <a:p>
            <a:pPr lvl="1"/>
            <a:r>
              <a:rPr lang="en-US" sz="2800" dirty="0"/>
              <a:t>Reuben </a:t>
            </a:r>
            <a:r>
              <a:rPr lang="en-US" sz="2800" dirty="0" err="1"/>
              <a:t>Aniekwu</a:t>
            </a:r>
            <a:r>
              <a:rPr lang="en-US" sz="2800" dirty="0"/>
              <a:t> – Research Coordinator</a:t>
            </a:r>
          </a:p>
          <a:p>
            <a:pPr lvl="1"/>
            <a:r>
              <a:rPr lang="en-US" sz="2800" dirty="0"/>
              <a:t>[Kathryn Tipton] – Software Engineer</a:t>
            </a:r>
          </a:p>
          <a:p>
            <a:pPr lvl="1"/>
            <a:r>
              <a:rPr lang="en-US" sz="2800" dirty="0"/>
              <a:t>Zach </a:t>
            </a:r>
            <a:r>
              <a:rPr lang="en-US" sz="2800" dirty="0" err="1"/>
              <a:t>Landes</a:t>
            </a:r>
            <a:r>
              <a:rPr lang="en-US" sz="2800" dirty="0"/>
              <a:t> – Software Engineer</a:t>
            </a:r>
          </a:p>
          <a:p>
            <a:r>
              <a:rPr lang="en-US" sz="3200" dirty="0"/>
              <a:t>NOAA Technical Support Unit – North Carolina Institute for Climate Studies</a:t>
            </a:r>
          </a:p>
        </p:txBody>
      </p:sp>
    </p:spTree>
    <p:extLst>
      <p:ext uri="{BB962C8B-B14F-4D97-AF65-F5344CB8AC3E}">
        <p14:creationId xmlns:p14="http://schemas.microsoft.com/office/powerpoint/2010/main" val="252928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632373-CD1E-F84B-9F3D-6AFFCEA91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277" y="4093706"/>
            <a:ext cx="4566082" cy="10035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4C11CA-3E75-7247-BE55-E1F81423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277" y="1248696"/>
            <a:ext cx="4566082" cy="2618631"/>
          </a:xfrm>
        </p:spPr>
        <p:txBody>
          <a:bodyPr/>
          <a:lstStyle/>
          <a:p>
            <a:r>
              <a:rPr lang="en-US" sz="3200" dirty="0" err="1"/>
              <a:t>data.globalchange.gov</a:t>
            </a: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Reid Sherman</a:t>
            </a:r>
            <a:br>
              <a:rPr lang="en-US" sz="2800" dirty="0"/>
            </a:br>
            <a:r>
              <a:rPr lang="en-US" sz="2800" dirty="0" err="1"/>
              <a:t>rsherman@usgcrp.gov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38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0785-9386-1747-9834-78E0B8C8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Traceable Provenance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C78526-C974-8040-B4F9-9F681629562D}"/>
              </a:ext>
            </a:extLst>
          </p:cNvPr>
          <p:cNvSpPr txBox="1">
            <a:spLocks/>
          </p:cNvSpPr>
          <p:nvPr/>
        </p:nvSpPr>
        <p:spPr>
          <a:xfrm>
            <a:off x="838200" y="1533500"/>
            <a:ext cx="5209032" cy="420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>
                <a:latin typeface="Verdana" charset="0"/>
                <a:ea typeface="Verdana" charset="0"/>
                <a:cs typeface="Verdana" charset="0"/>
              </a:rPr>
              <a:t>Increase credibility</a:t>
            </a:r>
            <a:endParaRPr lang="en-US">
              <a:latin typeface="Verdana" charset="0"/>
              <a:ea typeface="Verdana" charset="0"/>
              <a:cs typeface="Verdana" charset="0"/>
            </a:endParaRPr>
          </a:p>
          <a:p>
            <a:pPr marL="514350" indent="-51435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>
                <a:latin typeface="Verdana" charset="0"/>
                <a:ea typeface="Verdana" charset="0"/>
                <a:cs typeface="Verdana" charset="0"/>
              </a:rPr>
              <a:t>Enable reproducibility</a:t>
            </a:r>
          </a:p>
          <a:p>
            <a:pPr marL="514350" indent="-51435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>
                <a:latin typeface="Verdana" charset="0"/>
                <a:ea typeface="Verdana" charset="0"/>
                <a:cs typeface="Verdana" charset="0"/>
              </a:rPr>
              <a:t>Inform decisions</a:t>
            </a:r>
            <a:endParaRPr lang="en-US" sz="28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FF7FC-FE16-7F4D-9768-78BC46B24B27}"/>
              </a:ext>
            </a:extLst>
          </p:cNvPr>
          <p:cNvSpPr txBox="1"/>
          <p:nvPr/>
        </p:nvSpPr>
        <p:spPr>
          <a:xfrm>
            <a:off x="6047232" y="1690687"/>
            <a:ext cx="48661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Demonstrate integrity</a:t>
            </a:r>
          </a:p>
          <a:p>
            <a:pPr marL="514350" lvl="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Conform to modern scientific standards</a:t>
            </a:r>
          </a:p>
          <a:p>
            <a:pPr marL="514350" lvl="0" indent="-514350">
              <a:buFont typeface="Arial" charset="0"/>
              <a:buChar char="•"/>
              <a:defRPr/>
            </a:pPr>
            <a:endParaRPr lang="en-US" sz="2400" dirty="0">
              <a:latin typeface="Verdana" charset="0"/>
              <a:ea typeface="Verdana" charset="0"/>
              <a:cs typeface="Verdana" charset="0"/>
            </a:endParaRPr>
          </a:p>
          <a:p>
            <a:pPr marL="514350" lvl="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Reproducible research</a:t>
            </a:r>
          </a:p>
          <a:p>
            <a:pPr marL="514350" lvl="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Government transparency</a:t>
            </a:r>
          </a:p>
          <a:p>
            <a:pPr marL="514350" lvl="0" indent="-514350">
              <a:buFont typeface="Arial" charset="0"/>
              <a:buChar char="•"/>
              <a:defRPr/>
            </a:pPr>
            <a:endParaRPr lang="en-US" sz="2400" dirty="0">
              <a:latin typeface="Verdana" charset="0"/>
              <a:ea typeface="Verdana" charset="0"/>
              <a:cs typeface="Verdana" charset="0"/>
            </a:endParaRPr>
          </a:p>
          <a:p>
            <a:pPr marL="514350" lvl="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Locate customizable data and information</a:t>
            </a:r>
          </a:p>
          <a:p>
            <a:pPr marL="514350" lvl="0" indent="-514350">
              <a:buFont typeface="Arial" charset="0"/>
              <a:buChar char="•"/>
              <a:defRPr/>
            </a:pPr>
            <a:endParaRPr lang="en-US" sz="2400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80432231-C491-1C41-8616-BCD69BE40C0A}"/>
              </a:ext>
            </a:extLst>
          </p:cNvPr>
          <p:cNvCxnSpPr/>
          <p:nvPr/>
        </p:nvCxnSpPr>
        <p:spPr>
          <a:xfrm flipV="1">
            <a:off x="4986528" y="1938528"/>
            <a:ext cx="1060704" cy="3657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D59AA1-E0C0-3746-A77C-7F9B6E30E44F}"/>
              </a:ext>
            </a:extLst>
          </p:cNvPr>
          <p:cNvCxnSpPr/>
          <p:nvPr/>
        </p:nvCxnSpPr>
        <p:spPr>
          <a:xfrm>
            <a:off x="5449824" y="3389376"/>
            <a:ext cx="59740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D3252D-CF31-7C4E-988E-2F4DB841D47A}"/>
              </a:ext>
            </a:extLst>
          </p:cNvPr>
          <p:cNvCxnSpPr/>
          <p:nvPr/>
        </p:nvCxnSpPr>
        <p:spPr>
          <a:xfrm flipV="1">
            <a:off x="4590288" y="4480560"/>
            <a:ext cx="1463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EA3A1-6D22-014E-A614-BE330D92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ideal for traceable provenance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AB24D85-6476-1849-B3E0-B60A3E7673AD}"/>
              </a:ext>
            </a:extLst>
          </p:cNvPr>
          <p:cNvSpPr/>
          <p:nvPr/>
        </p:nvSpPr>
        <p:spPr>
          <a:xfrm>
            <a:off x="731520" y="1828800"/>
            <a:ext cx="228600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Traceable Sources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971141-1C50-AC49-B852-FCF1F29D17B0}"/>
              </a:ext>
            </a:extLst>
          </p:cNvPr>
          <p:cNvSpPr/>
          <p:nvPr/>
        </p:nvSpPr>
        <p:spPr>
          <a:xfrm>
            <a:off x="3474720" y="2743200"/>
            <a:ext cx="228600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Traceable</a:t>
            </a:r>
          </a:p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307D75-5E2D-9F47-B43C-2AC721B04E05}"/>
              </a:ext>
            </a:extLst>
          </p:cNvPr>
          <p:cNvSpPr/>
          <p:nvPr/>
        </p:nvSpPr>
        <p:spPr>
          <a:xfrm>
            <a:off x="6217920" y="3657600"/>
            <a:ext cx="228600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Traceable Processes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B22D03-10A5-5247-9A0A-F216057E88D9}"/>
              </a:ext>
            </a:extLst>
          </p:cNvPr>
          <p:cNvSpPr/>
          <p:nvPr/>
        </p:nvSpPr>
        <p:spPr>
          <a:xfrm>
            <a:off x="8961120" y="4572000"/>
            <a:ext cx="228600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Traceable</a:t>
            </a:r>
          </a:p>
          <a:p>
            <a:pPr algn="ctr"/>
            <a:r>
              <a:rPr lang="en-US" sz="2400" dirty="0"/>
              <a:t>Tools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7E112D30-2A97-9E4B-BC85-99195F0B1E17}"/>
              </a:ext>
            </a:extLst>
          </p:cNvPr>
          <p:cNvCxnSpPr>
            <a:stCxn id="4" idx="2"/>
            <a:endCxn id="5" idx="1"/>
          </p:cNvCxnSpPr>
          <p:nvPr/>
        </p:nvCxnSpPr>
        <p:spPr>
          <a:xfrm rot="16200000" flipH="1">
            <a:off x="2560320" y="2514600"/>
            <a:ext cx="228600" cy="1600200"/>
          </a:xfrm>
          <a:prstGeom prst="bentConnector2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30D1EF6-041C-DE44-B4D0-5ACFD82E90A4}"/>
              </a:ext>
            </a:extLst>
          </p:cNvPr>
          <p:cNvCxnSpPr/>
          <p:nvPr/>
        </p:nvCxnSpPr>
        <p:spPr>
          <a:xfrm rot="16200000" flipH="1">
            <a:off x="5303520" y="3429000"/>
            <a:ext cx="228600" cy="1600200"/>
          </a:xfrm>
          <a:prstGeom prst="bentConnector2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FBCB5051-88D6-6844-A96C-25B403777E0F}"/>
              </a:ext>
            </a:extLst>
          </p:cNvPr>
          <p:cNvCxnSpPr/>
          <p:nvPr/>
        </p:nvCxnSpPr>
        <p:spPr>
          <a:xfrm rot="16200000" flipH="1">
            <a:off x="8046720" y="4343065"/>
            <a:ext cx="228600" cy="1600200"/>
          </a:xfrm>
          <a:prstGeom prst="bentConnector2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1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FCD3-8C81-9445-93D2-C437DF10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Standard practice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47CC96-3CD1-064E-AFDC-0824D48C2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0" y="75644"/>
            <a:ext cx="3295661" cy="4208834"/>
          </a:xfrm>
          <a:ln w="19050">
            <a:solidFill>
              <a:srgbClr val="096BA3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37422F-0003-8B4E-8749-A310C7C65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" y="4352926"/>
            <a:ext cx="12026900" cy="16891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Line Callout 2 3">
            <a:extLst>
              <a:ext uri="{FF2B5EF4-FFF2-40B4-BE49-F238E27FC236}">
                <a16:creationId xmlns:a16="http://schemas.microsoft.com/office/drawing/2014/main" id="{9BE84844-17C0-F140-85E0-832609D8EDAC}"/>
              </a:ext>
            </a:extLst>
          </p:cNvPr>
          <p:cNvSpPr/>
          <p:nvPr/>
        </p:nvSpPr>
        <p:spPr>
          <a:xfrm rot="5400000">
            <a:off x="5251450" y="-830722"/>
            <a:ext cx="1689100" cy="12056396"/>
          </a:xfrm>
          <a:prstGeom prst="borderCallout2">
            <a:avLst>
              <a:gd name="adj1" fmla="val 49776"/>
              <a:gd name="adj2" fmla="val -951"/>
              <a:gd name="adj3" fmla="val 49777"/>
              <a:gd name="adj4" fmla="val -16667"/>
              <a:gd name="adj5" fmla="val 66896"/>
              <a:gd name="adj6" fmla="val -36942"/>
            </a:avLst>
          </a:prstGeom>
          <a:solidFill>
            <a:schemeClr val="accent1">
              <a:alpha val="15000"/>
            </a:schemeClr>
          </a:solidFill>
          <a:ln w="38100">
            <a:headEnd type="triangl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198396-737D-2946-8056-9D095C09C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5" y="2628610"/>
            <a:ext cx="6243041" cy="800390"/>
          </a:xfrm>
          <a:prstGeom prst="rect">
            <a:avLst/>
          </a:prstGeom>
          <a:ln w="19050">
            <a:solidFill>
              <a:srgbClr val="096BA3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28D51E-F174-2C44-B2B7-F5568EFE791E}"/>
              </a:ext>
            </a:extLst>
          </p:cNvPr>
          <p:cNvCxnSpPr/>
          <p:nvPr/>
        </p:nvCxnSpPr>
        <p:spPr>
          <a:xfrm flipV="1">
            <a:off x="8865455" y="3429000"/>
            <a:ext cx="0" cy="923926"/>
          </a:xfrm>
          <a:prstGeom prst="straightConnector1">
            <a:avLst/>
          </a:prstGeom>
          <a:ln w="38100">
            <a:solidFill>
              <a:srgbClr val="096B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6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3093-3EF8-5B44-9AE0-681DF37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NCA4 Provenance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83BB6-5A1A-C748-9310-BF4BA18E9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CA55-049F-2346-B39E-D9DB3266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Surfacing information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320D5-8552-5B4E-8E9D-B956C2D9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9457" cy="43513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200" dirty="0"/>
              <a:t>Traceable Accounts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Sources linked with publication metadata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Figures have data and processes documented</a:t>
            </a:r>
          </a:p>
          <a:p>
            <a:endParaRPr lang="en-US" sz="3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DFC9029-E82A-2C41-9500-E023F19C4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5" y="1690688"/>
            <a:ext cx="5684350" cy="3542805"/>
          </a:xfrm>
          <a:prstGeom prst="rect">
            <a:avLst/>
          </a:prstGeom>
          <a:ln w="38100">
            <a:solidFill>
              <a:srgbClr val="096BA3"/>
            </a:solidFill>
          </a:ln>
        </p:spPr>
      </p:pic>
    </p:spTree>
    <p:extLst>
      <p:ext uri="{BB962C8B-B14F-4D97-AF65-F5344CB8AC3E}">
        <p14:creationId xmlns:p14="http://schemas.microsoft.com/office/powerpoint/2010/main" val="58159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DCFB-A288-BA4C-BD3F-FF6DE152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Traceable Accounts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81A834-97E0-F646-8ADD-524EF41F0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1524"/>
            <a:ext cx="2743200" cy="3860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70BE6-533B-544B-B728-4E8E878BB9B2}"/>
              </a:ext>
            </a:extLst>
          </p:cNvPr>
          <p:cNvSpPr txBox="1"/>
          <p:nvPr/>
        </p:nvSpPr>
        <p:spPr>
          <a:xfrm>
            <a:off x="5403273" y="1801524"/>
            <a:ext cx="6137563" cy="401738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3BA8D-12E3-E34A-9053-2B5D457FD8D2}"/>
              </a:ext>
            </a:extLst>
          </p:cNvPr>
          <p:cNvSpPr txBox="1"/>
          <p:nvPr/>
        </p:nvSpPr>
        <p:spPr>
          <a:xfrm>
            <a:off x="5107379" y="2040793"/>
            <a:ext cx="6246421" cy="3091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Process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For each Key Message: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Description of Evidence 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Major Uncertainties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Description of Confidence and Likelihood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4077F06-9CF3-0046-B60F-8BF79D104A24}"/>
              </a:ext>
            </a:extLst>
          </p:cNvPr>
          <p:cNvCxnSpPr>
            <a:cxnSpLocks/>
          </p:cNvCxnSpPr>
          <p:nvPr/>
        </p:nvCxnSpPr>
        <p:spPr>
          <a:xfrm flipV="1">
            <a:off x="3545279" y="3586350"/>
            <a:ext cx="1561111" cy="1401286"/>
          </a:xfrm>
          <a:prstGeom prst="bentConnector3">
            <a:avLst/>
          </a:prstGeom>
          <a:ln w="38100">
            <a:solidFill>
              <a:srgbClr val="096BA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5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A6EF-DBA3-B34B-A422-4D7DFB6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AED137-7C47-A14D-8936-A8EB3F514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28800"/>
            <a:ext cx="9271000" cy="4318000"/>
          </a:xfr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C33A31-1C61-5647-8041-62C959CC2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28800"/>
            <a:ext cx="9525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F867-AC4D-1746-B09B-1E51FFD7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in GCIS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4BE082-48D3-E346-ABED-620E472B6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65" y="1397608"/>
            <a:ext cx="8906470" cy="4762726"/>
          </a:xfrm>
        </p:spPr>
      </p:pic>
    </p:spTree>
    <p:extLst>
      <p:ext uri="{BB962C8B-B14F-4D97-AF65-F5344CB8AC3E}">
        <p14:creationId xmlns:p14="http://schemas.microsoft.com/office/powerpoint/2010/main" val="388763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template_16-9" id="{8DBF686B-16B6-43A3-A760-65F00769D33E}" vid="{2CF74AE7-1E72-4700-AB38-06FCC1744A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6917</TotalTime>
  <Words>336</Words>
  <Application>Microsoft Macintosh PowerPoint</Application>
  <PresentationFormat>Widescreen</PresentationFormat>
  <Paragraphs>69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Verdana</vt:lpstr>
      <vt:lpstr>Calibri</vt:lpstr>
      <vt:lpstr>Office Theme</vt:lpstr>
      <vt:lpstr>Data and Information Provenance in NCA4</vt:lpstr>
      <vt:lpstr>Why we need Traceable Provenance</vt:lpstr>
      <vt:lpstr>The ideal for traceable provenance</vt:lpstr>
      <vt:lpstr>Standard practice</vt:lpstr>
      <vt:lpstr>NCA4 Provenance</vt:lpstr>
      <vt:lpstr>Surfacing information sources</vt:lpstr>
      <vt:lpstr>Traceable Accounts</vt:lpstr>
      <vt:lpstr>Citations</vt:lpstr>
      <vt:lpstr>Citations in GCIS</vt:lpstr>
      <vt:lpstr>Figure Metadata</vt:lpstr>
      <vt:lpstr>Figure Metadata</vt:lpstr>
      <vt:lpstr>Figure Metadata</vt:lpstr>
      <vt:lpstr>Figure Metadata</vt:lpstr>
      <vt:lpstr>Connections across time</vt:lpstr>
      <vt:lpstr>Planning for NCA5</vt:lpstr>
      <vt:lpstr>GCIS planned improvements</vt:lpstr>
      <vt:lpstr>Acknowledgments</vt:lpstr>
      <vt:lpstr>data.globalchange.gov  Reid Sherman rsherman@usgcrp.gov</vt:lpstr>
    </vt:vector>
  </TitlesOfParts>
  <Company>ICFI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Reeves, Katie</dc:creator>
  <cp:lastModifiedBy>Reid Sherman</cp:lastModifiedBy>
  <cp:revision>146</cp:revision>
  <dcterms:created xsi:type="dcterms:W3CDTF">2016-06-17T13:37:44Z</dcterms:created>
  <dcterms:modified xsi:type="dcterms:W3CDTF">2019-10-08T20:33:30Z</dcterms:modified>
</cp:coreProperties>
</file>