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0"/>
  </p:notesMasterIdLst>
  <p:sldIdLst>
    <p:sldId id="280" r:id="rId3"/>
    <p:sldId id="435" r:id="rId4"/>
    <p:sldId id="436" r:id="rId5"/>
    <p:sldId id="437" r:id="rId6"/>
    <p:sldId id="438" r:id="rId7"/>
    <p:sldId id="439" r:id="rId8"/>
    <p:sldId id="44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5" autoAdjust="0"/>
    <p:restoredTop sz="85902" autoAdjust="0"/>
  </p:normalViewPr>
  <p:slideViewPr>
    <p:cSldViewPr snapToGrid="0" snapToObjects="1">
      <p:cViewPr varScale="1">
        <p:scale>
          <a:sx n="133" d="100"/>
          <a:sy n="133" d="100"/>
        </p:scale>
        <p:origin x="-672" y="-112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30/09/19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313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42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76683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WGISS 42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err="1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Frascati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, Italy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– 22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nd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September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2016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2569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arthobservations.org/gwp2020_dev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3600" b="1" dirty="0" smtClean="0">
                <a:solidFill>
                  <a:srgbClr val="FFFFFF"/>
                </a:solidFill>
              </a:rPr>
              <a:t>GEO </a:t>
            </a:r>
            <a:r>
              <a:rPr lang="fr-FR" sz="3600" b="1" dirty="0" err="1" smtClean="0">
                <a:solidFill>
                  <a:srgbClr val="FFFFFF"/>
                </a:solidFill>
              </a:rPr>
              <a:t>Work</a:t>
            </a:r>
            <a:r>
              <a:rPr lang="fr-FR" sz="3600" b="1" dirty="0" smtClean="0">
                <a:solidFill>
                  <a:srgbClr val="FFFFFF"/>
                </a:solidFill>
              </a:rPr>
              <a:t> Programme and WGISS Contribution</a:t>
            </a:r>
            <a:endParaRPr sz="3200" b="1" dirty="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Mirko Albani </a:t>
            </a:r>
            <a:r>
              <a:rPr lang="mr-IN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–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European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Space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Agency (ESA)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Hosted by VAST/VNSC, Ha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Noi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, Vietnam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8-11 October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 bwMode="auto">
          <a:xfrm>
            <a:off x="5039532" y="300732"/>
            <a:ext cx="3779003" cy="11759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92D050"/>
                </a:solidFill>
              </a:rPr>
              <a:t>WGISS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4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3226" y="26819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GEO Work Programme 2020-22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94" y="2381365"/>
            <a:ext cx="2442421" cy="3338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34428" y="1628405"/>
            <a:ext cx="6254797" cy="5198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GEO Work Programme Content:</a:t>
            </a:r>
          </a:p>
          <a:p>
            <a:pPr>
              <a:spcBef>
                <a:spcPts val="600"/>
              </a:spcBef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</a:rPr>
              <a:t>GEO Flagships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/>
              <a:t>implement reliable, continuing services in response to </a:t>
            </a:r>
            <a:r>
              <a:rPr lang="en-US" sz="1800" dirty="0" smtClean="0"/>
              <a:t>policy </a:t>
            </a:r>
            <a:r>
              <a:rPr lang="en-US" sz="1800" dirty="0"/>
              <a:t>mandates from international organizations, conventions, agreements or other bodies.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</a:rPr>
              <a:t>GEO Initiatives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/>
              <a:t>w</a:t>
            </a:r>
            <a:r>
              <a:rPr lang="en-US" sz="1800" dirty="0" smtClean="0"/>
              <a:t>ithin defined </a:t>
            </a:r>
            <a:r>
              <a:rPr lang="en-US" sz="1800" dirty="0"/>
              <a:t>domains, </a:t>
            </a:r>
            <a:r>
              <a:rPr lang="en-US" sz="1800" dirty="0" smtClean="0"/>
              <a:t>they </a:t>
            </a:r>
            <a:r>
              <a:rPr lang="en-US" sz="1800" dirty="0"/>
              <a:t>help to transition innovative </a:t>
            </a:r>
            <a:r>
              <a:rPr lang="en-US" sz="1800" dirty="0" smtClean="0"/>
              <a:t>results/prototypes </a:t>
            </a:r>
            <a:r>
              <a:rPr lang="en-US" sz="1800" dirty="0"/>
              <a:t>from </a:t>
            </a:r>
            <a:r>
              <a:rPr lang="en-US" sz="1800" dirty="0" smtClean="0"/>
              <a:t>research </a:t>
            </a:r>
            <a:r>
              <a:rPr lang="en-US" sz="1800" dirty="0"/>
              <a:t>community into Earth observation-based products and services to support a wide range of users.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</a:rPr>
              <a:t>Regional GEOs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/>
              <a:t>engagement </a:t>
            </a:r>
            <a:r>
              <a:rPr lang="en-US" sz="1800" dirty="0"/>
              <a:t>of countries and organizations within their region</a:t>
            </a:r>
            <a:r>
              <a:rPr lang="en-US" sz="1800" dirty="0" smtClean="0"/>
              <a:t>, </a:t>
            </a:r>
            <a:r>
              <a:rPr lang="en-US" sz="1800" dirty="0"/>
              <a:t>coordination of GEO activities within their </a:t>
            </a:r>
            <a:r>
              <a:rPr lang="en-US" sz="1800" dirty="0" smtClean="0"/>
              <a:t>region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initiation of new </a:t>
            </a:r>
            <a:r>
              <a:rPr lang="en-US" sz="1800" dirty="0" smtClean="0"/>
              <a:t>ones. </a:t>
            </a:r>
          </a:p>
          <a:p>
            <a:pPr>
              <a:spcBef>
                <a:spcPts val="600"/>
              </a:spcBef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</a:rPr>
              <a:t>GEO Community Activities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/>
              <a:t>range from communities of practice, to early-stage projects or pilots, to well-established services. </a:t>
            </a:r>
            <a:r>
              <a:rPr lang="en-US" sz="1800" dirty="0" smtClean="0"/>
              <a:t>Entry point for new activities.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</a:rPr>
              <a:t>Foundational Tasks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/>
              <a:t>implements critical activities, provides </a:t>
            </a:r>
            <a:r>
              <a:rPr lang="en-US" sz="1800" dirty="0"/>
              <a:t>selected technical services to the GEO community, and </a:t>
            </a:r>
            <a:r>
              <a:rPr lang="en-US" sz="1800" dirty="0" smtClean="0"/>
              <a:t>supports </a:t>
            </a:r>
            <a:r>
              <a:rPr lang="en-US" sz="1800" dirty="0"/>
              <a:t>GEO governance </a:t>
            </a:r>
            <a:r>
              <a:rPr lang="en-US" sz="1800" dirty="0" smtClean="0"/>
              <a:t>bodies.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428" y="1181864"/>
            <a:ext cx="9009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Version 2.2 issued in July 2019, will be approved at </a:t>
            </a:r>
            <a:r>
              <a:rPr lang="en-US" dirty="0" smtClean="0">
                <a:solidFill>
                  <a:srgbClr val="000000"/>
                </a:solidFill>
              </a:rPr>
              <a:t>GEO Plenary in November 2019.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420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3226" y="26819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GEO Foundational Tasks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249"/>
            <a:ext cx="9144000" cy="4280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1924"/>
            <a:ext cx="9144000" cy="15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21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3226" y="26819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GEO Foundational Tasks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4462"/>
            <a:ext cx="9144000" cy="42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69" y="5089598"/>
            <a:ext cx="8969937" cy="175432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* Space Agencies Repositories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added in point 1 above after WGISS request.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that case WGISS can contribute through the WGISS CDA (</a:t>
            </a:r>
            <a:r>
              <a:rPr kumimoji="0" lang="en-US" sz="1800" b="1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Y.Enloe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as contact  point, TBC)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b="1" baseline="0" dirty="0" smtClean="0">
              <a:solidFill>
                <a:srgbClr val="002569"/>
              </a:solidFill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baseline="0" dirty="0" smtClean="0">
                <a:solidFill>
                  <a:srgbClr val="002569"/>
                </a:solidFill>
              </a:rPr>
              <a:t>WGISS Contribution to Data Management Principles through membership in    the DSMWG (M.Albani,</a:t>
            </a:r>
            <a:r>
              <a:rPr lang="en-US" b="1" dirty="0" smtClean="0">
                <a:solidFill>
                  <a:srgbClr val="002569"/>
                </a:solidFill>
              </a:rPr>
              <a:t> </a:t>
            </a:r>
            <a:r>
              <a:rPr lang="en-US" b="1" dirty="0" err="1" smtClean="0">
                <a:solidFill>
                  <a:srgbClr val="002569"/>
                </a:solidFill>
              </a:rPr>
              <a:t>R.Moreno</a:t>
            </a:r>
            <a:r>
              <a:rPr lang="en-US" b="1" dirty="0" smtClean="0">
                <a:solidFill>
                  <a:srgbClr val="002569"/>
                </a:solidFill>
              </a:rPr>
              <a:t>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65265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3226" y="26819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GEO Foundational Tasks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242"/>
            <a:ext cx="9144000" cy="57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1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40270" y="182256"/>
            <a:ext cx="5809874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GEO Infrastructure Development Task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87814" y="1318750"/>
            <a:ext cx="4243636" cy="33503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Components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GEOSS Platform Operations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8000"/>
                </a:solidFill>
              </a:rPr>
              <a:t>Support </a:t>
            </a:r>
            <a:r>
              <a:rPr lang="en-US" sz="1800" dirty="0">
                <a:solidFill>
                  <a:srgbClr val="008000"/>
                </a:solidFill>
              </a:rPr>
              <a:t>GEO Community data and information </a:t>
            </a:r>
            <a:r>
              <a:rPr lang="en-US" sz="1800" dirty="0" smtClean="0">
                <a:solidFill>
                  <a:srgbClr val="008000"/>
                </a:solidFill>
              </a:rPr>
              <a:t>needs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8000"/>
                </a:solidFill>
              </a:rPr>
              <a:t>GEO </a:t>
            </a:r>
            <a:r>
              <a:rPr lang="en-US" sz="1800" dirty="0">
                <a:solidFill>
                  <a:srgbClr val="008000"/>
                </a:solidFill>
              </a:rPr>
              <a:t>Knowledge Hub </a:t>
            </a:r>
            <a:r>
              <a:rPr lang="en-US" sz="1800" dirty="0" smtClean="0">
                <a:solidFill>
                  <a:srgbClr val="008000"/>
                </a:solidFill>
              </a:rPr>
              <a:t>Development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GEONETCast</a:t>
            </a:r>
            <a:r>
              <a:rPr lang="en-US" sz="1800" dirty="0" smtClean="0">
                <a:solidFill>
                  <a:srgbClr val="000000"/>
                </a:solidFill>
              </a:rPr>
              <a:t> Operation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GEOSS </a:t>
            </a:r>
            <a:r>
              <a:rPr lang="en-US" sz="1800" dirty="0">
                <a:solidFill>
                  <a:srgbClr val="000000"/>
                </a:solidFill>
              </a:rPr>
              <a:t>Platform Documentation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8000"/>
                </a:solidFill>
              </a:rPr>
              <a:t>GEOSS </a:t>
            </a:r>
            <a:r>
              <a:rPr lang="en-US" sz="1800" dirty="0">
                <a:solidFill>
                  <a:srgbClr val="008000"/>
                </a:solidFill>
              </a:rPr>
              <a:t>Infrastructure </a:t>
            </a:r>
            <a:r>
              <a:rPr lang="en-US" sz="1800" dirty="0">
                <a:solidFill>
                  <a:srgbClr val="008000"/>
                </a:solidFill>
              </a:rPr>
              <a:t>Evolution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8000"/>
                </a:solidFill>
              </a:rPr>
              <a:t>Open-source Solutions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745207" y="1331271"/>
            <a:ext cx="4243636" cy="3108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000"/>
                </a:solidFill>
              </a:rPr>
              <a:t>Implementing Bodies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8000"/>
                </a:solidFill>
              </a:rPr>
              <a:t>GEOSS Infrastructure Development Task Team</a:t>
            </a:r>
            <a:endParaRPr lang="en-US" sz="1800" dirty="0">
              <a:solidFill>
                <a:srgbClr val="008000"/>
              </a:solidFill>
            </a:endParaRP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GEOSS Platform Operations Team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8000"/>
                </a:solidFill>
              </a:rPr>
              <a:t>GEOSS Infrastructure </a:t>
            </a:r>
            <a:r>
              <a:rPr lang="en-US" sz="1800" dirty="0" smtClean="0">
                <a:solidFill>
                  <a:srgbClr val="008000"/>
                </a:solidFill>
              </a:rPr>
              <a:t>Evolution Working Group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GEONETCast</a:t>
            </a:r>
            <a:r>
              <a:rPr lang="en-US" sz="1800" dirty="0" smtClean="0">
                <a:solidFill>
                  <a:srgbClr val="000000"/>
                </a:solidFill>
              </a:rPr>
              <a:t> Operations Team</a:t>
            </a:r>
          </a:p>
          <a:p>
            <a:pPr marL="457200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GEO Secretariat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68716" y="4751321"/>
            <a:ext cx="8912402" cy="19801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Potential WGISS contributions highlighted in green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/>
              <a:t>SIT Chair has </a:t>
            </a:r>
            <a:r>
              <a:rPr lang="en-US" sz="1800" dirty="0"/>
              <a:t>already proposed </a:t>
            </a:r>
            <a:r>
              <a:rPr lang="en-US" sz="1800" dirty="0" err="1" smtClean="0"/>
              <a:t>R.Woodcock</a:t>
            </a:r>
            <a:r>
              <a:rPr lang="en-US" sz="1800" dirty="0" smtClean="0"/>
              <a:t> </a:t>
            </a:r>
            <a:r>
              <a:rPr lang="en-US" sz="1800" dirty="0"/>
              <a:t>as CEOS representative in the </a:t>
            </a:r>
            <a:r>
              <a:rPr lang="en-US" sz="1800" i="1" dirty="0"/>
              <a:t>GEOSS Infrastructure Development Task Team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M.Albani and </a:t>
            </a:r>
            <a:r>
              <a:rPr lang="en-US" sz="1800" dirty="0" err="1" smtClean="0"/>
              <a:t>A.Mitchell</a:t>
            </a:r>
            <a:r>
              <a:rPr lang="en-US" sz="1800" dirty="0" smtClean="0"/>
              <a:t>, </a:t>
            </a:r>
            <a:r>
              <a:rPr lang="en-US" sz="1800" dirty="0"/>
              <a:t>as former members of the GEOSS Evolve Initiative, should be member of the </a:t>
            </a:r>
            <a:r>
              <a:rPr lang="en-US" sz="1800" i="1" dirty="0"/>
              <a:t>GEOSS Infrastructure Evolution Working </a:t>
            </a:r>
            <a:r>
              <a:rPr lang="en-US" sz="1800" i="1" dirty="0" smtClean="0"/>
              <a:t>Group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4200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3226" y="26819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Next Steps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87814" y="1318749"/>
            <a:ext cx="8577822" cy="53441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Approval and circulation of final version of the GEO Work Programme 2020-22 after GEO Plenary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Finalization of Draft Implementation Plans for Work programme Tasks </a:t>
            </a:r>
            <a:r>
              <a:rPr lang="en-US" dirty="0">
                <a:solidFill>
                  <a:srgbClr val="000000"/>
                </a:solidFill>
              </a:rPr>
              <a:t>and Activities 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://www.earthobservations.org/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gwp2020_dev.php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Announcement on nomination procedure </a:t>
            </a:r>
            <a:r>
              <a:rPr lang="en-US" dirty="0" smtClean="0">
                <a:solidFill>
                  <a:srgbClr val="000000"/>
                </a:solidFill>
              </a:rPr>
              <a:t>for Task </a:t>
            </a:r>
            <a:r>
              <a:rPr lang="en-US" dirty="0" smtClean="0">
                <a:solidFill>
                  <a:srgbClr val="000000"/>
                </a:solidFill>
              </a:rPr>
              <a:t>Teams and Working Groups associated with Foundational Tasks will be formally done after WP approval at GEO Plenary.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Action Item for WGISS Exec: await announcement and submit WGISS </a:t>
            </a:r>
            <a:r>
              <a:rPr lang="en-US" dirty="0" err="1" smtClean="0">
                <a:solidFill>
                  <a:srgbClr val="000000"/>
                </a:solidFill>
              </a:rPr>
              <a:t>PoC</a:t>
            </a:r>
            <a:r>
              <a:rPr lang="en-US" dirty="0" smtClean="0">
                <a:solidFill>
                  <a:srgbClr val="000000"/>
                </a:solidFill>
              </a:rPr>
              <a:t> candidature as agreed.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9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23981</TotalTime>
  <Words>435</Words>
  <Application>Microsoft Macintosh PowerPoint</Application>
  <PresentationFormat>On-screen Show (4:3)</PresentationFormat>
  <Paragraphs>48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4_EUM_template_v03</vt:lpstr>
      <vt:lpstr>Default</vt:lpstr>
      <vt:lpstr>GEO Work Programme and WGISS Contribution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Mirko Albani</cp:lastModifiedBy>
  <cp:revision>914</cp:revision>
  <dcterms:created xsi:type="dcterms:W3CDTF">2012-08-31T01:11:17Z</dcterms:created>
  <dcterms:modified xsi:type="dcterms:W3CDTF">2019-10-03T06:21:39Z</dcterms:modified>
</cp:coreProperties>
</file>