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323" r:id="rId3"/>
    <p:sldId id="324" r:id="rId4"/>
    <p:sldId id="299" r:id="rId5"/>
    <p:sldId id="318" r:id="rId6"/>
    <p:sldId id="325" r:id="rId7"/>
    <p:sldId id="326" r:id="rId8"/>
    <p:sldId id="327" r:id="rId9"/>
    <p:sldId id="329" r:id="rId10"/>
    <p:sldId id="331" r:id="rId11"/>
    <p:sldId id="330" r:id="rId12"/>
    <p:sldId id="328" r:id="rId13"/>
    <p:sldId id="312" r:id="rId14"/>
    <p:sldId id="322" r:id="rId15"/>
    <p:sldId id="296" r:id="rId16"/>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2"/>
    <p:restoredTop sz="95219" autoAdjust="0"/>
  </p:normalViewPr>
  <p:slideViewPr>
    <p:cSldViewPr>
      <p:cViewPr varScale="1">
        <p:scale>
          <a:sx n="96" d="100"/>
          <a:sy n="96" d="100"/>
        </p:scale>
        <p:origin x="176" y="5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107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Capability Maturity Model Integration (CMMI) </a:t>
            </a:r>
            <a:r>
              <a:rPr lang="en-US" dirty="0"/>
              <a:t>is a process improvement training and appraisal program and service administered and marketed by Carnegie Mellon University (CMU) and required by many </a:t>
            </a:r>
            <a:r>
              <a:rPr lang="en-US" dirty="0" err="1"/>
              <a:t>DoD</a:t>
            </a:r>
            <a:r>
              <a:rPr lang="en-US" dirty="0"/>
              <a:t> and U.S. Government contracts, especially in software development. CMU claims CMMI can be used to guide process improvement across a project, division, or an entire organization. CMMI defines the following maturity levels for processes: Initial, Managed and Defined.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CMMI currently addresses three areas of interest: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Product and service development — CMMI for Development (CMMI-DEV),</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Service establishment, management, — CMMI for Services (CMMI-SVC), and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Product and service acquisition — CMMI for Acquisition (CMMI-ACQ).</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Climate Data Record Maturity Matrix (CDRMM):</a:t>
            </a:r>
            <a:r>
              <a:rPr lang="en-US" b="1" baseline="0" dirty="0"/>
              <a:t> </a:t>
            </a:r>
            <a:r>
              <a:rPr lang="en-US" dirty="0"/>
              <a:t>Bates and </a:t>
            </a:r>
            <a:r>
              <a:rPr lang="en-US" dirty="0" err="1"/>
              <a:t>Privette</a:t>
            </a:r>
            <a:r>
              <a:rPr lang="en-US" dirty="0"/>
              <a:t>, 2012</a:t>
            </a:r>
            <a:endParaRPr lang="en-US"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TECHNOLOGY READINESS LEVELS (TRLs)</a:t>
            </a:r>
            <a:r>
              <a:rPr lang="en-US" dirty="0"/>
              <a:t>:</a:t>
            </a:r>
            <a:r>
              <a:rPr lang="en-US" baseline="0" dirty="0"/>
              <a:t> </a:t>
            </a:r>
            <a:r>
              <a:rPr lang="en-US" i="1" dirty="0"/>
              <a:t>Standard which measures the maturity of new technologies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Scientific Readiness Levels (SRL)</a:t>
            </a:r>
            <a:r>
              <a:rPr lang="en-US" dirty="0"/>
              <a:t>:</a:t>
            </a:r>
            <a:r>
              <a:rPr lang="en-US" baseline="0" dirty="0"/>
              <a:t> </a:t>
            </a:r>
            <a:r>
              <a:rPr lang="en-US" dirty="0"/>
              <a:t>FOR SPACE APPLICATIONS </a:t>
            </a:r>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2</a:t>
            </a:fld>
            <a:endParaRPr lang="en-US"/>
          </a:p>
        </p:txBody>
      </p:sp>
    </p:spTree>
    <p:extLst>
      <p:ext uri="{BB962C8B-B14F-4D97-AF65-F5344CB8AC3E}">
        <p14:creationId xmlns:p14="http://schemas.microsoft.com/office/powerpoint/2010/main" val="169120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Capability Maturity Model Integration (CMMI) </a:t>
            </a:r>
            <a:r>
              <a:rPr lang="en-US" dirty="0"/>
              <a:t>is a process improvement training and appraisal program and service administered and marketed by Carnegie Mellon University (CMU) and required by many </a:t>
            </a:r>
            <a:r>
              <a:rPr lang="en-US" dirty="0" err="1"/>
              <a:t>DoD</a:t>
            </a:r>
            <a:r>
              <a:rPr lang="en-US" dirty="0"/>
              <a:t> and U.S. Government contracts, especially in software development. CMU claims CMMI can be used to guide process improvement across a project, division, or an entire organization. CMMI defines the following maturity levels for processes: Initial, Managed and Defined.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CMMI currently addresses three areas of interest: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Product and service development — CMMI for Development (CMMI-DEV),</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Service establishment, management, — CMMI for Services (CMMI-SVC), and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Product and service acquisition — CMMI for Acquisition (CMMI-ACQ).</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Climate Data Record Maturity Matrix (CDRMM):</a:t>
            </a:r>
            <a:r>
              <a:rPr lang="en-US" b="1" baseline="0" dirty="0"/>
              <a:t> </a:t>
            </a:r>
            <a:r>
              <a:rPr lang="en-US" dirty="0"/>
              <a:t>Bates and </a:t>
            </a:r>
            <a:r>
              <a:rPr lang="en-US" dirty="0" err="1"/>
              <a:t>Privette</a:t>
            </a:r>
            <a:r>
              <a:rPr lang="en-US" dirty="0"/>
              <a:t>, 2012</a:t>
            </a:r>
            <a:endParaRPr lang="en-US"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TECHNOLOGY READINESS LEVELS (TRLs)</a:t>
            </a:r>
            <a:r>
              <a:rPr lang="en-US" dirty="0"/>
              <a:t>:</a:t>
            </a:r>
            <a:r>
              <a:rPr lang="en-US" baseline="0" dirty="0"/>
              <a:t> </a:t>
            </a:r>
            <a:r>
              <a:rPr lang="en-US" i="1" dirty="0"/>
              <a:t>Standard which measures the maturity of new technologies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Scientific Readiness Levels (SRL)</a:t>
            </a:r>
            <a:r>
              <a:rPr lang="en-US" dirty="0"/>
              <a:t>:</a:t>
            </a:r>
            <a:r>
              <a:rPr lang="en-US" baseline="0" dirty="0"/>
              <a:t> </a:t>
            </a:r>
            <a:r>
              <a:rPr lang="en-US" dirty="0"/>
              <a:t>FOR SPACE APPLICATIONS </a:t>
            </a:r>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3</a:t>
            </a:fld>
            <a:endParaRPr lang="en-US"/>
          </a:p>
        </p:txBody>
      </p:sp>
    </p:spTree>
    <p:extLst>
      <p:ext uri="{BB962C8B-B14F-4D97-AF65-F5344CB8AC3E}">
        <p14:creationId xmlns:p14="http://schemas.microsoft.com/office/powerpoint/2010/main" val="363562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Capability Maturity Model Integration (CMMI) </a:t>
            </a:r>
            <a:r>
              <a:rPr lang="en-US" dirty="0"/>
              <a:t>is a process improvement training and appraisal program and service administered and marketed by Carnegie Mellon University (CMU) and required by many </a:t>
            </a:r>
            <a:r>
              <a:rPr lang="en-US" dirty="0" err="1"/>
              <a:t>DoD</a:t>
            </a:r>
            <a:r>
              <a:rPr lang="en-US" dirty="0"/>
              <a:t> and U.S. Government contracts, especially in software development. CMU claims CMMI can be used to guide process improvement across a project, division, or an entire organization. CMMI defines the following maturity levels for processes: Initial, Managed and Defined.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CMMI currently addresses three areas of interest: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Product and service development — CMMI for Development (CMMI-DEV),</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Service establishment, management, — CMMI for Services (CMMI-SVC), and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Product and service acquisition — CMMI for Acquisition (CMMI-ACQ).</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Climate Data Record Maturity Matrix (CDRMM):</a:t>
            </a:r>
            <a:r>
              <a:rPr lang="en-US" b="1" baseline="0" dirty="0"/>
              <a:t> </a:t>
            </a:r>
            <a:r>
              <a:rPr lang="en-US" dirty="0"/>
              <a:t>Bates and </a:t>
            </a:r>
            <a:r>
              <a:rPr lang="en-US" dirty="0" err="1"/>
              <a:t>Privette</a:t>
            </a:r>
            <a:r>
              <a:rPr lang="en-US" dirty="0"/>
              <a:t>, 2012</a:t>
            </a:r>
            <a:endParaRPr lang="en-US"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TECHNOLOGY READINESS LEVELS (TRLs)</a:t>
            </a:r>
            <a:r>
              <a:rPr lang="en-US" dirty="0"/>
              <a:t>:</a:t>
            </a:r>
            <a:r>
              <a:rPr lang="en-US" baseline="0" dirty="0"/>
              <a:t> </a:t>
            </a:r>
            <a:r>
              <a:rPr lang="en-US" i="1" dirty="0"/>
              <a:t>Standard which measures the maturity of new technologies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Scientific Readiness Levels (SRL)</a:t>
            </a:r>
            <a:r>
              <a:rPr lang="en-US" dirty="0"/>
              <a:t>:</a:t>
            </a:r>
            <a:r>
              <a:rPr lang="en-US" baseline="0" dirty="0"/>
              <a:t> </a:t>
            </a:r>
            <a:r>
              <a:rPr lang="en-US" dirty="0"/>
              <a:t>FOR SPACE APPLICATIONS </a:t>
            </a:r>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4</a:t>
            </a:fld>
            <a:endParaRPr lang="en-US"/>
          </a:p>
        </p:txBody>
      </p:sp>
    </p:spTree>
    <p:extLst>
      <p:ext uri="{BB962C8B-B14F-4D97-AF65-F5344CB8AC3E}">
        <p14:creationId xmlns:p14="http://schemas.microsoft.com/office/powerpoint/2010/main" val="305897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3184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2"/>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15950" y="1673225"/>
            <a:ext cx="7653338" cy="4318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ftr" sz="quarter" idx="10"/>
          </p:nvPr>
        </p:nvSpPr>
        <p:spPr>
          <a:xfrm>
            <a:off x="715963" y="6405563"/>
            <a:ext cx="6526212" cy="231775"/>
          </a:xfrm>
          <a:prstGeom prst="rect">
            <a:avLst/>
          </a:prstGeom>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86379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348" y="332992"/>
            <a:ext cx="6105525" cy="427038"/>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15950" y="1673225"/>
            <a:ext cx="3749675" cy="4318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8025" y="1673225"/>
            <a:ext cx="3751263" cy="4318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238" y="6438986"/>
            <a:ext cx="6526212" cy="231775"/>
          </a:xfrm>
          <a:prstGeom prst="rect">
            <a:avLst/>
          </a:prstGeom>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16135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3271-617B-3447-AA8C-49857929914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it-IT"/>
          </a:p>
        </p:txBody>
      </p:sp>
      <p:sp>
        <p:nvSpPr>
          <p:cNvPr id="3" name="Subtitle 2">
            <a:extLst>
              <a:ext uri="{FF2B5EF4-FFF2-40B4-BE49-F238E27FC236}">
                <a16:creationId xmlns:a16="http://schemas.microsoft.com/office/drawing/2014/main" id="{48E200A0-704E-4546-82BD-BB579FD9713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D4E5149A-7769-D740-B65D-0111554600FC}"/>
              </a:ext>
            </a:extLst>
          </p:cNvPr>
          <p:cNvSpPr>
            <a:spLocks noGrp="1"/>
          </p:cNvSpPr>
          <p:nvPr>
            <p:ph type="dt" sz="half" idx="10"/>
          </p:nvPr>
        </p:nvSpPr>
        <p:spPr/>
        <p:txBody>
          <a:bodyPr/>
          <a:lstStyle/>
          <a:p>
            <a:fld id="{68AA3AF5-5138-8C4D-8378-0911F397DECE}" type="datetimeFigureOut">
              <a:rPr lang="it-IT" smtClean="0"/>
              <a:t>05/10/19</a:t>
            </a:fld>
            <a:endParaRPr lang="it-IT"/>
          </a:p>
        </p:txBody>
      </p:sp>
      <p:sp>
        <p:nvSpPr>
          <p:cNvPr id="5" name="Footer Placeholder 4">
            <a:extLst>
              <a:ext uri="{FF2B5EF4-FFF2-40B4-BE49-F238E27FC236}">
                <a16:creationId xmlns:a16="http://schemas.microsoft.com/office/drawing/2014/main" id="{21A9B1F0-01D6-C148-9F84-E0DF9C60AA58}"/>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7863053D-E33B-C14D-84E8-AF4DE704C05A}"/>
              </a:ext>
            </a:extLst>
          </p:cNvPr>
          <p:cNvSpPr>
            <a:spLocks noGrp="1"/>
          </p:cNvSpPr>
          <p:nvPr>
            <p:ph type="sldNum" sz="quarter" idx="12"/>
          </p:nvPr>
        </p:nvSpPr>
        <p:spPr/>
        <p:txBody>
          <a:bodyPr/>
          <a:lstStyle/>
          <a:p>
            <a:fld id="{E3F224CD-893A-F04E-97D7-AA133E0D90B4}" type="slidenum">
              <a:rPr lang="it-IT" smtClean="0"/>
              <a:t>‹#›</a:t>
            </a:fld>
            <a:endParaRPr lang="it-IT"/>
          </a:p>
        </p:txBody>
      </p:sp>
    </p:spTree>
    <p:extLst>
      <p:ext uri="{BB962C8B-B14F-4D97-AF65-F5344CB8AC3E}">
        <p14:creationId xmlns:p14="http://schemas.microsoft.com/office/powerpoint/2010/main" val="3308545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1"/>
            <a:ext cx="1905000" cy="246221"/>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90" y="2514602"/>
            <a:ext cx="68448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b="1" dirty="0">
                <a:solidFill>
                  <a:srgbClr val="FFFFFF"/>
                </a:solidFill>
                <a:latin typeface="+mj-lt"/>
              </a:rPr>
              <a:t>Working Group on Information Systems and Services (WGISS)</a:t>
            </a:r>
            <a:endParaRPr sz="3600" b="1" dirty="0">
              <a:solidFill>
                <a:srgbClr val="FFFFFF"/>
              </a:solidFill>
              <a:latin typeface="+mj-lt"/>
            </a:endParaRPr>
          </a:p>
        </p:txBody>
      </p:sp>
      <p:sp>
        <p:nvSpPr>
          <p:cNvPr id="11" name="Shape 11"/>
          <p:cNvSpPr/>
          <p:nvPr/>
        </p:nvSpPr>
        <p:spPr>
          <a:xfrm>
            <a:off x="622790" y="3759202"/>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Iolanda Maggio, EMSS Team </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WGISS#48</a:t>
            </a:r>
          </a:p>
          <a:p>
            <a:pPr lvl="0" defTabSz="914400">
              <a:lnSpc>
                <a:spcPct val="150000"/>
              </a:lnSpc>
              <a:defRPr>
                <a:solidFill>
                  <a:srgbClr val="000000"/>
                </a:solidFill>
              </a:defRPr>
            </a:pPr>
            <a:r>
              <a:rPr lang="en-GB" dirty="0">
                <a:solidFill>
                  <a:srgbClr val="FFFFFF"/>
                </a:solidFill>
                <a:latin typeface="+mj-lt"/>
                <a:ea typeface="Arial Bold"/>
                <a:cs typeface="Arial Bold"/>
                <a:sym typeface="Arial Bold"/>
              </a:rPr>
              <a:t>RDA FAIR Model and Way Forward for Finalization of WGISS Maturity Matrix</a:t>
            </a:r>
          </a:p>
          <a:p>
            <a:pPr defTabSz="914400">
              <a:lnSpc>
                <a:spcPct val="150000"/>
              </a:lnSpc>
              <a:defRPr>
                <a:solidFill>
                  <a:srgbClr val="000000"/>
                </a:solidFill>
              </a:defRPr>
            </a:pPr>
            <a:r>
              <a:rPr lang="en-GB" dirty="0">
                <a:solidFill>
                  <a:srgbClr val="FFFFFF"/>
                </a:solidFill>
                <a:latin typeface="Arial Bold"/>
                <a:ea typeface="Arial Bold"/>
                <a:cs typeface="Arial Bold"/>
              </a:rPr>
              <a:t>Hosted by VAST/VNSC, Ha </a:t>
            </a:r>
            <a:r>
              <a:rPr lang="en-GB" dirty="0" err="1">
                <a:solidFill>
                  <a:srgbClr val="FFFFFF"/>
                </a:solidFill>
                <a:latin typeface="Arial Bold"/>
                <a:ea typeface="Arial Bold"/>
                <a:cs typeface="Arial Bold"/>
              </a:rPr>
              <a:t>Noi</a:t>
            </a:r>
            <a:r>
              <a:rPr lang="en-GB" dirty="0">
                <a:solidFill>
                  <a:srgbClr val="FFFFFF"/>
                </a:solidFill>
                <a:latin typeface="Arial Bold"/>
                <a:ea typeface="Arial Bold"/>
                <a:cs typeface="Arial Bold"/>
              </a:rPr>
              <a:t>, Vietnam</a:t>
            </a:r>
            <a:endParaRPr lang="en-GB"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GB" dirty="0">
                <a:solidFill>
                  <a:srgbClr val="FFFFFF"/>
                </a:solidFill>
                <a:latin typeface="Arial Bold"/>
                <a:ea typeface="Arial Bold"/>
                <a:cs typeface="Arial Bold"/>
                <a:sym typeface="Arial Bold"/>
              </a:rPr>
              <a:t>8-11 October 2019</a:t>
            </a:r>
          </a:p>
        </p:txBody>
      </p:sp>
      <p:pic>
        <p:nvPicPr>
          <p:cNvPr id="12" name="ceos_logo.png"/>
          <p:cNvPicPr/>
          <p:nvPr/>
        </p:nvPicPr>
        <p:blipFill>
          <a:blip r:embed="rId3" cstate="screen">
            <a:extLst>
              <a:ext uri="{28A0092B-C50C-407E-A947-70E740481C1C}">
                <a14:useLocalDpi xmlns:a14="http://schemas.microsoft.com/office/drawing/2010/main"/>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90" y="2246636"/>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A417C21-4B41-8B4F-B59E-121016D7BA15}"/>
              </a:ext>
            </a:extLst>
          </p:cNvPr>
          <p:cNvSpPr txBox="1">
            <a:spLocks/>
          </p:cNvSpPr>
          <p:nvPr/>
        </p:nvSpPr>
        <p:spPr>
          <a:xfrm>
            <a:off x="1524000" y="533400"/>
            <a:ext cx="6888126" cy="461665"/>
          </a:xfrm>
        </p:spPr>
        <p:txBody>
          <a:bodyPr anchor="b"/>
          <a:lstStyle>
            <a:lvl1pPr algn="ctr">
              <a:defRPr sz="45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spcBef>
                <a:spcPts val="500"/>
              </a:spcBef>
              <a:buSzPct val="100000"/>
              <a:buFont typeface="Arial"/>
              <a:buNone/>
            </a:pPr>
            <a:r>
              <a:rPr lang="en-GB" sz="2400" b="1" dirty="0">
                <a:solidFill>
                  <a:schemeClr val="bg1"/>
                </a:solidFill>
                <a:latin typeface="+mj-lt"/>
              </a:rPr>
              <a:t>Possible improvements for WGISS DMSMM from RDA FAIR Maturity Model</a:t>
            </a:r>
          </a:p>
        </p:txBody>
      </p:sp>
      <p:pic>
        <p:nvPicPr>
          <p:cNvPr id="2" name="Picture 1">
            <a:extLst>
              <a:ext uri="{FF2B5EF4-FFF2-40B4-BE49-F238E27FC236}">
                <a16:creationId xmlns:a16="http://schemas.microsoft.com/office/drawing/2014/main" id="{ACFDBAF4-EF27-484B-9407-2B62DEF9FB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47800"/>
            <a:ext cx="9144000" cy="1551025"/>
          </a:xfrm>
          <a:prstGeom prst="rect">
            <a:avLst/>
          </a:prstGeom>
        </p:spPr>
      </p:pic>
      <p:pic>
        <p:nvPicPr>
          <p:cNvPr id="4" name="Picture 3">
            <a:extLst>
              <a:ext uri="{FF2B5EF4-FFF2-40B4-BE49-F238E27FC236}">
                <a16:creationId xmlns:a16="http://schemas.microsoft.com/office/drawing/2014/main" id="{BD5572DA-7535-CB42-818F-DDF8158A7C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10000"/>
            <a:ext cx="9144000" cy="2622643"/>
          </a:xfrm>
          <a:prstGeom prst="rect">
            <a:avLst/>
          </a:prstGeom>
        </p:spPr>
      </p:pic>
      <p:sp>
        <p:nvSpPr>
          <p:cNvPr id="5" name="TextBox 4">
            <a:extLst>
              <a:ext uri="{FF2B5EF4-FFF2-40B4-BE49-F238E27FC236}">
                <a16:creationId xmlns:a16="http://schemas.microsoft.com/office/drawing/2014/main" id="{D2ED198D-B890-0645-A3E1-67CCB8FF4FF3}"/>
              </a:ext>
            </a:extLst>
          </p:cNvPr>
          <p:cNvSpPr txBox="1"/>
          <p:nvPr/>
        </p:nvSpPr>
        <p:spPr>
          <a:xfrm>
            <a:off x="3505200" y="1143000"/>
            <a:ext cx="125931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rgbClr val="002569"/>
                </a:solidFill>
                <a:effectLst/>
                <a:uFillTx/>
              </a:rPr>
              <a:t>FINDABLE</a:t>
            </a:r>
          </a:p>
        </p:txBody>
      </p:sp>
      <p:sp>
        <p:nvSpPr>
          <p:cNvPr id="6" name="TextBox 5">
            <a:extLst>
              <a:ext uri="{FF2B5EF4-FFF2-40B4-BE49-F238E27FC236}">
                <a16:creationId xmlns:a16="http://schemas.microsoft.com/office/drawing/2014/main" id="{C519C35A-58D0-7442-8AAC-806F0DB20901}"/>
              </a:ext>
            </a:extLst>
          </p:cNvPr>
          <p:cNvSpPr txBox="1"/>
          <p:nvPr/>
        </p:nvSpPr>
        <p:spPr>
          <a:xfrm>
            <a:off x="3375135" y="3356426"/>
            <a:ext cx="157991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rgbClr val="002569"/>
                </a:solidFill>
                <a:effectLst/>
                <a:uFillTx/>
              </a:rPr>
              <a:t>ACCESSIBLE</a:t>
            </a:r>
          </a:p>
        </p:txBody>
      </p:sp>
    </p:spTree>
    <p:extLst>
      <p:ext uri="{BB962C8B-B14F-4D97-AF65-F5344CB8AC3E}">
        <p14:creationId xmlns:p14="http://schemas.microsoft.com/office/powerpoint/2010/main" val="4046711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A417C21-4B41-8B4F-B59E-121016D7BA15}"/>
              </a:ext>
            </a:extLst>
          </p:cNvPr>
          <p:cNvSpPr txBox="1">
            <a:spLocks/>
          </p:cNvSpPr>
          <p:nvPr/>
        </p:nvSpPr>
        <p:spPr>
          <a:xfrm>
            <a:off x="1524000" y="533400"/>
            <a:ext cx="6888126" cy="461665"/>
          </a:xfrm>
        </p:spPr>
        <p:txBody>
          <a:bodyPr anchor="b"/>
          <a:lstStyle>
            <a:lvl1pPr algn="ctr">
              <a:defRPr sz="45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spcBef>
                <a:spcPts val="500"/>
              </a:spcBef>
              <a:buSzPct val="100000"/>
              <a:buFont typeface="Arial"/>
              <a:buNone/>
            </a:pPr>
            <a:r>
              <a:rPr lang="en-GB" sz="2400" b="1" dirty="0">
                <a:solidFill>
                  <a:schemeClr val="bg1"/>
                </a:solidFill>
                <a:latin typeface="+mj-lt"/>
              </a:rPr>
              <a:t>Possible improvements for WGISS DMSMM from RDA FAIR Maturity Model </a:t>
            </a:r>
          </a:p>
        </p:txBody>
      </p:sp>
      <p:pic>
        <p:nvPicPr>
          <p:cNvPr id="3" name="Picture 2">
            <a:extLst>
              <a:ext uri="{FF2B5EF4-FFF2-40B4-BE49-F238E27FC236}">
                <a16:creationId xmlns:a16="http://schemas.microsoft.com/office/drawing/2014/main" id="{2B30D090-ABB1-3042-A4E0-8215A4929A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51" y="1447800"/>
            <a:ext cx="9144000" cy="2622643"/>
          </a:xfrm>
          <a:prstGeom prst="rect">
            <a:avLst/>
          </a:prstGeom>
        </p:spPr>
      </p:pic>
      <p:pic>
        <p:nvPicPr>
          <p:cNvPr id="5" name="Picture 4">
            <a:extLst>
              <a:ext uri="{FF2B5EF4-FFF2-40B4-BE49-F238E27FC236}">
                <a16:creationId xmlns:a16="http://schemas.microsoft.com/office/drawing/2014/main" id="{F34F9ED0-8A53-2C43-881F-B9BEB816B1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1" y="4538512"/>
            <a:ext cx="9144000" cy="2319488"/>
          </a:xfrm>
          <a:prstGeom prst="rect">
            <a:avLst/>
          </a:prstGeom>
        </p:spPr>
      </p:pic>
      <p:sp>
        <p:nvSpPr>
          <p:cNvPr id="7" name="TextBox 6">
            <a:extLst>
              <a:ext uri="{FF2B5EF4-FFF2-40B4-BE49-F238E27FC236}">
                <a16:creationId xmlns:a16="http://schemas.microsoft.com/office/drawing/2014/main" id="{274B7F07-3CED-D24E-B877-87D74635C20E}"/>
              </a:ext>
            </a:extLst>
          </p:cNvPr>
          <p:cNvSpPr txBox="1"/>
          <p:nvPr/>
        </p:nvSpPr>
        <p:spPr>
          <a:xfrm>
            <a:off x="3388145" y="1155712"/>
            <a:ext cx="20672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rgbClr val="002569"/>
                </a:solidFill>
                <a:effectLst/>
                <a:uFillTx/>
              </a:rPr>
              <a:t>INTEROPERABLE</a:t>
            </a:r>
          </a:p>
        </p:txBody>
      </p:sp>
      <p:sp>
        <p:nvSpPr>
          <p:cNvPr id="8" name="TextBox 7">
            <a:extLst>
              <a:ext uri="{FF2B5EF4-FFF2-40B4-BE49-F238E27FC236}">
                <a16:creationId xmlns:a16="http://schemas.microsoft.com/office/drawing/2014/main" id="{7E3996C0-35D2-FC45-95E2-65975389ECE7}"/>
              </a:ext>
            </a:extLst>
          </p:cNvPr>
          <p:cNvSpPr txBox="1"/>
          <p:nvPr/>
        </p:nvSpPr>
        <p:spPr>
          <a:xfrm>
            <a:off x="3505200" y="4153848"/>
            <a:ext cx="136190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rgbClr val="002569"/>
                </a:solidFill>
                <a:effectLst/>
                <a:uFillTx/>
              </a:rPr>
              <a:t>REUSABLE</a:t>
            </a:r>
          </a:p>
        </p:txBody>
      </p:sp>
    </p:spTree>
    <p:extLst>
      <p:ext uri="{BB962C8B-B14F-4D97-AF65-F5344CB8AC3E}">
        <p14:creationId xmlns:p14="http://schemas.microsoft.com/office/powerpoint/2010/main" val="258294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A417C21-4B41-8B4F-B59E-121016D7BA15}"/>
              </a:ext>
            </a:extLst>
          </p:cNvPr>
          <p:cNvSpPr txBox="1">
            <a:spLocks/>
          </p:cNvSpPr>
          <p:nvPr/>
        </p:nvSpPr>
        <p:spPr>
          <a:xfrm>
            <a:off x="1524000" y="533400"/>
            <a:ext cx="6888126" cy="461665"/>
          </a:xfrm>
        </p:spPr>
        <p:txBody>
          <a:bodyPr anchor="b"/>
          <a:lstStyle>
            <a:lvl1pPr algn="ctr">
              <a:defRPr sz="45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spcBef>
                <a:spcPts val="500"/>
              </a:spcBef>
              <a:buSzPct val="100000"/>
              <a:buFont typeface="Arial"/>
              <a:buNone/>
            </a:pPr>
            <a:r>
              <a:rPr lang="en-GB" sz="2400" b="1" dirty="0">
                <a:solidFill>
                  <a:schemeClr val="bg1"/>
                </a:solidFill>
                <a:latin typeface="+mj-lt"/>
              </a:rPr>
              <a:t>Possible improvements for WGISS DMSMM from RDA FAIR Maturity Model </a:t>
            </a:r>
          </a:p>
        </p:txBody>
      </p:sp>
      <p:pic>
        <p:nvPicPr>
          <p:cNvPr id="3" name="Picture 2">
            <a:extLst>
              <a:ext uri="{FF2B5EF4-FFF2-40B4-BE49-F238E27FC236}">
                <a16:creationId xmlns:a16="http://schemas.microsoft.com/office/drawing/2014/main" id="{4220CB95-43D4-5744-8CCC-9DE07150D5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3000" y="1219200"/>
            <a:ext cx="6701732" cy="5410200"/>
          </a:xfrm>
          <a:prstGeom prst="rect">
            <a:avLst/>
          </a:prstGeom>
        </p:spPr>
      </p:pic>
    </p:spTree>
    <p:extLst>
      <p:ext uri="{BB962C8B-B14F-4D97-AF65-F5344CB8AC3E}">
        <p14:creationId xmlns:p14="http://schemas.microsoft.com/office/powerpoint/2010/main" val="3572942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0"/>
            <a:ext cx="5562600" cy="830997"/>
          </a:xfrm>
          <a:prstGeom prst="rect">
            <a:avLst/>
          </a:prstGeom>
        </p:spPr>
        <p:txBody>
          <a:bodyPr/>
          <a:lstStyle/>
          <a:p>
            <a:pPr algn="ctr">
              <a:spcBef>
                <a:spcPts val="500"/>
              </a:spcBef>
              <a:buSzPct val="100000"/>
              <a:buFont typeface="Arial"/>
              <a:buNone/>
            </a:pPr>
            <a:r>
              <a:rPr lang="en-US" sz="2400" b="1" dirty="0">
                <a:solidFill>
                  <a:schemeClr val="bg1"/>
                </a:solidFill>
                <a:latin typeface="+mj-lt"/>
                <a:ea typeface="Arial Bold"/>
                <a:cs typeface="Arial Bold"/>
                <a:sym typeface="Arial Bold"/>
              </a:rPr>
              <a:t>WGISS Data Management and Stewardship Maturity Matrix - White Paper </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3600" y="1144265"/>
            <a:ext cx="4574950" cy="5713735"/>
          </a:xfrm>
          <a:prstGeom prst="rect">
            <a:avLst/>
          </a:prstGeom>
          <a:ln>
            <a:solidFill>
              <a:schemeClr val="tx2"/>
            </a:solidFill>
          </a:ln>
        </p:spPr>
      </p:pic>
    </p:spTree>
    <p:extLst>
      <p:ext uri="{BB962C8B-B14F-4D97-AF65-F5344CB8AC3E}">
        <p14:creationId xmlns:p14="http://schemas.microsoft.com/office/powerpoint/2010/main" val="143447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105525" cy="427038"/>
          </a:xfrm>
        </p:spPr>
        <p:txBody>
          <a:bodyPr/>
          <a:lstStyle/>
          <a:p>
            <a:pPr algn="ctr" defTabSz="457200">
              <a:spcBef>
                <a:spcPts val="500"/>
              </a:spcBef>
              <a:buSzPct val="100000"/>
              <a:buFont typeface="Arial"/>
              <a:buNone/>
            </a:pPr>
            <a:r>
              <a:rPr lang="en-US" sz="2400" b="1" dirty="0">
                <a:solidFill>
                  <a:schemeClr val="bg1"/>
                </a:solidFill>
                <a:latin typeface="+mj-lt"/>
              </a:rPr>
              <a:t>Way Forward</a:t>
            </a:r>
          </a:p>
        </p:txBody>
      </p:sp>
      <p:sp>
        <p:nvSpPr>
          <p:cNvPr id="6" name="TextBox 5"/>
          <p:cNvSpPr txBox="1"/>
          <p:nvPr/>
        </p:nvSpPr>
        <p:spPr>
          <a:xfrm>
            <a:off x="228600" y="914400"/>
            <a:ext cx="8686800" cy="7140416"/>
          </a:xfrm>
          <a:prstGeom prst="rect">
            <a:avLst/>
          </a:prstGeom>
          <a:noFill/>
        </p:spPr>
        <p:txBody>
          <a:bodyPr wrap="square" rtlCol="0">
            <a:spAutoFit/>
          </a:bodyPr>
          <a:lstStyle/>
          <a:p>
            <a:pPr marL="285750" indent="-285750">
              <a:buFont typeface="Wingdings" charset="2"/>
              <a:buChar char="Ø"/>
            </a:pPr>
            <a:endParaRPr lang="en-GB" sz="2000" dirty="0"/>
          </a:p>
          <a:p>
            <a:endParaRPr lang="en-GB" sz="2000" dirty="0"/>
          </a:p>
          <a:p>
            <a:pPr marL="342900" indent="-342900">
              <a:buFont typeface="Wingdings" pitchFamily="2" charset="2"/>
              <a:buChar char="Ø"/>
            </a:pPr>
            <a:r>
              <a:rPr lang="en-US" sz="2000" dirty="0" err="1"/>
              <a:t>Finalise</a:t>
            </a:r>
            <a:r>
              <a:rPr lang="en-US" sz="2000" dirty="0"/>
              <a:t> the WGISS-WGCV Joint Activity Task 4 analysis and implement the Quality improvements ------ Due Date: by the next WGISS-WGCV Joint Meeting</a:t>
            </a:r>
          </a:p>
          <a:p>
            <a:pPr marL="342900" indent="-342900">
              <a:buFont typeface="Wingdings" pitchFamily="2" charset="2"/>
              <a:buChar char="Ø"/>
            </a:pPr>
            <a:endParaRPr lang="en-US" sz="2000" dirty="0"/>
          </a:p>
          <a:p>
            <a:pPr marL="342900" indent="-342900">
              <a:buFont typeface="Wingdings" pitchFamily="2" charset="2"/>
              <a:buChar char="Ø"/>
            </a:pPr>
            <a:r>
              <a:rPr lang="en-GB" sz="2000" dirty="0"/>
              <a:t>Follows evolution in DSDMWG  Data Sharing and Data Management Principles working groups ------ Due Date: Periodic Reports generation and circulation</a:t>
            </a:r>
          </a:p>
          <a:p>
            <a:endParaRPr lang="en-GB" sz="2000" dirty="0"/>
          </a:p>
          <a:p>
            <a:pPr marL="342900" indent="-342900">
              <a:buFont typeface="Wingdings" pitchFamily="2" charset="2"/>
              <a:buChar char="Ø"/>
            </a:pPr>
            <a:r>
              <a:rPr lang="en-GB" sz="2000" dirty="0"/>
              <a:t>Follows evolution in RDA FAIR Maturity Model ----- Due Date: Periodic Reports generation and circulation</a:t>
            </a:r>
          </a:p>
          <a:p>
            <a:pPr marL="342900" indent="-342900">
              <a:buFont typeface="Wingdings" pitchFamily="2" charset="2"/>
              <a:buChar char="Ø"/>
            </a:pPr>
            <a:endParaRPr lang="en-GB" sz="2000" dirty="0"/>
          </a:p>
          <a:p>
            <a:pPr marL="342900" indent="-342900">
              <a:buFont typeface="Wingdings" pitchFamily="2" charset="2"/>
              <a:buChar char="Ø"/>
            </a:pPr>
            <a:r>
              <a:rPr lang="en-GB" sz="2000" dirty="0"/>
              <a:t>Implement FAIR Final Indicator ----- Due Date: after RDA indicator finalization </a:t>
            </a:r>
          </a:p>
          <a:p>
            <a:pPr marL="342900" indent="-342900">
              <a:buFont typeface="Wingdings" pitchFamily="2" charset="2"/>
              <a:buChar char="Ø"/>
            </a:pPr>
            <a:endParaRPr lang="en-GB" sz="2000" dirty="0"/>
          </a:p>
          <a:p>
            <a:pPr marL="342900" indent="-342900">
              <a:buFont typeface="Wingdings" pitchFamily="2" charset="2"/>
              <a:buChar char="Ø"/>
            </a:pPr>
            <a:r>
              <a:rPr lang="en-GB" sz="2000" dirty="0"/>
              <a:t>Provide input to Data Management Principles – Implementation Guidelines ----- Due Date: When requested by GEOSS</a:t>
            </a:r>
          </a:p>
          <a:p>
            <a:pPr marL="342900" indent="-342900">
              <a:buFont typeface="Wingdings" pitchFamily="2" charset="2"/>
              <a:buChar char="Ø"/>
            </a:pPr>
            <a:endParaRPr lang="en-US" sz="2000" dirty="0"/>
          </a:p>
          <a:p>
            <a:endParaRPr lang="en-US" sz="2000" dirty="0"/>
          </a:p>
          <a:p>
            <a:endParaRPr lang="en-US" sz="2000" dirty="0"/>
          </a:p>
          <a:p>
            <a:endParaRPr lang="en-US" sz="2000" dirty="0"/>
          </a:p>
          <a:p>
            <a:endParaRPr lang="en-US" dirty="0"/>
          </a:p>
        </p:txBody>
      </p:sp>
    </p:spTree>
    <p:extLst>
      <p:ext uri="{BB962C8B-B14F-4D97-AF65-F5344CB8AC3E}">
        <p14:creationId xmlns:p14="http://schemas.microsoft.com/office/powerpoint/2010/main" val="331099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thank you languages transpare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0"/>
            <a:ext cx="9524999" cy="73576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511193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084" y="363687"/>
            <a:ext cx="7960491" cy="461665"/>
          </a:xfrm>
        </p:spPr>
        <p:txBody>
          <a:bodyPr/>
          <a:lstStyle/>
          <a:p>
            <a:pPr algn="ctr">
              <a:spcBef>
                <a:spcPts val="500"/>
              </a:spcBef>
              <a:buSzPct val="100000"/>
              <a:buFont typeface="Arial"/>
              <a:buNone/>
            </a:pPr>
            <a:r>
              <a:rPr lang="en-GB" sz="2400" b="1" dirty="0">
                <a:solidFill>
                  <a:schemeClr val="bg1"/>
                </a:solidFill>
                <a:latin typeface="+mj-lt"/>
              </a:rPr>
              <a:t>Starting Points</a:t>
            </a:r>
          </a:p>
        </p:txBody>
      </p:sp>
      <p:pic>
        <p:nvPicPr>
          <p:cNvPr id="4" name="Picture 3">
            <a:extLst>
              <a:ext uri="{FF2B5EF4-FFF2-40B4-BE49-F238E27FC236}">
                <a16:creationId xmlns:a16="http://schemas.microsoft.com/office/drawing/2014/main" id="{A3AFA1FF-D0D1-1841-B390-70BFCBC5B8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774" y="1618232"/>
            <a:ext cx="3962400" cy="2066184"/>
          </a:xfrm>
          <a:prstGeom prst="rect">
            <a:avLst/>
          </a:prstGeom>
          <a:ln>
            <a:solidFill>
              <a:schemeClr val="tx1">
                <a:lumMod val="85000"/>
                <a:lumOff val="15000"/>
              </a:schemeClr>
            </a:solidFill>
          </a:ln>
        </p:spPr>
      </p:pic>
      <p:pic>
        <p:nvPicPr>
          <p:cNvPr id="23" name="Picture 22">
            <a:extLst>
              <a:ext uri="{FF2B5EF4-FFF2-40B4-BE49-F238E27FC236}">
                <a16:creationId xmlns:a16="http://schemas.microsoft.com/office/drawing/2014/main" id="{1DDA413C-78CF-1346-A81B-D87970C04F4F}"/>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23569" y="4114800"/>
            <a:ext cx="4970826" cy="2743200"/>
          </a:xfrm>
          <a:prstGeom prst="rect">
            <a:avLst/>
          </a:prstGeom>
          <a:noFill/>
          <a:ln>
            <a:noFill/>
          </a:ln>
        </p:spPr>
      </p:pic>
      <p:sp>
        <p:nvSpPr>
          <p:cNvPr id="24" name="TextBox 23">
            <a:extLst>
              <a:ext uri="{FF2B5EF4-FFF2-40B4-BE49-F238E27FC236}">
                <a16:creationId xmlns:a16="http://schemas.microsoft.com/office/drawing/2014/main" id="{66E17176-A1A5-924F-9039-7C6F9C12FBD2}"/>
              </a:ext>
            </a:extLst>
          </p:cNvPr>
          <p:cNvSpPr txBox="1"/>
          <p:nvPr/>
        </p:nvSpPr>
        <p:spPr>
          <a:xfrm>
            <a:off x="4876801" y="1148614"/>
            <a:ext cx="3429000" cy="4770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200" b="1" dirty="0">
                <a:solidFill>
                  <a:schemeClr val="tx2">
                    <a:lumMod val="50000"/>
                  </a:schemeClr>
                </a:solidFill>
              </a:rPr>
              <a:t>Maturity Matrix for Long-Term Scientific Data Stewardship </a:t>
            </a:r>
          </a:p>
          <a:p>
            <a:pPr marL="0" marR="0" indent="0" algn="ctr" defTabSz="457200" rtl="0" fontAlgn="auto" latinLnBrk="1" hangingPunct="0">
              <a:lnSpc>
                <a:spcPct val="100000"/>
              </a:lnSpc>
              <a:spcBef>
                <a:spcPts val="0"/>
              </a:spcBef>
              <a:spcAft>
                <a:spcPts val="0"/>
              </a:spcAft>
              <a:buClrTx/>
              <a:buSzTx/>
              <a:buFontTx/>
              <a:buNone/>
              <a:tabLst/>
            </a:pPr>
            <a:endParaRPr kumimoji="0" lang="it-IT" sz="100" b="0" i="0" u="none" strike="noStrike" cap="none" spc="0" normalizeH="0" baseline="0" dirty="0">
              <a:ln>
                <a:noFill/>
              </a:ln>
              <a:solidFill>
                <a:srgbClr val="002569"/>
              </a:solidFill>
              <a:effectLst/>
              <a:uFillTx/>
            </a:endParaRPr>
          </a:p>
        </p:txBody>
      </p:sp>
      <p:sp>
        <p:nvSpPr>
          <p:cNvPr id="25" name="TextBox 24">
            <a:extLst>
              <a:ext uri="{FF2B5EF4-FFF2-40B4-BE49-F238E27FC236}">
                <a16:creationId xmlns:a16="http://schemas.microsoft.com/office/drawing/2014/main" id="{01C47434-475F-AE46-AE87-6DF79C89E234}"/>
              </a:ext>
            </a:extLst>
          </p:cNvPr>
          <p:cNvSpPr txBox="1"/>
          <p:nvPr/>
        </p:nvSpPr>
        <p:spPr>
          <a:xfrm>
            <a:off x="0" y="1168200"/>
            <a:ext cx="3851227" cy="35394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lvl1pPr algn="ctr" rtl="0" latinLnBrk="1" hangingPunct="0">
              <a:defRPr sz="1200" b="1">
                <a:solidFill>
                  <a:schemeClr val="tx2">
                    <a:lumMod val="50000"/>
                  </a:schemeClr>
                </a:solidFill>
              </a:defRPr>
            </a:lvl1pPr>
          </a:lstStyle>
          <a:p>
            <a:r>
              <a:rPr lang="en-US" dirty="0"/>
              <a:t>GEOSS DMP-IG</a:t>
            </a:r>
          </a:p>
          <a:p>
            <a:endParaRPr lang="it-IT" dirty="0"/>
          </a:p>
        </p:txBody>
      </p:sp>
      <p:sp>
        <p:nvSpPr>
          <p:cNvPr id="27" name="TextBox 26">
            <a:extLst>
              <a:ext uri="{FF2B5EF4-FFF2-40B4-BE49-F238E27FC236}">
                <a16:creationId xmlns:a16="http://schemas.microsoft.com/office/drawing/2014/main" id="{4DF51F99-C9D6-9C4A-AC5C-99FC94860B1D}"/>
              </a:ext>
            </a:extLst>
          </p:cNvPr>
          <p:cNvSpPr txBox="1"/>
          <p:nvPr/>
        </p:nvSpPr>
        <p:spPr>
          <a:xfrm>
            <a:off x="1901452" y="3812946"/>
            <a:ext cx="52578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lvl1pPr algn="ctr" rtl="0" latinLnBrk="1" hangingPunct="0">
              <a:defRPr sz="1200" b="1">
                <a:solidFill>
                  <a:schemeClr val="tx2">
                    <a:lumMod val="50000"/>
                  </a:schemeClr>
                </a:solidFill>
              </a:defRPr>
            </a:lvl1pPr>
          </a:lstStyle>
          <a:p>
            <a:r>
              <a:rPr lang="en-US" dirty="0"/>
              <a:t>CEOS-WGISS Data Management and Stewardship Maturity Matrix</a:t>
            </a:r>
          </a:p>
          <a:p>
            <a:endParaRPr lang="it-IT" dirty="0"/>
          </a:p>
        </p:txBody>
      </p:sp>
      <p:pic>
        <p:nvPicPr>
          <p:cNvPr id="9" name="Picture 8">
            <a:extLst>
              <a:ext uri="{FF2B5EF4-FFF2-40B4-BE49-F238E27FC236}">
                <a16:creationId xmlns:a16="http://schemas.microsoft.com/office/drawing/2014/main" id="{11293AF3-ABB7-1848-8BFA-3CC5464E4C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38719" y="1560644"/>
            <a:ext cx="3980246" cy="2181360"/>
          </a:xfrm>
          <a:prstGeom prst="rect">
            <a:avLst/>
          </a:prstGeom>
        </p:spPr>
      </p:pic>
      <p:sp>
        <p:nvSpPr>
          <p:cNvPr id="3" name="Curved Right Arrow 2">
            <a:extLst>
              <a:ext uri="{FF2B5EF4-FFF2-40B4-BE49-F238E27FC236}">
                <a16:creationId xmlns:a16="http://schemas.microsoft.com/office/drawing/2014/main" id="{DC548069-4D2D-FE4C-8E5F-2E4E1061F1CC}"/>
              </a:ext>
            </a:extLst>
          </p:cNvPr>
          <p:cNvSpPr/>
          <p:nvPr/>
        </p:nvSpPr>
        <p:spPr>
          <a:xfrm rot="20391405">
            <a:off x="1024502" y="3925331"/>
            <a:ext cx="769983" cy="1693380"/>
          </a:xfrm>
          <a:prstGeom prst="curved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2569"/>
              </a:solidFill>
              <a:effectLst/>
              <a:uFillTx/>
            </a:endParaRPr>
          </a:p>
        </p:txBody>
      </p:sp>
      <p:sp>
        <p:nvSpPr>
          <p:cNvPr id="5" name="Curved Left Arrow 4">
            <a:extLst>
              <a:ext uri="{FF2B5EF4-FFF2-40B4-BE49-F238E27FC236}">
                <a16:creationId xmlns:a16="http://schemas.microsoft.com/office/drawing/2014/main" id="{1E001EA6-EC0A-154B-91F7-F8DA597A0E98}"/>
              </a:ext>
            </a:extLst>
          </p:cNvPr>
          <p:cNvSpPr/>
          <p:nvPr/>
        </p:nvSpPr>
        <p:spPr>
          <a:xfrm rot="969570">
            <a:off x="7521897" y="3951536"/>
            <a:ext cx="830899" cy="1603312"/>
          </a:xfrm>
          <a:prstGeom prst="curvedLef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spAutoFit/>
          </a:bodyPr>
          <a:lstStyle/>
          <a:p>
            <a:pPr algn="l" rtl="0" latinLnBrk="1" hangingPunct="0"/>
            <a:endParaRPr lang="it-IT"/>
          </a:p>
        </p:txBody>
      </p:sp>
    </p:spTree>
    <p:extLst>
      <p:ext uri="{BB962C8B-B14F-4D97-AF65-F5344CB8AC3E}">
        <p14:creationId xmlns:p14="http://schemas.microsoft.com/office/powerpoint/2010/main" val="32476090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084" y="363687"/>
            <a:ext cx="7960491" cy="461665"/>
          </a:xfrm>
        </p:spPr>
        <p:txBody>
          <a:bodyPr/>
          <a:lstStyle/>
          <a:p>
            <a:pPr algn="ctr">
              <a:spcBef>
                <a:spcPts val="500"/>
              </a:spcBef>
              <a:buSzPct val="100000"/>
              <a:buFont typeface="Arial"/>
              <a:buNone/>
            </a:pPr>
            <a:r>
              <a:rPr lang="en-GB" sz="2400" b="1" dirty="0">
                <a:solidFill>
                  <a:schemeClr val="bg1"/>
                </a:solidFill>
                <a:latin typeface="+mj-lt"/>
              </a:rPr>
              <a:t>New WGISS Needs</a:t>
            </a:r>
          </a:p>
        </p:txBody>
      </p:sp>
      <p:sp>
        <p:nvSpPr>
          <p:cNvPr id="6" name="TextBox 5">
            <a:extLst>
              <a:ext uri="{FF2B5EF4-FFF2-40B4-BE49-F238E27FC236}">
                <a16:creationId xmlns:a16="http://schemas.microsoft.com/office/drawing/2014/main" id="{D0A4939A-2EFD-B344-ABDE-6B191CD26E4F}"/>
              </a:ext>
            </a:extLst>
          </p:cNvPr>
          <p:cNvSpPr txBox="1"/>
          <p:nvPr/>
        </p:nvSpPr>
        <p:spPr>
          <a:xfrm>
            <a:off x="381000" y="1676400"/>
            <a:ext cx="8001000" cy="23083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GB" sz="1800" b="0" i="0" u="none" strike="noStrike" cap="none" spc="0" normalizeH="0" baseline="0" dirty="0">
                <a:ln>
                  <a:noFill/>
                </a:ln>
                <a:solidFill>
                  <a:srgbClr val="002569"/>
                </a:solidFill>
                <a:effectLst/>
                <a:uFillTx/>
              </a:rPr>
              <a:t>Improve the GEOSS Data Management Principles (DMP) – Implementation Guidelines (IG)</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endParaRPr lang="en-GB" dirty="0"/>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GB" sz="1800" b="0" i="0" u="none" strike="noStrike" cap="none" spc="0" normalizeH="0" baseline="0" dirty="0">
                <a:ln>
                  <a:noFill/>
                </a:ln>
                <a:solidFill>
                  <a:srgbClr val="002569"/>
                </a:solidFill>
                <a:effectLst/>
                <a:uFillTx/>
              </a:rPr>
              <a:t>Include FAIR Principles in GEOSS DMP-IG and WGISS Data Management and Stewardship Maturity Matrix</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endParaRPr lang="en-GB" dirty="0"/>
          </a:p>
          <a:p>
            <a:pPr marL="285750" indent="-285750" algn="l" rtl="0" latinLnBrk="1" hangingPunct="0">
              <a:buFont typeface="Arial" panose="020B0604020202020204" pitchFamily="34" charset="0"/>
              <a:buChar char="•"/>
            </a:pPr>
            <a:r>
              <a:rPr lang="en-GB" dirty="0"/>
              <a:t>Joint Activity – Task 4 with WGCV to improve the quality area in WGISS Data Management and Stewardship Maturity Matrix </a:t>
            </a:r>
            <a:endParaRPr kumimoji="0" lang="en-GB" sz="1800" b="0" i="0" u="none" strike="noStrike" cap="none" spc="0" normalizeH="0" baseline="0" dirty="0">
              <a:ln>
                <a:noFill/>
              </a:ln>
              <a:solidFill>
                <a:srgbClr val="002569"/>
              </a:solidFill>
              <a:effectLst/>
              <a:uFillTx/>
            </a:endParaRPr>
          </a:p>
        </p:txBody>
      </p:sp>
      <p:pic>
        <p:nvPicPr>
          <p:cNvPr id="8" name="Picture 7">
            <a:extLst>
              <a:ext uri="{FF2B5EF4-FFF2-40B4-BE49-F238E27FC236}">
                <a16:creationId xmlns:a16="http://schemas.microsoft.com/office/drawing/2014/main" id="{49815998-2AD0-8342-A72E-615679A6D1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4600" y="4114800"/>
            <a:ext cx="4343400" cy="2452211"/>
          </a:xfrm>
          <a:prstGeom prst="rect">
            <a:avLst/>
          </a:prstGeom>
        </p:spPr>
      </p:pic>
    </p:spTree>
    <p:extLst>
      <p:ext uri="{BB962C8B-B14F-4D97-AF65-F5344CB8AC3E}">
        <p14:creationId xmlns:p14="http://schemas.microsoft.com/office/powerpoint/2010/main" val="257142126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084" y="363687"/>
            <a:ext cx="7960491" cy="461665"/>
          </a:xfrm>
        </p:spPr>
        <p:txBody>
          <a:bodyPr/>
          <a:lstStyle/>
          <a:p>
            <a:pPr algn="ctr">
              <a:spcBef>
                <a:spcPts val="500"/>
              </a:spcBef>
              <a:buSzPct val="100000"/>
              <a:buFont typeface="Arial"/>
              <a:buNone/>
            </a:pPr>
            <a:r>
              <a:rPr lang="en-GB" sz="2400" b="1" dirty="0">
                <a:solidFill>
                  <a:schemeClr val="bg1"/>
                </a:solidFill>
                <a:latin typeface="+mj-lt"/>
              </a:rPr>
              <a:t>New players</a:t>
            </a:r>
          </a:p>
        </p:txBody>
      </p:sp>
      <p:sp>
        <p:nvSpPr>
          <p:cNvPr id="24" name="TextBox 23">
            <a:extLst>
              <a:ext uri="{FF2B5EF4-FFF2-40B4-BE49-F238E27FC236}">
                <a16:creationId xmlns:a16="http://schemas.microsoft.com/office/drawing/2014/main" id="{66E17176-A1A5-924F-9039-7C6F9C12FBD2}"/>
              </a:ext>
            </a:extLst>
          </p:cNvPr>
          <p:cNvSpPr txBox="1"/>
          <p:nvPr/>
        </p:nvSpPr>
        <p:spPr>
          <a:xfrm>
            <a:off x="4876800" y="1148614"/>
            <a:ext cx="3851227" cy="4770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200" b="1" dirty="0">
                <a:solidFill>
                  <a:schemeClr val="tx2">
                    <a:lumMod val="50000"/>
                  </a:schemeClr>
                </a:solidFill>
              </a:rPr>
              <a:t>WMO Stewardship Maturity Matrix for Climate Data (SMM-CD) </a:t>
            </a:r>
          </a:p>
          <a:p>
            <a:pPr marL="0" marR="0" indent="0" algn="ctr" defTabSz="457200" rtl="0" fontAlgn="auto" latinLnBrk="1" hangingPunct="0">
              <a:lnSpc>
                <a:spcPct val="100000"/>
              </a:lnSpc>
              <a:spcBef>
                <a:spcPts val="0"/>
              </a:spcBef>
              <a:spcAft>
                <a:spcPts val="0"/>
              </a:spcAft>
              <a:buClrTx/>
              <a:buSzTx/>
              <a:buFontTx/>
              <a:buNone/>
              <a:tabLst/>
            </a:pPr>
            <a:endParaRPr kumimoji="0" lang="it-IT" sz="100" b="0" i="0" u="none" strike="noStrike" cap="none" spc="0" normalizeH="0" baseline="0" dirty="0">
              <a:ln>
                <a:noFill/>
              </a:ln>
              <a:solidFill>
                <a:srgbClr val="002569"/>
              </a:solidFill>
              <a:effectLst/>
              <a:uFillTx/>
            </a:endParaRPr>
          </a:p>
        </p:txBody>
      </p:sp>
      <p:sp>
        <p:nvSpPr>
          <p:cNvPr id="25" name="TextBox 24">
            <a:extLst>
              <a:ext uri="{FF2B5EF4-FFF2-40B4-BE49-F238E27FC236}">
                <a16:creationId xmlns:a16="http://schemas.microsoft.com/office/drawing/2014/main" id="{01C47434-475F-AE46-AE87-6DF79C89E234}"/>
              </a:ext>
            </a:extLst>
          </p:cNvPr>
          <p:cNvSpPr txBox="1"/>
          <p:nvPr/>
        </p:nvSpPr>
        <p:spPr>
          <a:xfrm>
            <a:off x="0" y="1168200"/>
            <a:ext cx="3851227"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lvl1pPr algn="ctr" rtl="0" latinLnBrk="1" hangingPunct="0">
              <a:defRPr sz="1200" b="1">
                <a:solidFill>
                  <a:schemeClr val="tx2">
                    <a:lumMod val="50000"/>
                  </a:schemeClr>
                </a:solidFill>
              </a:defRPr>
            </a:lvl1pPr>
          </a:lstStyle>
          <a:p>
            <a:r>
              <a:rPr lang="en-US" dirty="0"/>
              <a:t>RDA FAIR Maturity Model</a:t>
            </a:r>
          </a:p>
          <a:p>
            <a:endParaRPr lang="it-IT" dirty="0"/>
          </a:p>
        </p:txBody>
      </p:sp>
      <p:pic>
        <p:nvPicPr>
          <p:cNvPr id="26" name="Picture 25">
            <a:extLst>
              <a:ext uri="{FF2B5EF4-FFF2-40B4-BE49-F238E27FC236}">
                <a16:creationId xmlns:a16="http://schemas.microsoft.com/office/drawing/2014/main" id="{0CBEC991-C819-C145-BA5D-C4DFDB0B6E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8412" y="1574736"/>
            <a:ext cx="3648001" cy="2235264"/>
          </a:xfrm>
          <a:prstGeom prst="rect">
            <a:avLst/>
          </a:prstGeom>
        </p:spPr>
      </p:pic>
      <p:sp>
        <p:nvSpPr>
          <p:cNvPr id="27" name="TextBox 26">
            <a:extLst>
              <a:ext uri="{FF2B5EF4-FFF2-40B4-BE49-F238E27FC236}">
                <a16:creationId xmlns:a16="http://schemas.microsoft.com/office/drawing/2014/main" id="{4DF51F99-C9D6-9C4A-AC5C-99FC94860B1D}"/>
              </a:ext>
            </a:extLst>
          </p:cNvPr>
          <p:cNvSpPr txBox="1"/>
          <p:nvPr/>
        </p:nvSpPr>
        <p:spPr>
          <a:xfrm>
            <a:off x="4419600" y="3752532"/>
            <a:ext cx="52578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lvl1pPr algn="ctr" rtl="0" latinLnBrk="1" hangingPunct="0">
              <a:defRPr sz="1200" b="1">
                <a:solidFill>
                  <a:schemeClr val="tx2">
                    <a:lumMod val="50000"/>
                  </a:schemeClr>
                </a:solidFill>
              </a:defRPr>
            </a:lvl1pPr>
          </a:lstStyle>
          <a:p>
            <a:r>
              <a:rPr lang="en-US" dirty="0"/>
              <a:t>EDAP</a:t>
            </a:r>
          </a:p>
          <a:p>
            <a:endParaRPr lang="it-IT" dirty="0"/>
          </a:p>
        </p:txBody>
      </p:sp>
      <p:pic>
        <p:nvPicPr>
          <p:cNvPr id="8" name="Image 7">
            <a:extLst>
              <a:ext uri="{FF2B5EF4-FFF2-40B4-BE49-F238E27FC236}">
                <a16:creationId xmlns:a16="http://schemas.microsoft.com/office/drawing/2014/main" id="{F829BD6F-0F7A-C24B-B4B7-1BD402B7E2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02269" y="4043777"/>
            <a:ext cx="4440293" cy="2661540"/>
          </a:xfrm>
          <a:prstGeom prst="rect">
            <a:avLst/>
          </a:prstGeom>
        </p:spPr>
      </p:pic>
      <p:pic>
        <p:nvPicPr>
          <p:cNvPr id="3" name="Picture 2">
            <a:extLst>
              <a:ext uri="{FF2B5EF4-FFF2-40B4-BE49-F238E27FC236}">
                <a16:creationId xmlns:a16="http://schemas.microsoft.com/office/drawing/2014/main" id="{3D6234A4-06CC-6741-842B-449C1D05C4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0337" y="1666723"/>
            <a:ext cx="4276126" cy="2082864"/>
          </a:xfrm>
          <a:prstGeom prst="rect">
            <a:avLst/>
          </a:prstGeom>
          <a:ln>
            <a:solidFill>
              <a:schemeClr val="tx1">
                <a:lumMod val="85000"/>
                <a:lumOff val="15000"/>
              </a:schemeClr>
            </a:solidFill>
          </a:ln>
        </p:spPr>
      </p:pic>
      <p:sp>
        <p:nvSpPr>
          <p:cNvPr id="4" name="TextBox 3">
            <a:extLst>
              <a:ext uri="{FF2B5EF4-FFF2-40B4-BE49-F238E27FC236}">
                <a16:creationId xmlns:a16="http://schemas.microsoft.com/office/drawing/2014/main" id="{6730A48C-2BC6-3A44-A8E1-DAA23C909346}"/>
              </a:ext>
            </a:extLst>
          </p:cNvPr>
          <p:cNvSpPr txBox="1"/>
          <p:nvPr/>
        </p:nvSpPr>
        <p:spPr>
          <a:xfrm>
            <a:off x="374682" y="3785991"/>
            <a:ext cx="32766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lvl1pPr algn="ctr" rtl="0" latinLnBrk="1" hangingPunct="0">
              <a:defRPr sz="1200" b="1">
                <a:solidFill>
                  <a:schemeClr val="tx2">
                    <a:lumMod val="50000"/>
                  </a:schemeClr>
                </a:solidFill>
              </a:defRPr>
            </a:lvl1pPr>
          </a:lstStyle>
          <a:p>
            <a:r>
              <a:rPr lang="en-GB" dirty="0"/>
              <a:t>DSDMWG  Data Sharing and Data Management Principles working groups</a:t>
            </a:r>
          </a:p>
        </p:txBody>
      </p:sp>
      <p:pic>
        <p:nvPicPr>
          <p:cNvPr id="5" name="Picture 4">
            <a:extLst>
              <a:ext uri="{FF2B5EF4-FFF2-40B4-BE49-F238E27FC236}">
                <a16:creationId xmlns:a16="http://schemas.microsoft.com/office/drawing/2014/main" id="{1BA25D7F-236F-AF49-BC6A-085B656321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400" y="4238589"/>
            <a:ext cx="2628172" cy="2544205"/>
          </a:xfrm>
          <a:prstGeom prst="rect">
            <a:avLst/>
          </a:prstGeom>
        </p:spPr>
      </p:pic>
    </p:spTree>
    <p:extLst>
      <p:ext uri="{BB962C8B-B14F-4D97-AF65-F5344CB8AC3E}">
        <p14:creationId xmlns:p14="http://schemas.microsoft.com/office/powerpoint/2010/main" val="42383690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477000" cy="427038"/>
          </a:xfrm>
        </p:spPr>
        <p:txBody>
          <a:bodyPr/>
          <a:lstStyle/>
          <a:p>
            <a:pPr algn="ctr" defTabSz="457200">
              <a:spcBef>
                <a:spcPts val="500"/>
              </a:spcBef>
              <a:buSzPct val="100000"/>
            </a:pPr>
            <a:r>
              <a:rPr lang="en-US" sz="2400" b="1" dirty="0">
                <a:solidFill>
                  <a:schemeClr val="bg1"/>
                </a:solidFill>
                <a:latin typeface="+mj-lt"/>
              </a:rPr>
              <a:t>Proposal for improvement of the GEOSS DMP IG using the Maturity Matrix </a:t>
            </a:r>
          </a:p>
        </p:txBody>
      </p:sp>
      <p:sp>
        <p:nvSpPr>
          <p:cNvPr id="4" name="Rectangle 3">
            <a:extLst>
              <a:ext uri="{FF2B5EF4-FFF2-40B4-BE49-F238E27FC236}">
                <a16:creationId xmlns:a16="http://schemas.microsoft.com/office/drawing/2014/main" id="{06DFE7E6-49A4-BB43-974A-5A0D00FBF484}"/>
              </a:ext>
            </a:extLst>
          </p:cNvPr>
          <p:cNvSpPr/>
          <p:nvPr/>
        </p:nvSpPr>
        <p:spPr>
          <a:xfrm>
            <a:off x="419100" y="4611231"/>
            <a:ext cx="8534400" cy="2246769"/>
          </a:xfrm>
          <a:prstGeom prst="rect">
            <a:avLst/>
          </a:prstGeom>
        </p:spPr>
        <p:txBody>
          <a:bodyPr wrap="square">
            <a:spAutoFit/>
          </a:bodyPr>
          <a:lstStyle/>
          <a:p>
            <a:pPr marL="342900" indent="-342900" algn="just">
              <a:buFont typeface="Symbol" pitchFamily="2" charset="2"/>
              <a:buChar char=""/>
            </a:pPr>
            <a:r>
              <a:rPr lang="en-US" sz="2000" b="1" dirty="0"/>
              <a:t>DMP-1</a:t>
            </a:r>
            <a:r>
              <a:rPr lang="en-US" sz="2000" dirty="0"/>
              <a:t>:   </a:t>
            </a:r>
            <a:r>
              <a:rPr lang="en-US" sz="2000" b="1" i="1" dirty="0"/>
              <a:t>Discoverability</a:t>
            </a:r>
            <a:r>
              <a:rPr lang="en-US" sz="2000" dirty="0"/>
              <a:t>: e.g. Automatic Dissemination Reports </a:t>
            </a:r>
          </a:p>
          <a:p>
            <a:pPr algn="just"/>
            <a:r>
              <a:rPr lang="en-US" sz="2000" dirty="0"/>
              <a:t>                    and Future Technologies and standard changes planned </a:t>
            </a:r>
          </a:p>
          <a:p>
            <a:pPr algn="just"/>
            <a:endParaRPr lang="it-IT" sz="2000" dirty="0"/>
          </a:p>
          <a:p>
            <a:pPr marL="342900" indent="-342900" algn="just">
              <a:buFont typeface="Symbol" pitchFamily="2" charset="2"/>
              <a:buChar char=""/>
            </a:pPr>
            <a:r>
              <a:rPr lang="en-US" sz="2000" b="1" dirty="0"/>
              <a:t>DMP-6</a:t>
            </a:r>
            <a:r>
              <a:rPr lang="en-US" sz="2000" dirty="0"/>
              <a:t>:   </a:t>
            </a:r>
            <a:r>
              <a:rPr lang="en-US" sz="2000" b="1" i="1" dirty="0"/>
              <a:t>Quality</a:t>
            </a:r>
            <a:r>
              <a:rPr lang="en-US" sz="2000" dirty="0"/>
              <a:t>: e.g. Data uncertainty and reliability, Data Integrity</a:t>
            </a:r>
          </a:p>
          <a:p>
            <a:pPr marL="342900" indent="-342900" algn="just">
              <a:buFont typeface="Symbol" pitchFamily="2" charset="2"/>
              <a:buChar char=""/>
            </a:pPr>
            <a:endParaRPr lang="en-US" sz="2000" dirty="0"/>
          </a:p>
          <a:p>
            <a:pPr marL="342900" indent="-342900" algn="just">
              <a:buFont typeface="Symbol" pitchFamily="2" charset="2"/>
              <a:buChar char=""/>
            </a:pPr>
            <a:r>
              <a:rPr lang="en-US" sz="2000" b="1" dirty="0"/>
              <a:t>DMP-9</a:t>
            </a:r>
            <a:r>
              <a:rPr lang="en-US" sz="2000" dirty="0"/>
              <a:t>:   </a:t>
            </a:r>
            <a:r>
              <a:rPr lang="en-US" sz="2000" b="1" i="1" dirty="0"/>
              <a:t>Review and Reprocessing</a:t>
            </a:r>
            <a:r>
              <a:rPr lang="en-US" sz="2000" dirty="0"/>
              <a:t>: e.g. introducing and improving </a:t>
            </a:r>
          </a:p>
          <a:p>
            <a:pPr algn="just"/>
            <a:r>
              <a:rPr lang="en-US" sz="2000" dirty="0"/>
              <a:t>                    the Sustainability concepts.</a:t>
            </a:r>
            <a:endParaRPr lang="it-IT" sz="2000" dirty="0"/>
          </a:p>
        </p:txBody>
      </p:sp>
      <p:sp>
        <p:nvSpPr>
          <p:cNvPr id="5" name="TextBox 4">
            <a:extLst>
              <a:ext uri="{FF2B5EF4-FFF2-40B4-BE49-F238E27FC236}">
                <a16:creationId xmlns:a16="http://schemas.microsoft.com/office/drawing/2014/main" id="{917E378E-B9DA-EF40-9280-181D70BA9C36}"/>
              </a:ext>
            </a:extLst>
          </p:cNvPr>
          <p:cNvSpPr txBox="1"/>
          <p:nvPr/>
        </p:nvSpPr>
        <p:spPr>
          <a:xfrm>
            <a:off x="1981200" y="3962400"/>
            <a:ext cx="5052022"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002569"/>
                </a:solidFill>
                <a:effectLst/>
                <a:uFillTx/>
              </a:rPr>
              <a:t>Not exhaustive AREAS to be supported: </a:t>
            </a:r>
          </a:p>
        </p:txBody>
      </p:sp>
      <p:pic>
        <p:nvPicPr>
          <p:cNvPr id="3" name="Picture 2">
            <a:extLst>
              <a:ext uri="{FF2B5EF4-FFF2-40B4-BE49-F238E27FC236}">
                <a16:creationId xmlns:a16="http://schemas.microsoft.com/office/drawing/2014/main" id="{7EE79884-2C29-574D-B709-BA2ED07080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1200" y="1337609"/>
            <a:ext cx="4821044" cy="2624791"/>
          </a:xfrm>
          <a:prstGeom prst="rect">
            <a:avLst/>
          </a:prstGeom>
        </p:spPr>
      </p:pic>
    </p:spTree>
    <p:extLst>
      <p:ext uri="{BB962C8B-B14F-4D97-AF65-F5344CB8AC3E}">
        <p14:creationId xmlns:p14="http://schemas.microsoft.com/office/powerpoint/2010/main" val="64584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E18DE6-7F30-CA48-BCDE-028B30011C2F}"/>
              </a:ext>
            </a:extLst>
          </p:cNvPr>
          <p:cNvPicPr>
            <a:picLocks noChangeAspect="1"/>
          </p:cNvPicPr>
          <p:nvPr/>
        </p:nvPicPr>
        <p:blipFill>
          <a:blip r:embed="rId2"/>
          <a:stretch>
            <a:fillRect/>
          </a:stretch>
        </p:blipFill>
        <p:spPr>
          <a:xfrm>
            <a:off x="1" y="1219200"/>
            <a:ext cx="9144000" cy="861805"/>
          </a:xfrm>
          <a:prstGeom prst="rect">
            <a:avLst/>
          </a:prstGeom>
        </p:spPr>
      </p:pic>
      <p:pic>
        <p:nvPicPr>
          <p:cNvPr id="16" name="Picture 15">
            <a:extLst>
              <a:ext uri="{FF2B5EF4-FFF2-40B4-BE49-F238E27FC236}">
                <a16:creationId xmlns:a16="http://schemas.microsoft.com/office/drawing/2014/main" id="{E55F2ACE-D3A2-884D-ABE9-38A86C40FA99}"/>
              </a:ext>
            </a:extLst>
          </p:cNvPr>
          <p:cNvPicPr>
            <a:picLocks noChangeAspect="1"/>
          </p:cNvPicPr>
          <p:nvPr/>
        </p:nvPicPr>
        <p:blipFill>
          <a:blip r:embed="rId3"/>
          <a:stretch>
            <a:fillRect/>
          </a:stretch>
        </p:blipFill>
        <p:spPr>
          <a:xfrm>
            <a:off x="0" y="2360109"/>
            <a:ext cx="9144000" cy="864296"/>
          </a:xfrm>
          <a:prstGeom prst="rect">
            <a:avLst/>
          </a:prstGeom>
        </p:spPr>
      </p:pic>
      <p:pic>
        <p:nvPicPr>
          <p:cNvPr id="18" name="Picture 17">
            <a:extLst>
              <a:ext uri="{FF2B5EF4-FFF2-40B4-BE49-F238E27FC236}">
                <a16:creationId xmlns:a16="http://schemas.microsoft.com/office/drawing/2014/main" id="{9AD5FA81-E877-D54E-85F7-20308B683EFC}"/>
              </a:ext>
            </a:extLst>
          </p:cNvPr>
          <p:cNvPicPr>
            <a:picLocks noChangeAspect="1"/>
          </p:cNvPicPr>
          <p:nvPr/>
        </p:nvPicPr>
        <p:blipFill>
          <a:blip r:embed="rId4"/>
          <a:stretch>
            <a:fillRect/>
          </a:stretch>
        </p:blipFill>
        <p:spPr>
          <a:xfrm>
            <a:off x="7975" y="3430594"/>
            <a:ext cx="9144000" cy="968484"/>
          </a:xfrm>
          <a:prstGeom prst="rect">
            <a:avLst/>
          </a:prstGeom>
        </p:spPr>
      </p:pic>
      <p:grpSp>
        <p:nvGrpSpPr>
          <p:cNvPr id="38" name="Group 37">
            <a:extLst>
              <a:ext uri="{FF2B5EF4-FFF2-40B4-BE49-F238E27FC236}">
                <a16:creationId xmlns:a16="http://schemas.microsoft.com/office/drawing/2014/main" id="{7670E2FC-E4DF-A142-935B-CE438237830F}"/>
              </a:ext>
            </a:extLst>
          </p:cNvPr>
          <p:cNvGrpSpPr/>
          <p:nvPr/>
        </p:nvGrpSpPr>
        <p:grpSpPr>
          <a:xfrm>
            <a:off x="1765571" y="1778626"/>
            <a:ext cx="5376964" cy="809829"/>
            <a:chOff x="2354094" y="2101174"/>
            <a:chExt cx="7169285" cy="1079772"/>
          </a:xfrm>
        </p:grpSpPr>
        <p:cxnSp>
          <p:nvCxnSpPr>
            <p:cNvPr id="35" name="Straight Connector 34">
              <a:extLst>
                <a:ext uri="{FF2B5EF4-FFF2-40B4-BE49-F238E27FC236}">
                  <a16:creationId xmlns:a16="http://schemas.microsoft.com/office/drawing/2014/main" id="{55BEAB5F-13CF-5E43-8F83-FDA0C98E7FEB}"/>
                </a:ext>
              </a:extLst>
            </p:cNvPr>
            <p:cNvCxnSpPr/>
            <p:nvPr/>
          </p:nvCxnSpPr>
          <p:spPr>
            <a:xfrm>
              <a:off x="2354094" y="2101174"/>
              <a:ext cx="0" cy="223737"/>
            </a:xfrm>
            <a:prstGeom prst="line">
              <a:avLst/>
            </a:prstGeom>
          </p:spPr>
          <p:style>
            <a:lnRef idx="1">
              <a:schemeClr val="accent1"/>
            </a:lnRef>
            <a:fillRef idx="0">
              <a:schemeClr val="accent1"/>
            </a:fillRef>
            <a:effectRef idx="0">
              <a:schemeClr val="accent1"/>
            </a:effectRef>
            <a:fontRef idx="minor">
              <a:schemeClr val="tx1"/>
            </a:fontRef>
          </p:style>
        </p:cxnSp>
        <p:sp>
          <p:nvSpPr>
            <p:cNvPr id="32" name="Freeform 31">
              <a:extLst>
                <a:ext uri="{FF2B5EF4-FFF2-40B4-BE49-F238E27FC236}">
                  <a16:creationId xmlns:a16="http://schemas.microsoft.com/office/drawing/2014/main" id="{77DAC5F6-0DD1-7D49-A63C-88E296FBBB04}"/>
                </a:ext>
              </a:extLst>
            </p:cNvPr>
            <p:cNvSpPr/>
            <p:nvPr/>
          </p:nvSpPr>
          <p:spPr>
            <a:xfrm>
              <a:off x="6916366" y="2324912"/>
              <a:ext cx="2607013" cy="856034"/>
            </a:xfrm>
            <a:custGeom>
              <a:avLst/>
              <a:gdLst>
                <a:gd name="connsiteX0" fmla="*/ 0 w 2607013"/>
                <a:gd name="connsiteY0" fmla="*/ 0 h 875489"/>
                <a:gd name="connsiteX1" fmla="*/ 145915 w 2607013"/>
                <a:gd name="connsiteY1" fmla="*/ 875489 h 875489"/>
                <a:gd name="connsiteX2" fmla="*/ 1138136 w 2607013"/>
                <a:gd name="connsiteY2" fmla="*/ 865761 h 875489"/>
                <a:gd name="connsiteX3" fmla="*/ 2607013 w 2607013"/>
                <a:gd name="connsiteY3" fmla="*/ 0 h 875489"/>
                <a:gd name="connsiteX4" fmla="*/ 0 w 2607013"/>
                <a:gd name="connsiteY4" fmla="*/ 0 h 8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013" h="875489">
                  <a:moveTo>
                    <a:pt x="0" y="0"/>
                  </a:moveTo>
                  <a:lnTo>
                    <a:pt x="145915" y="875489"/>
                  </a:lnTo>
                  <a:lnTo>
                    <a:pt x="1138136" y="865761"/>
                  </a:lnTo>
                  <a:lnTo>
                    <a:pt x="2607013" y="0"/>
                  </a:lnTo>
                  <a:lnTo>
                    <a:pt x="0" y="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Freeform 36">
              <a:extLst>
                <a:ext uri="{FF2B5EF4-FFF2-40B4-BE49-F238E27FC236}">
                  <a16:creationId xmlns:a16="http://schemas.microsoft.com/office/drawing/2014/main" id="{B5DC7FCA-D809-4D4F-AAF7-3873CA8D9392}"/>
                </a:ext>
              </a:extLst>
            </p:cNvPr>
            <p:cNvSpPr/>
            <p:nvPr/>
          </p:nvSpPr>
          <p:spPr>
            <a:xfrm>
              <a:off x="2363821" y="2334638"/>
              <a:ext cx="5710136" cy="846308"/>
            </a:xfrm>
            <a:custGeom>
              <a:avLst/>
              <a:gdLst>
                <a:gd name="connsiteX0" fmla="*/ 0 w 5710136"/>
                <a:gd name="connsiteY0" fmla="*/ 0 h 865762"/>
                <a:gd name="connsiteX1" fmla="*/ 4717915 w 5710136"/>
                <a:gd name="connsiteY1" fmla="*/ 865762 h 865762"/>
                <a:gd name="connsiteX2" fmla="*/ 5710136 w 5710136"/>
                <a:gd name="connsiteY2" fmla="*/ 846307 h 865762"/>
                <a:gd name="connsiteX3" fmla="*/ 710119 w 5710136"/>
                <a:gd name="connsiteY3" fmla="*/ 0 h 865762"/>
                <a:gd name="connsiteX4" fmla="*/ 0 w 5710136"/>
                <a:gd name="connsiteY4" fmla="*/ 0 h 865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0136" h="865762">
                  <a:moveTo>
                    <a:pt x="0" y="0"/>
                  </a:moveTo>
                  <a:lnTo>
                    <a:pt x="4717915" y="865762"/>
                  </a:lnTo>
                  <a:lnTo>
                    <a:pt x="5710136" y="846307"/>
                  </a:lnTo>
                  <a:lnTo>
                    <a:pt x="710119" y="0"/>
                  </a:lnTo>
                  <a:lnTo>
                    <a:pt x="0" y="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9" name="Freeform 38">
            <a:extLst>
              <a:ext uri="{FF2B5EF4-FFF2-40B4-BE49-F238E27FC236}">
                <a16:creationId xmlns:a16="http://schemas.microsoft.com/office/drawing/2014/main" id="{06CE6103-494D-1B4E-93CD-2C0FAFB62CE3}"/>
              </a:ext>
            </a:extLst>
          </p:cNvPr>
          <p:cNvSpPr/>
          <p:nvPr/>
        </p:nvSpPr>
        <p:spPr>
          <a:xfrm>
            <a:off x="4545249" y="1946429"/>
            <a:ext cx="4537953" cy="649321"/>
          </a:xfrm>
          <a:custGeom>
            <a:avLst/>
            <a:gdLst>
              <a:gd name="connsiteX0" fmla="*/ 3463047 w 6050604"/>
              <a:gd name="connsiteY0" fmla="*/ 0 h 865761"/>
              <a:gd name="connsiteX1" fmla="*/ 0 w 6050604"/>
              <a:gd name="connsiteY1" fmla="*/ 846306 h 865761"/>
              <a:gd name="connsiteX2" fmla="*/ 972766 w 6050604"/>
              <a:gd name="connsiteY2" fmla="*/ 865761 h 865761"/>
              <a:gd name="connsiteX3" fmla="*/ 6050604 w 6050604"/>
              <a:gd name="connsiteY3" fmla="*/ 9727 h 865761"/>
              <a:gd name="connsiteX4" fmla="*/ 3463047 w 6050604"/>
              <a:gd name="connsiteY4" fmla="*/ 0 h 86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604" h="865761">
                <a:moveTo>
                  <a:pt x="3463047" y="0"/>
                </a:moveTo>
                <a:lnTo>
                  <a:pt x="0" y="846306"/>
                </a:lnTo>
                <a:lnTo>
                  <a:pt x="972766" y="865761"/>
                </a:lnTo>
                <a:lnTo>
                  <a:pt x="6050604" y="9727"/>
                </a:lnTo>
                <a:lnTo>
                  <a:pt x="3463047" y="0"/>
                </a:lnTo>
                <a:close/>
              </a:path>
            </a:pathLst>
          </a:custGeom>
          <a:solidFill>
            <a:srgbClr val="FF4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3" name="Group 42">
            <a:extLst>
              <a:ext uri="{FF2B5EF4-FFF2-40B4-BE49-F238E27FC236}">
                <a16:creationId xmlns:a16="http://schemas.microsoft.com/office/drawing/2014/main" id="{7CF1BF23-14F6-1447-998F-3A5984844246}"/>
              </a:ext>
            </a:extLst>
          </p:cNvPr>
          <p:cNvGrpSpPr/>
          <p:nvPr/>
        </p:nvGrpSpPr>
        <p:grpSpPr>
          <a:xfrm>
            <a:off x="3786491" y="2902171"/>
            <a:ext cx="2247089" cy="744166"/>
            <a:chOff x="5048654" y="3599234"/>
            <a:chExt cx="2996119" cy="992221"/>
          </a:xfrm>
        </p:grpSpPr>
        <p:sp>
          <p:nvSpPr>
            <p:cNvPr id="40" name="Freeform 39">
              <a:extLst>
                <a:ext uri="{FF2B5EF4-FFF2-40B4-BE49-F238E27FC236}">
                  <a16:creationId xmlns:a16="http://schemas.microsoft.com/office/drawing/2014/main" id="{AB534A7A-B103-8E41-84F6-C20D5E2E1DAA}"/>
                </a:ext>
              </a:extLst>
            </p:cNvPr>
            <p:cNvSpPr/>
            <p:nvPr/>
          </p:nvSpPr>
          <p:spPr>
            <a:xfrm>
              <a:off x="5048654" y="3813243"/>
              <a:ext cx="2957209" cy="778212"/>
            </a:xfrm>
            <a:custGeom>
              <a:avLst/>
              <a:gdLst>
                <a:gd name="connsiteX0" fmla="*/ 0 w 2957209"/>
                <a:gd name="connsiteY0" fmla="*/ 0 h 797668"/>
                <a:gd name="connsiteX1" fmla="*/ 1167319 w 2957209"/>
                <a:gd name="connsiteY1" fmla="*/ 797668 h 797668"/>
                <a:gd name="connsiteX2" fmla="*/ 2344366 w 2957209"/>
                <a:gd name="connsiteY2" fmla="*/ 797668 h 797668"/>
                <a:gd name="connsiteX3" fmla="*/ 2957209 w 2957209"/>
                <a:gd name="connsiteY3" fmla="*/ 19455 h 797668"/>
                <a:gd name="connsiteX4" fmla="*/ 0 w 2957209"/>
                <a:gd name="connsiteY4" fmla="*/ 0 h 797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7209" h="797668">
                  <a:moveTo>
                    <a:pt x="0" y="0"/>
                  </a:moveTo>
                  <a:lnTo>
                    <a:pt x="1167319" y="797668"/>
                  </a:lnTo>
                  <a:lnTo>
                    <a:pt x="2344366" y="797668"/>
                  </a:lnTo>
                  <a:lnTo>
                    <a:pt x="2957209" y="19455"/>
                  </a:lnTo>
                  <a:lnTo>
                    <a:pt x="0" y="0"/>
                  </a:lnTo>
                  <a:close/>
                </a:path>
              </a:pathLst>
            </a:custGeom>
            <a:solidFill>
              <a:srgbClr val="FCE4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42" name="Straight Connector 41">
              <a:extLst>
                <a:ext uri="{FF2B5EF4-FFF2-40B4-BE49-F238E27FC236}">
                  <a16:creationId xmlns:a16="http://schemas.microsoft.com/office/drawing/2014/main" id="{0481EE58-9005-7B49-A562-80DEADD4FCE0}"/>
                </a:ext>
              </a:extLst>
            </p:cNvPr>
            <p:cNvCxnSpPr/>
            <p:nvPr/>
          </p:nvCxnSpPr>
          <p:spPr>
            <a:xfrm>
              <a:off x="8044773" y="3599234"/>
              <a:ext cx="0" cy="21400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Title 1">
            <a:extLst>
              <a:ext uri="{FF2B5EF4-FFF2-40B4-BE49-F238E27FC236}">
                <a16:creationId xmlns:a16="http://schemas.microsoft.com/office/drawing/2014/main" id="{8A417C21-4B41-8B4F-B59E-121016D7BA15}"/>
              </a:ext>
            </a:extLst>
          </p:cNvPr>
          <p:cNvSpPr txBox="1">
            <a:spLocks/>
          </p:cNvSpPr>
          <p:nvPr/>
        </p:nvSpPr>
        <p:spPr>
          <a:xfrm>
            <a:off x="599729" y="381000"/>
            <a:ext cx="7960491" cy="461665"/>
          </a:xfrm>
        </p:spPr>
        <p:txBody>
          <a:bodyPr anchor="b"/>
          <a:lstStyle>
            <a:lvl1pPr algn="ctr">
              <a:defRPr sz="45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spcBef>
                <a:spcPts val="500"/>
              </a:spcBef>
              <a:buSzPct val="100000"/>
              <a:buFont typeface="Arial"/>
              <a:buNone/>
            </a:pPr>
            <a:r>
              <a:rPr lang="en-GB" sz="2400" b="1" dirty="0">
                <a:solidFill>
                  <a:schemeClr val="bg1"/>
                </a:solidFill>
                <a:latin typeface="+mj-lt"/>
              </a:rPr>
              <a:t>WGISS-WGCV Task 4 - First Analysis</a:t>
            </a:r>
          </a:p>
        </p:txBody>
      </p:sp>
      <p:sp>
        <p:nvSpPr>
          <p:cNvPr id="2" name="TextBox 1">
            <a:extLst>
              <a:ext uri="{FF2B5EF4-FFF2-40B4-BE49-F238E27FC236}">
                <a16:creationId xmlns:a16="http://schemas.microsoft.com/office/drawing/2014/main" id="{69078C23-A3CC-374D-8522-C0843182073A}"/>
              </a:ext>
            </a:extLst>
          </p:cNvPr>
          <p:cNvSpPr txBox="1"/>
          <p:nvPr/>
        </p:nvSpPr>
        <p:spPr>
          <a:xfrm>
            <a:off x="125649" y="4423418"/>
            <a:ext cx="8839200" cy="23083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lgn="l" rtl="0" latinLnBrk="1" hangingPunct="0">
              <a:buFont typeface="Arial" panose="020B0604020202020204" pitchFamily="34" charset="0"/>
              <a:buChar char="•"/>
            </a:pPr>
            <a:r>
              <a:rPr lang="en-GB" sz="1600" dirty="0"/>
              <a:t>EDAP aims to assess satellite mission data quality in the QA4EO context.</a:t>
            </a:r>
          </a:p>
          <a:p>
            <a:pPr marL="285750" indent="-285750" algn="l" rtl="0" latinLnBrk="1" hangingPunct="0">
              <a:buFont typeface="Arial" panose="020B0604020202020204" pitchFamily="34" charset="0"/>
              <a:buChar char="•"/>
            </a:pPr>
            <a:r>
              <a:rPr lang="en-GB" sz="1600" dirty="0"/>
              <a:t>EDAP approach aims to define a product quality evaluation matrix (EDAP Quality Assessment Guidelines).</a:t>
            </a:r>
          </a:p>
          <a:p>
            <a:pPr marL="285750" indent="-285750" algn="l" rtl="0" latinLnBrk="1" hangingPunct="0">
              <a:buFont typeface="Arial" panose="020B0604020202020204" pitchFamily="34" charset="0"/>
              <a:buChar char="•"/>
            </a:pPr>
            <a:r>
              <a:rPr lang="en-GB" sz="1600" dirty="0"/>
              <a:t>EDAP does not consider some Data Management aspects in particular Data Integrity,            Preservation and Governance.</a:t>
            </a:r>
          </a:p>
          <a:p>
            <a:pPr marL="285750" indent="-285750" algn="l" rtl="0" latinLnBrk="1" hangingPunct="0">
              <a:buFont typeface="Arial" panose="020B0604020202020204" pitchFamily="34" charset="0"/>
              <a:buChar char="•"/>
            </a:pPr>
            <a:r>
              <a:rPr lang="en-GB" sz="1600" dirty="0"/>
              <a:t>EDAP </a:t>
            </a:r>
            <a:r>
              <a:rPr lang="en-GB" sz="1600" dirty="0" err="1"/>
              <a:t>wrt</a:t>
            </a:r>
            <a:r>
              <a:rPr lang="en-GB" sz="1600" dirty="0"/>
              <a:t> WMO SMO does not consider Usage i.e. an index of citations or references.</a:t>
            </a:r>
          </a:p>
          <a:p>
            <a:pPr marL="285750" indent="-285750" algn="l" rtl="0" latinLnBrk="1" hangingPunct="0">
              <a:buFont typeface="Arial" panose="020B0604020202020204" pitchFamily="34" charset="0"/>
              <a:buChar char="•"/>
            </a:pPr>
            <a:r>
              <a:rPr lang="en-GB" sz="1600" dirty="0"/>
              <a:t>WMO SMM serves the Climate Datasets.</a:t>
            </a:r>
          </a:p>
          <a:p>
            <a:pPr marL="285750" indent="-285750" algn="l" rtl="0" latinLnBrk="1" hangingPunct="0">
              <a:buFont typeface="Arial" panose="020B0604020202020204" pitchFamily="34" charset="0"/>
              <a:buChar char="•"/>
            </a:pPr>
            <a:r>
              <a:rPr lang="en-GB" sz="1600" dirty="0"/>
              <a:t>WGISS SMM is dedicated to the EO datasets.</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endParaRPr kumimoji="0" lang="it-IT" sz="16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43107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38"/>
                                        </p:tgtEl>
                                      </p:cBhvr>
                                    </p:animEffect>
                                    <p:set>
                                      <p:cBhvr>
                                        <p:cTn id="11" dur="1" fill="hold">
                                          <p:stCondLst>
                                            <p:cond delay="499"/>
                                          </p:stCondLst>
                                        </p:cTn>
                                        <p:tgtEl>
                                          <p:spTgt spid="3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39"/>
                                        </p:tgtEl>
                                      </p:cBhvr>
                                    </p:animEffect>
                                    <p:set>
                                      <p:cBhvr>
                                        <p:cTn id="20" dur="1" fill="hold">
                                          <p:stCondLst>
                                            <p:cond delay="499"/>
                                          </p:stCondLst>
                                        </p:cTn>
                                        <p:tgtEl>
                                          <p:spTgt spid="3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43"/>
                                        </p:tgtEl>
                                      </p:cBhvr>
                                    </p:animEffect>
                                    <p:set>
                                      <p:cBhvr>
                                        <p:cTn id="29"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A417C21-4B41-8B4F-B59E-121016D7BA15}"/>
              </a:ext>
            </a:extLst>
          </p:cNvPr>
          <p:cNvSpPr txBox="1">
            <a:spLocks/>
          </p:cNvSpPr>
          <p:nvPr/>
        </p:nvSpPr>
        <p:spPr>
          <a:xfrm>
            <a:off x="1722474" y="533400"/>
            <a:ext cx="5715000" cy="461665"/>
          </a:xfrm>
        </p:spPr>
        <p:txBody>
          <a:bodyPr anchor="b"/>
          <a:lstStyle>
            <a:lvl1pPr algn="ctr">
              <a:defRPr sz="45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spcBef>
                <a:spcPts val="500"/>
              </a:spcBef>
              <a:buSzPct val="100000"/>
              <a:buFont typeface="Arial"/>
              <a:buNone/>
            </a:pPr>
            <a:r>
              <a:rPr lang="en-GB" sz="2400" b="1" dirty="0">
                <a:solidFill>
                  <a:schemeClr val="bg1"/>
                </a:solidFill>
                <a:latin typeface="+mj-lt"/>
              </a:rPr>
              <a:t>Possible improvements for WMO SMM CD</a:t>
            </a:r>
          </a:p>
        </p:txBody>
      </p:sp>
      <p:sp>
        <p:nvSpPr>
          <p:cNvPr id="2" name="Rectangle 1">
            <a:extLst>
              <a:ext uri="{FF2B5EF4-FFF2-40B4-BE49-F238E27FC236}">
                <a16:creationId xmlns:a16="http://schemas.microsoft.com/office/drawing/2014/main" id="{BE1F5F34-EACC-1444-8970-CB947E7FED8E}"/>
              </a:ext>
            </a:extLst>
          </p:cNvPr>
          <p:cNvSpPr/>
          <p:nvPr/>
        </p:nvSpPr>
        <p:spPr>
          <a:xfrm>
            <a:off x="198474" y="917912"/>
            <a:ext cx="8763000" cy="5940088"/>
          </a:xfrm>
          <a:prstGeom prst="rect">
            <a:avLst/>
          </a:prstGeom>
        </p:spPr>
        <p:txBody>
          <a:bodyPr wrap="square">
            <a:spAutoFit/>
          </a:bodyPr>
          <a:lstStyle/>
          <a:p>
            <a:pPr lvl="0">
              <a:spcBef>
                <a:spcPts val="200"/>
              </a:spcBef>
              <a:spcAft>
                <a:spcPts val="0"/>
              </a:spcAft>
            </a:pPr>
            <a:endParaRPr lang="it-IT" sz="20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indent="-342900">
              <a:buFont typeface="Symbol" pitchFamily="2" charset="2"/>
              <a:buChar char=""/>
            </a:pPr>
            <a:r>
              <a:rPr lang="en-US" dirty="0"/>
              <a:t>Introduction of the FAIR (Findable, Accessible, Interoperable, Reusable) Data Principles in Data Access and Usability &amp; Usage in particular for Discoverability, Accessibility and Portability</a:t>
            </a:r>
          </a:p>
          <a:p>
            <a:endParaRPr lang="it-IT" dirty="0"/>
          </a:p>
          <a:p>
            <a:pPr marL="342900" lvl="0" indent="-342900">
              <a:spcAft>
                <a:spcPts val="0"/>
              </a:spcAft>
              <a:buFont typeface="Symbol" pitchFamily="2" charset="2"/>
              <a:buChar char=""/>
            </a:pPr>
            <a:r>
              <a:rPr lang="en-US" dirty="0"/>
              <a:t>Uncertainty Analysis: to better define the level achieved the following aspects (from EDAP) could be considered: Uncertainty </a:t>
            </a:r>
            <a:r>
              <a:rPr lang="en-US" dirty="0" err="1"/>
              <a:t>Characterisation</a:t>
            </a:r>
            <a:r>
              <a:rPr lang="en-US" dirty="0"/>
              <a:t> Method, Metrological Traceability Documentation, Uncertainty Sources, Uncertainty Values</a:t>
            </a:r>
          </a:p>
          <a:p>
            <a:pPr lvl="0">
              <a:spcAft>
                <a:spcPts val="0"/>
              </a:spcAft>
            </a:pPr>
            <a:endParaRPr lang="it-IT" dirty="0"/>
          </a:p>
          <a:p>
            <a:pPr marL="342900" lvl="0" indent="-342900">
              <a:spcAft>
                <a:spcPts val="0"/>
              </a:spcAft>
              <a:buFont typeface="Symbol" pitchFamily="2" charset="2"/>
              <a:buChar char=""/>
            </a:pPr>
            <a:r>
              <a:rPr lang="en-US" dirty="0"/>
              <a:t>Quality Assessment: to better define the level achieved the following aspects could be considered: Reference Data Representativeness &amp; Quality, Validation Method, Validation Results.</a:t>
            </a:r>
          </a:p>
          <a:p>
            <a:pPr lvl="0">
              <a:spcAft>
                <a:spcPts val="0"/>
              </a:spcAft>
            </a:pPr>
            <a:endParaRPr lang="it-IT" dirty="0"/>
          </a:p>
          <a:p>
            <a:pPr marL="342900" lvl="0" indent="-342900">
              <a:spcAft>
                <a:spcPts val="0"/>
              </a:spcAft>
              <a:buFont typeface="Symbol" pitchFamily="2" charset="2"/>
              <a:buChar char=""/>
            </a:pPr>
            <a:r>
              <a:rPr lang="en-US" dirty="0"/>
              <a:t>The WMO SMM apparently does not explicitly include any arguments concerning Product Generation (i.e. from EDAP </a:t>
            </a:r>
            <a:r>
              <a:rPr lang="en-GB" dirty="0"/>
              <a:t>Sensor</a:t>
            </a:r>
            <a:r>
              <a:rPr lang="en-US" dirty="0"/>
              <a:t> Calibration Characterization Pre-flight, Sensor Calibration Characterization. Post-Launch, additional Processing) and Ancillary Information (Product Flags, Additional Information), in general SMM DC representation seems poor regarding the product details and on processes that generate products. Probably Document is the general placeholder for all these information.</a:t>
            </a:r>
            <a:endParaRPr lang="it-IT" dirty="0"/>
          </a:p>
        </p:txBody>
      </p:sp>
    </p:spTree>
    <p:extLst>
      <p:ext uri="{BB962C8B-B14F-4D97-AF65-F5344CB8AC3E}">
        <p14:creationId xmlns:p14="http://schemas.microsoft.com/office/powerpoint/2010/main" val="331462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A417C21-4B41-8B4F-B59E-121016D7BA15}"/>
              </a:ext>
            </a:extLst>
          </p:cNvPr>
          <p:cNvSpPr txBox="1">
            <a:spLocks/>
          </p:cNvSpPr>
          <p:nvPr/>
        </p:nvSpPr>
        <p:spPr>
          <a:xfrm>
            <a:off x="1722474" y="533400"/>
            <a:ext cx="5715000" cy="461665"/>
          </a:xfrm>
        </p:spPr>
        <p:txBody>
          <a:bodyPr anchor="b"/>
          <a:lstStyle>
            <a:lvl1pPr algn="ctr">
              <a:defRPr sz="45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spcBef>
                <a:spcPts val="500"/>
              </a:spcBef>
              <a:buSzPct val="100000"/>
              <a:buFont typeface="Arial"/>
              <a:buNone/>
            </a:pPr>
            <a:r>
              <a:rPr lang="en-GB" sz="2400" b="1" dirty="0">
                <a:solidFill>
                  <a:schemeClr val="bg1"/>
                </a:solidFill>
                <a:latin typeface="+mj-lt"/>
              </a:rPr>
              <a:t>Possible improvements for WGISS DMSMM </a:t>
            </a:r>
          </a:p>
        </p:txBody>
      </p:sp>
      <p:sp>
        <p:nvSpPr>
          <p:cNvPr id="2" name="Rectangle 1">
            <a:extLst>
              <a:ext uri="{FF2B5EF4-FFF2-40B4-BE49-F238E27FC236}">
                <a16:creationId xmlns:a16="http://schemas.microsoft.com/office/drawing/2014/main" id="{BE1F5F34-EACC-1444-8970-CB947E7FED8E}"/>
              </a:ext>
            </a:extLst>
          </p:cNvPr>
          <p:cNvSpPr/>
          <p:nvPr/>
        </p:nvSpPr>
        <p:spPr>
          <a:xfrm>
            <a:off x="198474" y="1219200"/>
            <a:ext cx="8763000" cy="4278094"/>
          </a:xfrm>
          <a:prstGeom prst="rect">
            <a:avLst/>
          </a:prstGeom>
        </p:spPr>
        <p:txBody>
          <a:bodyPr wrap="square">
            <a:spAutoFit/>
          </a:bodyPr>
          <a:lstStyle/>
          <a:p>
            <a:pPr lvl="0">
              <a:spcBef>
                <a:spcPts val="200"/>
              </a:spcBef>
              <a:spcAft>
                <a:spcPts val="0"/>
              </a:spcAft>
            </a:pPr>
            <a:endParaRPr lang="it-IT" sz="20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indent="-342900">
              <a:buFont typeface="Symbol" pitchFamily="2" charset="2"/>
              <a:buChar char=""/>
            </a:pPr>
            <a:r>
              <a:rPr lang="en-US" b="1" dirty="0"/>
              <a:t>DMP-6 Quality</a:t>
            </a:r>
            <a:r>
              <a:rPr lang="en-US" dirty="0"/>
              <a:t> seems mainly related to Quality assurance and Control i.e. it provides an indication of the quality checks and quality control procedures over the product. It doesn’t explicit mention Validation and Uncertainty Characterization of the product itself (see e.g. the two categories in EDAP Uncertainty Characterization and Validation). These two important aspects i.e. Validation and Uncertainty Characterization should be considered.</a:t>
            </a:r>
          </a:p>
          <a:p>
            <a:pPr marL="342900" indent="-342900">
              <a:buFont typeface="Symbol" pitchFamily="2" charset="2"/>
              <a:buChar char=""/>
            </a:pPr>
            <a:endParaRPr lang="en-US" dirty="0"/>
          </a:p>
          <a:p>
            <a:pPr marL="342900" indent="-342900">
              <a:buFont typeface="Symbol" pitchFamily="2" charset="2"/>
              <a:buChar char=""/>
            </a:pPr>
            <a:r>
              <a:rPr lang="en-US" b="1" dirty="0"/>
              <a:t>DMP-9 Reprocessing </a:t>
            </a:r>
            <a:r>
              <a:rPr lang="en-US" dirty="0"/>
              <a:t>it could account for a wider meaning including general processing and calibration activities see e.g. EDAP Product Generation items.    </a:t>
            </a:r>
          </a:p>
          <a:p>
            <a:endParaRPr lang="en-US" dirty="0"/>
          </a:p>
          <a:p>
            <a:pPr marL="342900" indent="-342900">
              <a:buFont typeface="Symbol" pitchFamily="2" charset="2"/>
              <a:buChar char=""/>
            </a:pPr>
            <a:r>
              <a:rPr lang="en-US" dirty="0"/>
              <a:t>Introduction of the </a:t>
            </a:r>
            <a:r>
              <a:rPr lang="en-US" b="1" dirty="0"/>
              <a:t>FAIR</a:t>
            </a:r>
            <a:r>
              <a:rPr lang="en-US" dirty="0"/>
              <a:t> (Findable, Accessible, Interoperable, Reusable) Data Principles in the WGISS SMM items in particular for Discoverability: </a:t>
            </a:r>
            <a:r>
              <a:rPr lang="en-US" b="1" dirty="0"/>
              <a:t>DMP-1 Metadata to discover</a:t>
            </a:r>
            <a:r>
              <a:rPr lang="en-US" dirty="0"/>
              <a:t>, Accessibility: </a:t>
            </a:r>
            <a:r>
              <a:rPr lang="en-US" b="1" dirty="0"/>
              <a:t>DMP-2 Online access</a:t>
            </a:r>
            <a:r>
              <a:rPr lang="en-US" dirty="0"/>
              <a:t>, Usability: </a:t>
            </a:r>
            <a:r>
              <a:rPr lang="en-US" b="1" dirty="0"/>
              <a:t>DMP-3 Data Encoding</a:t>
            </a:r>
            <a:r>
              <a:rPr lang="en-US" dirty="0"/>
              <a:t> and </a:t>
            </a:r>
            <a:r>
              <a:rPr lang="en-US" b="1" dirty="0"/>
              <a:t>DMP-5 Traceability</a:t>
            </a:r>
          </a:p>
        </p:txBody>
      </p:sp>
    </p:spTree>
    <p:extLst>
      <p:ext uri="{BB962C8B-B14F-4D97-AF65-F5344CB8AC3E}">
        <p14:creationId xmlns:p14="http://schemas.microsoft.com/office/powerpoint/2010/main" val="3005448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A417C21-4B41-8B4F-B59E-121016D7BA15}"/>
              </a:ext>
            </a:extLst>
          </p:cNvPr>
          <p:cNvSpPr txBox="1">
            <a:spLocks/>
          </p:cNvSpPr>
          <p:nvPr/>
        </p:nvSpPr>
        <p:spPr>
          <a:xfrm>
            <a:off x="1524000" y="533400"/>
            <a:ext cx="6888126" cy="461665"/>
          </a:xfrm>
        </p:spPr>
        <p:txBody>
          <a:bodyPr anchor="b"/>
          <a:lstStyle>
            <a:lvl1pPr algn="ctr">
              <a:defRPr sz="45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spcBef>
                <a:spcPts val="500"/>
              </a:spcBef>
              <a:buSzPct val="100000"/>
              <a:buFont typeface="Arial"/>
              <a:buNone/>
            </a:pPr>
            <a:r>
              <a:rPr lang="en-GB" sz="2400" b="1" dirty="0">
                <a:solidFill>
                  <a:schemeClr val="bg1"/>
                </a:solidFill>
                <a:latin typeface="+mj-lt"/>
              </a:rPr>
              <a:t>Possible improvements for WGISS DMSMM from RDA FAIR Maturity Model</a:t>
            </a:r>
          </a:p>
        </p:txBody>
      </p:sp>
      <p:pic>
        <p:nvPicPr>
          <p:cNvPr id="8" name="Picture 7">
            <a:extLst>
              <a:ext uri="{FF2B5EF4-FFF2-40B4-BE49-F238E27FC236}">
                <a16:creationId xmlns:a16="http://schemas.microsoft.com/office/drawing/2014/main" id="{36AD8589-6F48-D142-93A0-9C4432E1B7F7}"/>
              </a:ext>
            </a:extLst>
          </p:cNvPr>
          <p:cNvPicPr>
            <a:picLocks noChangeAspect="1"/>
          </p:cNvPicPr>
          <p:nvPr/>
        </p:nvPicPr>
        <p:blipFill>
          <a:blip r:embed="rId2"/>
          <a:stretch>
            <a:fillRect/>
          </a:stretch>
        </p:blipFill>
        <p:spPr>
          <a:xfrm>
            <a:off x="0" y="5029200"/>
            <a:ext cx="9144000" cy="1339453"/>
          </a:xfrm>
          <a:prstGeom prst="rect">
            <a:avLst/>
          </a:prstGeom>
        </p:spPr>
      </p:pic>
      <p:pic>
        <p:nvPicPr>
          <p:cNvPr id="9" name="Picture 8">
            <a:extLst>
              <a:ext uri="{FF2B5EF4-FFF2-40B4-BE49-F238E27FC236}">
                <a16:creationId xmlns:a16="http://schemas.microsoft.com/office/drawing/2014/main" id="{7E969F48-3D77-7A49-A832-3AB5D3CAFA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42998"/>
            <a:ext cx="6096000" cy="3557665"/>
          </a:xfrm>
          <a:prstGeom prst="rect">
            <a:avLst/>
          </a:prstGeom>
        </p:spPr>
      </p:pic>
      <p:pic>
        <p:nvPicPr>
          <p:cNvPr id="10" name="Picture 9">
            <a:extLst>
              <a:ext uri="{FF2B5EF4-FFF2-40B4-BE49-F238E27FC236}">
                <a16:creationId xmlns:a16="http://schemas.microsoft.com/office/drawing/2014/main" id="{8DAF430C-D307-3748-BD7E-287B76A5E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2725" y="1974253"/>
            <a:ext cx="3567821" cy="1895157"/>
          </a:xfrm>
          <a:prstGeom prst="rect">
            <a:avLst/>
          </a:prstGeom>
        </p:spPr>
      </p:pic>
    </p:spTree>
    <p:extLst>
      <p:ext uri="{BB962C8B-B14F-4D97-AF65-F5344CB8AC3E}">
        <p14:creationId xmlns:p14="http://schemas.microsoft.com/office/powerpoint/2010/main" val="2712794802"/>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16103</TotalTime>
  <Words>1248</Words>
  <Application>Microsoft Macintosh PowerPoint</Application>
  <PresentationFormat>On-screen Show (4:3)</PresentationFormat>
  <Paragraphs>105</Paragraphs>
  <Slides>15</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Arial</vt:lpstr>
      <vt:lpstr>Arial Bold</vt:lpstr>
      <vt:lpstr>Avenir Roman</vt:lpstr>
      <vt:lpstr>Calibri</vt:lpstr>
      <vt:lpstr>Calibri Light</vt:lpstr>
      <vt:lpstr>Courier New</vt:lpstr>
      <vt:lpstr>Droid Serif</vt:lpstr>
      <vt:lpstr>Helvetica</vt:lpstr>
      <vt:lpstr>Proxima Nova Regular</vt:lpstr>
      <vt:lpstr>Symbol</vt:lpstr>
      <vt:lpstr>Times New Roman</vt:lpstr>
      <vt:lpstr>Wingdings</vt:lpstr>
      <vt:lpstr>Default</vt:lpstr>
      <vt:lpstr>Working Group on Information Systems and Services (WGISS)</vt:lpstr>
      <vt:lpstr>Starting Points</vt:lpstr>
      <vt:lpstr>New WGISS Needs</vt:lpstr>
      <vt:lpstr>New players</vt:lpstr>
      <vt:lpstr>Proposal for improvement of the GEOSS DMP IG using the Maturity Matrix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 Forward</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Iolanda Maggio</cp:lastModifiedBy>
  <cp:revision>637</cp:revision>
  <dcterms:modified xsi:type="dcterms:W3CDTF">2019-10-05T20:28:16Z</dcterms:modified>
</cp:coreProperties>
</file>