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60" r:id="rId7"/>
    <p:sldId id="261" r:id="rId8"/>
    <p:sldId id="262" r:id="rId9"/>
    <p:sldId id="264" r:id="rId10"/>
    <p:sldId id="263" r:id="rId11"/>
    <p:sldId id="265" r:id="rId12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705C"/>
    <a:srgbClr val="00549F"/>
    <a:srgbClr val="0098DB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02/10/19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0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png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e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3001" y="-1142999"/>
            <a:ext cx="6858002" cy="9144001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296975" y="5849826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8176" y="6611881"/>
            <a:ext cx="1196912" cy="1440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 userDrawn="1"/>
        </p:nvCxnSpPr>
        <p:spPr>
          <a:xfrm>
            <a:off x="165932" y="650447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noProof="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42" name="Text Box 58"/>
          <p:cNvSpPr txBox="1">
            <a:spLocks noChangeArrowheads="1"/>
          </p:cNvSpPr>
          <p:nvPr userDrawn="1"/>
        </p:nvSpPr>
        <p:spPr bwMode="auto">
          <a:xfrm>
            <a:off x="78032" y="628770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>
                <a:solidFill>
                  <a:schemeClr val="bg1"/>
                </a:solidFill>
              </a:rPr>
              <a:t>ESA UNCLASSIFIED - For Official Use</a:t>
            </a:r>
            <a:endParaRPr lang="en-GB" sz="800" noProof="0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65932" y="6623023"/>
            <a:ext cx="6826666" cy="111519"/>
            <a:chOff x="172269" y="6621494"/>
            <a:chExt cx="6826666" cy="111519"/>
          </a:xfrm>
        </p:grpSpPr>
        <p:pic>
          <p:nvPicPr>
            <p:cNvPr id="39" name="Picture 38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 bwMode="gray">
          <a:xfrm>
            <a:off x="634181" y="1278385"/>
            <a:ext cx="7859268" cy="4922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2pPr marL="201216" indent="-201216">
              <a:buClr>
                <a:schemeClr val="accent1"/>
              </a:buClr>
              <a:buFont typeface="ING Me" pitchFamily="2" charset="0"/>
              <a:buChar char="•"/>
              <a:defRPr/>
            </a:lvl2pPr>
            <a:lvl3pPr marL="402431" indent="-200025">
              <a:buClr>
                <a:schemeClr val="accent2"/>
              </a:buClr>
              <a:defRPr/>
            </a:lvl3pPr>
            <a:lvl4pPr marL="606029" indent="-195263">
              <a:buClr>
                <a:schemeClr val="accent3"/>
              </a:buClr>
              <a:defRPr/>
            </a:lvl4pPr>
            <a:lvl5pPr marL="803672" indent="-189310">
              <a:buClr>
                <a:schemeClr val="accent4"/>
              </a:buCl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81" y="492328"/>
            <a:ext cx="7859268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A080-DA64-4F5C-9131-47EB793B4410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1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Second level</a:t>
            </a:r>
          </a:p>
          <a:p>
            <a:pPr marL="0" marR="0" lvl="2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Third level</a:t>
            </a:r>
          </a:p>
          <a:p>
            <a:pPr marL="0" marR="0" lvl="3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Fourth level</a:t>
            </a:r>
          </a:p>
          <a:p>
            <a:pPr marL="0" marR="0" lvl="4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12000" y="1806416"/>
            <a:ext cx="77890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330660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6156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  <a:prstGeom prst="rect">
            <a:avLst/>
          </a:prstGeom>
        </p:spPr>
        <p:txBody>
          <a:bodyPr/>
          <a:lstStyle>
            <a:lvl1pPr marL="2602800" indent="0">
              <a:buNone/>
              <a:defRPr lang="en-GB" sz="1400" noProof="0" dirty="0">
                <a:solidFill>
                  <a:schemeClr val="bg2"/>
                </a:solidFill>
                <a:latin typeface="Verdana"/>
                <a:cs typeface="Verdana"/>
              </a:defRPr>
            </a:lvl1pPr>
            <a:lvl2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9.png"/><Relationship Id="rId21" Type="http://schemas.openxmlformats.org/officeDocument/2006/relationships/image" Target="../media/image10.png"/><Relationship Id="rId22" Type="http://schemas.openxmlformats.org/officeDocument/2006/relationships/image" Target="../media/image11.png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openxmlformats.org/officeDocument/2006/relationships/image" Target="../media/image16.png"/><Relationship Id="rId28" Type="http://schemas.openxmlformats.org/officeDocument/2006/relationships/image" Target="../media/image17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19.png"/><Relationship Id="rId31" Type="http://schemas.openxmlformats.org/officeDocument/2006/relationships/image" Target="../media/image20.png"/><Relationship Id="rId32" Type="http://schemas.openxmlformats.org/officeDocument/2006/relationships/image" Target="../media/image21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2.png"/><Relationship Id="rId34" Type="http://schemas.openxmlformats.org/officeDocument/2006/relationships/image" Target="../media/image23.png"/><Relationship Id="rId35" Type="http://schemas.openxmlformats.org/officeDocument/2006/relationships/image" Target="../media/image24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8" Type="http://schemas.openxmlformats.org/officeDocument/2006/relationships/image" Target="../media/image7.png"/><Relationship Id="rId19" Type="http://schemas.openxmlformats.org/officeDocument/2006/relationships/image" Target="../media/image8.png"/><Relationship Id="rId37" Type="http://schemas.openxmlformats.org/officeDocument/2006/relationships/image" Target="../media/image26.png"/><Relationship Id="rId38" Type="http://schemas.openxmlformats.org/officeDocument/2006/relationships/image" Target="../media/image27.png"/><Relationship Id="rId39" Type="http://schemas.openxmlformats.org/officeDocument/2006/relationships/image" Target="../media/image28.png"/><Relationship Id="rId40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DG"/>
          <p:cNvSpPr txBox="1">
            <a:spLocks noChangeArrowheads="1"/>
          </p:cNvSpPr>
          <p:nvPr userDrawn="1"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3" name="Picture 2" descr="PPT_Footer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287"/>
            <a:ext cx="9144000" cy="366713"/>
          </a:xfrm>
          <a:prstGeom prst="rect">
            <a:avLst/>
          </a:prstGeom>
        </p:spPr>
      </p:pic>
      <p:sp>
        <p:nvSpPr>
          <p:cNvPr id="5" name="Text Box 38"/>
          <p:cNvSpPr txBox="1">
            <a:spLocks noChangeArrowheads="1"/>
          </p:cNvSpPr>
          <p:nvPr userDrawn="1"/>
        </p:nvSpPr>
        <p:spPr bwMode="auto">
          <a:xfrm>
            <a:off x="166064" y="6279900"/>
            <a:ext cx="20191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4"/>
            <a:ext cx="1210456" cy="504000"/>
          </a:xfrm>
          <a:prstGeom prst="rect">
            <a:avLst/>
          </a:prstGeom>
        </p:spPr>
      </p:pic>
      <p:sp>
        <p:nvSpPr>
          <p:cNvPr id="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61566"/>
            <a:ext cx="7174846" cy="4270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33" name="Rectangle 2"/>
          <p:cNvSpPr/>
          <p:nvPr userDrawn="1"/>
        </p:nvSpPr>
        <p:spPr>
          <a:xfrm>
            <a:off x="172800" y="864000"/>
            <a:ext cx="8748000" cy="53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4" name="Picture 36" descr="PPT_Header01" hidden="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PPT_Header02" hidden="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signature" hidden="1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172800" y="6618883"/>
            <a:ext cx="6826666" cy="111519"/>
            <a:chOff x="172269" y="6621494"/>
            <a:chExt cx="6826666" cy="111519"/>
          </a:xfrm>
        </p:grpSpPr>
        <p:pic>
          <p:nvPicPr>
            <p:cNvPr id="39" name="Picture 38" descr="at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b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a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ch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z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e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e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s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l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o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ro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se.png"/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uk.png"/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i.png"/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810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</a:defRPr>
      </a:lvl2pPr>
      <a:lvl3pPr marL="1407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3pPr>
      <a:lvl4pPr marL="2005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4pPr>
      <a:lvl5pPr marL="2602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14800" y="2321566"/>
            <a:ext cx="7972425" cy="1077218"/>
          </a:xfrm>
        </p:spPr>
        <p:txBody>
          <a:bodyPr/>
          <a:lstStyle/>
          <a:p>
            <a:r>
              <a:rPr lang="en-US" smtClean="0"/>
              <a:t>Long Lasting PiqlFilm Technology Pilot Project</a:t>
            </a:r>
            <a:endParaRPr lang="en-GB" dirty="0"/>
          </a:p>
        </p:txBody>
      </p:sp>
      <p:sp>
        <p:nvSpPr>
          <p:cNvPr id="5" name="Shape 11"/>
          <p:cNvSpPr/>
          <p:nvPr/>
        </p:nvSpPr>
        <p:spPr>
          <a:xfrm>
            <a:off x="577026" y="3633339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Mirko Albani </a:t>
            </a:r>
            <a:r>
              <a:rPr lang="mr-IN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–</a:t>
            </a: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European</a:t>
            </a: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Space</a:t>
            </a: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Agency (ESA)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WGISS-</a:t>
            </a: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4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8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Hosted by VAST/VNSC, Ha </a:t>
            </a:r>
            <a:r>
              <a:rPr lang="en-US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Noi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, Vietnam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8-11 October 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2019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Piql</a:t>
            </a:r>
            <a:r>
              <a:rPr lang="en-GB" dirty="0" smtClean="0"/>
              <a:t> Proof of Concept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64000"/>
            <a:ext cx="5639089" cy="53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ESA has conducted </a:t>
            </a:r>
            <a:r>
              <a:rPr lang="en-US" dirty="0">
                <a:solidFill>
                  <a:schemeClr val="tx1"/>
                </a:solidFill>
              </a:rPr>
              <a:t>a proof of concept with </a:t>
            </a:r>
            <a:r>
              <a:rPr lang="en-US" dirty="0" err="1">
                <a:solidFill>
                  <a:schemeClr val="tx1"/>
                </a:solidFill>
              </a:rPr>
              <a:t>Piql</a:t>
            </a:r>
            <a:r>
              <a:rPr lang="en-US" dirty="0">
                <a:solidFill>
                  <a:schemeClr val="tx1"/>
                </a:solidFill>
              </a:rPr>
              <a:t>, a </a:t>
            </a:r>
            <a:r>
              <a:rPr lang="en-US" dirty="0" smtClean="0">
                <a:solidFill>
                  <a:schemeClr val="tx1"/>
                </a:solidFill>
              </a:rPr>
              <a:t>provider </a:t>
            </a:r>
            <a:r>
              <a:rPr lang="en-US" dirty="0">
                <a:solidFill>
                  <a:schemeClr val="tx1"/>
                </a:solidFill>
              </a:rPr>
              <a:t>of digital </a:t>
            </a:r>
            <a:r>
              <a:rPr lang="en-US" dirty="0" smtClean="0">
                <a:solidFill>
                  <a:schemeClr val="tx1"/>
                </a:solidFill>
              </a:rPr>
              <a:t>preservation services, having the goal to test their film technology to </a:t>
            </a:r>
            <a:r>
              <a:rPr lang="en-US" dirty="0" smtClean="0">
                <a:solidFill>
                  <a:schemeClr val="tx1"/>
                </a:solidFill>
              </a:rPr>
              <a:t>preserve </a:t>
            </a:r>
            <a:r>
              <a:rPr lang="en-US" dirty="0" smtClean="0">
                <a:solidFill>
                  <a:schemeClr val="tx1"/>
                </a:solidFill>
              </a:rPr>
              <a:t>a variety </a:t>
            </a:r>
            <a:r>
              <a:rPr lang="en-US" dirty="0">
                <a:solidFill>
                  <a:schemeClr val="tx1"/>
                </a:solidFill>
              </a:rPr>
              <a:t>of different </a:t>
            </a:r>
            <a:r>
              <a:rPr lang="en-US" dirty="0" smtClean="0">
                <a:solidFill>
                  <a:schemeClr val="tx1"/>
                </a:solidFill>
              </a:rPr>
              <a:t>Earth Observation assets (</a:t>
            </a:r>
            <a:r>
              <a:rPr lang="en-US" dirty="0" err="1" smtClean="0">
                <a:solidFill>
                  <a:schemeClr val="tx1"/>
                </a:solidFill>
              </a:rPr>
              <a:t>i.e</a:t>
            </a:r>
            <a:r>
              <a:rPr lang="en-US" dirty="0" smtClean="0">
                <a:solidFill>
                  <a:schemeClr val="tx1"/>
                </a:solidFill>
              </a:rPr>
              <a:t> space data, documents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Objective for </a:t>
            </a:r>
            <a:r>
              <a:rPr lang="en-US" dirty="0">
                <a:solidFill>
                  <a:schemeClr val="tx1"/>
                </a:solidFill>
              </a:rPr>
              <a:t>ESA </a:t>
            </a:r>
            <a:r>
              <a:rPr lang="en-US" dirty="0" smtClean="0">
                <a:solidFill>
                  <a:schemeClr val="tx1"/>
                </a:solidFill>
              </a:rPr>
              <a:t>was</a:t>
            </a:r>
            <a:r>
              <a:rPr lang="en-US" dirty="0" smtClean="0">
                <a:solidFill>
                  <a:schemeClr val="tx1"/>
                </a:solidFill>
              </a:rPr>
              <a:t> to evaluate </a:t>
            </a:r>
            <a:r>
              <a:rPr lang="en-US" dirty="0">
                <a:solidFill>
                  <a:schemeClr val="tx1"/>
                </a:solidFill>
              </a:rPr>
              <a:t>whether </a:t>
            </a:r>
            <a:r>
              <a:rPr lang="en-US" dirty="0" err="1">
                <a:solidFill>
                  <a:schemeClr val="tx1"/>
                </a:solidFill>
              </a:rPr>
              <a:t>Piql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film technology can be suitable for long term preservation (hundreds of years) of digital data and documents.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 sample </a:t>
            </a:r>
            <a:r>
              <a:rPr lang="en-US" dirty="0">
                <a:solidFill>
                  <a:schemeClr val="tx1"/>
                </a:solidFill>
              </a:rPr>
              <a:t>of ESA EO material </a:t>
            </a:r>
            <a:r>
              <a:rPr lang="en-US" dirty="0" smtClean="0">
                <a:solidFill>
                  <a:schemeClr val="tx1"/>
                </a:solidFill>
              </a:rPr>
              <a:t>was transcribed on </a:t>
            </a:r>
            <a:r>
              <a:rPr lang="en-US" dirty="0" err="1" smtClean="0">
                <a:solidFill>
                  <a:schemeClr val="tx1"/>
                </a:solidFill>
              </a:rPr>
              <a:t>Piql</a:t>
            </a:r>
            <a:r>
              <a:rPr lang="en-US" dirty="0" smtClean="0">
                <a:solidFill>
                  <a:schemeClr val="tx1"/>
                </a:solidFill>
              </a:rPr>
              <a:t> film and is now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stored in the Arctic World Archive </a:t>
            </a:r>
            <a:r>
              <a:rPr lang="en-US" dirty="0" smtClean="0">
                <a:solidFill>
                  <a:schemeClr val="tx1"/>
                </a:solidFill>
              </a:rPr>
              <a:t>(Svalbard, Norway) with </a:t>
            </a:r>
            <a:r>
              <a:rPr lang="en-US" dirty="0">
                <a:solidFill>
                  <a:schemeClr val="tx1"/>
                </a:solidFill>
              </a:rPr>
              <a:t>a guaranteed longevity of several hundreds </a:t>
            </a:r>
            <a:r>
              <a:rPr lang="en-US" dirty="0" smtClean="0">
                <a:solidFill>
                  <a:schemeClr val="tx1"/>
                </a:solidFill>
              </a:rPr>
              <a:t>years </a:t>
            </a:r>
            <a:r>
              <a:rPr lang="en-US" dirty="0">
                <a:solidFill>
                  <a:schemeClr val="tx1"/>
                </a:solidFill>
              </a:rPr>
              <a:t>and securing access to the material for future generations.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 rot="10800000">
            <a:off x="2622244" y="2115485"/>
            <a:ext cx="484632" cy="521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/>
          <p:cNvSpPr/>
          <p:nvPr/>
        </p:nvSpPr>
        <p:spPr>
          <a:xfrm rot="10800000">
            <a:off x="2668006" y="4142984"/>
            <a:ext cx="484632" cy="521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98" y="1467271"/>
            <a:ext cx="3191811" cy="2393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184" y="4332619"/>
            <a:ext cx="3415803" cy="160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0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Technology: the </a:t>
            </a:r>
            <a:r>
              <a:rPr lang="en-GB" dirty="0" err="1" smtClean="0"/>
              <a:t>Piql</a:t>
            </a:r>
            <a:r>
              <a:rPr lang="en-GB" dirty="0" smtClean="0"/>
              <a:t> Film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0255" y="652566"/>
            <a:ext cx="8683511" cy="42035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 smtClean="0">
                <a:solidFill>
                  <a:srgbClr val="000000"/>
                </a:solidFill>
              </a:rPr>
              <a:t>Piql</a:t>
            </a:r>
            <a:r>
              <a:rPr lang="en-US" sz="2000" dirty="0" smtClean="0">
                <a:solidFill>
                  <a:srgbClr val="000000"/>
                </a:solidFill>
              </a:rPr>
              <a:t> film technology has the following main advantages: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It </a:t>
            </a:r>
            <a:r>
              <a:rPr lang="en-US" sz="1800" dirty="0" smtClean="0">
                <a:solidFill>
                  <a:srgbClr val="000000"/>
                </a:solidFill>
              </a:rPr>
              <a:t>cannot </a:t>
            </a:r>
            <a:r>
              <a:rPr lang="en-US" sz="1800" dirty="0">
                <a:solidFill>
                  <a:srgbClr val="000000"/>
                </a:solidFill>
              </a:rPr>
              <a:t>be </a:t>
            </a:r>
            <a:r>
              <a:rPr lang="en-US" sz="1800" dirty="0" smtClean="0">
                <a:solidFill>
                  <a:srgbClr val="000000"/>
                </a:solidFill>
              </a:rPr>
              <a:t>hacked</a:t>
            </a:r>
            <a:r>
              <a:rPr lang="en-US" sz="1800" dirty="0">
                <a:solidFill>
                  <a:srgbClr val="000000"/>
                </a:solidFill>
              </a:rPr>
              <a:t>, cannot be affected by electromagnetic </a:t>
            </a:r>
            <a:r>
              <a:rPr lang="en-US" sz="1800" dirty="0" smtClean="0">
                <a:solidFill>
                  <a:srgbClr val="000000"/>
                </a:solidFill>
              </a:rPr>
              <a:t>pulses, and virus </a:t>
            </a:r>
            <a:r>
              <a:rPr lang="en-US" sz="1800" dirty="0" smtClean="0">
                <a:solidFill>
                  <a:srgbClr val="000000"/>
                </a:solidFill>
              </a:rPr>
              <a:t>cannot infect it.</a:t>
            </a:r>
            <a:endParaRPr lang="en-US" sz="18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Data </a:t>
            </a:r>
            <a:r>
              <a:rPr lang="en-US" sz="1800" dirty="0">
                <a:solidFill>
                  <a:srgbClr val="000000"/>
                </a:solidFill>
              </a:rPr>
              <a:t>cannot be </a:t>
            </a:r>
            <a:r>
              <a:rPr lang="en-US" sz="1800" dirty="0" smtClean="0">
                <a:solidFill>
                  <a:srgbClr val="000000"/>
                </a:solidFill>
              </a:rPr>
              <a:t>manipulated.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</a:rPr>
              <a:t>Piql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Film can </a:t>
            </a:r>
            <a:r>
              <a:rPr lang="en-US" sz="1800" dirty="0">
                <a:solidFill>
                  <a:srgbClr val="000000"/>
                </a:solidFill>
              </a:rPr>
              <a:t>preserve any digital file in any file format of any </a:t>
            </a:r>
            <a:r>
              <a:rPr lang="en-US" sz="1800" dirty="0" smtClean="0">
                <a:solidFill>
                  <a:srgbClr val="000000"/>
                </a:solidFill>
              </a:rPr>
              <a:t>size, and can maintain </a:t>
            </a:r>
            <a:r>
              <a:rPr lang="en-US" sz="1800" dirty="0">
                <a:solidFill>
                  <a:srgbClr val="000000"/>
                </a:solidFill>
              </a:rPr>
              <a:t>the same quality as the original </a:t>
            </a:r>
            <a:r>
              <a:rPr lang="en-US" sz="1800" dirty="0" smtClean="0">
                <a:solidFill>
                  <a:srgbClr val="000000"/>
                </a:solidFill>
              </a:rPr>
              <a:t>files.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Each film reel can contain 120 GB of data.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The </a:t>
            </a:r>
            <a:r>
              <a:rPr lang="en-US" sz="1800" dirty="0">
                <a:solidFill>
                  <a:srgbClr val="000000"/>
                </a:solidFill>
              </a:rPr>
              <a:t>reading technology uses off-the-shelf technologies (camera, optics, illumination) to perform data retrieval from the film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1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</a:rPr>
              <a:t>The film </a:t>
            </a:r>
            <a:r>
              <a:rPr lang="en-US" sz="2000" dirty="0" smtClean="0">
                <a:solidFill>
                  <a:srgbClr val="000000"/>
                </a:solidFill>
              </a:rPr>
              <a:t>went through </a:t>
            </a:r>
            <a:r>
              <a:rPr lang="en-US" sz="2000" dirty="0">
                <a:solidFill>
                  <a:srgbClr val="000000"/>
                </a:solidFill>
              </a:rPr>
              <a:t>several longevity tests proving to keep the same mechanical and optical properties for more than 500 years, when </a:t>
            </a:r>
            <a:r>
              <a:rPr lang="en-US" sz="2000" dirty="0" smtClean="0">
                <a:solidFill>
                  <a:srgbClr val="000000"/>
                </a:solidFill>
              </a:rPr>
              <a:t>stored under </a:t>
            </a:r>
            <a:r>
              <a:rPr lang="en-US" sz="2000" dirty="0">
                <a:solidFill>
                  <a:srgbClr val="000000"/>
                </a:solidFill>
              </a:rPr>
              <a:t>right environmental </a:t>
            </a:r>
            <a:r>
              <a:rPr lang="en-US" sz="2000" dirty="0" smtClean="0">
                <a:solidFill>
                  <a:srgbClr val="000000"/>
                </a:solidFill>
              </a:rPr>
              <a:t>conditions (i.e. </a:t>
            </a:r>
            <a:r>
              <a:rPr lang="en-US" sz="2000" dirty="0">
                <a:solidFill>
                  <a:srgbClr val="000000"/>
                </a:solidFill>
              </a:rPr>
              <a:t>less than 21 Celsius degrees and between </a:t>
            </a:r>
            <a:r>
              <a:rPr lang="en-US" sz="2000" dirty="0" smtClean="0">
                <a:solidFill>
                  <a:srgbClr val="000000"/>
                </a:solidFill>
              </a:rPr>
              <a:t>20-50</a:t>
            </a:r>
            <a:r>
              <a:rPr lang="en-US" sz="2000" dirty="0">
                <a:solidFill>
                  <a:srgbClr val="000000"/>
                </a:solidFill>
              </a:rPr>
              <a:t>% Relative </a:t>
            </a:r>
            <a:r>
              <a:rPr lang="en-US" sz="2000" dirty="0" smtClean="0">
                <a:solidFill>
                  <a:srgbClr val="000000"/>
                </a:solidFill>
              </a:rPr>
              <a:t>Humidity).</a:t>
            </a:r>
            <a:endParaRPr lang="en-US" sz="105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	 </a:t>
            </a:r>
            <a:r>
              <a:rPr lang="en-US" sz="2000" dirty="0" smtClean="0">
                <a:solidFill>
                  <a:srgbClr val="000000"/>
                </a:solidFill>
              </a:rPr>
              <a:t>These </a:t>
            </a:r>
            <a:r>
              <a:rPr lang="en-US" sz="2000" dirty="0">
                <a:solidFill>
                  <a:srgbClr val="000000"/>
                </a:solidFill>
              </a:rPr>
              <a:t>conditions are achieved </a:t>
            </a:r>
            <a:r>
              <a:rPr lang="en-US" sz="2000" dirty="0" smtClean="0">
                <a:solidFill>
                  <a:srgbClr val="000000"/>
                </a:solidFill>
              </a:rPr>
              <a:t>in </a:t>
            </a:r>
            <a:r>
              <a:rPr lang="en-US" sz="2000" dirty="0">
                <a:solidFill>
                  <a:srgbClr val="000000"/>
                </a:solidFill>
              </a:rPr>
              <a:t>the Arctic World </a:t>
            </a:r>
            <a:r>
              <a:rPr lang="en-US" sz="2000" dirty="0" smtClean="0">
                <a:solidFill>
                  <a:srgbClr val="000000"/>
                </a:solidFill>
              </a:rPr>
              <a:t>	Archive located in Svalbard (Norway).</a:t>
            </a:r>
          </a:p>
        </p:txBody>
      </p:sp>
    </p:spTree>
    <p:extLst>
      <p:ext uri="{BB962C8B-B14F-4D97-AF65-F5344CB8AC3E}">
        <p14:creationId xmlns:p14="http://schemas.microsoft.com/office/powerpoint/2010/main" val="151458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Technology: the </a:t>
            </a:r>
            <a:r>
              <a:rPr lang="en-GB" dirty="0" err="1"/>
              <a:t>Piql</a:t>
            </a:r>
            <a:r>
              <a:rPr lang="en-GB" dirty="0"/>
              <a:t> Film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314" y="607840"/>
            <a:ext cx="3209418" cy="275828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4287" y="776012"/>
            <a:ext cx="5831458" cy="2421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endParaRPr lang="en-GB" kern="0" dirty="0" smtClean="0">
              <a:solidFill>
                <a:srgbClr val="000000"/>
              </a:solidFill>
            </a:endParaRPr>
          </a:p>
          <a:p>
            <a:r>
              <a:rPr lang="en-US" sz="2900" kern="0" dirty="0" smtClean="0">
                <a:solidFill>
                  <a:srgbClr val="000000"/>
                </a:solidFill>
              </a:rPr>
              <a:t>The storage on film is achieved in three formats: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kern="0" dirty="0" smtClean="0">
                <a:solidFill>
                  <a:srgbClr val="000000"/>
                </a:solidFill>
              </a:rPr>
              <a:t>Digital: The data is preserved in binary form on the film.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kern="0" dirty="0" smtClean="0">
                <a:solidFill>
                  <a:srgbClr val="000000"/>
                </a:solidFill>
              </a:rPr>
              <a:t>Visual: The data is rendered as images and preserved on film as visual images.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kern="0" dirty="0" smtClean="0">
                <a:solidFill>
                  <a:srgbClr val="000000"/>
                </a:solidFill>
              </a:rPr>
              <a:t>Hybrid: The data is preserved in both digital and visual </a:t>
            </a:r>
            <a:r>
              <a:rPr lang="en-US" sz="2900" kern="0" dirty="0" smtClean="0">
                <a:solidFill>
                  <a:srgbClr val="000000"/>
                </a:solidFill>
              </a:rPr>
              <a:t>form. </a:t>
            </a:r>
            <a:r>
              <a:rPr lang="en-US" sz="2900" kern="0" dirty="0" smtClean="0">
                <a:solidFill>
                  <a:srgbClr val="000000"/>
                </a:solidFill>
              </a:rPr>
              <a:t>This feature provides data </a:t>
            </a:r>
            <a:r>
              <a:rPr lang="en-US" sz="2900" kern="0" dirty="0" smtClean="0">
                <a:solidFill>
                  <a:srgbClr val="000000"/>
                </a:solidFill>
              </a:rPr>
              <a:t>redundancy and can facilitate readability </a:t>
            </a:r>
            <a:r>
              <a:rPr lang="en-US" sz="2900" kern="0" dirty="0" smtClean="0">
                <a:solidFill>
                  <a:srgbClr val="000000"/>
                </a:solidFill>
              </a:rPr>
              <a:t>in the future. </a:t>
            </a:r>
            <a:endParaRPr lang="en-US" sz="2900" kern="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73" y="2984882"/>
            <a:ext cx="5648198" cy="20302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0800000" flipV="1">
            <a:off x="237391" y="5300106"/>
            <a:ext cx="8734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Content section</a:t>
            </a:r>
            <a:r>
              <a:rPr lang="en-US" i="1" dirty="0"/>
              <a:t>: it is where the data and metadata are written; it includes digital Table of </a:t>
            </a:r>
            <a:r>
              <a:rPr lang="en-US" i="1" dirty="0" smtClean="0"/>
              <a:t>Content.</a:t>
            </a:r>
          </a:p>
        </p:txBody>
      </p:sp>
    </p:spTree>
    <p:extLst>
      <p:ext uri="{BB962C8B-B14F-4D97-AF65-F5344CB8AC3E}">
        <p14:creationId xmlns:p14="http://schemas.microsoft.com/office/powerpoint/2010/main" val="25147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of Concept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64000"/>
            <a:ext cx="8836184" cy="5338800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ESA data </a:t>
            </a:r>
            <a:r>
              <a:rPr lang="en-GB" dirty="0" smtClean="0">
                <a:solidFill>
                  <a:srgbClr val="000000"/>
                </a:solidFill>
              </a:rPr>
              <a:t>consisted of </a:t>
            </a:r>
            <a:r>
              <a:rPr lang="en-GB" dirty="0" smtClean="0">
                <a:solidFill>
                  <a:srgbClr val="000000"/>
                </a:solidFill>
              </a:rPr>
              <a:t>three </a:t>
            </a:r>
            <a:r>
              <a:rPr lang="en-GB" dirty="0" smtClean="0">
                <a:solidFill>
                  <a:srgbClr val="000000"/>
                </a:solidFill>
              </a:rPr>
              <a:t>ERS and ENVISAT </a:t>
            </a:r>
            <a:r>
              <a:rPr lang="en-GB" dirty="0" smtClean="0">
                <a:solidFill>
                  <a:srgbClr val="000000"/>
                </a:solidFill>
              </a:rPr>
              <a:t>products (SAR, ATSR, MERIS) and </a:t>
            </a:r>
            <a:r>
              <a:rPr lang="en-GB" dirty="0">
                <a:solidFill>
                  <a:srgbClr val="000000"/>
                </a:solidFill>
              </a:rPr>
              <a:t>several </a:t>
            </a:r>
            <a:r>
              <a:rPr lang="en-GB" dirty="0" smtClean="0">
                <a:solidFill>
                  <a:srgbClr val="000000"/>
                </a:solidFill>
              </a:rPr>
              <a:t>associated information files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different formats (e.g. Power </a:t>
            </a:r>
            <a:r>
              <a:rPr lang="en-US" dirty="0">
                <a:solidFill>
                  <a:srgbClr val="000000"/>
                </a:solidFill>
              </a:rPr>
              <a:t>Point, PDF, MP4, JPEG, TIFF, GIF, PNG, and </a:t>
            </a:r>
            <a:r>
              <a:rPr lang="en-US" dirty="0" smtClean="0">
                <a:solidFill>
                  <a:srgbClr val="000000"/>
                </a:solidFill>
              </a:rPr>
              <a:t>PostScript</a:t>
            </a:r>
            <a:r>
              <a:rPr lang="en-GB" dirty="0" smtClean="0">
                <a:solidFill>
                  <a:srgbClr val="000000"/>
                </a:solidFill>
              </a:rPr>
              <a:t>) which were saved </a:t>
            </a:r>
            <a:r>
              <a:rPr lang="en-GB" dirty="0" smtClean="0">
                <a:solidFill>
                  <a:srgbClr val="000000"/>
                </a:solidFill>
              </a:rPr>
              <a:t>on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PIQL </a:t>
            </a:r>
            <a:r>
              <a:rPr lang="en-GB" dirty="0" smtClean="0">
                <a:solidFill>
                  <a:srgbClr val="000000"/>
                </a:solidFill>
              </a:rPr>
              <a:t>film.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total size of the </a:t>
            </a:r>
            <a:r>
              <a:rPr lang="en-US" dirty="0" smtClean="0">
                <a:solidFill>
                  <a:srgbClr val="000000"/>
                </a:solidFill>
              </a:rPr>
              <a:t>ESA saved material was </a:t>
            </a:r>
            <a:r>
              <a:rPr lang="en-US" dirty="0">
                <a:solidFill>
                  <a:srgbClr val="000000"/>
                </a:solidFill>
              </a:rPr>
              <a:t>12GB, about 6000 </a:t>
            </a:r>
            <a:r>
              <a:rPr lang="en-US" dirty="0" smtClean="0">
                <a:solidFill>
                  <a:srgbClr val="000000"/>
                </a:solidFill>
              </a:rPr>
              <a:t>frames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 smtClean="0">
                <a:solidFill>
                  <a:srgbClr val="000000"/>
                </a:solidFill>
              </a:rPr>
              <a:t>on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film</a:t>
            </a:r>
            <a:r>
              <a:rPr lang="en-US" dirty="0">
                <a:solidFill>
                  <a:srgbClr val="000000"/>
                </a:solidFill>
              </a:rPr>
              <a:t>. The content was written in hybrid mode (digital and visual).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ability to store images in human readable form allows putting any metadata that provides readability and understandability in the future. This self-contained feature avoids dealing with the migration challenges caused by digital obsolescence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GB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Several file format were used in the </a:t>
            </a:r>
            <a:r>
              <a:rPr lang="en-US" dirty="0" err="1" smtClean="0">
                <a:solidFill>
                  <a:srgbClr val="000000"/>
                </a:solidFill>
              </a:rPr>
              <a:t>PoC</a:t>
            </a:r>
            <a:r>
              <a:rPr lang="en-US" dirty="0" smtClean="0">
                <a:solidFill>
                  <a:srgbClr val="000000"/>
                </a:solidFill>
              </a:rPr>
              <a:t>: recommended </a:t>
            </a:r>
            <a:r>
              <a:rPr lang="en-US" dirty="0">
                <a:solidFill>
                  <a:srgbClr val="000000"/>
                </a:solidFill>
              </a:rPr>
              <a:t>data file formats </a:t>
            </a:r>
            <a:r>
              <a:rPr lang="en-US" dirty="0" smtClean="0">
                <a:solidFill>
                  <a:srgbClr val="000000"/>
                </a:solidFill>
              </a:rPr>
              <a:t>to </a:t>
            </a:r>
            <a:r>
              <a:rPr lang="en-US" dirty="0">
                <a:solidFill>
                  <a:srgbClr val="000000"/>
                </a:solidFill>
              </a:rPr>
              <a:t>preserve on film are open source standards, license free and widely accepted by international archivist community. 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ESA film reel was then deposited in the </a:t>
            </a:r>
            <a:r>
              <a:rPr lang="en-GB" dirty="0" err="1">
                <a:solidFill>
                  <a:srgbClr val="000000"/>
                </a:solidFill>
              </a:rPr>
              <a:t>Piql</a:t>
            </a:r>
            <a:r>
              <a:rPr lang="en-GB" dirty="0">
                <a:solidFill>
                  <a:srgbClr val="000000"/>
                </a:solidFill>
              </a:rPr>
              <a:t> Arctic World Archive (abandoned coal mine) located in Svalbard (Norway) during a ceremony held in February 2019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10" y="1833166"/>
            <a:ext cx="1121269" cy="84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5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Picture Event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60" y="745276"/>
            <a:ext cx="5854358" cy="275642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03" y="1042260"/>
            <a:ext cx="5429743" cy="3622724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932" y="1369074"/>
            <a:ext cx="5141403" cy="3919806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39" y="1665260"/>
            <a:ext cx="5224467" cy="3593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18" y="2112683"/>
            <a:ext cx="5054355" cy="3790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59" y="2813720"/>
            <a:ext cx="2575692" cy="343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6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" y="589038"/>
            <a:ext cx="8748000" cy="5338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sz="1800" dirty="0" smtClean="0">
                <a:solidFill>
                  <a:srgbClr val="000000"/>
                </a:solidFill>
              </a:rPr>
              <a:t>Project </a:t>
            </a:r>
            <a:r>
              <a:rPr lang="en-GB" sz="1800" dirty="0">
                <a:solidFill>
                  <a:srgbClr val="000000"/>
                </a:solidFill>
              </a:rPr>
              <a:t>with PIQL </a:t>
            </a:r>
            <a:r>
              <a:rPr lang="en-GB" sz="1800" dirty="0" smtClean="0">
                <a:solidFill>
                  <a:srgbClr val="000000"/>
                </a:solidFill>
              </a:rPr>
              <a:t>being continued </a:t>
            </a:r>
            <a:r>
              <a:rPr lang="en-GB" sz="1800" dirty="0" smtClean="0">
                <a:solidFill>
                  <a:srgbClr val="000000"/>
                </a:solidFill>
              </a:rPr>
              <a:t>and extended to cover </a:t>
            </a:r>
            <a:r>
              <a:rPr lang="en-GB" sz="1800" dirty="0">
                <a:solidFill>
                  <a:srgbClr val="000000"/>
                </a:solidFill>
              </a:rPr>
              <a:t>the following main objectives</a:t>
            </a:r>
            <a:r>
              <a:rPr lang="en-GB" sz="1800" dirty="0" smtClean="0">
                <a:solidFill>
                  <a:srgbClr val="000000"/>
                </a:solidFill>
              </a:rPr>
              <a:t>:</a:t>
            </a:r>
            <a:endParaRPr lang="en-GB" sz="1800" dirty="0" smtClean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Assessment of feasibility, advantages and disadvantages of storing ESA heritage missions data on </a:t>
            </a:r>
            <a:r>
              <a:rPr lang="en-GB" sz="1800" dirty="0" err="1">
                <a:solidFill>
                  <a:srgbClr val="000000"/>
                </a:solidFill>
              </a:rPr>
              <a:t>PiqlFilm</a:t>
            </a:r>
            <a:r>
              <a:rPr lang="en-GB" sz="1800" dirty="0">
                <a:solidFill>
                  <a:srgbClr val="000000"/>
                </a:solidFill>
              </a:rPr>
              <a:t> technology extending the analysis performed during the proof of concept to:</a:t>
            </a:r>
          </a:p>
          <a:p>
            <a:pPr marL="1093788" lvl="1" indent="-28575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Courier New"/>
              <a:buChar char="o"/>
            </a:pPr>
            <a:r>
              <a:rPr lang="en-GB" dirty="0">
                <a:solidFill>
                  <a:srgbClr val="000000"/>
                </a:solidFill>
              </a:rPr>
              <a:t>ERS, ENVISAT and GOCE heritage </a:t>
            </a:r>
            <a:r>
              <a:rPr lang="en-GB" dirty="0" smtClean="0">
                <a:solidFill>
                  <a:srgbClr val="000000"/>
                </a:solidFill>
              </a:rPr>
              <a:t>EO missions </a:t>
            </a:r>
            <a:r>
              <a:rPr lang="en-GB" dirty="0">
                <a:solidFill>
                  <a:srgbClr val="000000"/>
                </a:solidFill>
              </a:rPr>
              <a:t>instruments.</a:t>
            </a:r>
          </a:p>
          <a:p>
            <a:pPr marL="1093788" lvl="1" indent="-28575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Courier New"/>
              <a:buChar char="o"/>
            </a:pPr>
            <a:r>
              <a:rPr lang="en-GB" dirty="0">
                <a:solidFill>
                  <a:srgbClr val="000000"/>
                </a:solidFill>
              </a:rPr>
              <a:t>SOHO, GIOTTO, EXOSAT and SMART-1 heritage Science missions instruments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  <a:endParaRPr lang="en-GB" sz="7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Definition of metadata model and specification of end to end procedure for storage of ESA heritage missions data on PiqlFilm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  <a:endParaRPr lang="en-GB" sz="1800" dirty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</a:rPr>
              <a:t>Imprinting </a:t>
            </a:r>
            <a:r>
              <a:rPr lang="en-GB" sz="1800" dirty="0">
                <a:solidFill>
                  <a:srgbClr val="000000"/>
                </a:solidFill>
              </a:rPr>
              <a:t>of selected sample data and information from ERS, ENVISAT and GOCE missions, and of Science missions on PiqlFilm reels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  <a:endParaRPr lang="en-GB" sz="1800" dirty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Deposit of PiqlFilm reels in the Arctic World Archive and storage for a 10 years </a:t>
            </a:r>
            <a:r>
              <a:rPr lang="en-GB" sz="1800" dirty="0" smtClean="0">
                <a:solidFill>
                  <a:srgbClr val="000000"/>
                </a:solidFill>
              </a:rPr>
              <a:t>timeframe (minimum).</a:t>
            </a:r>
            <a:endParaRPr lang="en-GB" sz="1800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Provision of final pilot project report and of recommendations on possible way forward for extension to a higher volume of data and a wider set of missions and instruments.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endParaRPr lang="en-GB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endParaRPr lang="en-GB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91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ovethelaw.com/wp-content/uploads/2015/04/thank-you-thanks-word-cloud.jpg">
            <a:extLst>
              <a:ext uri="{FF2B5EF4-FFF2-40B4-BE49-F238E27FC236}">
                <a16:creationId xmlns="" xmlns:a16="http://schemas.microsoft.com/office/drawing/2014/main" id="{B3940B60-15A4-AB47-8386-12DCA2F3E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132" y="1054100"/>
            <a:ext cx="7984070" cy="43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51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NEW ESA Presentation.potx" id="{DB15AC66-F376-4FDA-AEBD-2A4AA3085F07}" vid="{CEDCDA6D-37EF-4B74-B511-B725DAE7821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DE67DC-0345-49EC-B880-0A483B7BB2AD}">
  <ds:schemaRefs>
    <ds:schemaRef ds:uri="http://www.w3.org/XML/1998/namespace"/>
    <ds:schemaRef ds:uri="http://purl.org/dc/dcmitype/"/>
    <ds:schemaRef ds:uri="f2760952-b3bb-408f-ace6-eb1e07642b86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166</TotalTime>
  <Words>736</Words>
  <Application>Microsoft Macintosh PowerPoint</Application>
  <PresentationFormat>On-screen Show (4:3)</PresentationFormat>
  <Paragraphs>55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Esa presentation</vt:lpstr>
      <vt:lpstr>Long Lasting PiqlFilm Technology Pilot Project</vt:lpstr>
      <vt:lpstr>Piql Proof of Concept</vt:lpstr>
      <vt:lpstr>Technology: the Piql Film</vt:lpstr>
      <vt:lpstr>Technology: the Piql Film</vt:lpstr>
      <vt:lpstr>Proof of Concept</vt:lpstr>
      <vt:lpstr>Picture Event</vt:lpstr>
      <vt:lpstr>Next Steps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Lasting PiqlFilm Technology Pilot Project</dc:title>
  <dc:subject>Long Lasting PiqlFilm Technology Pilot Project</dc:subject>
  <dc:creator>A.Flati / S.Folco</dc:creator>
  <cp:keywords/>
  <dc:description/>
  <cp:lastModifiedBy>Mirko Albani</cp:lastModifiedBy>
  <cp:revision>58</cp:revision>
  <cp:lastPrinted>2008-08-26T16:26:23Z</cp:lastPrinted>
  <dcterms:created xsi:type="dcterms:W3CDTF">2019-05-29T12:56:27Z</dcterms:created>
  <dcterms:modified xsi:type="dcterms:W3CDTF">2019-10-02T12:43:48Z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>A.Flati / S.Folco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2019-05-28T22:00:00Z</vt:filetime>
  </property>
  <property fmtid="{D5CDD505-2E9C-101B-9397-08002B2CF9AE}" pid="30" name="Organisational_x0020_entity">
    <vt:lpwstr/>
  </property>
</Properties>
</file>