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6" r:id="rId2"/>
    <p:sldMasterId id="2147483668" r:id="rId3"/>
  </p:sldMasterIdLst>
  <p:notesMasterIdLst>
    <p:notesMasterId r:id="rId12"/>
  </p:notesMasterIdLst>
  <p:sldIdLst>
    <p:sldId id="256" r:id="rId4"/>
    <p:sldId id="262" r:id="rId5"/>
    <p:sldId id="263" r:id="rId6"/>
    <p:sldId id="264" r:id="rId7"/>
    <p:sldId id="257" r:id="rId8"/>
    <p:sldId id="265" r:id="rId9"/>
    <p:sldId id="266" r:id="rId10"/>
    <p:sldId id="258" r:id="rId11"/>
  </p:sldIdLst>
  <p:sldSz cx="10160000" cy="5715000"/>
  <p:notesSz cx="6797675" cy="9872663"/>
  <p:embeddedFontLst>
    <p:embeddedFont>
      <p:font typeface="Arial Black" panose="020B0A04020102020204" pitchFamily="3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B898A8-F98E-45B2-8BB4-522A6F255BD3}">
  <a:tblStyle styleId="{5BB898A8-F98E-45B2-8BB4-522A6F255B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5" d="100"/>
          <a:sy n="85" d="100"/>
        </p:scale>
        <p:origin x="1109" y="619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E462F-C152-3342-BD7F-580EF8FAFC2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423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E462F-C152-3342-BD7F-580EF8FAFC2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750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2396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NES - couv institutionnelle">
  <p:cSld name="CNES - couv institutionnel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270000" y="2119810"/>
            <a:ext cx="762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000" b="1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270000" y="2461446"/>
            <a:ext cx="7620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  <a:defRPr sz="2000" b="1" i="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22"/>
              <a:buNone/>
              <a:defRPr sz="2222"/>
            </a:lvl2pPr>
            <a:lvl3pPr lvl="2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4pPr>
            <a:lvl5pPr lvl="4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5pPr>
            <a:lvl6pPr lvl="5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6pPr>
            <a:lvl7pPr lvl="6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7pPr>
            <a:lvl8pPr lvl="7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8pPr>
            <a:lvl9pPr lvl="8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2"/>
          </p:nvPr>
        </p:nvSpPr>
        <p:spPr>
          <a:xfrm>
            <a:off x="1270000" y="2830778"/>
            <a:ext cx="7620000" cy="480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NES - couv institutionnelle">
  <p:cSld name="1_CNES - couv institutionnel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ctrTitle"/>
          </p:nvPr>
        </p:nvSpPr>
        <p:spPr>
          <a:xfrm>
            <a:off x="1270000" y="2119810"/>
            <a:ext cx="762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000" b="1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ubTitle" idx="1"/>
          </p:nvPr>
        </p:nvSpPr>
        <p:spPr>
          <a:xfrm>
            <a:off x="1270000" y="2461446"/>
            <a:ext cx="7620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  <a:defRPr sz="2000" b="1" i="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22"/>
              <a:buNone/>
              <a:defRPr sz="2222"/>
            </a:lvl2pPr>
            <a:lvl3pPr lvl="2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4pPr>
            <a:lvl5pPr lvl="4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5pPr>
            <a:lvl6pPr lvl="5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6pPr>
            <a:lvl7pPr lvl="6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7pPr>
            <a:lvl8pPr lvl="7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8pPr>
            <a:lvl9pPr lvl="8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1270000" y="2830778"/>
            <a:ext cx="7620000" cy="480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">
  <p:cSld name="Tex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330791" y="528608"/>
            <a:ext cx="87497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330791" y="251261"/>
            <a:ext cx="7962604" cy="26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None/>
              <a:defRPr sz="1100" b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222"/>
              <a:buNone/>
              <a:defRPr sz="2222"/>
            </a:lvl2pPr>
            <a:lvl3pPr lvl="2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2060"/>
              </a:buClr>
              <a:buSzPts val="1778"/>
              <a:buNone/>
              <a:defRPr sz="1778"/>
            </a:lvl4pPr>
            <a:lvl5pPr lvl="4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rgbClr val="002060"/>
              </a:buClr>
              <a:buSzPts val="1778"/>
              <a:buNone/>
              <a:defRPr sz="1778"/>
            </a:lvl5pPr>
            <a:lvl6pPr lvl="5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6pPr>
            <a:lvl7pPr lvl="6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7pPr>
            <a:lvl8pPr lvl="7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8pPr>
            <a:lvl9pPr lvl="8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2"/>
          </p:nvPr>
        </p:nvSpPr>
        <p:spPr>
          <a:xfrm>
            <a:off x="331611" y="1206500"/>
            <a:ext cx="9209267" cy="397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❖"/>
              <a:defRPr/>
            </a:lvl2pPr>
            <a:lvl3pPr marL="1371600" lvl="2" indent="-3429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➢"/>
              <a:defRPr/>
            </a:lvl3pPr>
            <a:lvl4pPr marL="1828800" lvl="3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ldNum" idx="12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- Bleu 1">
  <p:cSld name="Texte - Bleu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4660" y="592406"/>
            <a:ext cx="51787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1"/>
          </p:nvPr>
        </p:nvSpPr>
        <p:spPr>
          <a:xfrm>
            <a:off x="3114660" y="304426"/>
            <a:ext cx="5178736" cy="26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222"/>
              <a:buNone/>
              <a:defRPr sz="2222"/>
            </a:lvl2pPr>
            <a:lvl3pPr lvl="2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2060"/>
              </a:buClr>
              <a:buSzPts val="1778"/>
              <a:buNone/>
              <a:defRPr sz="1778"/>
            </a:lvl4pPr>
            <a:lvl5pPr lvl="4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rgbClr val="002060"/>
              </a:buClr>
              <a:buSzPts val="1778"/>
              <a:buNone/>
              <a:defRPr sz="1778"/>
            </a:lvl5pPr>
            <a:lvl6pPr lvl="5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6pPr>
            <a:lvl7pPr lvl="6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7pPr>
            <a:lvl8pPr lvl="7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8pPr>
            <a:lvl9pPr lvl="8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2"/>
          </p:nvPr>
        </p:nvSpPr>
        <p:spPr>
          <a:xfrm>
            <a:off x="3114661" y="1201480"/>
            <a:ext cx="6768203" cy="397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❖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600"/>
              <a:buChar char="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9090214" y="5379247"/>
            <a:ext cx="371886" cy="3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+ image">
  <p:cSld name="Texte +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778249" y="528608"/>
            <a:ext cx="53022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778249" y="1206066"/>
            <a:ext cx="5762629" cy="397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❖"/>
              <a:defRPr/>
            </a:lvl2pPr>
            <a:lvl3pPr marL="1371600" lvl="2" indent="-3429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➢"/>
              <a:defRPr/>
            </a:lvl3pPr>
            <a:lvl4pPr marL="1828800" lvl="3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>
            <a:spLocks noGrp="1"/>
          </p:cNvSpPr>
          <p:nvPr>
            <p:ph type="pic" idx="2"/>
          </p:nvPr>
        </p:nvSpPr>
        <p:spPr>
          <a:xfrm>
            <a:off x="1" y="0"/>
            <a:ext cx="3535122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67"/>
              <a:buFont typeface="Arial"/>
              <a:buNone/>
              <a:defRPr sz="2667" b="1" i="1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B0F0"/>
              </a:buClr>
              <a:buSzPts val="2333"/>
              <a:buFont typeface="Noto Sans Symbols"/>
              <a:buNone/>
              <a:defRPr sz="2333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2060"/>
              </a:buClr>
              <a:buSzPts val="1667"/>
              <a:buFont typeface="Arial"/>
              <a:buNone/>
              <a:defRPr sz="1667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rgbClr val="002060"/>
              </a:buClr>
              <a:buSzPts val="1667"/>
              <a:buFont typeface="Arial"/>
              <a:buNone/>
              <a:defRPr sz="1667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3"/>
          </p:nvPr>
        </p:nvSpPr>
        <p:spPr>
          <a:xfrm>
            <a:off x="3778249" y="251261"/>
            <a:ext cx="4515147" cy="26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None/>
              <a:defRPr sz="1100" b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222"/>
              <a:buNone/>
              <a:defRPr sz="2222"/>
            </a:lvl2pPr>
            <a:lvl3pPr lvl="2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2060"/>
              </a:buClr>
              <a:buSzPts val="1778"/>
              <a:buNone/>
              <a:defRPr sz="1778"/>
            </a:lvl4pPr>
            <a:lvl5pPr lvl="4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rgbClr val="002060"/>
              </a:buClr>
              <a:buSzPts val="1778"/>
              <a:buNone/>
              <a:defRPr sz="1778"/>
            </a:lvl5pPr>
            <a:lvl6pPr lvl="5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6pPr>
            <a:lvl7pPr lvl="6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7pPr>
            <a:lvl8pPr lvl="7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8pPr>
            <a:lvl9pPr lvl="8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onnes">
  <p:cSld name="2 colonne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8977" y="528608"/>
            <a:ext cx="87615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1"/>
          </p:nvPr>
        </p:nvSpPr>
        <p:spPr>
          <a:xfrm>
            <a:off x="318977" y="251261"/>
            <a:ext cx="7974419" cy="26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None/>
              <a:defRPr sz="1100" b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222"/>
              <a:buNone/>
              <a:defRPr sz="2222"/>
            </a:lvl2pPr>
            <a:lvl3pPr lvl="2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2060"/>
              </a:buClr>
              <a:buSzPts val="1778"/>
              <a:buNone/>
              <a:defRPr sz="1778"/>
            </a:lvl4pPr>
            <a:lvl5pPr lvl="4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rgbClr val="002060"/>
              </a:buClr>
              <a:buSzPts val="1778"/>
              <a:buNone/>
              <a:defRPr sz="1778"/>
            </a:lvl5pPr>
            <a:lvl6pPr lvl="5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6pPr>
            <a:lvl7pPr lvl="6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7pPr>
            <a:lvl8pPr lvl="7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8pPr>
            <a:lvl9pPr lvl="8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2"/>
          </p:nvPr>
        </p:nvSpPr>
        <p:spPr>
          <a:xfrm>
            <a:off x="318978" y="1206066"/>
            <a:ext cx="4586273" cy="397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Font typeface="Noto Sans Symbols"/>
              <a:buChar char="❖"/>
              <a:defRPr/>
            </a:lvl2pPr>
            <a:lvl3pPr marL="1371600" lvl="2" indent="-3302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600"/>
              <a:buFont typeface="Noto Sans Symbols"/>
              <a:buChar char="➢"/>
              <a:defRPr/>
            </a:lvl3pPr>
            <a:lvl4pPr marL="1828800" lvl="3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3"/>
          </p:nvPr>
        </p:nvSpPr>
        <p:spPr>
          <a:xfrm>
            <a:off x="5296590" y="1206066"/>
            <a:ext cx="4586273" cy="397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❖"/>
              <a:defRPr/>
            </a:lvl2pPr>
            <a:lvl3pPr marL="1371600" lvl="2" indent="-3302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600"/>
              <a:buChar char="➢"/>
              <a:defRPr/>
            </a:lvl3pPr>
            <a:lvl4pPr marL="1828800" lvl="3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- Bleu 2">
  <p:cSld name="Texte - Bleu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8977" y="549874"/>
            <a:ext cx="7974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ubTitle" idx="1"/>
          </p:nvPr>
        </p:nvSpPr>
        <p:spPr>
          <a:xfrm>
            <a:off x="318977" y="261894"/>
            <a:ext cx="7974419" cy="26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222"/>
              <a:buNone/>
              <a:defRPr sz="2222"/>
            </a:lvl2pPr>
            <a:lvl3pPr lvl="2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2060"/>
              </a:buClr>
              <a:buSzPts val="1778"/>
              <a:buNone/>
              <a:defRPr sz="1778"/>
            </a:lvl4pPr>
            <a:lvl5pPr lvl="4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rgbClr val="002060"/>
              </a:buClr>
              <a:buSzPts val="1778"/>
              <a:buNone/>
              <a:defRPr sz="1778"/>
            </a:lvl5pPr>
            <a:lvl6pPr lvl="5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6pPr>
            <a:lvl7pPr lvl="6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7pPr>
            <a:lvl8pPr lvl="7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8pPr>
            <a:lvl9pPr lvl="8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2"/>
          </p:nvPr>
        </p:nvSpPr>
        <p:spPr>
          <a:xfrm>
            <a:off x="318978" y="1180214"/>
            <a:ext cx="9563887" cy="399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Char char="❖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600"/>
              <a:buChar char="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9206754" y="5343387"/>
            <a:ext cx="371886" cy="3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merciements">
  <p:cSld name="Remerciem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8978" y="781236"/>
            <a:ext cx="9563887" cy="4395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600"/>
              <a:buChar char="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ldNum" idx="12"/>
          </p:nvPr>
        </p:nvSpPr>
        <p:spPr>
          <a:xfrm>
            <a:off x="9208306" y="5329202"/>
            <a:ext cx="398780" cy="3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7"/>
              <a:buFont typeface="Arial"/>
              <a:buNone/>
              <a:defRPr sz="667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7"/>
              <a:buFont typeface="Arial"/>
              <a:buNone/>
              <a:defRPr sz="667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7"/>
              <a:buFont typeface="Arial"/>
              <a:buNone/>
              <a:defRPr sz="667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7"/>
              <a:buFont typeface="Arial"/>
              <a:buNone/>
              <a:defRPr sz="667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7"/>
              <a:buFont typeface="Arial"/>
              <a:buNone/>
              <a:defRPr sz="667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7"/>
              <a:buFont typeface="Arial"/>
              <a:buNone/>
              <a:defRPr sz="667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7"/>
              <a:buFont typeface="Arial"/>
              <a:buNone/>
              <a:defRPr sz="667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7"/>
              <a:buFont typeface="Arial"/>
              <a:buNone/>
              <a:defRPr sz="667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7"/>
              <a:buFont typeface="Arial"/>
              <a:buNone/>
              <a:defRPr sz="667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Remerciements - Co Branding">
  <p:cSld name="1_Remerciements - Co Branding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318978" y="781236"/>
            <a:ext cx="9563887" cy="2423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600"/>
              <a:buChar char="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/>
          <p:nvPr/>
        </p:nvSpPr>
        <p:spPr>
          <a:xfrm>
            <a:off x="0" y="3808520"/>
            <a:ext cx="10160000" cy="6569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43"/>
              <a:buFont typeface="Arial"/>
              <a:buNone/>
            </a:pPr>
            <a:endParaRPr sz="1743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9206754" y="5343387"/>
            <a:ext cx="371886" cy="3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45440" y="492602"/>
            <a:ext cx="7620000" cy="40011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5281" y="1520825"/>
            <a:ext cx="5030470" cy="36274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345440" y="249460"/>
            <a:ext cx="7620000" cy="263277"/>
          </a:xfrm>
        </p:spPr>
        <p:txBody>
          <a:bodyPr>
            <a:spAutoFit/>
          </a:bodyPr>
          <a:lstStyle>
            <a:lvl1pPr marL="0" indent="0" algn="l">
              <a:buNone/>
              <a:defRPr sz="11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9334501" y="1520825"/>
            <a:ext cx="539749" cy="36274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5182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145280" y="492602"/>
            <a:ext cx="3820160" cy="40011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5281" y="1520825"/>
            <a:ext cx="5030470" cy="36274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4145280" y="249460"/>
            <a:ext cx="3820160" cy="263277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9334501" y="1520825"/>
            <a:ext cx="539749" cy="36274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7" name="Espace réservé pour une image  2"/>
          <p:cNvSpPr>
            <a:spLocks noGrp="1"/>
          </p:cNvSpPr>
          <p:nvPr>
            <p:ph type="pic" idx="15"/>
          </p:nvPr>
        </p:nvSpPr>
        <p:spPr>
          <a:xfrm>
            <a:off x="0" y="0"/>
            <a:ext cx="3603626" cy="5715000"/>
          </a:xfrm>
        </p:spPr>
        <p:txBody>
          <a:bodyPr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521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NES - couv projet">
  <p:cSld name="CNES - couv proje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1270000" y="2119810"/>
            <a:ext cx="762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000" b="1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270000" y="2461446"/>
            <a:ext cx="7620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  <a:defRPr sz="2000" b="1" i="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22"/>
              <a:buNone/>
              <a:defRPr sz="2222"/>
            </a:lvl2pPr>
            <a:lvl3pPr lvl="2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4pPr>
            <a:lvl5pPr lvl="4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5pPr>
            <a:lvl6pPr lvl="5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6pPr>
            <a:lvl7pPr lvl="6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7pPr>
            <a:lvl8pPr lvl="7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8pPr>
            <a:lvl9pPr lvl="8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2"/>
          </p:nvPr>
        </p:nvSpPr>
        <p:spPr>
          <a:xfrm>
            <a:off x="1270000" y="2830778"/>
            <a:ext cx="7620000" cy="480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28608"/>
            <a:ext cx="8749709" cy="40011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0791" y="251261"/>
            <a:ext cx="7962604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 hasCustomPrompt="1"/>
          </p:nvPr>
        </p:nvSpPr>
        <p:spPr>
          <a:xfrm>
            <a:off x="331611" y="1206500"/>
            <a:ext cx="9209267" cy="3971556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</a:t>
            </a:r>
            <a:r>
              <a:rPr lang="fr-FR" dirty="0" smtClean="0"/>
              <a:t>niveau</a:t>
            </a:r>
            <a:endParaRPr lang="fr-FR" dirty="0"/>
          </a:p>
          <a:p>
            <a:pPr lvl="2"/>
            <a:r>
              <a:rPr lang="fr-FR" dirty="0"/>
              <a:t>Troisième </a:t>
            </a:r>
            <a:r>
              <a:rPr lang="fr-FR" dirty="0" smtClean="0"/>
              <a:t>niveau</a:t>
            </a:r>
          </a:p>
          <a:p>
            <a:pPr lvl="3"/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80975" y="5215010"/>
            <a:ext cx="3429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DIrection du Numérique, de l'exploitation et des Opérations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759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NES - couv co-branding">
  <p:cSld name="CNES - couv co-branding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ctrTitle"/>
          </p:nvPr>
        </p:nvSpPr>
        <p:spPr>
          <a:xfrm>
            <a:off x="1270000" y="2119810"/>
            <a:ext cx="762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000" b="1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1270000" y="2461446"/>
            <a:ext cx="7620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  <a:defRPr sz="2000" b="1" i="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22"/>
              <a:buNone/>
              <a:defRPr sz="2222"/>
            </a:lvl2pPr>
            <a:lvl3pPr lvl="2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4pPr>
            <a:lvl5pPr lvl="4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5pPr>
            <a:lvl6pPr lvl="5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6pPr>
            <a:lvl7pPr lvl="6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7pPr>
            <a:lvl8pPr lvl="7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8pPr>
            <a:lvl9pPr lvl="8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2"/>
          </p:nvPr>
        </p:nvSpPr>
        <p:spPr>
          <a:xfrm>
            <a:off x="1270000" y="2830778"/>
            <a:ext cx="7620000" cy="480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NES - couv photo">
  <p:cSld name="CNES - couv phot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>
            <a:spLocks noGrp="1"/>
          </p:cNvSpPr>
          <p:nvPr>
            <p:ph type="pic" idx="2"/>
          </p:nvPr>
        </p:nvSpPr>
        <p:spPr>
          <a:xfrm>
            <a:off x="0" y="1"/>
            <a:ext cx="10160000" cy="2018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None/>
              <a:defRPr sz="2667" b="1" i="1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333"/>
              <a:buFont typeface="Arial"/>
              <a:buNone/>
              <a:defRPr sz="2333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ctrTitle"/>
          </p:nvPr>
        </p:nvSpPr>
        <p:spPr>
          <a:xfrm>
            <a:off x="1270000" y="2119810"/>
            <a:ext cx="762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000" b="1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1270000" y="2461446"/>
            <a:ext cx="7620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  <a:defRPr sz="2000" b="1" i="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22"/>
              <a:buNone/>
              <a:defRPr sz="2222"/>
            </a:lvl2pPr>
            <a:lvl3pPr lvl="2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4pPr>
            <a:lvl5pPr lvl="4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5pPr>
            <a:lvl6pPr lvl="5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6pPr>
            <a:lvl7pPr lvl="6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7pPr>
            <a:lvl8pPr lvl="7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8pPr>
            <a:lvl9pPr lvl="8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3"/>
          </p:nvPr>
        </p:nvSpPr>
        <p:spPr>
          <a:xfrm>
            <a:off x="1270000" y="2830778"/>
            <a:ext cx="7620000" cy="480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NES - couv photo projet">
  <p:cSld name="CNES - couv photo proje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>
            <a:spLocks noGrp="1"/>
          </p:cNvSpPr>
          <p:nvPr>
            <p:ph type="pic" idx="2"/>
          </p:nvPr>
        </p:nvSpPr>
        <p:spPr>
          <a:xfrm>
            <a:off x="0" y="1"/>
            <a:ext cx="10160000" cy="2018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None/>
              <a:defRPr sz="2667" b="1" i="1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333"/>
              <a:buFont typeface="Arial"/>
              <a:buNone/>
              <a:defRPr sz="2333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ctrTitle"/>
          </p:nvPr>
        </p:nvSpPr>
        <p:spPr>
          <a:xfrm>
            <a:off x="1270000" y="2119810"/>
            <a:ext cx="762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000" b="1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ubTitle" idx="1"/>
          </p:nvPr>
        </p:nvSpPr>
        <p:spPr>
          <a:xfrm>
            <a:off x="1270000" y="2461446"/>
            <a:ext cx="7620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  <a:defRPr sz="2000" b="1" i="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22"/>
              <a:buNone/>
              <a:defRPr sz="2222"/>
            </a:lvl2pPr>
            <a:lvl3pPr lvl="2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4pPr>
            <a:lvl5pPr lvl="4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5pPr>
            <a:lvl6pPr lvl="5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6pPr>
            <a:lvl7pPr lvl="6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7pPr>
            <a:lvl8pPr lvl="7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8pPr>
            <a:lvl9pPr lvl="8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3"/>
          </p:nvPr>
        </p:nvSpPr>
        <p:spPr>
          <a:xfrm>
            <a:off x="1270000" y="2830778"/>
            <a:ext cx="7620000" cy="480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NES - couv photo co-branding">
  <p:cSld name="CNES - couv photo co-branding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>
            <a:spLocks noGrp="1"/>
          </p:cNvSpPr>
          <p:nvPr>
            <p:ph type="pic" idx="2"/>
          </p:nvPr>
        </p:nvSpPr>
        <p:spPr>
          <a:xfrm>
            <a:off x="0" y="1"/>
            <a:ext cx="10160000" cy="2018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None/>
              <a:defRPr sz="2667" b="1" i="1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333"/>
              <a:buFont typeface="Arial"/>
              <a:buNone/>
              <a:defRPr sz="2333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ctrTitle"/>
          </p:nvPr>
        </p:nvSpPr>
        <p:spPr>
          <a:xfrm>
            <a:off x="1270000" y="2119810"/>
            <a:ext cx="762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000" b="1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1270000" y="2461446"/>
            <a:ext cx="7620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  <a:defRPr sz="2000" b="1" i="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22"/>
              <a:buNone/>
              <a:defRPr sz="2222"/>
            </a:lvl2pPr>
            <a:lvl3pPr lvl="2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4pPr>
            <a:lvl5pPr lvl="4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5pPr>
            <a:lvl6pPr lvl="5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6pPr>
            <a:lvl7pPr lvl="6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7pPr>
            <a:lvl8pPr lvl="7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8pPr>
            <a:lvl9pPr lvl="8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3"/>
          </p:nvPr>
        </p:nvSpPr>
        <p:spPr>
          <a:xfrm>
            <a:off x="1270000" y="2830778"/>
            <a:ext cx="7620000" cy="480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NES - couv photo vert.">
  <p:cSld name="CNES - couv photo vert.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>
            <a:spLocks noGrp="1"/>
          </p:cNvSpPr>
          <p:nvPr>
            <p:ph type="pic" idx="2"/>
          </p:nvPr>
        </p:nvSpPr>
        <p:spPr>
          <a:xfrm>
            <a:off x="0" y="0"/>
            <a:ext cx="4849091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None/>
              <a:defRPr sz="2667" b="1" i="1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333"/>
              <a:buFont typeface="Arial"/>
              <a:buNone/>
              <a:defRPr sz="2333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ctrTitle"/>
          </p:nvPr>
        </p:nvSpPr>
        <p:spPr>
          <a:xfrm>
            <a:off x="4849090" y="1949485"/>
            <a:ext cx="53109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000" b="1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ubTitle" idx="1"/>
          </p:nvPr>
        </p:nvSpPr>
        <p:spPr>
          <a:xfrm>
            <a:off x="4849090" y="2291121"/>
            <a:ext cx="531091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  <a:defRPr sz="2000" b="1" i="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22"/>
              <a:buNone/>
              <a:defRPr sz="2222"/>
            </a:lvl2pPr>
            <a:lvl3pPr lvl="2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4pPr>
            <a:lvl5pPr lvl="4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5pPr>
            <a:lvl6pPr lvl="5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6pPr>
            <a:lvl7pPr lvl="6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7pPr>
            <a:lvl8pPr lvl="7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8pPr>
            <a:lvl9pPr lvl="8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3"/>
          </p:nvPr>
        </p:nvSpPr>
        <p:spPr>
          <a:xfrm>
            <a:off x="4849090" y="2660453"/>
            <a:ext cx="5310910" cy="480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NES - couv photo vert. projet">
  <p:cSld name="CNES - couv photo vert. proje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>
            <a:spLocks noGrp="1"/>
          </p:cNvSpPr>
          <p:nvPr>
            <p:ph type="pic" idx="2"/>
          </p:nvPr>
        </p:nvSpPr>
        <p:spPr>
          <a:xfrm>
            <a:off x="0" y="0"/>
            <a:ext cx="4849091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None/>
              <a:defRPr sz="2667" b="1" i="1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333"/>
              <a:buFont typeface="Arial"/>
              <a:buNone/>
              <a:defRPr sz="2333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ctrTitle"/>
          </p:nvPr>
        </p:nvSpPr>
        <p:spPr>
          <a:xfrm>
            <a:off x="4849090" y="1940514"/>
            <a:ext cx="53109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000" b="1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4849090" y="2282150"/>
            <a:ext cx="531091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  <a:defRPr sz="2000" b="1" i="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22"/>
              <a:buNone/>
              <a:defRPr sz="2222"/>
            </a:lvl2pPr>
            <a:lvl3pPr lvl="2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4pPr>
            <a:lvl5pPr lvl="4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5pPr>
            <a:lvl6pPr lvl="5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6pPr>
            <a:lvl7pPr lvl="6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7pPr>
            <a:lvl8pPr lvl="7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8pPr>
            <a:lvl9pPr lvl="8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4849090" y="2651482"/>
            <a:ext cx="5310910" cy="480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NES - couv photo vert. co-branding">
  <p:cSld name="CNES - couv photo vert. co-branding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>
            <a:spLocks noGrp="1"/>
          </p:cNvSpPr>
          <p:nvPr>
            <p:ph type="pic" idx="2"/>
          </p:nvPr>
        </p:nvSpPr>
        <p:spPr>
          <a:xfrm>
            <a:off x="0" y="0"/>
            <a:ext cx="4849091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None/>
              <a:defRPr sz="2667" b="1" i="1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333"/>
              <a:buFont typeface="Arial"/>
              <a:buNone/>
              <a:defRPr sz="2333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ctrTitle"/>
          </p:nvPr>
        </p:nvSpPr>
        <p:spPr>
          <a:xfrm>
            <a:off x="4849090" y="1940514"/>
            <a:ext cx="53109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000" b="1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ubTitle" idx="1"/>
          </p:nvPr>
        </p:nvSpPr>
        <p:spPr>
          <a:xfrm>
            <a:off x="4849090" y="2282150"/>
            <a:ext cx="531091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  <a:defRPr sz="2000" b="1" i="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222"/>
              <a:buNone/>
              <a:defRPr sz="2222"/>
            </a:lvl2pPr>
            <a:lvl3pPr lvl="2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4pPr>
            <a:lvl5pPr lvl="4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778"/>
              <a:buNone/>
              <a:defRPr sz="1778"/>
            </a:lvl5pPr>
            <a:lvl6pPr lvl="5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6pPr>
            <a:lvl7pPr lvl="6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7pPr>
            <a:lvl8pPr lvl="7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8pPr>
            <a:lvl9pPr lvl="8" algn="ctr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3"/>
          </p:nvPr>
        </p:nvSpPr>
        <p:spPr>
          <a:xfrm>
            <a:off x="4849090" y="2651482"/>
            <a:ext cx="5310910" cy="480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0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None/>
              <a:defRPr sz="1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9697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222"/>
              <a:buFont typeface="Arial"/>
              <a:buChar char="•"/>
              <a:defRPr sz="2222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317500" y="543997"/>
            <a:ext cx="8763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 Black"/>
              <a:buNone/>
              <a:defRPr sz="2000" b="1" i="0" u="none" strike="noStrike" cap="non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Noto Sans Symbols"/>
              <a:buChar char="❖"/>
              <a:defRPr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Noto Sans Symbols"/>
              <a:buChar char="➢"/>
              <a:def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5440" y="507991"/>
            <a:ext cx="911606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145280" y="1520825"/>
            <a:ext cx="531622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80975" y="5215010"/>
            <a:ext cx="3429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DIrection du Numérique, de l'exploitation et des Opérations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63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sz="2000" b="1" i="0" kern="120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/>
        <a:buNone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761992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v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1269987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Ø"/>
        <a:defRPr sz="16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Courier New" panose="02070309020205020404" pitchFamily="49" charset="0"/>
        <a:buChar char="o"/>
        <a:defRPr sz="15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Arial"/>
        <a:buChar char="•"/>
        <a:defRPr sz="14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subTitle" idx="1"/>
          </p:nvPr>
        </p:nvSpPr>
        <p:spPr>
          <a:xfrm>
            <a:off x="1270000" y="2461446"/>
            <a:ext cx="7620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</a:pPr>
            <a:r>
              <a:rPr lang="fr-FR" dirty="0" smtClean="0"/>
              <a:t>Persistent identifier for EO data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</a:pPr>
            <a:r>
              <a:rPr lang="fr-FR" dirty="0" smtClean="0"/>
              <a:t>CNES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DIrection du Numérique, de l'exploitation et des Opérations</a:t>
            </a: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790659" y="1171647"/>
            <a:ext cx="7438941" cy="180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800" b="1" kern="12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399996" indent="-253997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v"/>
              <a:defRPr sz="18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679993" indent="-253997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 sz="16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77798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28597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79397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 sz="1600" dirty="0"/>
              <a:t>DOI at CNES: </a:t>
            </a:r>
            <a:r>
              <a:rPr lang="fr-FR" sz="1600" dirty="0" err="1"/>
              <a:t>current</a:t>
            </a:r>
            <a:r>
              <a:rPr lang="fr-FR" sz="1600" dirty="0"/>
              <a:t> situation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 sz="1600" dirty="0"/>
              <a:t>DOI in the </a:t>
            </a:r>
            <a:r>
              <a:rPr lang="fr-FR" sz="1600" dirty="0" err="1"/>
              <a:t>context</a:t>
            </a:r>
            <a:r>
              <a:rPr lang="fr-FR" sz="1600" dirty="0"/>
              <a:t> of Data Terra French </a:t>
            </a:r>
            <a:r>
              <a:rPr lang="fr-FR" sz="1600" dirty="0" err="1"/>
              <a:t>Research</a:t>
            </a:r>
            <a:r>
              <a:rPr lang="fr-FR" sz="1600" dirty="0"/>
              <a:t> </a:t>
            </a:r>
            <a:r>
              <a:rPr lang="fr-FR" sz="1600" dirty="0" smtClean="0"/>
              <a:t>Infrastructure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285750" marR="0" lvl="0" indent="-285750" algn="l" defTabSz="1015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Tx/>
              <a:buChar char="-"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77782" y="106675"/>
            <a:ext cx="8749709" cy="369332"/>
          </a:xfrm>
        </p:spPr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D1DC5EE-9DEA-7E44-9C1C-550AF39AF0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96" y="1934296"/>
            <a:ext cx="1480826" cy="60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9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43997"/>
            <a:ext cx="8749709" cy="369332"/>
          </a:xfrm>
        </p:spPr>
        <p:txBody>
          <a:bodyPr/>
          <a:lstStyle/>
          <a:p>
            <a:r>
              <a:rPr lang="fr-FR" dirty="0" smtClean="0"/>
              <a:t>CNES DOI Server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fr-FR" dirty="0"/>
              <a:t>DAP WG #3 - PID at CNES – Common DOI server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6" name="AutoShape 2" descr="no-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6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utoShape 4" descr="no-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6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utoShape 6" descr="no-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6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utoShape 8" descr="no-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6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utoShape 13" descr="no-ima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6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utoShape 18" descr="no-imag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6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utoShape 20" descr="no-imag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6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7" name="Picture 2" descr="D:\Utilisateurs\caillec\Downloads\d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352" y="1350455"/>
            <a:ext cx="1086905" cy="99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974" y="1300488"/>
            <a:ext cx="542258" cy="57820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Rectangle 98"/>
          <p:cNvSpPr/>
          <p:nvPr/>
        </p:nvSpPr>
        <p:spPr>
          <a:xfrm>
            <a:off x="680595" y="1297219"/>
            <a:ext cx="5259963" cy="4100085"/>
          </a:xfrm>
          <a:prstGeom prst="rect">
            <a:avLst/>
          </a:prstGeom>
          <a:noFill/>
          <a:ln w="25400" cap="flat" cmpd="sng" algn="ctr">
            <a:solidFill>
              <a:srgbClr val="F4B4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smtClean="0">
              <a:ln>
                <a:noFill/>
              </a:ln>
              <a:solidFill>
                <a:srgbClr val="4285F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0" name="Rectangle à coins arrondis 99"/>
          <p:cNvSpPr/>
          <p:nvPr/>
        </p:nvSpPr>
        <p:spPr>
          <a:xfrm>
            <a:off x="939349" y="1953076"/>
            <a:ext cx="1114434" cy="557352"/>
          </a:xfrm>
          <a:prstGeom prst="roundRect">
            <a:avLst/>
          </a:prstGeom>
          <a:solidFill>
            <a:srgbClr val="0277BD"/>
          </a:solidFill>
          <a:ln w="25400" cap="flat" cmpd="sng" algn="ctr">
            <a:solidFill>
              <a:srgbClr val="0277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Project 1</a:t>
            </a:r>
          </a:p>
        </p:txBody>
      </p:sp>
      <p:sp>
        <p:nvSpPr>
          <p:cNvPr id="101" name="Rectangle à coins arrondis 100"/>
          <p:cNvSpPr/>
          <p:nvPr/>
        </p:nvSpPr>
        <p:spPr>
          <a:xfrm>
            <a:off x="939349" y="3073348"/>
            <a:ext cx="1114434" cy="557352"/>
          </a:xfrm>
          <a:prstGeom prst="roundRect">
            <a:avLst/>
          </a:prstGeom>
          <a:solidFill>
            <a:srgbClr val="0277BD"/>
          </a:solidFill>
          <a:ln w="25400" cap="flat" cmpd="sng" algn="ctr">
            <a:solidFill>
              <a:srgbClr val="0277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Project 2</a:t>
            </a:r>
          </a:p>
        </p:txBody>
      </p:sp>
      <p:sp>
        <p:nvSpPr>
          <p:cNvPr id="102" name="Rectangle à coins arrondis 101"/>
          <p:cNvSpPr/>
          <p:nvPr/>
        </p:nvSpPr>
        <p:spPr>
          <a:xfrm>
            <a:off x="939349" y="4193621"/>
            <a:ext cx="1114434" cy="557352"/>
          </a:xfrm>
          <a:prstGeom prst="roundRect">
            <a:avLst/>
          </a:prstGeom>
          <a:solidFill>
            <a:srgbClr val="0277BD"/>
          </a:solidFill>
          <a:ln w="25400" cap="flat" cmpd="sng" algn="ctr">
            <a:solidFill>
              <a:srgbClr val="0277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Project 3</a:t>
            </a:r>
          </a:p>
        </p:txBody>
      </p:sp>
      <p:cxnSp>
        <p:nvCxnSpPr>
          <p:cNvPr id="103" name="Shape 143"/>
          <p:cNvCxnSpPr>
            <a:stCxn id="100" idx="3"/>
            <a:endCxn id="118" idx="1"/>
          </p:cNvCxnSpPr>
          <p:nvPr/>
        </p:nvCxnSpPr>
        <p:spPr>
          <a:xfrm>
            <a:off x="2053783" y="2231752"/>
            <a:ext cx="1831275" cy="112555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42424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4" name="Shape 143"/>
          <p:cNvCxnSpPr>
            <a:stCxn id="101" idx="3"/>
            <a:endCxn id="118" idx="1"/>
          </p:cNvCxnSpPr>
          <p:nvPr/>
        </p:nvCxnSpPr>
        <p:spPr>
          <a:xfrm>
            <a:off x="2053783" y="3352024"/>
            <a:ext cx="1831275" cy="5278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42424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5" name="Shape 143"/>
          <p:cNvCxnSpPr>
            <a:stCxn id="102" idx="3"/>
            <a:endCxn id="118" idx="1"/>
          </p:cNvCxnSpPr>
          <p:nvPr/>
        </p:nvCxnSpPr>
        <p:spPr>
          <a:xfrm flipV="1">
            <a:off x="2053783" y="3357302"/>
            <a:ext cx="1831275" cy="1114995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42424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6" name="Shape 142"/>
          <p:cNvSpPr txBox="1"/>
          <p:nvPr/>
        </p:nvSpPr>
        <p:spPr>
          <a:xfrm>
            <a:off x="5940558" y="1637475"/>
            <a:ext cx="1685009" cy="3225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DOI CNES </a:t>
            </a:r>
            <a:r>
              <a:rPr kumimoji="0" lang="e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Prefix</a:t>
            </a:r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737373"/>
              </a:solidFill>
              <a:effectLst/>
              <a:uLnTx/>
              <a:uFillTx/>
              <a:latin typeface="Roboto" panose="020B0604020202020204" charset="0"/>
              <a:ea typeface="Roboto" panose="020B0604020202020204" charset="0"/>
              <a:cs typeface="Roboto" panose="020B0604020202020204" charset="0"/>
              <a:sym typeface="Arial"/>
            </a:endParaRPr>
          </a:p>
        </p:txBody>
      </p:sp>
      <p:sp>
        <p:nvSpPr>
          <p:cNvPr id="107" name="Shape 141"/>
          <p:cNvSpPr txBox="1"/>
          <p:nvPr/>
        </p:nvSpPr>
        <p:spPr>
          <a:xfrm>
            <a:off x="6004623" y="1318197"/>
            <a:ext cx="1901400" cy="29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180 euros </a:t>
            </a:r>
            <a:r>
              <a:rPr kumimoji="0" lang="e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Roboto" panose="020B0604020202020204" charset="0"/>
                <a:sym typeface="Arial"/>
              </a:rPr>
              <a:t>/ year</a:t>
            </a:r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737373"/>
              </a:solidFill>
              <a:effectLst/>
              <a:uLnTx/>
              <a:uFillTx/>
              <a:latin typeface="Roboto" panose="020B0604020202020204" charset="0"/>
              <a:ea typeface="Roboto" panose="020B0604020202020204" charset="0"/>
              <a:cs typeface="Roboto" panose="020B0604020202020204" charset="0"/>
              <a:sym typeface="Arial"/>
            </a:endParaRPr>
          </a:p>
        </p:txBody>
      </p:sp>
      <p:sp>
        <p:nvSpPr>
          <p:cNvPr id="109" name="Rectangle à coins arrondis 108"/>
          <p:cNvSpPr/>
          <p:nvPr/>
        </p:nvSpPr>
        <p:spPr>
          <a:xfrm>
            <a:off x="4662108" y="1368089"/>
            <a:ext cx="1114434" cy="557352"/>
          </a:xfrm>
          <a:prstGeom prst="roundRect">
            <a:avLst/>
          </a:prstGeom>
          <a:solidFill>
            <a:srgbClr val="F4B400"/>
          </a:solidFill>
          <a:ln w="25400" cap="flat" cmpd="sng" algn="ctr">
            <a:solidFill>
              <a:srgbClr val="F4B4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Achats</a:t>
            </a:r>
          </a:p>
        </p:txBody>
      </p:sp>
      <p:cxnSp>
        <p:nvCxnSpPr>
          <p:cNvPr id="110" name="Shape 143"/>
          <p:cNvCxnSpPr>
            <a:stCxn id="109" idx="3"/>
          </p:cNvCxnSpPr>
          <p:nvPr/>
        </p:nvCxnSpPr>
        <p:spPr>
          <a:xfrm>
            <a:off x="5776542" y="1646765"/>
            <a:ext cx="2357563" cy="1277927"/>
          </a:xfrm>
          <a:prstGeom prst="bentConnector2">
            <a:avLst/>
          </a:prstGeom>
          <a:noFill/>
          <a:ln w="28575" cap="flat" cmpd="sng">
            <a:solidFill>
              <a:srgbClr val="42424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1" name="Shape 143"/>
          <p:cNvCxnSpPr/>
          <p:nvPr/>
        </p:nvCxnSpPr>
        <p:spPr>
          <a:xfrm rot="5400000" flipH="1" flipV="1">
            <a:off x="9189654" y="2651115"/>
            <a:ext cx="604249" cy="232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424242"/>
            </a:solidFill>
            <a:prstDash val="solid"/>
            <a:round/>
            <a:headEnd type="none" w="lg" len="lg"/>
            <a:tailEnd type="triangle" w="lg" len="lg"/>
          </a:ln>
        </p:spPr>
      </p:cxnSp>
      <p:grpSp>
        <p:nvGrpSpPr>
          <p:cNvPr id="112" name="Groupe 111"/>
          <p:cNvGrpSpPr/>
          <p:nvPr/>
        </p:nvGrpSpPr>
        <p:grpSpPr>
          <a:xfrm>
            <a:off x="7313746" y="2953356"/>
            <a:ext cx="2796653" cy="840859"/>
            <a:chOff x="6157250" y="2355726"/>
            <a:chExt cx="2796653" cy="840859"/>
          </a:xfrm>
        </p:grpSpPr>
        <p:pic>
          <p:nvPicPr>
            <p:cNvPr id="113" name="Picture 9" descr="D:\Utilisateurs\caillec\Downloads\inist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7250" y="2355726"/>
              <a:ext cx="1792657" cy="802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4" descr="D:\Utilisateurs\caillec\Downloads\datacit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5791" y="2437581"/>
              <a:ext cx="1008112" cy="759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5" name="Rectangle 114"/>
          <p:cNvSpPr/>
          <p:nvPr/>
        </p:nvSpPr>
        <p:spPr>
          <a:xfrm>
            <a:off x="7260488" y="2961683"/>
            <a:ext cx="2800769" cy="1003233"/>
          </a:xfrm>
          <a:prstGeom prst="rect">
            <a:avLst/>
          </a:prstGeom>
          <a:noFill/>
          <a:ln w="25400" cap="flat" cmpd="sng" algn="ctr">
            <a:solidFill>
              <a:srgbClr val="F4B4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smtClean="0">
              <a:ln>
                <a:noFill/>
              </a:ln>
              <a:solidFill>
                <a:srgbClr val="4285F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6" name="Shape 225"/>
          <p:cNvSpPr/>
          <p:nvPr/>
        </p:nvSpPr>
        <p:spPr>
          <a:xfrm>
            <a:off x="7260488" y="3668067"/>
            <a:ext cx="1456540" cy="295996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4B4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Web services</a:t>
            </a:r>
          </a:p>
        </p:txBody>
      </p:sp>
      <p:grpSp>
        <p:nvGrpSpPr>
          <p:cNvPr id="117" name="Groupe 116"/>
          <p:cNvGrpSpPr/>
          <p:nvPr/>
        </p:nvGrpSpPr>
        <p:grpSpPr>
          <a:xfrm>
            <a:off x="3885058" y="2436999"/>
            <a:ext cx="1336319" cy="1840605"/>
            <a:chOff x="4027768" y="1563637"/>
            <a:chExt cx="1336319" cy="1840605"/>
          </a:xfrm>
        </p:grpSpPr>
        <p:sp>
          <p:nvSpPr>
            <p:cNvPr id="118" name="Rectangle 117"/>
            <p:cNvSpPr/>
            <p:nvPr/>
          </p:nvSpPr>
          <p:spPr>
            <a:xfrm>
              <a:off x="4027768" y="1563637"/>
              <a:ext cx="1336319" cy="1840605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4B4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 smtClean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119" name="Shape 10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84040" y="1620406"/>
              <a:ext cx="1241948" cy="13183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120" name="Shape 225"/>
            <p:cNvSpPr/>
            <p:nvPr/>
          </p:nvSpPr>
          <p:spPr>
            <a:xfrm>
              <a:off x="4027768" y="2941162"/>
              <a:ext cx="1336319" cy="359614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CNES DOI Central Server</a:t>
              </a:r>
            </a:p>
          </p:txBody>
        </p:sp>
      </p:grpSp>
      <p:cxnSp>
        <p:nvCxnSpPr>
          <p:cNvPr id="121" name="Shape 143"/>
          <p:cNvCxnSpPr>
            <a:stCxn id="118" idx="3"/>
            <a:endCxn id="113" idx="1"/>
          </p:cNvCxnSpPr>
          <p:nvPr/>
        </p:nvCxnSpPr>
        <p:spPr>
          <a:xfrm flipV="1">
            <a:off x="5221377" y="3354697"/>
            <a:ext cx="2092369" cy="2605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42424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2" name="Shape 225"/>
          <p:cNvSpPr/>
          <p:nvPr/>
        </p:nvSpPr>
        <p:spPr>
          <a:xfrm>
            <a:off x="3885058" y="4277879"/>
            <a:ext cx="1336319" cy="419826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4B4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W</a:t>
            </a:r>
            <a:r>
              <a:rPr kumimoji="0" lang="e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eb services / MMI</a:t>
            </a:r>
          </a:p>
        </p:txBody>
      </p:sp>
      <p:sp>
        <p:nvSpPr>
          <p:cNvPr id="149" name="ZoneTexte 148"/>
          <p:cNvSpPr txBox="1"/>
          <p:nvPr/>
        </p:nvSpPr>
        <p:spPr>
          <a:xfrm>
            <a:off x="2053783" y="1822391"/>
            <a:ext cx="1313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Suffix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unique </a:t>
            </a:r>
            <a:r>
              <a:rPr kumimoji="0" lang="fr-F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suffix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within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projet 1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ZoneTexte 149"/>
          <p:cNvSpPr txBox="1"/>
          <p:nvPr/>
        </p:nvSpPr>
        <p:spPr>
          <a:xfrm>
            <a:off x="3864720" y="4750973"/>
            <a:ext cx="1911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Prefix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CNES DOI </a:t>
            </a:r>
            <a:r>
              <a:rPr kumimoji="0" lang="fr-F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prefix</a:t>
            </a: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ProjectPrefix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kumimoji="0" lang="fr-F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Prefix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assigned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</a:t>
            </a:r>
            <a:r>
              <a:rPr kumimoji="0" lang="fr-F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ZoneTexte 150"/>
          <p:cNvSpPr txBox="1"/>
          <p:nvPr/>
        </p:nvSpPr>
        <p:spPr>
          <a:xfrm>
            <a:off x="5298299" y="3398061"/>
            <a:ext cx="18537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DOI </a:t>
            </a:r>
            <a:r>
              <a:rPr kumimoji="0" lang="fr-F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creation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Prefix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fr-F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ProjectPrefix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fr-F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Suffix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38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43997"/>
            <a:ext cx="8749709" cy="369332"/>
          </a:xfrm>
        </p:spPr>
        <p:txBody>
          <a:bodyPr/>
          <a:lstStyle/>
          <a:p>
            <a:r>
              <a:rPr lang="fr-FR" dirty="0" smtClean="0"/>
              <a:t>CNES DOI Server - MMI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fr-FR" dirty="0"/>
              <a:t>DAP WG #3 - PID at CNES – Common DOI server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6" name="AutoShape 2" descr="no-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6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utoShape 4" descr="no-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6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utoShape 6" descr="no-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6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utoShape 8" descr="no-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6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utoShape 13" descr="no-ima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6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utoShape 18" descr="no-imag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6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utoShape 20" descr="no-imag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6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2660662" y="913329"/>
            <a:ext cx="5632733" cy="4508730"/>
            <a:chOff x="2660662" y="769938"/>
            <a:chExt cx="5632733" cy="450873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0662" y="769938"/>
              <a:ext cx="5632733" cy="4508730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19762" y="1685482"/>
              <a:ext cx="2467229" cy="2469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472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351443" y="139806"/>
            <a:ext cx="87497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 Black"/>
              <a:buNone/>
            </a:pPr>
            <a:r>
              <a:rPr lang="fr-FR" dirty="0" smtClean="0"/>
              <a:t>French « </a:t>
            </a:r>
            <a:r>
              <a:rPr lang="fr-FR" dirty="0" smtClean="0"/>
              <a:t>Data Terra</a:t>
            </a:r>
            <a:r>
              <a:rPr lang="fr-FR" dirty="0" smtClean="0"/>
              <a:t> » </a:t>
            </a:r>
            <a:r>
              <a:rPr lang="fr-FR" dirty="0" err="1" smtClean="0"/>
              <a:t>Research</a:t>
            </a:r>
            <a:r>
              <a:rPr lang="fr-FR" dirty="0" smtClean="0"/>
              <a:t> Infrastructure</a:t>
            </a:r>
            <a:endParaRPr dirty="0"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2"/>
          </p:nvPr>
        </p:nvSpPr>
        <p:spPr>
          <a:xfrm>
            <a:off x="351443" y="422213"/>
            <a:ext cx="9209267" cy="397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Noto Sans Symbols"/>
              <a:buChar char="➢"/>
            </a:pPr>
            <a:r>
              <a:rPr lang="fr-FR" dirty="0" smtClean="0"/>
              <a:t>French </a:t>
            </a:r>
            <a:r>
              <a:rPr lang="fr-FR" dirty="0" err="1" smtClean="0"/>
              <a:t>context</a:t>
            </a:r>
            <a:r>
              <a:rPr lang="fr-FR" dirty="0" smtClean="0"/>
              <a:t>: data in Data Hubs/SDI</a:t>
            </a:r>
          </a:p>
          <a:p>
            <a:pPr marL="742950" lvl="1" indent="-285750">
              <a:buFont typeface="Noto Sans Symbols"/>
              <a:buChar char="➢"/>
            </a:pPr>
            <a:r>
              <a:rPr lang="fr-FR" sz="1400" dirty="0" smtClean="0"/>
              <a:t>THEIA, FORM@TER, ODATIS, AERIS</a:t>
            </a:r>
          </a:p>
          <a:p>
            <a:pPr marL="1200150" lvl="2" indent="-285750"/>
            <a:r>
              <a:rPr lang="fr-FR" sz="1200" dirty="0" err="1" smtClean="0"/>
              <a:t>Each</a:t>
            </a:r>
            <a:r>
              <a:rPr lang="fr-FR" sz="1200" dirty="0" smtClean="0"/>
              <a:t> </a:t>
            </a:r>
            <a:r>
              <a:rPr lang="fr-FR" sz="1200" dirty="0" err="1" smtClean="0"/>
              <a:t>is</a:t>
            </a:r>
            <a:r>
              <a:rPr lang="fr-FR" sz="1200" dirty="0" smtClean="0"/>
              <a:t> a </a:t>
            </a:r>
            <a:r>
              <a:rPr lang="fr-FR" sz="1200" dirty="0" err="1" smtClean="0"/>
              <a:t>federation</a:t>
            </a:r>
            <a:r>
              <a:rPr lang="fr-FR" sz="1200" dirty="0" smtClean="0"/>
              <a:t> of data </a:t>
            </a:r>
            <a:r>
              <a:rPr lang="fr-FR" sz="1200" dirty="0" err="1" smtClean="0"/>
              <a:t>centers</a:t>
            </a:r>
            <a:endParaRPr lang="fr-FR" sz="1200" dirty="0" smtClean="0"/>
          </a:p>
          <a:p>
            <a:pPr marL="1200150" lvl="2" indent="-285750"/>
            <a:r>
              <a:rPr lang="fr-FR" sz="1200" dirty="0" err="1" smtClean="0"/>
              <a:t>Each</a:t>
            </a:r>
            <a:r>
              <a:rPr lang="fr-FR" sz="1200" dirty="0" smtClean="0"/>
              <a:t> are </a:t>
            </a:r>
            <a:r>
              <a:rPr lang="fr-FR" sz="1200" dirty="0" err="1" smtClean="0"/>
              <a:t>involved</a:t>
            </a:r>
            <a:r>
              <a:rPr lang="fr-FR" sz="1200" dirty="0" smtClean="0"/>
              <a:t> in ESFRI and ENVRI FAIR</a:t>
            </a:r>
            <a:endParaRPr lang="fr-FR" sz="1200" dirty="0" smtClean="0"/>
          </a:p>
          <a:p>
            <a:pPr marL="742950" lvl="1" indent="-285750">
              <a:buFont typeface="Noto Sans Symbols"/>
              <a:buChar char="➢"/>
            </a:pPr>
            <a:r>
              <a:rPr lang="fr-FR" sz="1400" dirty="0" smtClean="0"/>
              <a:t>‘</a:t>
            </a:r>
            <a:r>
              <a:rPr lang="fr-FR" sz="1400" dirty="0" err="1" smtClean="0"/>
              <a:t>Earth</a:t>
            </a:r>
            <a:r>
              <a:rPr lang="fr-FR" sz="1400" dirty="0" smtClean="0"/>
              <a:t> System’ </a:t>
            </a:r>
            <a:r>
              <a:rPr lang="fr-FR" sz="1400" dirty="0" err="1" smtClean="0"/>
              <a:t>Research</a:t>
            </a:r>
            <a:r>
              <a:rPr lang="fr-FR" sz="1400" dirty="0" smtClean="0"/>
              <a:t> Infrastructure</a:t>
            </a:r>
          </a:p>
          <a:p>
            <a:pPr marL="742950" lvl="1" indent="-285750">
              <a:buFont typeface="Noto Sans Symbols"/>
              <a:buChar char="➢"/>
            </a:pPr>
            <a:r>
              <a:rPr lang="fr-FR" sz="1400" dirty="0" err="1" smtClean="0"/>
              <a:t>Space</a:t>
            </a:r>
            <a:r>
              <a:rPr lang="fr-FR" sz="1400" dirty="0" smtClean="0"/>
              <a:t> data &amp; in-situ</a:t>
            </a:r>
          </a:p>
          <a:p>
            <a:pPr marL="285750" indent="-285750">
              <a:buFont typeface="Noto Sans Symbols"/>
              <a:buChar char="➢"/>
            </a:pPr>
            <a:endParaRPr lang="fr-FR" sz="1400" dirty="0" smtClean="0"/>
          </a:p>
          <a:p>
            <a:pPr marL="285750" indent="-285750">
              <a:buFont typeface="Noto Sans Symbols"/>
              <a:buChar char="➢"/>
            </a:pPr>
            <a:r>
              <a:rPr lang="fr-FR" sz="1400" dirty="0" err="1" smtClean="0"/>
              <a:t>Rules</a:t>
            </a:r>
            <a:r>
              <a:rPr lang="fr-FR" sz="1400" dirty="0" smtClean="0"/>
              <a:t> </a:t>
            </a:r>
            <a:r>
              <a:rPr lang="fr-FR" sz="1400" dirty="0" err="1" smtClean="0"/>
              <a:t>applied</a:t>
            </a:r>
            <a:r>
              <a:rPr lang="fr-FR" sz="1400" dirty="0" smtClean="0"/>
              <a:t> : Interpole « Good practices for citation</a:t>
            </a:r>
            <a:r>
              <a:rPr lang="fr-FR" sz="1400" dirty="0"/>
              <a:t> »</a:t>
            </a:r>
            <a:br>
              <a:rPr lang="fr-FR" sz="1400" dirty="0"/>
            </a:br>
            <a:r>
              <a:rPr lang="fr-FR" sz="800" b="0" dirty="0"/>
              <a:t>https://www7.obs-mip.fr/wp-content-aeris/uploads/sites/18/2017/05/INTERPOLE_GUIDE_CITATION_V1.0_ENG.pdf</a:t>
            </a:r>
            <a:endParaRPr lang="fr-FR" sz="800" b="0" dirty="0" smtClean="0"/>
          </a:p>
          <a:p>
            <a:pPr marL="742950" lvl="1" indent="-285750">
              <a:buFont typeface="Noto Sans Symbols"/>
              <a:buChar char="➢"/>
            </a:pPr>
            <a:r>
              <a:rPr lang="fr-FR" sz="1400" dirty="0" err="1" smtClean="0"/>
              <a:t>Takes</a:t>
            </a:r>
            <a:r>
              <a:rPr lang="fr-FR" sz="1400" dirty="0" smtClean="0"/>
              <a:t> </a:t>
            </a:r>
            <a:r>
              <a:rPr lang="fr-FR" sz="1400" dirty="0" err="1" smtClean="0"/>
              <a:t>into</a:t>
            </a:r>
            <a:r>
              <a:rPr lang="fr-FR" sz="1400" dirty="0" smtClean="0"/>
              <a:t> </a:t>
            </a:r>
            <a:r>
              <a:rPr lang="fr-FR" sz="1400" dirty="0" err="1" smtClean="0"/>
              <a:t>account</a:t>
            </a:r>
            <a:r>
              <a:rPr lang="fr-FR" sz="1400" dirty="0" smtClean="0"/>
              <a:t> CEOS PID best practices</a:t>
            </a:r>
          </a:p>
          <a:p>
            <a:pPr marL="1200150" lvl="2" indent="-285750"/>
            <a:r>
              <a:rPr lang="fr-FR" sz="1200" dirty="0" err="1" smtClean="0"/>
              <a:t>With</a:t>
            </a:r>
            <a:r>
              <a:rPr lang="fr-FR" sz="1200" dirty="0" smtClean="0"/>
              <a:t> Interpoles </a:t>
            </a:r>
            <a:r>
              <a:rPr lang="fr-FR" sz="1200" dirty="0" err="1" smtClean="0"/>
              <a:t>specificities</a:t>
            </a:r>
            <a:r>
              <a:rPr lang="fr-FR" sz="1200" dirty="0" smtClean="0"/>
              <a:t> </a:t>
            </a:r>
            <a:r>
              <a:rPr lang="fr-FR" sz="1200" dirty="0" err="1" smtClean="0"/>
              <a:t>eg</a:t>
            </a:r>
            <a:r>
              <a:rPr lang="fr-FR" sz="1200" dirty="0" smtClean="0"/>
              <a:t> fragments</a:t>
            </a:r>
          </a:p>
          <a:p>
            <a:pPr marL="1200150" lvl="2" indent="-285750"/>
            <a:r>
              <a:rPr lang="fr-FR" sz="1200" dirty="0" err="1" smtClean="0"/>
              <a:t>Only</a:t>
            </a:r>
            <a:r>
              <a:rPr lang="fr-FR" sz="1200" dirty="0" smtClean="0"/>
              <a:t> data sets and collections</a:t>
            </a:r>
          </a:p>
          <a:p>
            <a:pPr marL="1200150" lvl="2" indent="-285750"/>
            <a:r>
              <a:rPr lang="fr-FR" sz="1200" dirty="0" smtClean="0"/>
              <a:t>At Data center </a:t>
            </a:r>
            <a:r>
              <a:rPr lang="fr-FR" sz="1200" dirty="0" err="1" smtClean="0"/>
              <a:t>level</a:t>
            </a:r>
            <a:endParaRPr lang="fr-FR" sz="1200" dirty="0" smtClean="0"/>
          </a:p>
          <a:p>
            <a:pPr marL="1200150" lvl="2" indent="-285750"/>
            <a:r>
              <a:rPr lang="en-US" sz="1200" dirty="0" smtClean="0"/>
              <a:t>Assigning several DOI (with different prefixes) for the same data sets is forbidden</a:t>
            </a:r>
          </a:p>
          <a:p>
            <a:pPr marL="742950" lvl="1" indent="-285750">
              <a:buFont typeface="Noto Sans Symbols"/>
              <a:buChar char="➢"/>
            </a:pPr>
            <a:r>
              <a:rPr lang="fr-FR" sz="1400" dirty="0" smtClean="0"/>
              <a:t>ENVRI FAIR ? GO FAIR ?</a:t>
            </a:r>
          </a:p>
          <a:p>
            <a:pPr marL="742950" lvl="1" indent="-285750">
              <a:buFont typeface="Noto Sans Symbols"/>
              <a:buChar char="➢"/>
            </a:pPr>
            <a:endParaRPr sz="1400" dirty="0"/>
          </a:p>
          <a:p>
            <a:pPr marL="285750" lvl="0" indent="-17145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109" name="Google Shape;109;p21"/>
          <p:cNvSpPr txBox="1">
            <a:spLocks noGrp="1"/>
          </p:cNvSpPr>
          <p:nvPr>
            <p:ph type="sldNum" idx="12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609" y="1404854"/>
            <a:ext cx="3627158" cy="29889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DIrection du Numérique, de l'exploitation et des Opérations</a:t>
            </a: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77782" y="106675"/>
            <a:ext cx="8749709" cy="369332"/>
          </a:xfrm>
        </p:spPr>
        <p:txBody>
          <a:bodyPr/>
          <a:lstStyle/>
          <a:p>
            <a:r>
              <a:rPr lang="fr-FR" dirty="0" smtClean="0"/>
              <a:t>Data Terra architecture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5" y="7209"/>
            <a:ext cx="7605368" cy="570779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1940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77782" y="106675"/>
            <a:ext cx="8749709" cy="369332"/>
          </a:xfrm>
        </p:spPr>
        <p:txBody>
          <a:bodyPr/>
          <a:lstStyle/>
          <a:p>
            <a:r>
              <a:rPr lang="fr-FR" dirty="0" smtClean="0"/>
              <a:t>Data Terra – A continuum of infrastructures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75" y="501129"/>
            <a:ext cx="5560034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2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330791" y="166310"/>
            <a:ext cx="87497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 Black"/>
              <a:buNone/>
            </a:pPr>
            <a:r>
              <a:rPr lang="fr-FR" dirty="0" smtClean="0"/>
              <a:t>CNES &amp; France EO &amp; environnemental data</a:t>
            </a:r>
            <a:endParaRPr dirty="0"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2"/>
          </p:nvPr>
        </p:nvSpPr>
        <p:spPr>
          <a:xfrm>
            <a:off x="351443" y="408675"/>
            <a:ext cx="9209267" cy="485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Noto Sans Symbols"/>
              <a:buChar char="➢"/>
            </a:pPr>
            <a:r>
              <a:rPr lang="fr-FR" dirty="0" smtClean="0"/>
              <a:t>Situation</a:t>
            </a:r>
          </a:p>
          <a:p>
            <a:pPr marL="742950" lvl="1" indent="-285750">
              <a:buFont typeface="Noto Sans Symbols"/>
              <a:buChar char="➢"/>
            </a:pPr>
            <a:r>
              <a:rPr lang="fr-FR" sz="1400" dirty="0"/>
              <a:t>DOI as solution for </a:t>
            </a:r>
            <a:r>
              <a:rPr lang="fr-FR" sz="1400" dirty="0" smtClean="0"/>
              <a:t>persistent identifier</a:t>
            </a:r>
          </a:p>
          <a:p>
            <a:pPr marL="742950" lvl="1" indent="-285750">
              <a:buFont typeface="Noto Sans Symbols"/>
              <a:buChar char="➢"/>
            </a:pPr>
            <a:r>
              <a:rPr lang="en-US" sz="1400" dirty="0" smtClean="0"/>
              <a:t>Technical / organizational choices not frozen. </a:t>
            </a:r>
            <a:r>
              <a:rPr lang="en-US" sz="1400" dirty="0" err="1" smtClean="0"/>
              <a:t>Eg</a:t>
            </a:r>
            <a:r>
              <a:rPr lang="en-US" sz="1400" dirty="0" smtClean="0"/>
              <a:t>. Role of </a:t>
            </a:r>
            <a:r>
              <a:rPr lang="en-US" sz="1400" dirty="0" smtClean="0"/>
              <a:t>Data Terra RI</a:t>
            </a:r>
            <a:endParaRPr lang="en-US" sz="1400" dirty="0" smtClean="0"/>
          </a:p>
          <a:p>
            <a:pPr marL="285750" lvl="0" indent="-28575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Noto Sans Symbols"/>
              <a:buChar char="➢"/>
            </a:pPr>
            <a:r>
              <a:rPr lang="fr-FR" dirty="0" smtClean="0"/>
              <a:t>Objectives</a:t>
            </a:r>
          </a:p>
          <a:p>
            <a:pPr marL="742950" lvl="1" indent="-285750">
              <a:buFont typeface="Noto Sans Symbols"/>
              <a:buChar char="➢"/>
            </a:pPr>
            <a:r>
              <a:rPr lang="en-US" sz="1400" dirty="0"/>
              <a:t>allow concise, accurate and reliable referencing over time of </a:t>
            </a:r>
            <a:r>
              <a:rPr lang="en-US" sz="1400" dirty="0" smtClean="0"/>
              <a:t>data</a:t>
            </a:r>
            <a:r>
              <a:rPr lang="en-US" sz="1400" dirty="0"/>
              <a:t> </a:t>
            </a:r>
            <a:r>
              <a:rPr lang="en-US" sz="1400" dirty="0" smtClean="0"/>
              <a:t>&amp; data used for </a:t>
            </a:r>
            <a:r>
              <a:rPr lang="en-US" sz="1400" smtClean="0"/>
              <a:t>a paper/experiment</a:t>
            </a:r>
            <a:endParaRPr lang="en-US" sz="1400" dirty="0" smtClean="0"/>
          </a:p>
          <a:p>
            <a:pPr marL="1200150" lvl="2" indent="-285750"/>
            <a:r>
              <a:rPr lang="en-US" sz="1200" dirty="0" smtClean="0"/>
              <a:t>Target: </a:t>
            </a:r>
            <a:r>
              <a:rPr lang="en-US" sz="1000" dirty="0" smtClean="0"/>
              <a:t>scientific article, website or </a:t>
            </a:r>
            <a:r>
              <a:rPr lang="en-US" sz="1000" dirty="0"/>
              <a:t>in the body of an electronic message</a:t>
            </a:r>
            <a:r>
              <a:rPr lang="en-US" sz="1000" dirty="0" smtClean="0"/>
              <a:t>.</a:t>
            </a:r>
          </a:p>
          <a:p>
            <a:pPr marL="742950" lvl="1" indent="-285750"/>
            <a:r>
              <a:rPr lang="en-US" sz="1400" dirty="0"/>
              <a:t>Bibliometric measurements </a:t>
            </a:r>
            <a:endParaRPr lang="en-US" sz="1400" dirty="0" smtClean="0"/>
          </a:p>
          <a:p>
            <a:pPr marL="742950" lvl="1" indent="-285750"/>
            <a:r>
              <a:rPr lang="en-US" sz="1400" dirty="0" smtClean="0"/>
              <a:t>Requested by </a:t>
            </a:r>
          </a:p>
          <a:p>
            <a:pPr marL="1200150" lvl="2" indent="-285750"/>
            <a:r>
              <a:rPr lang="en-US" sz="1200" dirty="0"/>
              <a:t>FAIR, GO FAIR, EOSC, ENVRI FAIR &amp; </a:t>
            </a:r>
            <a:r>
              <a:rPr lang="en-US" sz="1200" dirty="0" smtClean="0"/>
              <a:t>European </a:t>
            </a:r>
            <a:r>
              <a:rPr lang="en-US" sz="1200" dirty="0"/>
              <a:t>research in </a:t>
            </a:r>
            <a:r>
              <a:rPr lang="en-US" sz="1200" dirty="0" smtClean="0"/>
              <a:t>general</a:t>
            </a:r>
            <a:endParaRPr lang="en-US" sz="1400" dirty="0"/>
          </a:p>
          <a:p>
            <a:pPr marL="285750" indent="-285750">
              <a:spcBef>
                <a:spcPts val="1333"/>
              </a:spcBef>
              <a:buClr>
                <a:srgbClr val="00B0F0"/>
              </a:buClr>
              <a:buFont typeface="Noto Sans Symbols"/>
              <a:buChar char="➢"/>
            </a:pPr>
            <a:r>
              <a:rPr lang="en-US" dirty="0" smtClean="0"/>
              <a:t>Rules &amp; specificities</a:t>
            </a:r>
          </a:p>
          <a:p>
            <a:pPr marL="742950" lvl="1" indent="-285750">
              <a:buFont typeface="Noto Sans Symbols"/>
              <a:buChar char="➢"/>
            </a:pPr>
            <a:r>
              <a:rPr lang="fr-FR" sz="1400" dirty="0" smtClean="0"/>
              <a:t>DOI </a:t>
            </a:r>
            <a:r>
              <a:rPr lang="fr-FR" sz="1400" dirty="0"/>
              <a:t>at data center </a:t>
            </a:r>
            <a:r>
              <a:rPr lang="en-US" sz="1400" dirty="0" smtClean="0"/>
              <a:t>level</a:t>
            </a:r>
          </a:p>
          <a:p>
            <a:pPr marL="742950" lvl="1" indent="-285750">
              <a:buFont typeface="Noto Sans Symbols"/>
              <a:buChar char="➢"/>
            </a:pPr>
            <a:r>
              <a:rPr lang="en-US" sz="1400" dirty="0" smtClean="0"/>
              <a:t>Provided by the Data Hubs/SDI</a:t>
            </a:r>
          </a:p>
          <a:p>
            <a:pPr marL="1200150" lvl="2" indent="-285750"/>
            <a:r>
              <a:rPr lang="en-US" sz="1200" dirty="0" smtClean="0"/>
              <a:t>E.g. </a:t>
            </a:r>
            <a:r>
              <a:rPr lang="en-US" sz="1200" dirty="0" err="1" smtClean="0"/>
              <a:t>Seanoe</a:t>
            </a:r>
            <a:r>
              <a:rPr lang="en-US" sz="1200" dirty="0" smtClean="0"/>
              <a:t> : </a:t>
            </a:r>
            <a:r>
              <a:rPr lang="fr-FR" sz="1200" i="1" dirty="0"/>
              <a:t>https://www.seanoe.org/</a:t>
            </a:r>
            <a:endParaRPr lang="fr-FR" sz="1200" dirty="0"/>
          </a:p>
          <a:p>
            <a:pPr marL="914400" lvl="2" indent="0">
              <a:buNone/>
            </a:pPr>
            <a:endParaRPr lang="en-US" sz="1200" dirty="0" smtClean="0"/>
          </a:p>
          <a:p>
            <a:pPr marL="742950" lvl="1" indent="-285750">
              <a:buFont typeface="Noto Sans Symbols"/>
              <a:buChar char="➢"/>
            </a:pPr>
            <a:endParaRPr lang="en-US" sz="1400" dirty="0" smtClean="0"/>
          </a:p>
          <a:p>
            <a:pPr marL="742950" lvl="1" indent="-285750">
              <a:buFont typeface="Noto Sans Symbols"/>
              <a:buChar char="➢"/>
            </a:pPr>
            <a:endParaRPr lang="fr-FR" sz="1400" dirty="0" smtClean="0"/>
          </a:p>
          <a:p>
            <a:pPr marL="742950" lvl="1" indent="-285750">
              <a:buFont typeface="Noto Sans Symbols"/>
              <a:buChar char="➢"/>
            </a:pPr>
            <a:endParaRPr lang="fr-FR" sz="1400" dirty="0" smtClean="0"/>
          </a:p>
          <a:p>
            <a:pPr marL="742950" lvl="1" indent="-285750">
              <a:buFont typeface="Noto Sans Symbols"/>
              <a:buChar char="➢"/>
            </a:pPr>
            <a:endParaRPr lang="fr-FR" sz="1400" dirty="0" smtClean="0"/>
          </a:p>
          <a:p>
            <a:pPr marL="742950" lvl="1" indent="-285750">
              <a:buFont typeface="Noto Sans Symbols"/>
              <a:buChar char="➢"/>
            </a:pPr>
            <a:endParaRPr lang="fr-FR" sz="1400" dirty="0"/>
          </a:p>
          <a:p>
            <a:pPr marL="742950" lvl="1" indent="-285750">
              <a:buFont typeface="Noto Sans Symbols"/>
              <a:buChar char="➢"/>
            </a:pPr>
            <a:endParaRPr sz="1400" dirty="0"/>
          </a:p>
        </p:txBody>
      </p:sp>
      <p:sp>
        <p:nvSpPr>
          <p:cNvPr id="109" name="Google Shape;109;p21"/>
          <p:cNvSpPr txBox="1">
            <a:spLocks noGrp="1"/>
          </p:cNvSpPr>
          <p:nvPr>
            <p:ph type="sldNum" idx="12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773684"/>
      </p:ext>
    </p:extLst>
  </p:cSld>
  <p:clrMapOvr>
    <a:masterClrMapping/>
  </p:clrMapOvr>
</p:sld>
</file>

<file path=ppt/theme/theme1.xml><?xml version="1.0" encoding="utf-8"?>
<a:theme xmlns:a="http://schemas.openxmlformats.org/drawingml/2006/main" name="CNES - Diapos Titre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NES - Texte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NES - Sommaires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-CNES.potx" id="{4E50F2F4-1E2C-40D1-9FBC-9D048C7E9201}" vid="{E3377B13-876F-47E6-884D-22DDF36143B5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287</Words>
  <Application>Microsoft Office PowerPoint</Application>
  <PresentationFormat>Personnalisé</PresentationFormat>
  <Paragraphs>72</Paragraphs>
  <Slides>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8</vt:i4>
      </vt:variant>
    </vt:vector>
  </HeadingPairs>
  <TitlesOfParts>
    <vt:vector size="19" baseType="lpstr">
      <vt:lpstr>Arial Black</vt:lpstr>
      <vt:lpstr>Arial</vt:lpstr>
      <vt:lpstr>Times New Roman</vt:lpstr>
      <vt:lpstr>Courier New</vt:lpstr>
      <vt:lpstr>Noto Sans Symbols</vt:lpstr>
      <vt:lpstr>Calibri</vt:lpstr>
      <vt:lpstr>Roboto</vt:lpstr>
      <vt:lpstr>Wingdings</vt:lpstr>
      <vt:lpstr>CNES - Diapos Titre</vt:lpstr>
      <vt:lpstr>CNES - Texte</vt:lpstr>
      <vt:lpstr>CNES - Sommaires</vt:lpstr>
      <vt:lpstr>Présentation PowerPoint</vt:lpstr>
      <vt:lpstr>Outline</vt:lpstr>
      <vt:lpstr>CNES DOI Server</vt:lpstr>
      <vt:lpstr>CNES DOI Server - MMI</vt:lpstr>
      <vt:lpstr>French « Data Terra » Research Infrastructure</vt:lpstr>
      <vt:lpstr>Data Terra architecture</vt:lpstr>
      <vt:lpstr>Data Terra – A continuum of infrastructures</vt:lpstr>
      <vt:lpstr>CNES &amp; France EO &amp; environnemental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Moreno Richard</dc:creator>
  <cp:lastModifiedBy>Moreno Richard</cp:lastModifiedBy>
  <cp:revision>12</cp:revision>
  <cp:lastPrinted>2019-03-12T14:17:50Z</cp:lastPrinted>
  <dcterms:modified xsi:type="dcterms:W3CDTF">2019-10-08T19:08:27Z</dcterms:modified>
</cp:coreProperties>
</file>