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ArialNarrow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df22f538_0_0:notes"/>
          <p:cNvSpPr txBox="1"/>
          <p:nvPr>
            <p:ph idx="1" type="body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75" lIns="89575" spcFirstLastPara="1" rIns="89575" wrap="square" tIns="89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61df22f538_0_0:notes"/>
          <p:cNvSpPr/>
          <p:nvPr>
            <p:ph idx="2" type="sldImg"/>
          </p:nvPr>
        </p:nvSpPr>
        <p:spPr>
          <a:xfrm>
            <a:off x="398913" y="686112"/>
            <a:ext cx="606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1c8225b9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1c8225b9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c8225b9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1c8225b9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c8225b99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1c8225b99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c8225b99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1c8225b99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c8225b99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1c8225b99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c8225b99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1c8225b99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1c8225b99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1c8225b99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c8225b99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1c8225b9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1c8225b99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1c8225b99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09300" y="1122850"/>
            <a:ext cx="85254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666200" y="4842281"/>
            <a:ext cx="40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24485" l="0" r="0" t="53159"/>
          <a:stretch/>
        </p:blipFill>
        <p:spPr>
          <a:xfrm>
            <a:off x="0" y="-11073"/>
            <a:ext cx="9143999" cy="4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" y="4725590"/>
            <a:ext cx="390525" cy="3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/>
        </p:nvSpPr>
        <p:spPr>
          <a:xfrm>
            <a:off x="301200" y="4796981"/>
            <a:ext cx="264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</a:t>
            </a:r>
            <a:endParaRPr b="0" i="0" sz="1100" u="none" cap="none" strike="noStrike">
              <a:solidFill>
                <a:srgbClr val="80AE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99988"/>
            <a:ext cx="6858000" cy="1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5"/>
          <p:cNvSpPr txBox="1"/>
          <p:nvPr/>
        </p:nvSpPr>
        <p:spPr>
          <a:xfrm>
            <a:off x="0" y="4854125"/>
            <a:ext cx="914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Oceanic</a:t>
            </a: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 and Atmospheric Administration   </a:t>
            </a: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|   NOAA Satellite and Information Service</a:t>
            </a:r>
            <a:endParaRPr b="0" i="0" sz="1100" u="none" cap="none" strike="noStrike">
              <a:solidFill>
                <a:srgbClr val="80AE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23088"/>
          <a:stretch/>
        </p:blipFill>
        <p:spPr>
          <a:xfrm>
            <a:off x="0" y="-8175"/>
            <a:ext cx="9143999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139175" y="84375"/>
            <a:ext cx="8769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0" y="1112825"/>
            <a:ext cx="9144000" cy="17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>
            <p:ph type="ctrTitle"/>
          </p:nvPr>
        </p:nvSpPr>
        <p:spPr>
          <a:xfrm>
            <a:off x="1143000" y="122277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29841" y="1260872"/>
            <a:ext cx="38685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3" type="body"/>
          </p:nvPr>
        </p:nvSpPr>
        <p:spPr>
          <a:xfrm>
            <a:off x="4629150" y="1260872"/>
            <a:ext cx="38874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9841" y="342900"/>
            <a:ext cx="2949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629841" y="342900"/>
            <a:ext cx="2949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uto Text Box for Title" id="131" name="Google Shape;131;p25"/>
          <p:cNvSpPr txBox="1"/>
          <p:nvPr>
            <p:ph type="ctrTitle"/>
          </p:nvPr>
        </p:nvSpPr>
        <p:spPr>
          <a:xfrm>
            <a:off x="1143000" y="1222775"/>
            <a:ext cx="6858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"/>
              <a:t>NOAA Persistent Identifiers</a:t>
            </a:r>
            <a:endParaRPr i="1"/>
          </a:p>
        </p:txBody>
      </p:sp>
      <p:pic>
        <p:nvPicPr>
          <p:cNvPr descr="Department of Veterans Affairs, Veterans Health Administration, Office of Health Information"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775" y="371475"/>
            <a:ext cx="1238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Auto Text Box for Title" id="133" name="Google Shape;133;p25"/>
          <p:cNvSpPr txBox="1"/>
          <p:nvPr/>
        </p:nvSpPr>
        <p:spPr>
          <a:xfrm>
            <a:off x="314700" y="3009175"/>
            <a:ext cx="85146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Kenneth Casey, PhD for Don Collins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 Director, Data Stewardship Division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NOAA/NESDIS National Centers for Environmental Information (NCEI)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10 October 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WGISS-48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Hanoi, Vietnam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09300" y="1122850"/>
            <a:ext cx="85254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Event-based DOIs for cruises have been requested, but not adjudicated. Do other repositories mint DOIs for events?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2" name="Google Shape;192;p34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Question for WGISS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09300" y="1122850"/>
            <a:ext cx="86301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NOAA Data and Publication Citation Procedural Directive (PD) defines basis for Persistent Identifiers (Digital Object Identifiers)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PD assigns responsibilities for Working Group oversight and role of data stewards (data) and librarians (publications) for creating and managing DOIs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Working Group adjudicates questions and recommends improvements to implementation processes</a:t>
            </a:r>
            <a:endParaRPr sz="2400"/>
          </a:p>
        </p:txBody>
      </p:sp>
      <p:sp>
        <p:nvSpPr>
          <p:cNvPr id="139" name="Google Shape;139;p26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Persistent Identifier approaches and processes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Persistent Identifier approaches and processes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241125" y="1211575"/>
            <a:ext cx="4192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Track and report metrics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&gt;7500 Data DOIs since NOAA started minting Data DOIs in 2012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Received 1074 transferred DOIs when CDIAC closed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Average* of ~280 DOIs/year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4357725" y="4293075"/>
            <a:ext cx="4557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*Excludes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~5000 DOIs in 2018 for special project to support WDS Paleoclimate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850" y="1211575"/>
            <a:ext cx="4575474" cy="282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Persistent Identifier approaches and processes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241125" y="1211575"/>
            <a:ext cx="4192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Track and report metrics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&gt;1700 Publication DOIs since NOAA started minting Publication DOIs in 2014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Average of ~285 Publication DOIs/year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925" y="1275250"/>
            <a:ext cx="4557675" cy="33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09300" y="1199050"/>
            <a:ext cx="85254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NOAA Central Library responsible for publications, including NOAA Tech Memos, Cruise Reports, other NOAA publications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NCEI responsible for data and documentation that may augment or accompany data in archival data collections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NOAA does not have a centrally-managed software repository and </a:t>
            </a:r>
            <a:r>
              <a:rPr lang="en" sz="2400"/>
              <a:t>does not currently create a DOI for NOAA-created software</a:t>
            </a:r>
            <a:endParaRPr sz="2400"/>
          </a:p>
        </p:txBody>
      </p:sp>
      <p:sp>
        <p:nvSpPr>
          <p:cNvPr id="160" name="Google Shape;160;p29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</a:rPr>
              <a:t>Persistent Identifiers for Docs and Software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09300" y="1122850"/>
            <a:ext cx="42627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Data DOIs link directly to a uniformly-presented landing page presenting the content of ISO 19115 metadata for the data collection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Metadata provides two-way cross-references between DATA and PUBLICATIONS when those linkages are known and documented</a:t>
            </a:r>
            <a:endParaRPr sz="2400"/>
          </a:p>
        </p:txBody>
      </p:sp>
      <p:sp>
        <p:nvSpPr>
          <p:cNvPr id="166" name="Google Shape;166;p30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Landing page approach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122850"/>
            <a:ext cx="3862499" cy="402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09300" y="1122850"/>
            <a:ext cx="42627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Publication DOIs link directly to the NOAA Institutional Repository landing page for the publication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Metadata provides two-way cross-references between  PUBLICATIONS and DATA when those linkages are known and documented</a:t>
            </a:r>
            <a:endParaRPr sz="2400"/>
          </a:p>
        </p:txBody>
      </p:sp>
      <p:sp>
        <p:nvSpPr>
          <p:cNvPr id="173" name="Google Shape;173;p31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Landing page approach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225" y="1122850"/>
            <a:ext cx="4711449" cy="36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09300" y="1122850"/>
            <a:ext cx="85254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Important to have a publicly-accessible policy statement to underpin the process and basic requirements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Review and maintain the policy statement to keep up with and manage expectations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prepared (via a team or Working Group) to field and resolve nuanced questions about the process and policy interpretation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Communicate updates and changes widely and quickly</a:t>
            </a:r>
            <a:endParaRPr sz="2400"/>
          </a:p>
        </p:txBody>
      </p:sp>
      <p:sp>
        <p:nvSpPr>
          <p:cNvPr id="180" name="Google Shape;180;p32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Lessons Learned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09300" y="1122850"/>
            <a:ext cx="85254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NOAA changed DOI vendors which affected the DOI prefixes used for NOAA data and publications and the process for managing and reporting DOI metrics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Management</a:t>
            </a:r>
            <a:r>
              <a:rPr lang="en" sz="2400">
                <a:solidFill>
                  <a:srgbClr val="000000"/>
                </a:solidFill>
              </a:rPr>
              <a:t> and monitoring of DOI minting processes across NOAA due to license limits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Challenges for managing metadata for data that have a pre-existing DOI from a non-NOAA source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86" name="Google Shape;186;p33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Other Notable Points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