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6" r:id="rId1"/>
    <p:sldMasterId id="2147483742" r:id="rId2"/>
    <p:sldMasterId id="2147483765" r:id="rId3"/>
  </p:sldMasterIdLst>
  <p:notesMasterIdLst>
    <p:notesMasterId r:id="rId26"/>
  </p:notesMasterIdLst>
  <p:sldIdLst>
    <p:sldId id="811" r:id="rId4"/>
    <p:sldId id="852" r:id="rId5"/>
    <p:sldId id="843" r:id="rId6"/>
    <p:sldId id="846" r:id="rId7"/>
    <p:sldId id="851" r:id="rId8"/>
    <p:sldId id="813" r:id="rId9"/>
    <p:sldId id="814" r:id="rId10"/>
    <p:sldId id="860" r:id="rId11"/>
    <p:sldId id="819" r:id="rId12"/>
    <p:sldId id="820" r:id="rId13"/>
    <p:sldId id="821" r:id="rId14"/>
    <p:sldId id="822" r:id="rId15"/>
    <p:sldId id="853" r:id="rId16"/>
    <p:sldId id="825" r:id="rId17"/>
    <p:sldId id="829" r:id="rId18"/>
    <p:sldId id="826" r:id="rId19"/>
    <p:sldId id="831" r:id="rId20"/>
    <p:sldId id="830" r:id="rId21"/>
    <p:sldId id="832" r:id="rId22"/>
    <p:sldId id="859" r:id="rId23"/>
    <p:sldId id="855" r:id="rId24"/>
    <p:sldId id="85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e Pressley" initials="" lastIdx="1" clrIdx="0"/>
  <p:cmAuthor id="1" name="Mcinerney, Mark A. (GSFC-4230)" initials="MMA(" lastIdx="1" clrIdx="1">
    <p:extLst>
      <p:ext uri="{19B8F6BF-5375-455C-9EA6-DF929625EA0E}">
        <p15:presenceInfo xmlns:p15="http://schemas.microsoft.com/office/powerpoint/2012/main" userId="S-1-5-21-330711430-3775241029-4075259233-2633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4" d="100"/>
          <a:sy n="54" d="100"/>
        </p:scale>
        <p:origin x="682"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BF3E3C-6A4A-4859-81B3-FDBB323BEF7F}" type="datetimeFigureOut">
              <a:rPr lang="en-US" smtClean="0"/>
              <a:t>10/7/2019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F571CB-AE29-45C4-A319-EB59A61FDD27}" type="slidenum">
              <a:rPr lang="en-US" smtClean="0"/>
              <a:t>‹#›</a:t>
            </a:fld>
            <a:endParaRPr lang="en-US"/>
          </a:p>
        </p:txBody>
      </p:sp>
    </p:spTree>
    <p:extLst>
      <p:ext uri="{BB962C8B-B14F-4D97-AF65-F5344CB8AC3E}">
        <p14:creationId xmlns:p14="http://schemas.microsoft.com/office/powerpoint/2010/main" val="3904403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146C70-0362-5E4D-B338-26B3CE31A8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1270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3e75984624_4_8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g3e75984624_4_85:notes"/>
          <p:cNvSpPr txBox="1">
            <a:spLocks noGrp="1"/>
          </p:cNvSpPr>
          <p:nvPr>
            <p:ph type="body" idx="1"/>
          </p:nvPr>
        </p:nvSpPr>
        <p:spPr>
          <a:xfrm>
            <a:off x="686421" y="4344025"/>
            <a:ext cx="5485109" cy="4114623"/>
          </a:xfrm>
          <a:prstGeom prst="rect">
            <a:avLst/>
          </a:prstGeom>
          <a:noFill/>
          <a:ln>
            <a:noFill/>
          </a:ln>
        </p:spPr>
        <p:txBody>
          <a:bodyPr spcFirstLastPara="1" wrap="square" lIns="89600" tIns="89600" rIns="89600" bIns="89600" anchor="t" anchorCtr="0">
            <a:noAutofit/>
          </a:bodyPr>
          <a:lstStyle/>
          <a:p>
            <a:pPr marL="0" marR="0" lvl="0" indent="0" algn="l" rtl="0">
              <a:spcBef>
                <a:spcPts val="0"/>
              </a:spcBef>
              <a:spcAft>
                <a:spcPts val="0"/>
              </a:spcAft>
              <a:buClr>
                <a:schemeClr val="dk1"/>
              </a:buClr>
              <a:buSzPts val="1200"/>
              <a:buFont typeface="Calibri"/>
              <a:buNone/>
            </a:pPr>
            <a:r>
              <a:rPr lang="en" sz="1200" b="0" i="0" u="none" strike="noStrike" cap="none">
                <a:solidFill>
                  <a:schemeClr val="dk1"/>
                </a:solidFill>
                <a:latin typeface="Calibri"/>
                <a:ea typeface="Calibri"/>
                <a:cs typeface="Calibri"/>
                <a:sym typeface="Calibri"/>
              </a:rPr>
              <a:t>Image of the plane used in ICEBridge mission.   Image of the Endeavor used for SPURS field campaign. </a:t>
            </a:r>
            <a:endParaRPr sz="1200" b="0" i="0" u="none" strike="noStrike" cap="none">
              <a:solidFill>
                <a:schemeClr val="dk1"/>
              </a:solidFill>
              <a:latin typeface="Calibri"/>
              <a:ea typeface="Calibri"/>
              <a:cs typeface="Calibri"/>
              <a:sym typeface="Calibri"/>
            </a:endParaRPr>
          </a:p>
        </p:txBody>
      </p:sp>
      <p:sp>
        <p:nvSpPr>
          <p:cNvPr id="151" name="Google Shape;151;g3e75984624_4_85:notes"/>
          <p:cNvSpPr txBox="1">
            <a:spLocks noGrp="1"/>
          </p:cNvSpPr>
          <p:nvPr>
            <p:ph type="sldNum" idx="12"/>
          </p:nvPr>
        </p:nvSpPr>
        <p:spPr>
          <a:xfrm>
            <a:off x="3884025" y="8684926"/>
            <a:ext cx="2972347" cy="457377"/>
          </a:xfrm>
          <a:prstGeom prst="rect">
            <a:avLst/>
          </a:prstGeom>
          <a:noFill/>
          <a:ln>
            <a:noFill/>
          </a:ln>
        </p:spPr>
        <p:txBody>
          <a:bodyPr spcFirstLastPara="1" wrap="square" lIns="91325" tIns="45650" rIns="91325" bIns="45650" anchor="b" anchorCtr="0">
            <a:noAutofit/>
          </a:bodyPr>
          <a:lstStyle/>
          <a:p>
            <a:pPr marL="0" marR="0" lvl="0" indent="0" algn="r" rtl="0">
              <a:spcBef>
                <a:spcPts val="0"/>
              </a:spcBef>
              <a:spcAft>
                <a:spcPts val="0"/>
              </a:spcAft>
              <a:buClr>
                <a:srgbClr val="000000"/>
              </a:buClr>
              <a:buSzPts val="300"/>
              <a:buFont typeface="Arial"/>
              <a:buNone/>
            </a:pPr>
            <a:fld id="{00000000-1234-1234-1234-123412341234}" type="slidenum">
              <a:rPr lang="en"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3565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75984624_4_79:notes"/>
          <p:cNvSpPr txBox="1">
            <a:spLocks noGrp="1"/>
          </p:cNvSpPr>
          <p:nvPr>
            <p:ph type="body" idx="1"/>
          </p:nvPr>
        </p:nvSpPr>
        <p:spPr>
          <a:xfrm>
            <a:off x="686112" y="4343400"/>
            <a:ext cx="5485778" cy="4114800"/>
          </a:xfrm>
          <a:prstGeom prst="rect">
            <a:avLst/>
          </a:prstGeom>
        </p:spPr>
        <p:txBody>
          <a:bodyPr spcFirstLastPara="1" wrap="square" lIns="89600" tIns="89600" rIns="89600" bIns="89600" anchor="t" anchorCtr="0">
            <a:noAutofit/>
          </a:bodyPr>
          <a:lstStyle/>
          <a:p>
            <a:pPr marL="0" lvl="0" indent="0">
              <a:spcBef>
                <a:spcPts val="0"/>
              </a:spcBef>
              <a:spcAft>
                <a:spcPts val="0"/>
              </a:spcAft>
              <a:buNone/>
            </a:pPr>
            <a:endParaRPr/>
          </a:p>
        </p:txBody>
      </p:sp>
      <p:sp>
        <p:nvSpPr>
          <p:cNvPr id="144" name="Google Shape;144;g3e75984624_4_7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831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8" name="Shape 2848"/>
          <p:cNvSpPr>
            <a:spLocks noGrp="1" noRot="1" noChangeAspect="1"/>
          </p:cNvSpPr>
          <p:nvPr>
            <p:ph type="sldImg"/>
          </p:nvPr>
        </p:nvSpPr>
        <p:spPr>
          <a:xfrm>
            <a:off x="381000" y="685800"/>
            <a:ext cx="6096000" cy="3429000"/>
          </a:xfrm>
          <a:prstGeom prst="rect">
            <a:avLst/>
          </a:prstGeom>
        </p:spPr>
        <p:txBody>
          <a:bodyPr/>
          <a:lstStyle/>
          <a:p>
            <a:endParaRPr/>
          </a:p>
        </p:txBody>
      </p:sp>
      <p:sp>
        <p:nvSpPr>
          <p:cNvPr id="2849" name="Shape 2849"/>
          <p:cNvSpPr>
            <a:spLocks noGrp="1"/>
          </p:cNvSpPr>
          <p:nvPr>
            <p:ph type="body" sz="quarter" idx="1"/>
          </p:nvPr>
        </p:nvSpPr>
        <p:spPr>
          <a:prstGeom prst="rect">
            <a:avLst/>
          </a:prstGeom>
        </p:spPr>
        <p:txBody>
          <a:bodyPr/>
          <a:lstStyle/>
          <a:p>
            <a:r>
              <a:rPr dirty="0"/>
              <a:t>image:  </a:t>
            </a:r>
            <a:r>
              <a:rPr dirty="0" err="1"/>
              <a:t>www.agci.org</a:t>
            </a:r>
            <a:r>
              <a:rPr dirty="0"/>
              <a:t>/</a:t>
            </a:r>
            <a:endParaRPr lang="en-US" dirty="0"/>
          </a:p>
          <a:p>
            <a:r>
              <a:rPr lang="en-US" dirty="0"/>
              <a:t>FEL</a:t>
            </a:r>
            <a:endParaRPr dirty="0"/>
          </a:p>
        </p:txBody>
      </p:sp>
    </p:spTree>
    <p:extLst>
      <p:ext uri="{BB962C8B-B14F-4D97-AF65-F5344CB8AC3E}">
        <p14:creationId xmlns:p14="http://schemas.microsoft.com/office/powerpoint/2010/main" val="2042792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Common discovery and visualization tools and services spanning all DAACs and SIPS to improve the discoverability, access and usability.</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Open API</a:t>
            </a:r>
            <a:r>
              <a:rPr lang="en-US" baseline="0" dirty="0" smtClean="0"/>
              <a:t> architecture allows application developers maximum flexibility to “mix-and-match” services. Supports multiple  </a:t>
            </a:r>
            <a:endParaRPr lang="en-US" dirty="0" smtClean="0"/>
          </a:p>
          <a:p>
            <a:endParaRPr lang="en-US" dirty="0" smtClean="0"/>
          </a:p>
          <a:p>
            <a:r>
              <a:rPr lang="en-US" dirty="0" smtClean="0"/>
              <a:t>Interfaces with international organizations and U.S. government agencies to “federate” NASA metadata into their systems.</a:t>
            </a:r>
          </a:p>
          <a:p>
            <a:endParaRPr lang="en-US" dirty="0"/>
          </a:p>
        </p:txBody>
      </p:sp>
      <p:sp>
        <p:nvSpPr>
          <p:cNvPr id="4" name="Slide Number Placeholder 3"/>
          <p:cNvSpPr>
            <a:spLocks noGrp="1"/>
          </p:cNvSpPr>
          <p:nvPr>
            <p:ph type="sldNum" sz="quarter" idx="10"/>
          </p:nvPr>
        </p:nvSpPr>
        <p:spPr/>
        <p:txBody>
          <a:bodyPr/>
          <a:lstStyle/>
          <a:p>
            <a:fld id="{78127C58-8E7F-564C-BB30-E41A2FFD0FE9}" type="slidenum">
              <a:rPr lang="en-US" smtClean="0"/>
              <a:t>10</a:t>
            </a:fld>
            <a:endParaRPr lang="en-US"/>
          </a:p>
        </p:txBody>
      </p:sp>
    </p:spTree>
    <p:extLst>
      <p:ext uri="{BB962C8B-B14F-4D97-AF65-F5344CB8AC3E}">
        <p14:creationId xmlns:p14="http://schemas.microsoft.com/office/powerpoint/2010/main" val="1250213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e75984624_4_361:notes"/>
          <p:cNvSpPr txBox="1">
            <a:spLocks noGrp="1"/>
          </p:cNvSpPr>
          <p:nvPr>
            <p:ph type="body" idx="1"/>
          </p:nvPr>
        </p:nvSpPr>
        <p:spPr>
          <a:xfrm>
            <a:off x="695740" y="4379939"/>
            <a:ext cx="5556595" cy="4148839"/>
          </a:xfrm>
          <a:prstGeom prst="rect">
            <a:avLst/>
          </a:prstGeom>
          <a:noFill/>
          <a:ln>
            <a:noFill/>
          </a:ln>
        </p:spPr>
        <p:txBody>
          <a:bodyPr spcFirstLastPara="1" wrap="square" lIns="91275" tIns="91275" rIns="91275" bIns="91275" anchor="t" anchorCtr="0">
            <a:noAutofit/>
          </a:bodyPr>
          <a:lstStyle/>
          <a:p>
            <a:pPr marL="0" marR="0" lvl="0" indent="0" algn="l" rtl="0">
              <a:spcBef>
                <a:spcPts val="0"/>
              </a:spcBef>
              <a:spcAft>
                <a:spcPts val="0"/>
              </a:spcAft>
              <a:buNone/>
            </a:pPr>
            <a:endParaRPr sz="1200" b="0" i="0" u="none" strike="noStrike" cap="none">
              <a:solidFill>
                <a:srgbClr val="000000"/>
              </a:solidFill>
              <a:latin typeface="Calibri"/>
              <a:ea typeface="Calibri"/>
              <a:cs typeface="Calibri"/>
              <a:sym typeface="Calibri"/>
            </a:endParaRPr>
          </a:p>
        </p:txBody>
      </p:sp>
      <p:sp>
        <p:nvSpPr>
          <p:cNvPr id="382" name="Google Shape;382;g3e75984624_4_361:notes"/>
          <p:cNvSpPr>
            <a:spLocks noGrp="1" noRot="1" noChangeAspect="1"/>
          </p:cNvSpPr>
          <p:nvPr>
            <p:ph type="sldImg" idx="2"/>
          </p:nvPr>
        </p:nvSpPr>
        <p:spPr>
          <a:xfrm>
            <a:off x="400050" y="692150"/>
            <a:ext cx="6145213" cy="34575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302517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04002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558bf2917c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g558bf2917c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5289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1F852AD-587D-45EC-BFC5-E0BA93343F6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49857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1400">
              <a:cs typeface="+mn-cs"/>
            </a:endParaRPr>
          </a:p>
        </p:txBody>
      </p:sp>
      <p:sp>
        <p:nvSpPr>
          <p:cNvPr id="5125" name="Rectangle 5"/>
          <p:cNvSpPr>
            <a:spLocks noGrp="1" noChangeArrowheads="1"/>
          </p:cNvSpPr>
          <p:nvPr>
            <p:ph type="ctrTitle"/>
          </p:nvPr>
        </p:nvSpPr>
        <p:spPr>
          <a:xfrm>
            <a:off x="626533" y="1103313"/>
            <a:ext cx="11125200" cy="647700"/>
          </a:xfrm>
        </p:spPr>
        <p:txBody>
          <a:bodyPr anchor="t"/>
          <a:lstStyle>
            <a:lvl1pPr>
              <a:defRPr/>
            </a:lvl1pPr>
          </a:lstStyle>
          <a:p>
            <a:r>
              <a:rPr lang="en-US"/>
              <a:t>Click to edit Master title style</a:t>
            </a:r>
          </a:p>
        </p:txBody>
      </p:sp>
      <p:sp>
        <p:nvSpPr>
          <p:cNvPr id="5126" name="Rectangle 6"/>
          <p:cNvSpPr>
            <a:spLocks noGrp="1" noChangeArrowheads="1"/>
          </p:cNvSpPr>
          <p:nvPr>
            <p:ph type="subTitle" idx="1"/>
          </p:nvPr>
        </p:nvSpPr>
        <p:spPr>
          <a:xfrm>
            <a:off x="29634" y="5854700"/>
            <a:ext cx="4944533" cy="889000"/>
          </a:xfrm>
        </p:spPr>
        <p:txBody>
          <a:bodyPr/>
          <a:lstStyle>
            <a:lvl1pPr marL="0" indent="0">
              <a:buFont typeface="Wingdings" pitchFamily="-107" charset="2"/>
              <a:buNone/>
              <a:defRPr sz="1600" b="1">
                <a:solidFill>
                  <a:srgbClr val="104A84"/>
                </a:solidFill>
              </a:defRPr>
            </a:lvl1pPr>
          </a:lstStyle>
          <a:p>
            <a:r>
              <a:rPr lang="en-US"/>
              <a:t>Click to edit Master subtitle style</a:t>
            </a:r>
          </a:p>
        </p:txBody>
      </p:sp>
      <p:sp>
        <p:nvSpPr>
          <p:cNvPr id="6" name="Rectangle 3"/>
          <p:cNvSpPr>
            <a:spLocks noGrp="1" noChangeArrowheads="1"/>
          </p:cNvSpPr>
          <p:nvPr>
            <p:ph type="sldNum" sz="quarter" idx="10"/>
          </p:nvPr>
        </p:nvSpPr>
        <p:spPr>
          <a:xfrm>
            <a:off x="8621184" y="6303963"/>
            <a:ext cx="2540000" cy="457200"/>
          </a:xfrm>
        </p:spPr>
        <p:txBody>
          <a:bodyPr/>
          <a:lstStyle>
            <a:lvl1pPr>
              <a:defRPr smtClean="0"/>
            </a:lvl1pPr>
          </a:lstStyle>
          <a:p>
            <a:pPr>
              <a:defRPr/>
            </a:pPr>
            <a:fld id="{B33EAD2A-D920-EA42-AF02-14088A78B456}" type="slidenum">
              <a:rPr lang="en-US"/>
              <a:pPr>
                <a:defRPr/>
              </a:pPr>
              <a:t>‹#›</a:t>
            </a:fld>
            <a:endParaRPr lang="en-US"/>
          </a:p>
        </p:txBody>
      </p:sp>
      <p:pic>
        <p:nvPicPr>
          <p:cNvPr id="7" name="Picture 10" descr="Gray Wolf:Users:cboquist:Desktop:EOSDIS 1.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12666" y="166311"/>
            <a:ext cx="2214033"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2083207"/>
      </p:ext>
    </p:extLst>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sldNum" sz="quarter" idx="10"/>
          </p:nvPr>
        </p:nvSpPr>
        <p:spPr>
          <a:ln/>
        </p:spPr>
        <p:txBody>
          <a:bodyPr/>
          <a:lstStyle>
            <a:lvl1pPr>
              <a:defRPr/>
            </a:lvl1pPr>
          </a:lstStyle>
          <a:p>
            <a:pPr>
              <a:defRPr/>
            </a:pPr>
            <a:fld id="{593E585D-CF05-DD4A-A38A-6A591DAFE8BE}" type="slidenum">
              <a:rPr lang="en-US"/>
              <a:pPr>
                <a:defRPr/>
              </a:pPr>
              <a:t>‹#›</a:t>
            </a:fld>
            <a:endParaRPr lang="en-US"/>
          </a:p>
        </p:txBody>
      </p:sp>
    </p:spTree>
    <p:extLst>
      <p:ext uri="{BB962C8B-B14F-4D97-AF65-F5344CB8AC3E}">
        <p14:creationId xmlns:p14="http://schemas.microsoft.com/office/powerpoint/2010/main" val="2276016122"/>
      </p:ext>
    </p:extLst>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sldNum" sz="quarter" idx="10"/>
          </p:nvPr>
        </p:nvSpPr>
        <p:spPr>
          <a:ln/>
        </p:spPr>
        <p:txBody>
          <a:bodyPr/>
          <a:lstStyle>
            <a:lvl1pPr>
              <a:defRPr/>
            </a:lvl1pPr>
          </a:lstStyle>
          <a:p>
            <a:pPr>
              <a:defRPr/>
            </a:pPr>
            <a:fld id="{43E50478-0220-E946-BE77-CC480DF3B3C9}" type="slidenum">
              <a:rPr lang="en-US"/>
              <a:pPr>
                <a:defRPr/>
              </a:pPr>
              <a:t>‹#›</a:t>
            </a:fld>
            <a:endParaRPr lang="en-US"/>
          </a:p>
        </p:txBody>
      </p:sp>
    </p:spTree>
    <p:extLst>
      <p:ext uri="{BB962C8B-B14F-4D97-AF65-F5344CB8AC3E}">
        <p14:creationId xmlns:p14="http://schemas.microsoft.com/office/powerpoint/2010/main" val="182974085"/>
      </p:ext>
    </p:extLst>
  </p:cSld>
  <p:clrMapOvr>
    <a:masterClrMapping/>
  </p:clrMapOvr>
  <p:transition>
    <p:wipe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FCA2A7AA-70C5-7348-A2DA-DBA25CE596A1}" type="slidenum">
              <a:rPr lang="en-US"/>
              <a:pPr>
                <a:defRPr/>
              </a:pPr>
              <a:t>‹#›</a:t>
            </a:fld>
            <a:endParaRPr lang="en-US"/>
          </a:p>
        </p:txBody>
      </p:sp>
    </p:spTree>
    <p:extLst>
      <p:ext uri="{BB962C8B-B14F-4D97-AF65-F5344CB8AC3E}">
        <p14:creationId xmlns:p14="http://schemas.microsoft.com/office/powerpoint/2010/main" val="2025159449"/>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33DD8496-CFCD-B743-ACA9-7BB1FB18E073}" type="slidenum">
              <a:rPr lang="en-US"/>
              <a:pPr>
                <a:defRPr/>
              </a:pPr>
              <a:t>‹#›</a:t>
            </a:fld>
            <a:endParaRPr lang="en-US"/>
          </a:p>
        </p:txBody>
      </p:sp>
    </p:spTree>
    <p:extLst>
      <p:ext uri="{BB962C8B-B14F-4D97-AF65-F5344CB8AC3E}">
        <p14:creationId xmlns:p14="http://schemas.microsoft.com/office/powerpoint/2010/main" val="2497035666"/>
      </p:ext>
    </p:extLst>
  </p:cSld>
  <p:clrMapOvr>
    <a:masterClrMapping/>
  </p:clrMapOvr>
  <p:transition>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BE05C87D-D1C8-3544-95F7-AE413ED69751}" type="slidenum">
              <a:rPr lang="en-US"/>
              <a:pPr>
                <a:defRPr/>
              </a:pPr>
              <a:t>‹#›</a:t>
            </a:fld>
            <a:endParaRPr lang="en-US"/>
          </a:p>
        </p:txBody>
      </p:sp>
    </p:spTree>
    <p:extLst>
      <p:ext uri="{BB962C8B-B14F-4D97-AF65-F5344CB8AC3E}">
        <p14:creationId xmlns:p14="http://schemas.microsoft.com/office/powerpoint/2010/main" val="3418228151"/>
      </p:ext>
    </p:extLst>
  </p:cSld>
  <p:clrMapOvr>
    <a:masterClrMapping/>
  </p:clrMapOvr>
  <p:transition>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C242F8F3-1741-A249-8B6A-ABB0B953E375}" type="slidenum">
              <a:rPr lang="en-US"/>
              <a:pPr>
                <a:defRPr/>
              </a:pPr>
              <a:t>‹#›</a:t>
            </a:fld>
            <a:endParaRPr lang="en-US"/>
          </a:p>
        </p:txBody>
      </p:sp>
    </p:spTree>
    <p:extLst>
      <p:ext uri="{BB962C8B-B14F-4D97-AF65-F5344CB8AC3E}">
        <p14:creationId xmlns:p14="http://schemas.microsoft.com/office/powerpoint/2010/main" val="1546713053"/>
      </p:ext>
    </p:extLst>
  </p:cSld>
  <p:clrMapOvr>
    <a:masterClrMapping/>
  </p:clrMapOvr>
  <p:transition>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31301" y="36514"/>
            <a:ext cx="2614084" cy="6391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84817" y="36514"/>
            <a:ext cx="7643283" cy="6391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sldNum" sz="quarter" idx="10"/>
          </p:nvPr>
        </p:nvSpPr>
        <p:spPr>
          <a:ln/>
        </p:spPr>
        <p:txBody>
          <a:bodyPr/>
          <a:lstStyle>
            <a:lvl1pPr>
              <a:defRPr/>
            </a:lvl1pPr>
          </a:lstStyle>
          <a:p>
            <a:pPr>
              <a:defRPr/>
            </a:pPr>
            <a:fld id="{9473118E-B5C2-654A-8825-66CEC245A492}" type="slidenum">
              <a:rPr lang="en-US"/>
              <a:pPr>
                <a:defRPr/>
              </a:pPr>
              <a:t>‹#›</a:t>
            </a:fld>
            <a:endParaRPr lang="en-US"/>
          </a:p>
        </p:txBody>
      </p:sp>
    </p:spTree>
    <p:extLst>
      <p:ext uri="{BB962C8B-B14F-4D97-AF65-F5344CB8AC3E}">
        <p14:creationId xmlns:p14="http://schemas.microsoft.com/office/powerpoint/2010/main" val="1129802580"/>
      </p:ext>
    </p:extLst>
  </p:cSld>
  <p:clrMapOvr>
    <a:masterClrMapping/>
  </p:clrMapOvr>
  <p:transition>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lgn="l">
              <a:lnSpc>
                <a:spcPct val="100000"/>
              </a:lnSpc>
              <a:spcAft>
                <a:spcPts val="0"/>
              </a:spcAft>
              <a:defRPr b="1" i="0">
                <a:solidFill>
                  <a:schemeClr val="bg1"/>
                </a:solidFill>
              </a:defRPr>
            </a:lvl1pPr>
          </a:lstStyle>
          <a:p>
            <a:r>
              <a:rPr lang="en-US" dirty="0" smtClean="0"/>
              <a:t>Click to edit Master title style and maybe more</a:t>
            </a:r>
            <a:endParaRPr lang="en-US" dirty="0"/>
          </a:p>
        </p:txBody>
      </p:sp>
      <p:sp>
        <p:nvSpPr>
          <p:cNvPr id="3" name="Subtitle 2"/>
          <p:cNvSpPr>
            <a:spLocks noGrp="1"/>
          </p:cNvSpPr>
          <p:nvPr>
            <p:ph type="subTitle" idx="1"/>
          </p:nvPr>
        </p:nvSpPr>
        <p:spPr>
          <a:xfrm>
            <a:off x="914400" y="4009490"/>
            <a:ext cx="9448800" cy="1752600"/>
          </a:xfrm>
        </p:spPr>
        <p:txBody>
          <a:bodyPr>
            <a:normAutofit/>
          </a:bodyPr>
          <a:lstStyle>
            <a:lvl1pPr marL="0" indent="0" algn="l">
              <a:buNone/>
              <a:defRPr sz="2400">
                <a:solidFill>
                  <a:schemeClr val="bg1">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698205E0-90A0-482E-B2A2-DC16BCB1B42F}" type="datetime1">
              <a:rPr lang="en-US" smtClean="0"/>
              <a:t>10/7/2019</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pic>
        <p:nvPicPr>
          <p:cNvPr id="9" name="Picture 8" descr="eosdis-logo-white.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399" y="480831"/>
            <a:ext cx="6062484" cy="1282215"/>
          </a:xfrm>
          <a:prstGeom prst="rect">
            <a:avLst/>
          </a:prstGeom>
        </p:spPr>
      </p:pic>
      <p:pic>
        <p:nvPicPr>
          <p:cNvPr id="8" name="Shape 129" descr="NASA Logo transparent.png"/>
          <p:cNvPicPr preferRelativeResize="0"/>
          <p:nvPr userDrawn="1"/>
        </p:nvPicPr>
        <p:blipFill rotWithShape="1">
          <a:blip r:embed="rId3">
            <a:alphaModFix/>
          </a:blip>
          <a:srcRect/>
          <a:stretch/>
        </p:blipFill>
        <p:spPr>
          <a:xfrm>
            <a:off x="11155794" y="162339"/>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9268123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601739"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370685-2E22-46EA-9416-CAB49E1E1884}" type="datetime1">
              <a:rPr lang="en-US" smtClean="0"/>
              <a:t>10/7/2019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47950"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3366644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rgbClr val="34495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lumMod val="75000"/>
                  </a:schemeClr>
                </a:solidFill>
              </a:defRPr>
            </a:lvl1pPr>
          </a:lstStyle>
          <a:p>
            <a:fld id="{C0959002-16F4-49A4-9B4C-A439DBC530EC}" type="datetime1">
              <a:rPr lang="en-US" smtClean="0"/>
              <a:t>10/7/2019</a:t>
            </a:fld>
            <a:endParaRPr lang="en-US"/>
          </a:p>
        </p:txBody>
      </p:sp>
      <p:sp>
        <p:nvSpPr>
          <p:cNvPr id="5" name="Footer Placeholder 4"/>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schemeClr>
                </a:solidFill>
              </a:defRPr>
            </a:lvl1pPr>
          </a:lstStyle>
          <a:p>
            <a:fld id="{7A0FE22E-E07B-4D4D-A66A-A36E422BA9A7}" type="slidenum">
              <a:rPr lang="en-US" smtClean="0"/>
              <a:pPr/>
              <a:t>‹#›</a:t>
            </a:fld>
            <a:endParaRPr lang="en-US"/>
          </a:p>
        </p:txBody>
      </p:sp>
    </p:spTree>
    <p:extLst>
      <p:ext uri="{BB962C8B-B14F-4D97-AF65-F5344CB8AC3E}">
        <p14:creationId xmlns:p14="http://schemas.microsoft.com/office/powerpoint/2010/main" val="3697892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p:cNvSpPr>
            <a:spLocks noGrp="1" noChangeArrowheads="1"/>
          </p:cNvSpPr>
          <p:nvPr>
            <p:ph type="sldNum" sz="quarter" idx="10"/>
          </p:nvPr>
        </p:nvSpPr>
        <p:spPr>
          <a:ln/>
        </p:spPr>
        <p:txBody>
          <a:bodyPr/>
          <a:lstStyle>
            <a:lvl1pPr>
              <a:defRPr/>
            </a:lvl1pPr>
          </a:lstStyle>
          <a:p>
            <a:pPr>
              <a:defRPr/>
            </a:pPr>
            <a:r>
              <a:rPr lang="en-US" dirty="0"/>
              <a:t>April 05, 2018 | </a:t>
            </a:r>
            <a:fld id="{E8817532-08B0-6E40-9127-BF63DC1576CE}" type="slidenum">
              <a:rPr lang="en-US" smtClean="0"/>
              <a:pPr>
                <a:defRPr/>
              </a:pPr>
              <a:t>‹#›</a:t>
            </a:fld>
            <a:endParaRPr lang="en-US" dirty="0"/>
          </a:p>
        </p:txBody>
      </p:sp>
    </p:spTree>
    <p:extLst>
      <p:ext uri="{BB962C8B-B14F-4D97-AF65-F5344CB8AC3E}">
        <p14:creationId xmlns:p14="http://schemas.microsoft.com/office/powerpoint/2010/main" val="2579908752"/>
      </p:ext>
    </p:extLst>
  </p:cSld>
  <p:clrMapOvr>
    <a:masterClrMapping/>
  </p:clrMapOvr>
  <p:transition>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22226"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DA381C-0021-45C0-8474-421589F42F31}" type="datetime1">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pic>
        <p:nvPicPr>
          <p:cNvPr id="8" name="Shape 129" descr="NASA Logo transparent.png"/>
          <p:cNvPicPr preferRelativeResize="0"/>
          <p:nvPr userDrawn="1"/>
        </p:nvPicPr>
        <p:blipFill rotWithShape="1">
          <a:blip r:embed="rId2">
            <a:alphaModFix/>
          </a:blip>
          <a:srcRect/>
          <a:stretch/>
        </p:blipFill>
        <p:spPr>
          <a:xfrm>
            <a:off x="11316425"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4060319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700190-91B7-4EC3-AEF7-5C5A575B6C71}" type="datetime1">
              <a:rPr lang="en-US" smtClean="0"/>
              <a:t>10/7/2019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75017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575235" cy="1143000"/>
          </a:xfr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FBBB74-B0A3-4DFF-9CC2-5DA19CDD8C6A}" type="datetime1">
              <a:rPr lang="en-US" smtClean="0"/>
              <a:t>10/7/2019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0FE22E-E07B-4D4D-A66A-A36E422BA9A7}" type="slidenum">
              <a:rPr lang="en-US" smtClean="0"/>
              <a:pPr/>
              <a:t>‹#›</a:t>
            </a:fld>
            <a:endParaRPr lang="en-US"/>
          </a:p>
        </p:txBody>
      </p:sp>
      <p:pic>
        <p:nvPicPr>
          <p:cNvPr id="7" name="Shape 129" descr="NASA Logo transparent.png"/>
          <p:cNvPicPr preferRelativeResize="0"/>
          <p:nvPr userDrawn="1"/>
        </p:nvPicPr>
        <p:blipFill rotWithShape="1">
          <a:blip r:embed="rId2">
            <a:alphaModFix/>
          </a:blip>
          <a:srcRect/>
          <a:stretch/>
        </p:blipFill>
        <p:spPr>
          <a:xfrm>
            <a:off x="11321446" y="209154"/>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2959420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771D-D0C7-42C4-9EB6-4532377E9EA5}" type="datetime1">
              <a:rPr lang="en-US" smtClean="0"/>
              <a:t>10/7/2019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0FE22E-E07B-4D4D-A66A-A36E422BA9A7}" type="slidenum">
              <a:rPr lang="en-US" smtClean="0"/>
              <a:pPr/>
              <a:t>‹#›</a:t>
            </a:fld>
            <a:endParaRPr lang="en-US"/>
          </a:p>
        </p:txBody>
      </p:sp>
      <p:pic>
        <p:nvPicPr>
          <p:cNvPr id="5" name="Shape 129" descr="NASA Logo transparent.png"/>
          <p:cNvPicPr preferRelativeResize="0"/>
          <p:nvPr userDrawn="1"/>
        </p:nvPicPr>
        <p:blipFill rotWithShape="1">
          <a:blip r:embed="rId2">
            <a:alphaModFix/>
          </a:blip>
          <a:srcRect/>
          <a:stretch/>
        </p:blipFill>
        <p:spPr>
          <a:xfrm>
            <a:off x="11341324" y="226116"/>
            <a:ext cx="757237" cy="636984"/>
          </a:xfrm>
          <a:prstGeom prst="rect">
            <a:avLst/>
          </a:prstGeom>
          <a:noFill/>
          <a:ln>
            <a:noFill/>
          </a:ln>
          <a:effectLst>
            <a:outerShdw blurRad="63500" dist="88900" dir="2700000">
              <a:schemeClr val="dk1">
                <a:alpha val="43921"/>
              </a:schemeClr>
            </a:outerShdw>
          </a:effectLst>
        </p:spPr>
      </p:pic>
    </p:spTree>
    <p:extLst>
      <p:ext uri="{BB962C8B-B14F-4D97-AF65-F5344CB8AC3E}">
        <p14:creationId xmlns:p14="http://schemas.microsoft.com/office/powerpoint/2010/main" val="16013949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31E07-8A0F-46B2-B2BA-00A0D5D093EF}" type="datetime1">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2634430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A66B8C-75A4-4E0E-97F9-5E02F2DC3269}" type="datetime1">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2545353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0" y="0"/>
            <a:ext cx="12192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D3829B-D314-41F8-97E6-BC7F4C014EF3}" type="datetime1">
              <a:rPr lang="en-US" smtClean="0"/>
              <a:t>10/7/2019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0FE22E-E07B-4D4D-A66A-A36E422BA9A7}" type="slidenum">
              <a:rPr lang="en-US" smtClean="0"/>
              <a:pPr/>
              <a:t>‹#›</a:t>
            </a:fld>
            <a:endParaRPr lang="en-US"/>
          </a:p>
        </p:txBody>
      </p:sp>
    </p:spTree>
    <p:extLst>
      <p:ext uri="{BB962C8B-B14F-4D97-AF65-F5344CB8AC3E}">
        <p14:creationId xmlns:p14="http://schemas.microsoft.com/office/powerpoint/2010/main" val="728794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9447" y="1138022"/>
            <a:ext cx="5482471" cy="5289766"/>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45322" y="1138022"/>
            <a:ext cx="5500063" cy="5289766"/>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
          <p:cNvSpPr>
            <a:spLocks noGrp="1" noChangeArrowheads="1"/>
          </p:cNvSpPr>
          <p:nvPr>
            <p:ph type="sldNum" sz="quarter" idx="10"/>
          </p:nvPr>
        </p:nvSpPr>
        <p:spPr>
          <a:ln/>
        </p:spPr>
        <p:txBody>
          <a:bodyPr/>
          <a:lstStyle>
            <a:lvl1pPr>
              <a:defRPr/>
            </a:lvl1pPr>
          </a:lstStyle>
          <a:p>
            <a:pPr>
              <a:defRPr/>
            </a:pPr>
            <a:r>
              <a:rPr lang="en-US" dirty="0"/>
              <a:t>April 05, 2018 | </a:t>
            </a:r>
            <a:fld id="{071EEA89-F3B6-4648-9AE4-DD01264943D3}" type="slidenum">
              <a:rPr lang="en-US" smtClean="0"/>
              <a:pPr>
                <a:defRPr/>
              </a:pPr>
              <a:t>‹#›</a:t>
            </a:fld>
            <a:endParaRPr lang="en-US" dirty="0"/>
          </a:p>
        </p:txBody>
      </p:sp>
    </p:spTree>
    <p:extLst>
      <p:ext uri="{BB962C8B-B14F-4D97-AF65-F5344CB8AC3E}">
        <p14:creationId xmlns:p14="http://schemas.microsoft.com/office/powerpoint/2010/main" val="2711839917"/>
      </p:ext>
    </p:extLst>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sldNum" sz="quarter" idx="10"/>
          </p:nvPr>
        </p:nvSpPr>
        <p:spPr>
          <a:ln/>
        </p:spPr>
        <p:txBody>
          <a:bodyPr/>
          <a:lstStyle>
            <a:lvl1pPr>
              <a:defRPr/>
            </a:lvl1pPr>
          </a:lstStyle>
          <a:p>
            <a:pPr>
              <a:defRPr/>
            </a:pPr>
            <a:r>
              <a:rPr lang="en-US" dirty="0"/>
              <a:t>April 05, 2018 | </a:t>
            </a:r>
            <a:fld id="{43E50478-0220-E946-BE77-CC480DF3B3C9}" type="slidenum">
              <a:rPr lang="en-US" smtClean="0"/>
              <a:pPr>
                <a:defRPr/>
              </a:pPr>
              <a:t>‹#›</a:t>
            </a:fld>
            <a:endParaRPr lang="en-US" dirty="0"/>
          </a:p>
        </p:txBody>
      </p:sp>
    </p:spTree>
    <p:extLst>
      <p:ext uri="{BB962C8B-B14F-4D97-AF65-F5344CB8AC3E}">
        <p14:creationId xmlns:p14="http://schemas.microsoft.com/office/powerpoint/2010/main" val="100980008"/>
      </p:ext>
    </p:extLst>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r>
              <a:rPr lang="en-US" dirty="0"/>
              <a:t>April 05, 2018 | </a:t>
            </a:r>
            <a:fld id="{FCA2A7AA-70C5-7348-A2DA-DBA25CE596A1}" type="slidenum">
              <a:rPr lang="en-US" smtClean="0"/>
              <a:pPr>
                <a:defRPr/>
              </a:pPr>
              <a:t>‹#›</a:t>
            </a:fld>
            <a:endParaRPr lang="en-US" dirty="0"/>
          </a:p>
        </p:txBody>
      </p:sp>
    </p:spTree>
    <p:extLst>
      <p:ext uri="{BB962C8B-B14F-4D97-AF65-F5344CB8AC3E}">
        <p14:creationId xmlns:p14="http://schemas.microsoft.com/office/powerpoint/2010/main" val="1009625544"/>
      </p:ext>
    </p:extLst>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4117"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Grp="1" noChangeArrowheads="1"/>
          </p:cNvSpPr>
          <p:nvPr/>
        </p:nvSpPr>
        <p:spPr bwMode="auto">
          <a:xfrm>
            <a:off x="10566400" y="6618288"/>
            <a:ext cx="16256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defRPr/>
            </a:pPr>
            <a:endParaRPr lang="en-US" altLang="en-US" sz="1400" smtClean="0">
              <a:cs typeface="+mn-cs"/>
            </a:endParaRPr>
          </a:p>
        </p:txBody>
      </p:sp>
      <p:sp>
        <p:nvSpPr>
          <p:cNvPr id="5125" name="Rectangle 5"/>
          <p:cNvSpPr>
            <a:spLocks noGrp="1" noChangeArrowheads="1"/>
          </p:cNvSpPr>
          <p:nvPr>
            <p:ph type="ctrTitle"/>
          </p:nvPr>
        </p:nvSpPr>
        <p:spPr>
          <a:xfrm>
            <a:off x="626533" y="1103313"/>
            <a:ext cx="11125200" cy="647700"/>
          </a:xfrm>
        </p:spPr>
        <p:txBody>
          <a:bodyPr anchor="t"/>
          <a:lstStyle>
            <a:lvl1pPr>
              <a:defRPr/>
            </a:lvl1pPr>
          </a:lstStyle>
          <a:p>
            <a:r>
              <a:rPr lang="en-US"/>
              <a:t>Click to edit Master title style</a:t>
            </a:r>
          </a:p>
        </p:txBody>
      </p:sp>
      <p:sp>
        <p:nvSpPr>
          <p:cNvPr id="5126" name="Rectangle 6"/>
          <p:cNvSpPr>
            <a:spLocks noGrp="1" noChangeArrowheads="1"/>
          </p:cNvSpPr>
          <p:nvPr>
            <p:ph type="subTitle" idx="1"/>
          </p:nvPr>
        </p:nvSpPr>
        <p:spPr>
          <a:xfrm>
            <a:off x="29634" y="5854700"/>
            <a:ext cx="4944533" cy="889000"/>
          </a:xfrm>
        </p:spPr>
        <p:txBody>
          <a:bodyPr/>
          <a:lstStyle>
            <a:lvl1pPr marL="0" indent="0">
              <a:buFont typeface="Wingdings" pitchFamily="-107" charset="2"/>
              <a:buNone/>
              <a:defRPr sz="1600" b="1">
                <a:solidFill>
                  <a:srgbClr val="104A84"/>
                </a:solidFill>
              </a:defRPr>
            </a:lvl1pPr>
          </a:lstStyle>
          <a:p>
            <a:r>
              <a:rPr lang="en-US"/>
              <a:t>Click to edit Master subtitle style</a:t>
            </a:r>
          </a:p>
        </p:txBody>
      </p:sp>
      <p:sp>
        <p:nvSpPr>
          <p:cNvPr id="6" name="Rectangle 3"/>
          <p:cNvSpPr>
            <a:spLocks noGrp="1" noChangeArrowheads="1"/>
          </p:cNvSpPr>
          <p:nvPr>
            <p:ph type="sldNum" sz="quarter" idx="10"/>
          </p:nvPr>
        </p:nvSpPr>
        <p:spPr>
          <a:xfrm>
            <a:off x="8621184" y="6303963"/>
            <a:ext cx="2540000" cy="457200"/>
          </a:xfrm>
        </p:spPr>
        <p:txBody>
          <a:bodyPr/>
          <a:lstStyle>
            <a:lvl1pPr>
              <a:defRPr smtClean="0"/>
            </a:lvl1pPr>
          </a:lstStyle>
          <a:p>
            <a:pPr>
              <a:defRPr/>
            </a:pPr>
            <a:fld id="{B33EAD2A-D920-EA42-AF02-14088A78B456}" type="slidenum">
              <a:rPr lang="en-US"/>
              <a:pPr>
                <a:defRPr/>
              </a:pPr>
              <a:t>‹#›</a:t>
            </a:fld>
            <a:endParaRPr lang="en-US"/>
          </a:p>
        </p:txBody>
      </p:sp>
      <p:pic>
        <p:nvPicPr>
          <p:cNvPr id="7" name="Picture 10" descr="Gray Wolf:Users:cboquist:Desktop:EOSDIS 1.gif"/>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12666" y="166311"/>
            <a:ext cx="2214033" cy="1273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5976893"/>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sldNum" sz="quarter" idx="10"/>
          </p:nvPr>
        </p:nvSpPr>
        <p:spPr>
          <a:ln/>
        </p:spPr>
        <p:txBody>
          <a:bodyPr/>
          <a:lstStyle>
            <a:lvl1pPr>
              <a:defRPr/>
            </a:lvl1pPr>
          </a:lstStyle>
          <a:p>
            <a:pPr>
              <a:defRPr/>
            </a:pPr>
            <a:fld id="{E8817532-08B0-6E40-9127-BF63DC1576CE}" type="slidenum">
              <a:rPr lang="en-US"/>
              <a:pPr>
                <a:defRPr/>
              </a:pPr>
              <a:t>‹#›</a:t>
            </a:fld>
            <a:endParaRPr lang="en-US"/>
          </a:p>
        </p:txBody>
      </p:sp>
    </p:spTree>
    <p:extLst>
      <p:ext uri="{BB962C8B-B14F-4D97-AF65-F5344CB8AC3E}">
        <p14:creationId xmlns:p14="http://schemas.microsoft.com/office/powerpoint/2010/main" val="1301080831"/>
      </p:ext>
    </p:extLst>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805601B9-3A02-6841-B3E2-F5358B8250BA}" type="slidenum">
              <a:rPr lang="en-US"/>
              <a:pPr>
                <a:defRPr/>
              </a:pPr>
              <a:t>‹#›</a:t>
            </a:fld>
            <a:endParaRPr lang="en-US"/>
          </a:p>
        </p:txBody>
      </p:sp>
    </p:spTree>
    <p:extLst>
      <p:ext uri="{BB962C8B-B14F-4D97-AF65-F5344CB8AC3E}">
        <p14:creationId xmlns:p14="http://schemas.microsoft.com/office/powerpoint/2010/main" val="3774618263"/>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84817" y="1290638"/>
            <a:ext cx="5128683" cy="5137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616701" y="1290638"/>
            <a:ext cx="5128684" cy="5137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sldNum" sz="quarter" idx="10"/>
          </p:nvPr>
        </p:nvSpPr>
        <p:spPr>
          <a:ln/>
        </p:spPr>
        <p:txBody>
          <a:bodyPr/>
          <a:lstStyle>
            <a:lvl1pPr>
              <a:defRPr/>
            </a:lvl1pPr>
          </a:lstStyle>
          <a:p>
            <a:pPr>
              <a:defRPr/>
            </a:pPr>
            <a:fld id="{071EEA89-F3B6-4648-9AE4-DD01264943D3}" type="slidenum">
              <a:rPr lang="en-US"/>
              <a:pPr>
                <a:defRPr/>
              </a:pPr>
              <a:t>‹#›</a:t>
            </a:fld>
            <a:endParaRPr lang="en-US"/>
          </a:p>
        </p:txBody>
      </p:sp>
    </p:spTree>
    <p:extLst>
      <p:ext uri="{BB962C8B-B14F-4D97-AF65-F5344CB8AC3E}">
        <p14:creationId xmlns:p14="http://schemas.microsoft.com/office/powerpoint/2010/main" val="854983722"/>
      </p:ext>
    </p:extLst>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7.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6.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4"/>
          </p:nvPr>
        </p:nvSpPr>
        <p:spPr bwMode="auto">
          <a:xfrm>
            <a:off x="9444567" y="6627168"/>
            <a:ext cx="2540000" cy="23083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900" i="1" smtClean="0"/>
            </a:lvl1pPr>
          </a:lstStyle>
          <a:p>
            <a:pPr>
              <a:defRPr/>
            </a:pPr>
            <a:r>
              <a:rPr lang="en-US" dirty="0"/>
              <a:t>June 07, 2018 | </a:t>
            </a:r>
            <a:fld id="{D1FFEC06-00D3-154A-8985-968711E276BE}" type="slidenum">
              <a:rPr lang="en-US" smtClean="0"/>
              <a:pPr>
                <a:defRPr/>
              </a:pPr>
              <a:t>‹#›</a:t>
            </a:fld>
            <a:endParaRPr lang="en-US" dirty="0"/>
          </a:p>
        </p:txBody>
      </p:sp>
      <p:sp>
        <p:nvSpPr>
          <p:cNvPr id="1027" name="Rectangle 3"/>
          <p:cNvSpPr>
            <a:spLocks noGrp="1" noChangeArrowheads="1"/>
          </p:cNvSpPr>
          <p:nvPr>
            <p:ph type="title"/>
          </p:nvPr>
        </p:nvSpPr>
        <p:spPr bwMode="auto">
          <a:xfrm>
            <a:off x="203201" y="36514"/>
            <a:ext cx="1074843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477831" y="1081436"/>
            <a:ext cx="11267555" cy="5346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a:hlinkClick r:id="" action="ppaction://hlinkshowjump?jump=lastslide"/>
          </p:cNvPr>
          <p:cNvSpPr>
            <a:spLocks noChangeArrowheads="1"/>
          </p:cNvSpPr>
          <p:nvPr userDrawn="1"/>
        </p:nvSpPr>
        <p:spPr bwMode="auto">
          <a:xfrm>
            <a:off x="11910485" y="0"/>
            <a:ext cx="281516" cy="254000"/>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a:cs typeface="+mn-cs"/>
            </a:endParaRPr>
          </a:p>
        </p:txBody>
      </p:sp>
      <p:grpSp>
        <p:nvGrpSpPr>
          <p:cNvPr id="1030" name="Group 6"/>
          <p:cNvGrpSpPr>
            <a:grpSpLocks/>
          </p:cNvGrpSpPr>
          <p:nvPr userDrawn="1"/>
        </p:nvGrpSpPr>
        <p:grpSpPr bwMode="auto">
          <a:xfrm>
            <a:off x="203200" y="914400"/>
            <a:ext cx="11887200" cy="77788"/>
            <a:chOff x="281" y="734"/>
            <a:chExt cx="5616" cy="49"/>
          </a:xfrm>
        </p:grpSpPr>
        <p:sp>
          <p:nvSpPr>
            <p:cNvPr id="1032" name="Line 7"/>
            <p:cNvSpPr>
              <a:spLocks noChangeShapeType="1"/>
            </p:cNvSpPr>
            <p:nvPr/>
          </p:nvSpPr>
          <p:spPr bwMode="auto">
            <a:xfrm>
              <a:off x="281" y="734"/>
              <a:ext cx="5616" cy="0"/>
            </a:xfrm>
            <a:prstGeom prst="line">
              <a:avLst/>
            </a:prstGeom>
            <a:noFill/>
            <a:ln w="50800">
              <a:solidFill>
                <a:srgbClr val="114FFB"/>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800"/>
            </a:p>
          </p:txBody>
        </p:sp>
        <p:sp>
          <p:nvSpPr>
            <p:cNvPr id="1033" name="Line 8"/>
            <p:cNvSpPr>
              <a:spLocks noChangeShapeType="1"/>
            </p:cNvSpPr>
            <p:nvPr/>
          </p:nvSpPr>
          <p:spPr bwMode="auto">
            <a:xfrm>
              <a:off x="281" y="783"/>
              <a:ext cx="5616" cy="0"/>
            </a:xfrm>
            <a:prstGeom prst="line">
              <a:avLst/>
            </a:prstGeom>
            <a:noFill/>
            <a:ln w="50800">
              <a:solidFill>
                <a:srgbClr val="A2C1FE"/>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sz="1800"/>
            </a:p>
          </p:txBody>
        </p:sp>
      </p:grpSp>
      <p:pic>
        <p:nvPicPr>
          <p:cNvPr id="1031" name="Picture 9" descr="nasa_3D"/>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0769600" y="66676"/>
            <a:ext cx="14224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cddis_logo_transparent.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2431" y="6342912"/>
            <a:ext cx="1853403" cy="457200"/>
          </a:xfrm>
          <a:prstGeom prst="rect">
            <a:avLst/>
          </a:prstGeom>
        </p:spPr>
      </p:pic>
      <p:sp>
        <p:nvSpPr>
          <p:cNvPr id="2" name="TextBox 1"/>
          <p:cNvSpPr txBox="1"/>
          <p:nvPr userDrawn="1"/>
        </p:nvSpPr>
        <p:spPr>
          <a:xfrm>
            <a:off x="4770872" y="6627168"/>
            <a:ext cx="1991251" cy="230832"/>
          </a:xfrm>
          <a:prstGeom prst="rect">
            <a:avLst/>
          </a:prstGeom>
          <a:noFill/>
        </p:spPr>
        <p:txBody>
          <a:bodyPr wrap="none" rtlCol="0">
            <a:spAutoFit/>
          </a:bodyPr>
          <a:lstStyle/>
          <a:p>
            <a:r>
              <a:rPr lang="en-US" sz="900" i="1" dirty="0"/>
              <a:t>DAAC</a:t>
            </a:r>
            <a:r>
              <a:rPr lang="en-US" sz="900" i="1" baseline="0" dirty="0"/>
              <a:t> Bi-Monthly Briefing | CDDIS </a:t>
            </a:r>
            <a:endParaRPr lang="en-US" sz="900" i="1" dirty="0"/>
          </a:p>
        </p:txBody>
      </p:sp>
    </p:spTree>
    <p:extLst>
      <p:ext uri="{BB962C8B-B14F-4D97-AF65-F5344CB8AC3E}">
        <p14:creationId xmlns:p14="http://schemas.microsoft.com/office/powerpoint/2010/main" val="45230534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Lst>
  <p:transition>
    <p:wipe dir="d"/>
  </p:transition>
  <p:hf hdr="0" ftr="0"/>
  <p:txStyles>
    <p:titleStyle>
      <a:lvl1pPr algn="ctr" rtl="0" eaLnBrk="0" fontAlgn="base" hangingPunct="0">
        <a:lnSpc>
          <a:spcPct val="85000"/>
        </a:lnSpc>
        <a:spcBef>
          <a:spcPct val="0"/>
        </a:spcBef>
        <a:spcAft>
          <a:spcPct val="0"/>
        </a:spcAft>
        <a:defRPr sz="3200" b="1">
          <a:solidFill>
            <a:schemeClr val="accent2"/>
          </a:solidFill>
          <a:latin typeface="+mj-lt"/>
          <a:ea typeface="ＭＳ Ｐゴシック" pitchFamily="-65" charset="-128"/>
          <a:cs typeface="ＭＳ Ｐゴシック" pitchFamily="-65" charset="-128"/>
        </a:defRPr>
      </a:lvl1pPr>
      <a:lvl2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2pPr>
      <a:lvl3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3pPr>
      <a:lvl4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4pPr>
      <a:lvl5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5pPr>
      <a:lvl6pPr marL="457200" algn="ctr" rtl="0" fontAlgn="base">
        <a:lnSpc>
          <a:spcPct val="85000"/>
        </a:lnSpc>
        <a:spcBef>
          <a:spcPct val="0"/>
        </a:spcBef>
        <a:spcAft>
          <a:spcPct val="0"/>
        </a:spcAft>
        <a:defRPr sz="3200" b="1">
          <a:solidFill>
            <a:schemeClr val="accent2"/>
          </a:solidFill>
          <a:latin typeface="Arial" pitchFamily="-107" charset="0"/>
        </a:defRPr>
      </a:lvl6pPr>
      <a:lvl7pPr marL="914400" algn="ctr" rtl="0" fontAlgn="base">
        <a:lnSpc>
          <a:spcPct val="85000"/>
        </a:lnSpc>
        <a:spcBef>
          <a:spcPct val="0"/>
        </a:spcBef>
        <a:spcAft>
          <a:spcPct val="0"/>
        </a:spcAft>
        <a:defRPr sz="3200" b="1">
          <a:solidFill>
            <a:schemeClr val="accent2"/>
          </a:solidFill>
          <a:latin typeface="Arial" pitchFamily="-107" charset="0"/>
        </a:defRPr>
      </a:lvl7pPr>
      <a:lvl8pPr marL="1371600" algn="ctr" rtl="0" fontAlgn="base">
        <a:lnSpc>
          <a:spcPct val="85000"/>
        </a:lnSpc>
        <a:spcBef>
          <a:spcPct val="0"/>
        </a:spcBef>
        <a:spcAft>
          <a:spcPct val="0"/>
        </a:spcAft>
        <a:defRPr sz="3200" b="1">
          <a:solidFill>
            <a:schemeClr val="accent2"/>
          </a:solidFill>
          <a:latin typeface="Arial" pitchFamily="-107" charset="0"/>
        </a:defRPr>
      </a:lvl8pPr>
      <a:lvl9pPr marL="1828800" algn="ctr" rtl="0" fontAlgn="base">
        <a:lnSpc>
          <a:spcPct val="85000"/>
        </a:lnSpc>
        <a:spcBef>
          <a:spcPct val="0"/>
        </a:spcBef>
        <a:spcAft>
          <a:spcPct val="0"/>
        </a:spcAft>
        <a:defRPr sz="3200" b="1">
          <a:solidFill>
            <a:schemeClr val="accent2"/>
          </a:solidFill>
          <a:latin typeface="Arial" pitchFamily="-107" charset="0"/>
        </a:defRPr>
      </a:lvl9pPr>
    </p:titleStyle>
    <p:bodyStyle>
      <a:lvl1pPr marL="282575" indent="-282575" algn="l" rtl="0" eaLnBrk="0" fontAlgn="base" hangingPunct="0">
        <a:lnSpc>
          <a:spcPct val="85000"/>
        </a:lnSpc>
        <a:spcBef>
          <a:spcPct val="20000"/>
        </a:spcBef>
        <a:spcAft>
          <a:spcPct val="0"/>
        </a:spcAft>
        <a:buSzPct val="70000"/>
        <a:buFont typeface="Wingdings" charset="0"/>
        <a:buBlip>
          <a:blip r:embed="rId9"/>
        </a:buBlip>
        <a:defRPr sz="2000">
          <a:solidFill>
            <a:schemeClr val="tx1"/>
          </a:solidFill>
          <a:latin typeface="+mn-lt"/>
          <a:ea typeface="ＭＳ Ｐゴシック" pitchFamily="-65" charset="-128"/>
          <a:cs typeface="ＭＳ Ｐゴシック" pitchFamily="-65"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pitchFamily="-107"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pitchFamily="-111"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4"/>
          </p:nvPr>
        </p:nvSpPr>
        <p:spPr bwMode="auto">
          <a:xfrm>
            <a:off x="9444567" y="6503988"/>
            <a:ext cx="2540000" cy="3540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D1FFEC06-00D3-154A-8985-968711E276BE}" type="slidenum">
              <a:rPr lang="en-US"/>
              <a:pPr>
                <a:defRPr/>
              </a:pPr>
              <a:t>‹#›</a:t>
            </a:fld>
            <a:endParaRPr lang="en-US"/>
          </a:p>
        </p:txBody>
      </p:sp>
      <p:sp>
        <p:nvSpPr>
          <p:cNvPr id="1027" name="Rectangle 3"/>
          <p:cNvSpPr>
            <a:spLocks noGrp="1" noChangeArrowheads="1"/>
          </p:cNvSpPr>
          <p:nvPr>
            <p:ph type="title"/>
          </p:nvPr>
        </p:nvSpPr>
        <p:spPr bwMode="auto">
          <a:xfrm>
            <a:off x="1684867" y="36514"/>
            <a:ext cx="9266767"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4"/>
          <p:cNvSpPr>
            <a:spLocks noGrp="1" noChangeArrowheads="1"/>
          </p:cNvSpPr>
          <p:nvPr>
            <p:ph type="body" idx="1"/>
          </p:nvPr>
        </p:nvSpPr>
        <p:spPr bwMode="auto">
          <a:xfrm>
            <a:off x="1284818" y="1290638"/>
            <a:ext cx="10460567" cy="5137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a:hlinkClick r:id="" action="ppaction://hlinkshowjump?jump=lastslide"/>
          </p:cNvPr>
          <p:cNvSpPr>
            <a:spLocks noChangeArrowheads="1"/>
          </p:cNvSpPr>
          <p:nvPr userDrawn="1"/>
        </p:nvSpPr>
        <p:spPr bwMode="auto">
          <a:xfrm>
            <a:off x="11910485" y="0"/>
            <a:ext cx="281516" cy="254000"/>
          </a:xfrm>
          <a:prstGeom prst="rect">
            <a:avLst/>
          </a:prstGeom>
          <a:solidFill>
            <a:schemeClr val="accent1">
              <a:alpha val="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cs typeface="+mn-cs"/>
            </a:endParaRPr>
          </a:p>
        </p:txBody>
      </p:sp>
      <p:grpSp>
        <p:nvGrpSpPr>
          <p:cNvPr id="1030" name="Group 6"/>
          <p:cNvGrpSpPr>
            <a:grpSpLocks/>
          </p:cNvGrpSpPr>
          <p:nvPr userDrawn="1"/>
        </p:nvGrpSpPr>
        <p:grpSpPr bwMode="auto">
          <a:xfrm>
            <a:off x="203200" y="914400"/>
            <a:ext cx="11887200" cy="77788"/>
            <a:chOff x="281" y="734"/>
            <a:chExt cx="5616" cy="49"/>
          </a:xfrm>
        </p:grpSpPr>
        <p:sp>
          <p:nvSpPr>
            <p:cNvPr id="1032" name="Line 7"/>
            <p:cNvSpPr>
              <a:spLocks noChangeShapeType="1"/>
            </p:cNvSpPr>
            <p:nvPr/>
          </p:nvSpPr>
          <p:spPr bwMode="auto">
            <a:xfrm>
              <a:off x="281" y="734"/>
              <a:ext cx="5616" cy="0"/>
            </a:xfrm>
            <a:prstGeom prst="line">
              <a:avLst/>
            </a:prstGeom>
            <a:noFill/>
            <a:ln w="50800">
              <a:solidFill>
                <a:srgbClr val="114FFB"/>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sz="1800"/>
            </a:p>
          </p:txBody>
        </p:sp>
        <p:sp>
          <p:nvSpPr>
            <p:cNvPr id="1033" name="Line 8"/>
            <p:cNvSpPr>
              <a:spLocks noChangeShapeType="1"/>
            </p:cNvSpPr>
            <p:nvPr/>
          </p:nvSpPr>
          <p:spPr bwMode="auto">
            <a:xfrm>
              <a:off x="281" y="783"/>
              <a:ext cx="5616" cy="0"/>
            </a:xfrm>
            <a:prstGeom prst="line">
              <a:avLst/>
            </a:prstGeom>
            <a:noFill/>
            <a:ln w="50800">
              <a:solidFill>
                <a:srgbClr val="A2C1FE"/>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sz="1800"/>
            </a:p>
          </p:txBody>
        </p:sp>
      </p:grpSp>
      <p:pic>
        <p:nvPicPr>
          <p:cNvPr id="1031" name="Picture 9" descr="nasa_3D"/>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0769600" y="66676"/>
            <a:ext cx="14224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467278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ransition>
    <p:wipe dir="d"/>
  </p:transition>
  <p:hf hdr="0" ftr="0" dt="0"/>
  <p:txStyles>
    <p:titleStyle>
      <a:lvl1pPr algn="ctr" rtl="0" eaLnBrk="0" fontAlgn="base" hangingPunct="0">
        <a:lnSpc>
          <a:spcPct val="85000"/>
        </a:lnSpc>
        <a:spcBef>
          <a:spcPct val="0"/>
        </a:spcBef>
        <a:spcAft>
          <a:spcPct val="0"/>
        </a:spcAft>
        <a:defRPr sz="3200" b="1">
          <a:solidFill>
            <a:schemeClr val="accent2"/>
          </a:solidFill>
          <a:latin typeface="+mj-lt"/>
          <a:ea typeface="ＭＳ Ｐゴシック" pitchFamily="-65" charset="-128"/>
          <a:cs typeface="ＭＳ Ｐゴシック" pitchFamily="-65" charset="-128"/>
        </a:defRPr>
      </a:lvl1pPr>
      <a:lvl2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2pPr>
      <a:lvl3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3pPr>
      <a:lvl4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4pPr>
      <a:lvl5pPr algn="ctr" rtl="0" eaLnBrk="0" fontAlgn="base" hangingPunct="0">
        <a:lnSpc>
          <a:spcPct val="85000"/>
        </a:lnSpc>
        <a:spcBef>
          <a:spcPct val="0"/>
        </a:spcBef>
        <a:spcAft>
          <a:spcPct val="0"/>
        </a:spcAft>
        <a:defRPr sz="3200" b="1">
          <a:solidFill>
            <a:schemeClr val="accent2"/>
          </a:solidFill>
          <a:latin typeface="Arial" pitchFamily="-107" charset="0"/>
          <a:ea typeface="ＭＳ Ｐゴシック" pitchFamily="-65" charset="-128"/>
          <a:cs typeface="ＭＳ Ｐゴシック" pitchFamily="-65" charset="-128"/>
        </a:defRPr>
      </a:lvl5pPr>
      <a:lvl6pPr marL="457200" algn="ctr" rtl="0" fontAlgn="base">
        <a:lnSpc>
          <a:spcPct val="85000"/>
        </a:lnSpc>
        <a:spcBef>
          <a:spcPct val="0"/>
        </a:spcBef>
        <a:spcAft>
          <a:spcPct val="0"/>
        </a:spcAft>
        <a:defRPr sz="3200" b="1">
          <a:solidFill>
            <a:schemeClr val="accent2"/>
          </a:solidFill>
          <a:latin typeface="Arial" pitchFamily="-107" charset="0"/>
        </a:defRPr>
      </a:lvl6pPr>
      <a:lvl7pPr marL="914400" algn="ctr" rtl="0" fontAlgn="base">
        <a:lnSpc>
          <a:spcPct val="85000"/>
        </a:lnSpc>
        <a:spcBef>
          <a:spcPct val="0"/>
        </a:spcBef>
        <a:spcAft>
          <a:spcPct val="0"/>
        </a:spcAft>
        <a:defRPr sz="3200" b="1">
          <a:solidFill>
            <a:schemeClr val="accent2"/>
          </a:solidFill>
          <a:latin typeface="Arial" pitchFamily="-107" charset="0"/>
        </a:defRPr>
      </a:lvl7pPr>
      <a:lvl8pPr marL="1371600" algn="ctr" rtl="0" fontAlgn="base">
        <a:lnSpc>
          <a:spcPct val="85000"/>
        </a:lnSpc>
        <a:spcBef>
          <a:spcPct val="0"/>
        </a:spcBef>
        <a:spcAft>
          <a:spcPct val="0"/>
        </a:spcAft>
        <a:defRPr sz="3200" b="1">
          <a:solidFill>
            <a:schemeClr val="accent2"/>
          </a:solidFill>
          <a:latin typeface="Arial" pitchFamily="-107" charset="0"/>
        </a:defRPr>
      </a:lvl8pPr>
      <a:lvl9pPr marL="1828800" algn="ctr" rtl="0" fontAlgn="base">
        <a:lnSpc>
          <a:spcPct val="85000"/>
        </a:lnSpc>
        <a:spcBef>
          <a:spcPct val="0"/>
        </a:spcBef>
        <a:spcAft>
          <a:spcPct val="0"/>
        </a:spcAft>
        <a:defRPr sz="3200" b="1">
          <a:solidFill>
            <a:schemeClr val="accent2"/>
          </a:solidFill>
          <a:latin typeface="Arial" pitchFamily="-107" charset="0"/>
        </a:defRPr>
      </a:lvl9pPr>
    </p:titleStyle>
    <p:bodyStyle>
      <a:lvl1pPr marL="282575" indent="-282575" algn="l" rtl="0" eaLnBrk="0" fontAlgn="base" hangingPunct="0">
        <a:lnSpc>
          <a:spcPct val="85000"/>
        </a:lnSpc>
        <a:spcBef>
          <a:spcPct val="20000"/>
        </a:spcBef>
        <a:spcAft>
          <a:spcPct val="0"/>
        </a:spcAft>
        <a:buSzPct val="70000"/>
        <a:buFont typeface="Wingdings" charset="0"/>
        <a:buBlip>
          <a:blip r:embed="rId14"/>
        </a:buBlip>
        <a:defRPr sz="2000">
          <a:solidFill>
            <a:schemeClr val="tx1"/>
          </a:solidFill>
          <a:latin typeface="+mn-lt"/>
          <a:ea typeface="ＭＳ Ｐゴシック" pitchFamily="-65" charset="-128"/>
          <a:cs typeface="ＭＳ Ｐゴシック" pitchFamily="-65" charset="-128"/>
        </a:defRPr>
      </a:lvl1pPr>
      <a:lvl2pPr marL="636588" indent="-239713" algn="l" rtl="0" eaLnBrk="0" fontAlgn="base" hangingPunct="0">
        <a:lnSpc>
          <a:spcPct val="85000"/>
        </a:lnSpc>
        <a:spcBef>
          <a:spcPct val="20000"/>
        </a:spcBef>
        <a:spcAft>
          <a:spcPct val="0"/>
        </a:spcAft>
        <a:buFont typeface="Times" charset="0"/>
        <a:buChar char="•"/>
        <a:defRPr sz="2000">
          <a:solidFill>
            <a:schemeClr val="tx1"/>
          </a:solidFill>
          <a:latin typeface="+mn-lt"/>
          <a:ea typeface="ＭＳ Ｐゴシック" pitchFamily="-107" charset="-128"/>
        </a:defRPr>
      </a:lvl2pPr>
      <a:lvl3pPr marL="917575" indent="-16668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pitchFamily="-111" charset="-128"/>
        </a:defRPr>
      </a:lvl3pPr>
      <a:lvl4pPr marL="1255713" indent="-223838" algn="l" rtl="0" eaLnBrk="0" fontAlgn="base" hangingPunct="0">
        <a:lnSpc>
          <a:spcPct val="85000"/>
        </a:lnSpc>
        <a:spcBef>
          <a:spcPct val="20000"/>
        </a:spcBef>
        <a:spcAft>
          <a:spcPct val="0"/>
        </a:spcAft>
        <a:buChar char="–"/>
        <a:defRPr sz="2000">
          <a:solidFill>
            <a:schemeClr val="tx1"/>
          </a:solidFill>
          <a:latin typeface="+mn-lt"/>
          <a:ea typeface="ヒラギノ角ゴ Pro W3" pitchFamily="-111" charset="-128"/>
          <a:cs typeface="ヒラギノ角ゴ Pro W3" charset="0"/>
        </a:defRPr>
      </a:lvl4pPr>
      <a:lvl5pPr marL="1593850" indent="-223838" algn="l" rtl="0" eaLnBrk="0" fontAlgn="base" hangingPunct="0">
        <a:lnSpc>
          <a:spcPct val="85000"/>
        </a:lnSpc>
        <a:spcBef>
          <a:spcPct val="20000"/>
        </a:spcBef>
        <a:spcAft>
          <a:spcPct val="0"/>
        </a:spcAft>
        <a:buChar char="»"/>
        <a:defRPr sz="2000">
          <a:solidFill>
            <a:schemeClr val="tx1"/>
          </a:solidFill>
          <a:latin typeface="+mn-lt"/>
          <a:ea typeface="ＭＳ Ｐゴシック" pitchFamily="-108" charset="-128"/>
          <a:cs typeface="ＭＳ Ｐゴシック" pitchFamily="-108" charset="-128"/>
        </a:defRPr>
      </a:lvl5pPr>
      <a:lvl6pPr marL="20510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6pPr>
      <a:lvl7pPr marL="25082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7pPr>
      <a:lvl8pPr marL="29654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8pPr>
      <a:lvl9pPr marL="3422650" indent="-223838" algn="l" rtl="0" fontAlgn="base">
        <a:lnSpc>
          <a:spcPct val="85000"/>
        </a:lnSpc>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eosdis-orbit.png"/>
          <p:cNvPicPr>
            <a:picLocks noChangeAspect="1"/>
          </p:cNvPicPr>
          <p:nvPr/>
        </p:nvPicPr>
        <p:blipFill>
          <a:blip r:embed="rId12">
            <a:alphaModFix amt="6000"/>
            <a:extLst>
              <a:ext uri="{28A0092B-C50C-407E-A947-70E740481C1C}">
                <a14:useLocalDpi xmlns:a14="http://schemas.microsoft.com/office/drawing/2010/main" val="0"/>
              </a:ext>
            </a:extLst>
          </a:blip>
          <a:stretch>
            <a:fillRect/>
          </a:stretch>
        </p:blipFill>
        <p:spPr>
          <a:xfrm>
            <a:off x="7371449" y="3081284"/>
            <a:ext cx="6197600" cy="53721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91369" y="6356351"/>
            <a:ext cx="13007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BD624D-82E2-4455-B7C7-07A6054E1120}" type="datetime1">
              <a:rPr lang="en-US" smtClean="0"/>
              <a:t>10/7/2019</a:t>
            </a:fld>
            <a:endParaRPr lang="en-US"/>
          </a:p>
        </p:txBody>
      </p:sp>
      <p:sp>
        <p:nvSpPr>
          <p:cNvPr id="5" name="Footer Placeholder 4"/>
          <p:cNvSpPr>
            <a:spLocks noGrp="1"/>
          </p:cNvSpPr>
          <p:nvPr>
            <p:ph type="ftr" sz="quarter" idx="3"/>
          </p:nvPr>
        </p:nvSpPr>
        <p:spPr>
          <a:xfrm>
            <a:off x="3636163" y="6356351"/>
            <a:ext cx="491696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72008" y="6356351"/>
            <a:ext cx="101039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0FE22E-E07B-4D4D-A66A-A36E422BA9A7}" type="slidenum">
              <a:rPr lang="en-US" smtClean="0"/>
              <a:pPr/>
              <a:t>‹#›</a:t>
            </a:fld>
            <a:endParaRPr lang="en-US" dirty="0"/>
          </a:p>
        </p:txBody>
      </p:sp>
      <p:sp>
        <p:nvSpPr>
          <p:cNvPr id="7" name="Rectangle 6"/>
          <p:cNvSpPr/>
          <p:nvPr/>
        </p:nvSpPr>
        <p:spPr>
          <a:xfrm>
            <a:off x="1" y="0"/>
            <a:ext cx="12197068" cy="134938"/>
          </a:xfrm>
          <a:prstGeom prst="rect">
            <a:avLst/>
          </a:prstGeom>
          <a:solidFill>
            <a:srgbClr val="34495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0" name="Picture 9" descr="eosdis-logo.png"/>
          <p:cNvPicPr>
            <a:picLocks noChangeAspect="1"/>
          </p:cNvPicPr>
          <p:nvPr/>
        </p:nvPicPr>
        <p:blipFill>
          <a:blip r:embed="rId13">
            <a:alphaModFix amt="50000"/>
            <a:extLst>
              <a:ext uri="{28A0092B-C50C-407E-A947-70E740481C1C}">
                <a14:useLocalDpi xmlns:a14="http://schemas.microsoft.com/office/drawing/2010/main" val="0"/>
              </a:ext>
            </a:extLst>
          </a:blip>
          <a:stretch>
            <a:fillRect/>
          </a:stretch>
        </p:blipFill>
        <p:spPr>
          <a:xfrm>
            <a:off x="609601" y="6239928"/>
            <a:ext cx="2456804" cy="519043"/>
          </a:xfrm>
          <a:prstGeom prst="rect">
            <a:avLst/>
          </a:prstGeom>
        </p:spPr>
      </p:pic>
    </p:spTree>
    <p:extLst>
      <p:ext uri="{BB962C8B-B14F-4D97-AF65-F5344CB8AC3E}">
        <p14:creationId xmlns:p14="http://schemas.microsoft.com/office/powerpoint/2010/main" val="3079704220"/>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Lst>
  <p:hf hdr="0" ftr="0" dt="0"/>
  <p:txStyles>
    <p:titleStyle>
      <a:lvl1pPr algn="l" defTabSz="457200" rtl="0" eaLnBrk="1" latinLnBrk="0" hangingPunct="1">
        <a:spcBef>
          <a:spcPct val="0"/>
        </a:spcBef>
        <a:buNone/>
        <a:defRPr sz="4400" kern="1200">
          <a:solidFill>
            <a:srgbClr val="34495E"/>
          </a:solidFill>
          <a:latin typeface="Avenir Heavy"/>
          <a:ea typeface="+mj-ea"/>
          <a:cs typeface="Avenir Heavy"/>
        </a:defRPr>
      </a:lvl1pPr>
    </p:titleStyle>
    <p:bodyStyle>
      <a:lvl1pPr marL="342900" indent="-342900" algn="l" defTabSz="457200" rtl="0" eaLnBrk="1" latinLnBrk="0" hangingPunct="1">
        <a:spcBef>
          <a:spcPct val="20000"/>
        </a:spcBef>
        <a:buFont typeface="Arial"/>
        <a:buChar char="•"/>
        <a:defRPr sz="3200" b="0" i="0" kern="1200">
          <a:solidFill>
            <a:schemeClr val="tx1">
              <a:lumMod val="85000"/>
              <a:lumOff val="15000"/>
            </a:schemeClr>
          </a:solidFill>
          <a:latin typeface="Helvetica Neue"/>
          <a:ea typeface="+mn-ea"/>
          <a:cs typeface="Helvetica Neue"/>
        </a:defRPr>
      </a:lvl1pPr>
      <a:lvl2pPr marL="742950" indent="-285750" algn="l" defTabSz="457200" rtl="0" eaLnBrk="1" latinLnBrk="0" hangingPunct="1">
        <a:spcBef>
          <a:spcPct val="20000"/>
        </a:spcBef>
        <a:buFont typeface="Arial"/>
        <a:buChar char="–"/>
        <a:defRPr sz="2800" b="0" i="0" kern="1200">
          <a:solidFill>
            <a:schemeClr val="tx1">
              <a:lumMod val="85000"/>
              <a:lumOff val="15000"/>
            </a:schemeClr>
          </a:solidFill>
          <a:latin typeface="Helvetica Neue"/>
          <a:ea typeface="+mn-ea"/>
          <a:cs typeface="Helvetica Neue"/>
        </a:defRPr>
      </a:lvl2pPr>
      <a:lvl3pPr marL="1143000" indent="-228600" algn="l" defTabSz="457200" rtl="0" eaLnBrk="1" latinLnBrk="0" hangingPunct="1">
        <a:spcBef>
          <a:spcPct val="20000"/>
        </a:spcBef>
        <a:buFont typeface="Arial"/>
        <a:buChar char="•"/>
        <a:defRPr sz="2400" b="0" i="0" kern="1200">
          <a:solidFill>
            <a:schemeClr val="tx1">
              <a:lumMod val="50000"/>
              <a:lumOff val="50000"/>
            </a:schemeClr>
          </a:solidFill>
          <a:latin typeface="Helvetica Neue"/>
          <a:ea typeface="+mn-ea"/>
          <a:cs typeface="Helvetica Neue"/>
        </a:defRPr>
      </a:lvl3pPr>
      <a:lvl4pPr marL="16002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4pPr>
      <a:lvl5pPr marL="2057400" indent="-228600" algn="l" defTabSz="457200" rtl="0" eaLnBrk="1" latinLnBrk="0" hangingPunct="1">
        <a:spcBef>
          <a:spcPct val="20000"/>
        </a:spcBef>
        <a:buFont typeface="Arial"/>
        <a:buChar char="»"/>
        <a:defRPr sz="2000" b="0" i="0" kern="1200">
          <a:solidFill>
            <a:schemeClr val="tx1">
              <a:lumMod val="50000"/>
              <a:lumOff val="50000"/>
            </a:schemeClr>
          </a:solidFill>
          <a:latin typeface="Helvetica Neue"/>
          <a:ea typeface="+mn-ea"/>
          <a:cs typeface="Helvetica Neue"/>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hyperlink" Target="https://search.earthdata.nasa.gov/" TargetMode="External"/><Relationship Id="rId2" Type="http://schemas.openxmlformats.org/officeDocument/2006/relationships/hyperlink" Target="https://earthdata.nasa.gov/" TargetMode="Externa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hyperlink" Target="https://earthdata.nasa.gov/labs/world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hyperlink" Target="https://search.earthdata.nasa.gov/" TargetMode="External"/><Relationship Id="rId2" Type="http://schemas.openxmlformats.org/officeDocument/2006/relationships/hyperlink" Target="https://earthdata.nasa.gov/the-common-metadata-repository" TargetMode="Externa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hyperlink" Target="https://earthdata.nasa.gov/about/science-system-description/eosdis-components/global-imagery-browse-services-gibs"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hyperlink" Target="https://www.google.com/url?sa=i&amp;rct=j&amp;q=&amp;esrc=s&amp;source=imgres&amp;cd=&amp;ved=0ahUKEwjD6-yT6azYAhWlk-AKHdLDAZ4QjRwIBw&amp;url=https://en.wikipedia.org/wiki/Flag_of_India&amp;psig=AOvVaw3tmO4iZFmD3dAg5w9nzQ6s&amp;ust=1514554455240129" TargetMode="External"/><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image" Target="../media/image10.jpg"/><Relationship Id="rId1" Type="http://schemas.openxmlformats.org/officeDocument/2006/relationships/slideLayout" Target="../slideLayouts/slideLayout23.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3.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5" Type="http://schemas.openxmlformats.org/officeDocument/2006/relationships/image" Target="../media/image33.tif"/><Relationship Id="rId4" Type="http://schemas.openxmlformats.org/officeDocument/2006/relationships/image" Target="../media/image32.t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DC83-AA7E-9049-97AA-655EE8D4BD29}"/>
              </a:ext>
            </a:extLst>
          </p:cNvPr>
          <p:cNvSpPr>
            <a:spLocks noGrp="1"/>
          </p:cNvSpPr>
          <p:nvPr>
            <p:ph type="ctrTitle"/>
          </p:nvPr>
        </p:nvSpPr>
        <p:spPr/>
        <p:txBody>
          <a:bodyPr>
            <a:normAutofit fontScale="90000"/>
          </a:bodyPr>
          <a:lstStyle/>
          <a:p>
            <a:r>
              <a:rPr lang="en-US" sz="3300" dirty="0" smtClean="0"/>
              <a:t>NASA Agency Report</a:t>
            </a:r>
            <a:br>
              <a:rPr lang="en-US" sz="3300" dirty="0" smtClean="0"/>
            </a:br>
            <a:r>
              <a:rPr lang="en-US" sz="3300" dirty="0" smtClean="0"/>
              <a:t>WGISS – 48</a:t>
            </a:r>
            <a:br>
              <a:rPr lang="en-US" sz="3300" dirty="0" smtClean="0"/>
            </a:br>
            <a:r>
              <a:rPr lang="en-US" sz="3300" dirty="0" smtClean="0"/>
              <a:t>Hanoi, Vietnam</a:t>
            </a:r>
            <a:endParaRPr lang="en-US" dirty="0"/>
          </a:p>
        </p:txBody>
      </p:sp>
      <p:sp>
        <p:nvSpPr>
          <p:cNvPr id="3" name="Subtitle 2">
            <a:extLst>
              <a:ext uri="{FF2B5EF4-FFF2-40B4-BE49-F238E27FC236}">
                <a16:creationId xmlns:a16="http://schemas.microsoft.com/office/drawing/2014/main" id="{05A93D38-1494-474E-B573-94C3DE6C011A}"/>
              </a:ext>
            </a:extLst>
          </p:cNvPr>
          <p:cNvSpPr>
            <a:spLocks noGrp="1"/>
          </p:cNvSpPr>
          <p:nvPr>
            <p:ph type="subTitle" idx="1"/>
          </p:nvPr>
        </p:nvSpPr>
        <p:spPr>
          <a:xfrm>
            <a:off x="2667000" y="4478557"/>
            <a:ext cx="6858000" cy="1241822"/>
          </a:xfrm>
        </p:spPr>
        <p:txBody>
          <a:bodyPr>
            <a:normAutofit fontScale="62500" lnSpcReduction="20000"/>
          </a:bodyPr>
          <a:lstStyle/>
          <a:p>
            <a:r>
              <a:rPr lang="en-US" dirty="0" smtClean="0"/>
              <a:t>Andrew Mitchell</a:t>
            </a:r>
          </a:p>
          <a:p>
            <a:r>
              <a:rPr lang="en-US" dirty="0" smtClean="0"/>
              <a:t>Earth Science Data and Information System (ESDIS) Project</a:t>
            </a:r>
            <a:endParaRPr lang="en-US" dirty="0"/>
          </a:p>
          <a:p>
            <a:r>
              <a:rPr lang="en-US" dirty="0"/>
              <a:t>Goddard Space Flight Center</a:t>
            </a:r>
          </a:p>
          <a:p>
            <a:r>
              <a:rPr lang="en-US" dirty="0"/>
              <a:t>Greenbelt, MD</a:t>
            </a:r>
          </a:p>
          <a:p>
            <a:r>
              <a:rPr lang="en-US" dirty="0" smtClean="0"/>
              <a:t>October 11, </a:t>
            </a:r>
            <a:r>
              <a:rPr lang="en-US" dirty="0"/>
              <a:t>2019</a:t>
            </a:r>
          </a:p>
        </p:txBody>
      </p:sp>
    </p:spTree>
    <p:extLst>
      <p:ext uri="{BB962C8B-B14F-4D97-AF65-F5344CB8AC3E}">
        <p14:creationId xmlns:p14="http://schemas.microsoft.com/office/powerpoint/2010/main" val="2500721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solidFill>
                <a:latin typeface="Arial"/>
                <a:ea typeface="Arial"/>
                <a:cs typeface="Arial"/>
                <a:sym typeface="Arial"/>
              </a:rPr>
              <a:t>EOSDIS Core Services </a:t>
            </a:r>
            <a:r>
              <a:rPr lang="en-US" dirty="0"/>
              <a:t/>
            </a:r>
            <a:br>
              <a:rPr lang="en-US" dirty="0"/>
            </a:br>
            <a:endParaRPr lang="en-US" dirty="0"/>
          </a:p>
        </p:txBody>
      </p:sp>
      <p:pic>
        <p:nvPicPr>
          <p:cNvPr id="5122" name="Picture 2" descr="OSDIS Central Tools - Page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7350" y="1650626"/>
            <a:ext cx="5140475" cy="435012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872018" y="1758005"/>
            <a:ext cx="7676866" cy="982639"/>
          </a:xfrm>
          <a:prstGeom prst="roundRect">
            <a:avLst/>
          </a:prstGeom>
          <a:noFill/>
          <a:ln w="25400">
            <a:solidFill>
              <a:schemeClr val="bg1">
                <a:lumMod val="65000"/>
              </a:schemeClr>
            </a:solidFill>
            <a:prstDash val="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7" name="Rounded Rectangle 6"/>
          <p:cNvSpPr/>
          <p:nvPr/>
        </p:nvSpPr>
        <p:spPr>
          <a:xfrm>
            <a:off x="1872019" y="3213197"/>
            <a:ext cx="6407624" cy="982639"/>
          </a:xfrm>
          <a:prstGeom prst="roundRect">
            <a:avLst/>
          </a:prstGeom>
          <a:noFill/>
          <a:ln w="25400">
            <a:solidFill>
              <a:schemeClr val="bg1">
                <a:lumMod val="65000"/>
              </a:schemeClr>
            </a:solidFill>
            <a:prstDash val="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8" name="Rounded Rectangle 7"/>
          <p:cNvSpPr/>
          <p:nvPr/>
        </p:nvSpPr>
        <p:spPr>
          <a:xfrm>
            <a:off x="1872021" y="4763070"/>
            <a:ext cx="5179325" cy="864074"/>
          </a:xfrm>
          <a:prstGeom prst="roundRect">
            <a:avLst/>
          </a:prstGeom>
          <a:noFill/>
          <a:ln w="25400">
            <a:solidFill>
              <a:schemeClr val="bg1">
                <a:lumMod val="65000"/>
              </a:schemeClr>
            </a:solidFill>
            <a:prstDash val="dash"/>
          </a:ln>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6" name="TextBox 5"/>
          <p:cNvSpPr txBox="1"/>
          <p:nvPr/>
        </p:nvSpPr>
        <p:spPr>
          <a:xfrm>
            <a:off x="1881163" y="1937699"/>
            <a:ext cx="2707040" cy="646331"/>
          </a:xfrm>
          <a:prstGeom prst="rect">
            <a:avLst/>
          </a:prstGeom>
          <a:noFill/>
        </p:spPr>
        <p:txBody>
          <a:bodyPr wrap="square" rtlCol="0">
            <a:spAutoFit/>
          </a:bodyPr>
          <a:lstStyle/>
          <a:p>
            <a:r>
              <a:rPr lang="en-US" dirty="0"/>
              <a:t>Open Data APIs and Free Data Download</a:t>
            </a:r>
          </a:p>
        </p:txBody>
      </p:sp>
      <p:sp>
        <p:nvSpPr>
          <p:cNvPr id="10" name="TextBox 9"/>
          <p:cNvSpPr txBox="1"/>
          <p:nvPr/>
        </p:nvSpPr>
        <p:spPr>
          <a:xfrm>
            <a:off x="1890310" y="3544709"/>
            <a:ext cx="1950727" cy="369332"/>
          </a:xfrm>
          <a:prstGeom prst="rect">
            <a:avLst/>
          </a:prstGeom>
          <a:noFill/>
        </p:spPr>
        <p:txBody>
          <a:bodyPr wrap="none" rtlCol="0">
            <a:spAutoFit/>
          </a:bodyPr>
          <a:lstStyle/>
          <a:p>
            <a:r>
              <a:rPr lang="en-US" dirty="0"/>
              <a:t>Open Service APIs</a:t>
            </a:r>
          </a:p>
        </p:txBody>
      </p:sp>
      <p:sp>
        <p:nvSpPr>
          <p:cNvPr id="11" name="TextBox 10"/>
          <p:cNvSpPr txBox="1"/>
          <p:nvPr/>
        </p:nvSpPr>
        <p:spPr>
          <a:xfrm>
            <a:off x="1890310" y="5021982"/>
            <a:ext cx="2152897" cy="369332"/>
          </a:xfrm>
          <a:prstGeom prst="rect">
            <a:avLst/>
          </a:prstGeom>
          <a:noFill/>
        </p:spPr>
        <p:txBody>
          <a:bodyPr wrap="none" rtlCol="0">
            <a:spAutoFit/>
          </a:bodyPr>
          <a:lstStyle/>
          <a:p>
            <a:r>
              <a:rPr lang="en-US" dirty="0"/>
              <a:t>Open Source Clients</a:t>
            </a:r>
          </a:p>
        </p:txBody>
      </p:sp>
      <p:sp>
        <p:nvSpPr>
          <p:cNvPr id="3" name="Slide Number Placeholder 2"/>
          <p:cNvSpPr>
            <a:spLocks noGrp="1"/>
          </p:cNvSpPr>
          <p:nvPr>
            <p:ph type="sldNum" sz="quarter" idx="10"/>
          </p:nvPr>
        </p:nvSpPr>
        <p:spPr/>
        <p:txBody>
          <a:bodyPr/>
          <a:lstStyle/>
          <a:p>
            <a:pPr>
              <a:defRPr/>
            </a:pPr>
            <a:fld id="{2D138ABF-CEAC-43C0-8780-BAF8872245BD}" type="slidenum">
              <a:rPr lang="en-US" smtClean="0"/>
              <a:pPr>
                <a:defRPr/>
              </a:pPr>
              <a:t>10</a:t>
            </a:fld>
            <a:endParaRPr lang="en-US"/>
          </a:p>
        </p:txBody>
      </p:sp>
    </p:spTree>
    <p:extLst>
      <p:ext uri="{BB962C8B-B14F-4D97-AF65-F5344CB8AC3E}">
        <p14:creationId xmlns:p14="http://schemas.microsoft.com/office/powerpoint/2010/main" val="1527100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accent2"/>
                </a:solidFill>
                <a:latin typeface="+mn-lt"/>
                <a:ea typeface="Arial"/>
                <a:cs typeface="Arial"/>
                <a:sym typeface="Arial"/>
              </a:rPr>
              <a:t>EOSDIS Data Access</a:t>
            </a:r>
            <a:r>
              <a:rPr lang="en-US" dirty="0" smtClean="0">
                <a:latin typeface="+mn-lt"/>
              </a:rPr>
              <a:t/>
            </a:r>
            <a:br>
              <a:rPr lang="en-US" dirty="0" smtClean="0">
                <a:latin typeface="+mn-lt"/>
              </a:rPr>
            </a:br>
            <a:r>
              <a:rPr lang="en-US" b="1" dirty="0" smtClean="0">
                <a:solidFill>
                  <a:schemeClr val="accent2"/>
                </a:solidFill>
                <a:latin typeface="+mn-lt"/>
                <a:ea typeface="Arial"/>
                <a:cs typeface="Arial"/>
                <a:sym typeface="Arial"/>
              </a:rPr>
              <a:t>Role Centralized Reusable Capabilities</a:t>
            </a:r>
            <a:endParaRPr lang="en-US" dirty="0">
              <a:latin typeface="+mn-lt"/>
            </a:endParaRPr>
          </a:p>
        </p:txBody>
      </p:sp>
      <p:sp>
        <p:nvSpPr>
          <p:cNvPr id="3" name="Content Placeholder 2"/>
          <p:cNvSpPr>
            <a:spLocks noGrp="1"/>
          </p:cNvSpPr>
          <p:nvPr>
            <p:ph idx="1"/>
          </p:nvPr>
        </p:nvSpPr>
        <p:spPr>
          <a:xfrm>
            <a:off x="156754" y="1825625"/>
            <a:ext cx="8194766" cy="4351338"/>
          </a:xfrm>
        </p:spPr>
        <p:txBody>
          <a:bodyPr>
            <a:noAutofit/>
          </a:bodyPr>
          <a:lstStyle/>
          <a:p>
            <a:r>
              <a:rPr lang="en-US" sz="1200" b="1" dirty="0" err="1"/>
              <a:t>Earthdata</a:t>
            </a:r>
            <a:r>
              <a:rPr lang="en-US" sz="1200" b="1" dirty="0"/>
              <a:t>: </a:t>
            </a:r>
            <a:r>
              <a:rPr lang="en-US" sz="1200" dirty="0"/>
              <a:t>The EOSDIS website </a:t>
            </a:r>
            <a:r>
              <a:rPr lang="en-US" sz="1200" dirty="0">
                <a:hlinkClick r:id="rId2"/>
              </a:rPr>
              <a:t>https://earthdata.nasa.gov</a:t>
            </a:r>
            <a:r>
              <a:rPr lang="en-US" sz="1200" dirty="0"/>
              <a:t> will increase visibility to the interdisciplinary use of data and demonstrate how data are used. </a:t>
            </a:r>
          </a:p>
          <a:p>
            <a:r>
              <a:rPr lang="en-US" sz="1200" dirty="0"/>
              <a:t>High Performance Data Search and Discovery</a:t>
            </a:r>
          </a:p>
          <a:p>
            <a:pPr lvl="1"/>
            <a:r>
              <a:rPr lang="en-US" sz="1100" b="1" dirty="0"/>
              <a:t>Common Metadata Repository (CMR): </a:t>
            </a:r>
            <a:r>
              <a:rPr lang="en-US" sz="1100" dirty="0"/>
              <a:t>Provide sub-second search and discovery services across the Sentinel and other EOSDIS holdings.</a:t>
            </a:r>
          </a:p>
          <a:p>
            <a:pPr lvl="1"/>
            <a:r>
              <a:rPr lang="en-US" sz="1100" b="1" dirty="0" err="1"/>
              <a:t>Earthdata</a:t>
            </a:r>
            <a:r>
              <a:rPr lang="en-US" sz="1100" b="1" dirty="0"/>
              <a:t> Search Client: </a:t>
            </a:r>
            <a:r>
              <a:rPr lang="en-US" sz="1100" dirty="0"/>
              <a:t>Data search and order tool </a:t>
            </a:r>
            <a:r>
              <a:rPr lang="en-US" sz="1100" dirty="0">
                <a:hlinkClick r:id="rId3"/>
              </a:rPr>
              <a:t>https://search.earthdata.nasa.gov</a:t>
            </a:r>
            <a:endParaRPr lang="en-US" sz="1200" dirty="0"/>
          </a:p>
          <a:p>
            <a:r>
              <a:rPr lang="en-US" sz="1200" dirty="0"/>
              <a:t>Imagery and Data Visualization Tools</a:t>
            </a:r>
          </a:p>
          <a:p>
            <a:pPr lvl="1"/>
            <a:r>
              <a:rPr lang="en-US" sz="1100" b="1" dirty="0"/>
              <a:t>Global Imagery Browse Services (GIBS): </a:t>
            </a:r>
            <a:r>
              <a:rPr lang="en-US" sz="1100" dirty="0"/>
              <a:t>full resolution imagery in a community standards-based set of imagery services</a:t>
            </a:r>
          </a:p>
          <a:p>
            <a:pPr lvl="1"/>
            <a:r>
              <a:rPr lang="en-US" sz="1100" b="1" dirty="0"/>
              <a:t>Worldview: </a:t>
            </a:r>
            <a:r>
              <a:rPr lang="en-US" sz="1100" dirty="0"/>
              <a:t>highly responsive interface to explore GIBS imagery and download the underlying data granules </a:t>
            </a:r>
            <a:r>
              <a:rPr lang="en-US" sz="1100" dirty="0">
                <a:hlinkClick r:id="rId4"/>
              </a:rPr>
              <a:t>https://earthdata.nasa.gov/labs/worldview/</a:t>
            </a:r>
            <a:endParaRPr lang="en-US" sz="1100" dirty="0"/>
          </a:p>
          <a:p>
            <a:pPr lvl="1"/>
            <a:r>
              <a:rPr lang="en-US" sz="1100" dirty="0"/>
              <a:t>Giovanni: Quick-start exploratory data visualization and analysis tool</a:t>
            </a:r>
            <a:endParaRPr lang="en-US" sz="1200" dirty="0"/>
          </a:p>
          <a:p>
            <a:r>
              <a:rPr lang="en-US" altLang="en-US" sz="1200" dirty="0"/>
              <a:t>Near Real-Time Capabilities:  Provided by </a:t>
            </a:r>
            <a:r>
              <a:rPr lang="en-US" altLang="en-US" sz="1200" b="1" dirty="0"/>
              <a:t>“LANCE” (Land Atmosphere Near real-time Capability for EOS) </a:t>
            </a:r>
            <a:r>
              <a:rPr lang="en-US" altLang="en-US" sz="1200" dirty="0"/>
              <a:t>which produces products within &lt; 3 hours of observation. Near real-time capabilities are co-located with the standard science production facilities.</a:t>
            </a:r>
            <a:endParaRPr lang="en-US" sz="1200" dirty="0"/>
          </a:p>
          <a:p>
            <a:r>
              <a:rPr lang="en-US" sz="1200" b="1" dirty="0"/>
              <a:t>EOSDIS Metrics System (EMS): </a:t>
            </a:r>
            <a:r>
              <a:rPr lang="en-US" sz="1200" dirty="0"/>
              <a:t>collects and reports on data ingest, archive, and distribution metrics across EOSDIS</a:t>
            </a:r>
          </a:p>
          <a:p>
            <a:r>
              <a:rPr lang="en-US" sz="1200" b="1" dirty="0" err="1"/>
              <a:t>Earthdata</a:t>
            </a:r>
            <a:r>
              <a:rPr lang="en-US" sz="1200" b="1" dirty="0"/>
              <a:t> Infrastructure (EDI DevOps): </a:t>
            </a:r>
            <a:r>
              <a:rPr lang="en-US" sz="1200" dirty="0"/>
              <a:t>platform for requirement management, code development, testing and deployment to operations</a:t>
            </a:r>
          </a:p>
          <a:p>
            <a:r>
              <a:rPr lang="en-US" sz="1200" b="1" dirty="0"/>
              <a:t>User Support Tool (UST): </a:t>
            </a:r>
            <a:r>
              <a:rPr lang="en-US" sz="1200" dirty="0"/>
              <a:t>user relationship management and issue resolution (</a:t>
            </a:r>
            <a:r>
              <a:rPr lang="en-US" sz="1200" dirty="0" err="1"/>
              <a:t>Kayako</a:t>
            </a:r>
            <a:r>
              <a:rPr lang="en-US" sz="1200" dirty="0"/>
              <a:t>)</a:t>
            </a:r>
          </a:p>
          <a:p>
            <a:r>
              <a:rPr lang="en-US" altLang="en-US" sz="1200" b="1" dirty="0" err="1"/>
              <a:t>Earthdata</a:t>
            </a:r>
            <a:r>
              <a:rPr lang="en-US" altLang="en-US" sz="1200" b="1" dirty="0"/>
              <a:t> Log-in (User Registration System): </a:t>
            </a:r>
            <a:r>
              <a:rPr lang="en-US" altLang="en-US" sz="1200" dirty="0"/>
              <a:t>provides a centralized and simplified mechanism for user registration and account management for all EOSDIS system components.</a:t>
            </a:r>
          </a:p>
        </p:txBody>
      </p:sp>
      <p:sp>
        <p:nvSpPr>
          <p:cNvPr id="7" name="Slide Number Placeholder 6"/>
          <p:cNvSpPr>
            <a:spLocks noGrp="1"/>
          </p:cNvSpPr>
          <p:nvPr>
            <p:ph type="sldNum" sz="quarter" idx="12"/>
          </p:nvPr>
        </p:nvSpPr>
        <p:spPr/>
        <p:txBody>
          <a:bodyPr/>
          <a:lstStyle/>
          <a:p>
            <a:fld id="{7A0FE22E-E07B-4D4D-A66A-A36E422BA9A7}" type="slidenum">
              <a:rPr lang="en-US" smtClean="0"/>
              <a:pPr/>
              <a:t>11</a:t>
            </a:fld>
            <a:endParaRPr lang="en-US" dirty="0"/>
          </a:p>
        </p:txBody>
      </p:sp>
      <p:pic>
        <p:nvPicPr>
          <p:cNvPr id="4" name="Picture 3" descr="Screen Shot 2014-11-05 at 10.12.55 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592826" y="1727753"/>
            <a:ext cx="2790712" cy="222013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2826" y="4241858"/>
            <a:ext cx="2790712" cy="20846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9457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4"/>
          <p:cNvSpPr txBox="1"/>
          <p:nvPr/>
        </p:nvSpPr>
        <p:spPr>
          <a:xfrm>
            <a:off x="3552826" y="1393825"/>
            <a:ext cx="498475" cy="585788"/>
          </a:xfrm>
          <a:prstGeom prst="rect">
            <a:avLst/>
          </a:prstGeom>
          <a:noFill/>
          <a:ln>
            <a:noFill/>
          </a:ln>
        </p:spPr>
        <p:txBody>
          <a:bodyPr spcFirstLastPara="1" wrap="square" lIns="91425" tIns="45700" rIns="91425" bIns="45700" anchor="t" anchorCtr="0">
            <a:noAutofit/>
          </a:bodyPr>
          <a:lstStyle/>
          <a:p>
            <a:pPr>
              <a:buClr>
                <a:srgbClr val="7F7F7F"/>
              </a:buClr>
              <a:buSzPts val="800"/>
            </a:pPr>
            <a:r>
              <a:rPr lang="en" sz="3200">
                <a:solidFill>
                  <a:srgbClr val="7F7F7F"/>
                </a:solidFill>
                <a:latin typeface="Arial"/>
                <a:ea typeface="Arial"/>
                <a:cs typeface="Arial"/>
                <a:sym typeface="Arial"/>
              </a:rPr>
              <a:t> </a:t>
            </a:r>
            <a:r>
              <a:rPr lang="en" sz="2800">
                <a:solidFill>
                  <a:srgbClr val="FFFFFF"/>
                </a:solidFill>
                <a:latin typeface="Arial"/>
                <a:ea typeface="Arial"/>
                <a:cs typeface="Arial"/>
                <a:sym typeface="Arial"/>
              </a:rPr>
              <a:t>1</a:t>
            </a:r>
            <a:endParaRPr/>
          </a:p>
        </p:txBody>
      </p:sp>
      <p:sp>
        <p:nvSpPr>
          <p:cNvPr id="385" name="Google Shape;385;p34"/>
          <p:cNvSpPr txBox="1">
            <a:spLocks noGrp="1"/>
          </p:cNvSpPr>
          <p:nvPr>
            <p:ph type="title"/>
          </p:nvPr>
        </p:nvSpPr>
        <p:spPr>
          <a:xfrm>
            <a:off x="2787650" y="36513"/>
            <a:ext cx="6950100" cy="854100"/>
          </a:xfrm>
          <a:prstGeom prst="rect">
            <a:avLst/>
          </a:prstGeom>
          <a:noFill/>
          <a:ln>
            <a:noFill/>
          </a:ln>
        </p:spPr>
        <p:txBody>
          <a:bodyPr spcFirstLastPara="1" vert="horz" wrap="square" lIns="91425" tIns="45700" rIns="91425" bIns="45700" rtlCol="0" anchor="ctr" anchorCtr="0">
            <a:noAutofit/>
          </a:bodyPr>
          <a:lstStyle/>
          <a:p>
            <a:pPr algn="ctr">
              <a:lnSpc>
                <a:spcPct val="85000"/>
              </a:lnSpc>
              <a:spcBef>
                <a:spcPts val="0"/>
              </a:spcBef>
            </a:pPr>
            <a:r>
              <a:rPr lang="en" sz="3200" b="1" dirty="0">
                <a:solidFill>
                  <a:schemeClr val="accent2"/>
                </a:solidFill>
                <a:latin typeface="Arial"/>
                <a:ea typeface="Arial"/>
                <a:cs typeface="Arial"/>
                <a:sym typeface="Arial"/>
              </a:rPr>
              <a:t>EOSDIS Components</a:t>
            </a:r>
            <a:endParaRPr sz="3200" b="1" dirty="0">
              <a:solidFill>
                <a:schemeClr val="accent2"/>
              </a:solidFill>
              <a:latin typeface="Arial"/>
              <a:ea typeface="Arial"/>
              <a:cs typeface="Arial"/>
              <a:sym typeface="Arial"/>
            </a:endParaRPr>
          </a:p>
        </p:txBody>
      </p:sp>
      <p:pic>
        <p:nvPicPr>
          <p:cNvPr id="386" name="Google Shape;386;p34"/>
          <p:cNvPicPr preferRelativeResize="0"/>
          <p:nvPr/>
        </p:nvPicPr>
        <p:blipFill rotWithShape="1">
          <a:blip r:embed="rId3">
            <a:alphaModFix/>
          </a:blip>
          <a:srcRect/>
          <a:stretch/>
        </p:blipFill>
        <p:spPr>
          <a:xfrm>
            <a:off x="1778001" y="1557339"/>
            <a:ext cx="8316913" cy="4822825"/>
          </a:xfrm>
          <a:prstGeom prst="rect">
            <a:avLst/>
          </a:prstGeom>
          <a:noFill/>
          <a:ln>
            <a:noFill/>
          </a:ln>
          <a:effectLst>
            <a:outerShdw blurRad="292100" dist="139700" dir="2700000" algn="tl" rotWithShape="0">
              <a:srgbClr val="333333">
                <a:alpha val="64313"/>
              </a:srgbClr>
            </a:outerShdw>
          </a:effectLst>
        </p:spPr>
      </p:pic>
      <p:sp>
        <p:nvSpPr>
          <p:cNvPr id="387" name="Google Shape;387;p34"/>
          <p:cNvSpPr txBox="1"/>
          <p:nvPr/>
        </p:nvSpPr>
        <p:spPr>
          <a:xfrm>
            <a:off x="4476751" y="1055689"/>
            <a:ext cx="5838825" cy="676275"/>
          </a:xfrm>
          <a:prstGeom prst="rect">
            <a:avLst/>
          </a:prstGeom>
          <a:noFill/>
          <a:ln>
            <a:noFill/>
          </a:ln>
        </p:spPr>
        <p:txBody>
          <a:bodyPr spcFirstLastPara="1" wrap="square" lIns="91425" tIns="91425" rIns="91425" bIns="91425" anchor="t" anchorCtr="0">
            <a:noAutofit/>
          </a:bodyPr>
          <a:lstStyle/>
          <a:p>
            <a:pPr algn="ctr">
              <a:buClr>
                <a:srgbClr val="000000"/>
              </a:buClr>
              <a:buSzPts val="300"/>
            </a:pPr>
            <a:r>
              <a:rPr lang="en" sz="1200" b="1">
                <a:solidFill>
                  <a:srgbClr val="000000"/>
                </a:solidFill>
                <a:latin typeface="Lato"/>
                <a:ea typeface="Lato"/>
                <a:cs typeface="Lato"/>
                <a:sym typeface="Lato"/>
              </a:rPr>
              <a:t>Distributed Active Archive Centers (DAACs) </a:t>
            </a:r>
            <a:r>
              <a:rPr lang="en" sz="1200">
                <a:solidFill>
                  <a:srgbClr val="000000"/>
                </a:solidFill>
                <a:latin typeface="Lato"/>
                <a:ea typeface="Lato"/>
                <a:cs typeface="Lato"/>
                <a:sym typeface="Lato"/>
              </a:rPr>
              <a:t>, collocated with centers of science discipline expertise, archive and distribute standard data products produced by </a:t>
            </a:r>
            <a:r>
              <a:rPr lang="en" sz="1200" b="1">
                <a:solidFill>
                  <a:srgbClr val="000000"/>
                </a:solidFill>
                <a:latin typeface="Lato"/>
                <a:ea typeface="Lato"/>
                <a:cs typeface="Lato"/>
                <a:sym typeface="Lato"/>
              </a:rPr>
              <a:t>Science Investigator-led Processing Systems (SIPS)</a:t>
            </a:r>
            <a:endParaRPr/>
          </a:p>
        </p:txBody>
      </p:sp>
      <p:sp>
        <p:nvSpPr>
          <p:cNvPr id="388" name="Google Shape;388;p34"/>
          <p:cNvSpPr/>
          <p:nvPr/>
        </p:nvSpPr>
        <p:spPr>
          <a:xfrm>
            <a:off x="2654301" y="5610225"/>
            <a:ext cx="238125" cy="254000"/>
          </a:xfrm>
          <a:prstGeom prst="rect">
            <a:avLst/>
          </a:prstGeom>
          <a:noFill/>
          <a:ln>
            <a:noFill/>
          </a:ln>
        </p:spPr>
        <p:txBody>
          <a:bodyPr spcFirstLastPara="1" wrap="square" lIns="91425" tIns="45700" rIns="91425" bIns="45700" anchor="t" anchorCtr="0">
            <a:noAutofit/>
          </a:bodyPr>
          <a:lstStyle/>
          <a:p>
            <a:r>
              <a:rPr lang="en" sz="1050">
                <a:solidFill>
                  <a:schemeClr val="dk1"/>
                </a:solidFill>
                <a:latin typeface="Arial"/>
                <a:ea typeface="Arial"/>
                <a:cs typeface="Arial"/>
                <a:sym typeface="Arial"/>
              </a:rPr>
              <a:t>6</a:t>
            </a:r>
            <a:endParaRPr/>
          </a:p>
        </p:txBody>
      </p:sp>
      <p:sp>
        <p:nvSpPr>
          <p:cNvPr id="389" name="Google Shape;389;p34"/>
          <p:cNvSpPr/>
          <p:nvPr/>
        </p:nvSpPr>
        <p:spPr>
          <a:xfrm>
            <a:off x="3582989" y="5600700"/>
            <a:ext cx="401637" cy="254000"/>
          </a:xfrm>
          <a:prstGeom prst="rect">
            <a:avLst/>
          </a:prstGeom>
          <a:noFill/>
          <a:ln>
            <a:noFill/>
          </a:ln>
        </p:spPr>
        <p:txBody>
          <a:bodyPr spcFirstLastPara="1" wrap="square" lIns="91425" tIns="45700" rIns="91425" bIns="45700" anchor="t" anchorCtr="0">
            <a:noAutofit/>
          </a:bodyPr>
          <a:lstStyle/>
          <a:p>
            <a:r>
              <a:rPr lang="en" sz="1050">
                <a:solidFill>
                  <a:schemeClr val="dk1"/>
                </a:solidFill>
                <a:latin typeface="Arial"/>
                <a:ea typeface="Arial"/>
                <a:cs typeface="Arial"/>
                <a:sym typeface="Arial"/>
              </a:rPr>
              <a:t>12</a:t>
            </a:r>
            <a:endParaRPr/>
          </a:p>
        </p:txBody>
      </p:sp>
      <p:sp>
        <p:nvSpPr>
          <p:cNvPr id="2" name="Date Placeholder 1">
            <a:extLst>
              <a:ext uri="{FF2B5EF4-FFF2-40B4-BE49-F238E27FC236}">
                <a16:creationId xmlns:a16="http://schemas.microsoft.com/office/drawing/2014/main" id="{899DE5BB-4C41-AE4C-8276-24B15B0600B6}"/>
              </a:ext>
            </a:extLst>
          </p:cNvPr>
          <p:cNvSpPr>
            <a:spLocks noGrp="1"/>
          </p:cNvSpPr>
          <p:nvPr>
            <p:ph type="dt" sz="half" idx="10"/>
          </p:nvPr>
        </p:nvSpPr>
        <p:spPr/>
        <p:txBody>
          <a:bodyPr/>
          <a:lstStyle/>
          <a:p>
            <a:fld id="{A3D63579-31B8-E446-A067-09C90CCE405C}" type="datetime1">
              <a:rPr lang="en-US" smtClean="0"/>
              <a:t>10/7/2019</a:t>
            </a:fld>
            <a:endParaRPr lang="en-US"/>
          </a:p>
        </p:txBody>
      </p:sp>
      <p:sp>
        <p:nvSpPr>
          <p:cNvPr id="4" name="Slide Number Placeholder 3">
            <a:extLst>
              <a:ext uri="{FF2B5EF4-FFF2-40B4-BE49-F238E27FC236}">
                <a16:creationId xmlns:a16="http://schemas.microsoft.com/office/drawing/2014/main" id="{8B24E7F9-9DAF-4A4B-8964-29C02D2E27BA}"/>
              </a:ext>
            </a:extLst>
          </p:cNvPr>
          <p:cNvSpPr>
            <a:spLocks noGrp="1"/>
          </p:cNvSpPr>
          <p:nvPr>
            <p:ph type="sldNum" sz="quarter" idx="12"/>
          </p:nvPr>
        </p:nvSpPr>
        <p:spPr/>
        <p:txBody>
          <a:bodyPr/>
          <a:lstStyle/>
          <a:p>
            <a:fld id="{C62565AA-8C13-EB49-B46B-E752CDCE80A8}" type="slidenum">
              <a:rPr lang="en-US" smtClean="0"/>
              <a:t>12</a:t>
            </a:fld>
            <a:endParaRPr lang="en-US"/>
          </a:p>
        </p:txBody>
      </p:sp>
    </p:spTree>
    <p:extLst>
      <p:ext uri="{BB962C8B-B14F-4D97-AF65-F5344CB8AC3E}">
        <p14:creationId xmlns:p14="http://schemas.microsoft.com/office/powerpoint/2010/main" val="396590770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 b="1" dirty="0" smtClean="0">
                <a:solidFill>
                  <a:schemeClr val="accent2"/>
                </a:solidFill>
                <a:latin typeface="Arial"/>
                <a:ea typeface="Arial"/>
                <a:cs typeface="Arial"/>
                <a:sym typeface="Arial"/>
              </a:rPr>
              <a:t>EOSDIS Levels of Service</a:t>
            </a:r>
            <a:endParaRPr lang="en-US" dirty="0"/>
          </a:p>
        </p:txBody>
      </p:sp>
      <p:sp>
        <p:nvSpPr>
          <p:cNvPr id="3" name="Text Placeholder 2"/>
          <p:cNvSpPr>
            <a:spLocks noGrp="1"/>
          </p:cNvSpPr>
          <p:nvPr>
            <p:ph type="body" idx="1"/>
          </p:nvPr>
        </p:nvSpPr>
        <p:spPr>
          <a:xfrm>
            <a:off x="1998783" y="1290638"/>
            <a:ext cx="8334256" cy="513630"/>
          </a:xfrm>
        </p:spPr>
        <p:txBody>
          <a:bodyPr>
            <a:normAutofit fontScale="62500" lnSpcReduction="20000"/>
          </a:bodyPr>
          <a:lstStyle/>
          <a:p>
            <a:pPr marL="139700" indent="0">
              <a:buNone/>
            </a:pPr>
            <a:r>
              <a:rPr lang="en-US" i="1" dirty="0" smtClean="0"/>
              <a:t>To be cost efficient, not every dataset gets the same level of service</a:t>
            </a:r>
            <a:endParaRPr lang="en-US" i="1" dirty="0"/>
          </a:p>
        </p:txBody>
      </p:sp>
      <p:pic>
        <p:nvPicPr>
          <p:cNvPr id="4" name="Picture 2" descr="SIDC Levels of Serv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6311" y="1906347"/>
            <a:ext cx="6919218" cy="4810125"/>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5" name="Slide Number Placeholder 4"/>
          <p:cNvSpPr>
            <a:spLocks noGrp="1"/>
          </p:cNvSpPr>
          <p:nvPr>
            <p:ph type="sldNum" sz="quarter" idx="10"/>
          </p:nvPr>
        </p:nvSpPr>
        <p:spPr/>
        <p:txBody>
          <a:bodyPr/>
          <a:lstStyle/>
          <a:p>
            <a:pPr>
              <a:defRPr/>
            </a:pPr>
            <a:fld id="{A55769B6-FEE2-465E-96D7-E5644261516D}" type="slidenum">
              <a:rPr lang="en-US" smtClean="0"/>
              <a:pPr>
                <a:defRPr/>
              </a:pPr>
              <a:t>13</a:t>
            </a:fld>
            <a:endParaRPr lang="en-US"/>
          </a:p>
        </p:txBody>
      </p:sp>
    </p:spTree>
    <p:extLst>
      <p:ext uri="{BB962C8B-B14F-4D97-AF65-F5344CB8AC3E}">
        <p14:creationId xmlns:p14="http://schemas.microsoft.com/office/powerpoint/2010/main" val="297401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D4BFC-3657-C949-B3F3-68B75C1013E1}"/>
              </a:ext>
            </a:extLst>
          </p:cNvPr>
          <p:cNvSpPr>
            <a:spLocks noGrp="1"/>
          </p:cNvSpPr>
          <p:nvPr>
            <p:ph type="title"/>
          </p:nvPr>
        </p:nvSpPr>
        <p:spPr/>
        <p:txBody>
          <a:bodyPr/>
          <a:lstStyle/>
          <a:p>
            <a:pPr algn="ctr"/>
            <a:r>
              <a:rPr lang="en-US" dirty="0"/>
              <a:t>Cloud Transition</a:t>
            </a:r>
          </a:p>
        </p:txBody>
      </p:sp>
      <p:sp>
        <p:nvSpPr>
          <p:cNvPr id="5" name="Text Placeholder 4"/>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52F69B2-2113-D948-9B9E-C956EF13A3F3}"/>
              </a:ext>
            </a:extLst>
          </p:cNvPr>
          <p:cNvSpPr>
            <a:spLocks noGrp="1"/>
          </p:cNvSpPr>
          <p:nvPr>
            <p:ph type="dt" sz="half" idx="10"/>
          </p:nvPr>
        </p:nvSpPr>
        <p:spPr/>
        <p:txBody>
          <a:bodyPr/>
          <a:lstStyle/>
          <a:p>
            <a:fld id="{0E890730-17EB-7040-93D0-9C56AE8D1948}" type="datetime1">
              <a:rPr lang="en-US" smtClean="0"/>
              <a:t>10/7/2019</a:t>
            </a:fld>
            <a:endParaRPr lang="en-US"/>
          </a:p>
        </p:txBody>
      </p:sp>
      <p:sp>
        <p:nvSpPr>
          <p:cNvPr id="6" name="Slide Number Placeholder 5">
            <a:extLst>
              <a:ext uri="{FF2B5EF4-FFF2-40B4-BE49-F238E27FC236}">
                <a16:creationId xmlns:a16="http://schemas.microsoft.com/office/drawing/2014/main" id="{7566787D-F015-A94C-817D-C24D23A79685}"/>
              </a:ext>
            </a:extLst>
          </p:cNvPr>
          <p:cNvSpPr>
            <a:spLocks noGrp="1"/>
          </p:cNvSpPr>
          <p:nvPr>
            <p:ph type="sldNum" sz="quarter" idx="12"/>
          </p:nvPr>
        </p:nvSpPr>
        <p:spPr/>
        <p:txBody>
          <a:bodyPr/>
          <a:lstStyle/>
          <a:p>
            <a:fld id="{C62565AA-8C13-EB49-B46B-E752CDCE80A8}" type="slidenum">
              <a:rPr lang="en-US" smtClean="0"/>
              <a:t>14</a:t>
            </a:fld>
            <a:endParaRPr lang="en-US"/>
          </a:p>
        </p:txBody>
      </p:sp>
    </p:spTree>
    <p:extLst>
      <p:ext uri="{BB962C8B-B14F-4D97-AF65-F5344CB8AC3E}">
        <p14:creationId xmlns:p14="http://schemas.microsoft.com/office/powerpoint/2010/main" val="37109728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4" descr="BlackMarble_2016_Americas_composite.png"/>
          <p:cNvPicPr preferRelativeResize="0"/>
          <p:nvPr/>
        </p:nvPicPr>
        <p:blipFill rotWithShape="1">
          <a:blip r:embed="rId3">
            <a:alphaModFix/>
          </a:blip>
          <a:srcRect b="70038"/>
          <a:stretch/>
        </p:blipFill>
        <p:spPr>
          <a:xfrm>
            <a:off x="1524000" y="857250"/>
            <a:ext cx="9144006" cy="2209450"/>
          </a:xfrm>
          <a:prstGeom prst="rect">
            <a:avLst/>
          </a:prstGeom>
          <a:noFill/>
          <a:ln>
            <a:noFill/>
          </a:ln>
        </p:spPr>
      </p:pic>
      <p:sp>
        <p:nvSpPr>
          <p:cNvPr id="113" name="Google Shape;113;p24"/>
          <p:cNvSpPr txBox="1"/>
          <p:nvPr/>
        </p:nvSpPr>
        <p:spPr>
          <a:xfrm>
            <a:off x="1104051" y="3359525"/>
            <a:ext cx="3368400" cy="2036400"/>
          </a:xfrm>
          <a:prstGeom prst="rect">
            <a:avLst/>
          </a:prstGeom>
          <a:noFill/>
          <a:ln>
            <a:noFill/>
          </a:ln>
        </p:spPr>
        <p:txBody>
          <a:bodyPr spcFirstLastPara="1" wrap="square" lIns="91425" tIns="91425" rIns="91425" bIns="91425" anchor="t" anchorCtr="0">
            <a:noAutofit/>
          </a:bodyPr>
          <a:lstStyle/>
          <a:p>
            <a:pPr algn="ctr">
              <a:lnSpc>
                <a:spcPct val="90000"/>
              </a:lnSpc>
              <a:buClr>
                <a:srgbClr val="000000"/>
              </a:buClr>
              <a:buSzPts val="3400"/>
            </a:pPr>
            <a:r>
              <a:rPr lang="en" sz="3400">
                <a:solidFill>
                  <a:srgbClr val="434343"/>
                </a:solidFill>
                <a:latin typeface="Arial"/>
                <a:ea typeface="Arial"/>
                <a:cs typeface="Arial"/>
                <a:sym typeface="Arial"/>
              </a:rPr>
              <a:t>Earthdata Cloud</a:t>
            </a:r>
            <a:endParaRPr sz="3400">
              <a:solidFill>
                <a:srgbClr val="434343"/>
              </a:solidFill>
              <a:latin typeface="Arial"/>
              <a:ea typeface="Arial"/>
              <a:cs typeface="Arial"/>
              <a:sym typeface="Arial"/>
            </a:endParaRPr>
          </a:p>
        </p:txBody>
      </p:sp>
      <p:sp>
        <p:nvSpPr>
          <p:cNvPr id="114" name="Google Shape;114;p24"/>
          <p:cNvSpPr txBox="1"/>
          <p:nvPr/>
        </p:nvSpPr>
        <p:spPr>
          <a:xfrm>
            <a:off x="4554584" y="3110225"/>
            <a:ext cx="7637416" cy="2209500"/>
          </a:xfrm>
          <a:prstGeom prst="rect">
            <a:avLst/>
          </a:prstGeom>
          <a:noFill/>
          <a:ln>
            <a:noFill/>
          </a:ln>
        </p:spPr>
        <p:txBody>
          <a:bodyPr spcFirstLastPara="1" wrap="square" lIns="91425" tIns="91425" rIns="91425" bIns="91425" anchor="t" anchorCtr="0">
            <a:noAutofit/>
          </a:bodyPr>
          <a:lstStyle/>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Improve the efficiency of NASA’s data systems operations – </a:t>
            </a:r>
            <a:r>
              <a:rPr lang="en" sz="2400" u="sng" dirty="0">
                <a:solidFill>
                  <a:srgbClr val="434343"/>
                </a:solidFill>
                <a:ea typeface="Calibri"/>
                <a:cs typeface="Calibri"/>
                <a:sym typeface="Calibri"/>
              </a:rPr>
              <a:t>continues free and open access to data</a:t>
            </a:r>
            <a:endParaRPr sz="2400" dirty="0">
              <a:solidFill>
                <a:srgbClr val="595959"/>
              </a:solidFill>
              <a:ea typeface="Calibri"/>
              <a:cs typeface="Calibri"/>
              <a:sym typeface="Calibri"/>
            </a:endParaRPr>
          </a:p>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Prepare for planned high-data-rate missions</a:t>
            </a:r>
            <a:endParaRPr sz="2400" dirty="0">
              <a:solidFill>
                <a:srgbClr val="595959"/>
              </a:solidFill>
              <a:ea typeface="Calibri"/>
              <a:cs typeface="Calibri"/>
              <a:sym typeface="Calibri"/>
            </a:endParaRPr>
          </a:p>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Increase opportunity for researchers and commercial users to access/process PBs of data quickly without the need for data management</a:t>
            </a:r>
            <a:endParaRPr sz="2400" dirty="0">
              <a:solidFill>
                <a:srgbClr val="595959"/>
              </a:solidFill>
              <a:ea typeface="Calibri"/>
              <a:cs typeface="Calibri"/>
              <a:sym typeface="Calibri"/>
            </a:endParaRPr>
          </a:p>
          <a:p>
            <a:pPr marL="457200" indent="-342900">
              <a:lnSpc>
                <a:spcPct val="115000"/>
              </a:lnSpc>
              <a:buClr>
                <a:srgbClr val="434343"/>
              </a:buClr>
              <a:buSzPts val="1800"/>
              <a:buFont typeface="Calibri"/>
              <a:buChar char="●"/>
            </a:pPr>
            <a:r>
              <a:rPr lang="en" sz="2400" dirty="0">
                <a:solidFill>
                  <a:srgbClr val="434343"/>
                </a:solidFill>
                <a:ea typeface="Calibri"/>
                <a:cs typeface="Calibri"/>
                <a:sym typeface="Calibri"/>
              </a:rPr>
              <a:t>Transparent/extendable open source processing framework</a:t>
            </a:r>
            <a:endParaRPr sz="2400" dirty="0">
              <a:solidFill>
                <a:srgbClr val="434343"/>
              </a:solidFill>
            </a:endParaRPr>
          </a:p>
        </p:txBody>
      </p:sp>
      <p:sp>
        <p:nvSpPr>
          <p:cNvPr id="115" name="Google Shape;115;p24"/>
          <p:cNvSpPr txBox="1">
            <a:spLocks noGrp="1"/>
          </p:cNvSpPr>
          <p:nvPr>
            <p:ph type="sldNum" idx="12"/>
          </p:nvPr>
        </p:nvSpPr>
        <p:spPr>
          <a:xfrm>
            <a:off x="9201150" y="6397433"/>
            <a:ext cx="2057400" cy="273900"/>
          </a:xfrm>
          <a:prstGeom prst="rect">
            <a:avLst/>
          </a:prstGeom>
        </p:spPr>
        <p:txBody>
          <a:bodyPr spcFirstLastPara="1" vert="horz" wrap="square" lIns="68575" tIns="34275" rIns="68575" bIns="34275" rtlCol="0" anchor="ctr" anchorCtr="0">
            <a:noAutofit/>
          </a:bodyPr>
          <a:lstStyle/>
          <a:p>
            <a:pPr>
              <a:buClr>
                <a:srgbClr val="000000"/>
              </a:buClr>
            </a:pPr>
            <a:fld id="{00000000-1234-1234-1234-123412341234}" type="slidenum">
              <a:rPr lang="en"/>
              <a:pPr>
                <a:buClr>
                  <a:srgbClr val="000000"/>
                </a:buClr>
              </a:pPr>
              <a:t>15</a:t>
            </a:fld>
            <a:endParaRPr dirty="0"/>
          </a:p>
        </p:txBody>
      </p:sp>
    </p:spTree>
    <p:extLst>
      <p:ext uri="{BB962C8B-B14F-4D97-AF65-F5344CB8AC3E}">
        <p14:creationId xmlns:p14="http://schemas.microsoft.com/office/powerpoint/2010/main" val="27259699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857251"/>
            <a:ext cx="7886700" cy="994172"/>
          </a:xfrm>
        </p:spPr>
        <p:txBody>
          <a:bodyPr>
            <a:normAutofit/>
          </a:bodyPr>
          <a:lstStyle/>
          <a:p>
            <a:r>
              <a:rPr lang="en" dirty="0">
                <a:sym typeface="Arial"/>
              </a:rPr>
              <a:t>Current Architecture</a:t>
            </a:r>
            <a:endParaRPr lang="en-US" dirty="0"/>
          </a:p>
        </p:txBody>
      </p:sp>
      <p:sp>
        <p:nvSpPr>
          <p:cNvPr id="7" name="Shape 304"/>
          <p:cNvSpPr/>
          <p:nvPr/>
        </p:nvSpPr>
        <p:spPr>
          <a:xfrm>
            <a:off x="8956870" y="2495349"/>
            <a:ext cx="1598036" cy="2694600"/>
          </a:xfrm>
          <a:prstGeom prst="rect">
            <a:avLst/>
          </a:prstGeom>
          <a:solidFill>
            <a:srgbClr val="D8D8D8"/>
          </a:solidFill>
          <a:ln w="12700" cap="flat" cmpd="sng">
            <a:solidFill>
              <a:srgbClr val="78846A"/>
            </a:solidFill>
            <a:prstDash val="solid"/>
            <a:miter/>
            <a:headEnd type="none" w="med" len="med"/>
            <a:tailEnd type="none" w="med" len="med"/>
          </a:ln>
        </p:spPr>
        <p:txBody>
          <a:bodyPr lIns="51431" tIns="25706" rIns="51431" bIns="25706" anchor="ctr" anchorCtr="0">
            <a:noAutofit/>
          </a:bodyPr>
          <a:lstStyle/>
          <a:p>
            <a:pPr algn="ctr"/>
            <a:endParaRPr sz="1050">
              <a:solidFill>
                <a:schemeClr val="lt1"/>
              </a:solidFill>
              <a:latin typeface="Arial"/>
              <a:ea typeface="Arial"/>
              <a:cs typeface="Arial"/>
              <a:sym typeface="Arial"/>
            </a:endParaRPr>
          </a:p>
        </p:txBody>
      </p:sp>
      <p:sp>
        <p:nvSpPr>
          <p:cNvPr id="8" name="Shape 305"/>
          <p:cNvSpPr/>
          <p:nvPr/>
        </p:nvSpPr>
        <p:spPr>
          <a:xfrm>
            <a:off x="1592170" y="2457806"/>
            <a:ext cx="1598036" cy="2694600"/>
          </a:xfrm>
          <a:prstGeom prst="rect">
            <a:avLst/>
          </a:prstGeom>
          <a:solidFill>
            <a:srgbClr val="D8D8D8"/>
          </a:solidFill>
          <a:ln w="12700" cap="flat" cmpd="sng">
            <a:solidFill>
              <a:srgbClr val="78846A"/>
            </a:solidFill>
            <a:prstDash val="solid"/>
            <a:miter/>
            <a:headEnd type="none" w="med" len="med"/>
            <a:tailEnd type="none" w="med" len="med"/>
          </a:ln>
        </p:spPr>
        <p:txBody>
          <a:bodyPr lIns="51431" tIns="25706" rIns="51431" bIns="25706" anchor="ctr" anchorCtr="0">
            <a:noAutofit/>
          </a:bodyPr>
          <a:lstStyle/>
          <a:p>
            <a:pPr algn="ctr"/>
            <a:endParaRPr sz="1050">
              <a:solidFill>
                <a:schemeClr val="lt1"/>
              </a:solidFill>
              <a:latin typeface="Arial"/>
              <a:ea typeface="Arial"/>
              <a:cs typeface="Arial"/>
              <a:sym typeface="Arial"/>
            </a:endParaRPr>
          </a:p>
        </p:txBody>
      </p:sp>
      <p:pic>
        <p:nvPicPr>
          <p:cNvPr id="9" name="Shape 306"/>
          <p:cNvPicPr preferRelativeResize="0"/>
          <p:nvPr/>
        </p:nvPicPr>
        <p:blipFill rotWithShape="1">
          <a:blip r:embed="rId2">
            <a:alphaModFix/>
          </a:blip>
          <a:srcRect/>
          <a:stretch/>
        </p:blipFill>
        <p:spPr>
          <a:xfrm>
            <a:off x="3251821" y="1594230"/>
            <a:ext cx="5643434" cy="4106606"/>
          </a:xfrm>
          <a:prstGeom prst="rect">
            <a:avLst/>
          </a:prstGeom>
          <a:noFill/>
          <a:ln>
            <a:noFill/>
          </a:ln>
        </p:spPr>
      </p:pic>
      <p:sp>
        <p:nvSpPr>
          <p:cNvPr id="10" name="Shape 308"/>
          <p:cNvSpPr txBox="1"/>
          <p:nvPr/>
        </p:nvSpPr>
        <p:spPr>
          <a:xfrm>
            <a:off x="1576817" y="2598585"/>
            <a:ext cx="1659651" cy="51930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Optimized for archive, search and distribution</a:t>
            </a:r>
          </a:p>
        </p:txBody>
      </p:sp>
      <p:sp>
        <p:nvSpPr>
          <p:cNvPr id="11" name="Shape 309"/>
          <p:cNvSpPr txBox="1"/>
          <p:nvPr/>
        </p:nvSpPr>
        <p:spPr>
          <a:xfrm>
            <a:off x="1581670" y="3449577"/>
            <a:ext cx="1524530" cy="519299"/>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Easily add new data </a:t>
            </a:r>
            <a:r>
              <a:rPr lang="en-US" sz="1050" dirty="0">
                <a:solidFill>
                  <a:schemeClr val="dk1"/>
                </a:solidFill>
                <a:latin typeface="Arial"/>
                <a:ea typeface="Arial"/>
                <a:cs typeface="Arial"/>
                <a:sym typeface="Arial"/>
              </a:rPr>
              <a:t>products and producers</a:t>
            </a:r>
            <a:endParaRPr lang="en" sz="1050" dirty="0">
              <a:solidFill>
                <a:schemeClr val="dk1"/>
              </a:solidFill>
              <a:latin typeface="Arial"/>
              <a:ea typeface="Arial"/>
              <a:cs typeface="Arial"/>
              <a:sym typeface="Arial"/>
            </a:endParaRPr>
          </a:p>
        </p:txBody>
      </p:sp>
      <p:sp>
        <p:nvSpPr>
          <p:cNvPr id="12" name="Shape 310"/>
          <p:cNvSpPr txBox="1"/>
          <p:nvPr/>
        </p:nvSpPr>
        <p:spPr>
          <a:xfrm>
            <a:off x="1576816" y="3087051"/>
            <a:ext cx="1524530" cy="363375"/>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Expert user support</a:t>
            </a:r>
          </a:p>
        </p:txBody>
      </p:sp>
      <p:sp>
        <p:nvSpPr>
          <p:cNvPr id="14" name="Shape 312"/>
          <p:cNvSpPr txBox="1"/>
          <p:nvPr/>
        </p:nvSpPr>
        <p:spPr>
          <a:xfrm>
            <a:off x="8954089" y="3112713"/>
            <a:ext cx="1659651" cy="359608"/>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Significant time </a:t>
            </a:r>
            <a:r>
              <a:rPr lang="en-US" sz="1050" dirty="0">
                <a:solidFill>
                  <a:schemeClr val="dk1"/>
                </a:solidFill>
                <a:latin typeface="Arial"/>
                <a:ea typeface="Arial"/>
                <a:cs typeface="Arial"/>
                <a:sym typeface="Arial"/>
              </a:rPr>
              <a:t>to coordinate </a:t>
            </a:r>
            <a:r>
              <a:rPr lang="en" sz="1050" dirty="0">
                <a:solidFill>
                  <a:schemeClr val="dk1"/>
                </a:solidFill>
                <a:latin typeface="Arial"/>
                <a:ea typeface="Arial"/>
                <a:cs typeface="Arial"/>
                <a:sym typeface="Arial"/>
              </a:rPr>
              <a:t>interface</a:t>
            </a:r>
            <a:r>
              <a:rPr lang="en-US" sz="1050" dirty="0">
                <a:solidFill>
                  <a:schemeClr val="dk1"/>
                </a:solidFill>
                <a:latin typeface="Arial"/>
                <a:ea typeface="Arial"/>
                <a:cs typeface="Arial"/>
                <a:sym typeface="Arial"/>
              </a:rPr>
              <a:t>s</a:t>
            </a:r>
            <a:endParaRPr lang="en" sz="1050" dirty="0">
              <a:solidFill>
                <a:schemeClr val="dk1"/>
              </a:solidFill>
              <a:latin typeface="Arial"/>
              <a:ea typeface="Arial"/>
              <a:cs typeface="Arial"/>
              <a:sym typeface="Arial"/>
            </a:endParaRPr>
          </a:p>
        </p:txBody>
      </p:sp>
      <p:sp>
        <p:nvSpPr>
          <p:cNvPr id="15" name="Shape 313"/>
          <p:cNvSpPr txBox="1"/>
          <p:nvPr/>
        </p:nvSpPr>
        <p:spPr>
          <a:xfrm>
            <a:off x="8954089" y="2636130"/>
            <a:ext cx="1659651" cy="406469"/>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Uneven levels of service and performance</a:t>
            </a:r>
          </a:p>
        </p:txBody>
      </p:sp>
      <p:sp>
        <p:nvSpPr>
          <p:cNvPr id="2" name="TextBox 1"/>
          <p:cNvSpPr txBox="1"/>
          <p:nvPr/>
        </p:nvSpPr>
        <p:spPr>
          <a:xfrm>
            <a:off x="1691447" y="2171808"/>
            <a:ext cx="1582583" cy="300082"/>
          </a:xfrm>
          <a:prstGeom prst="rect">
            <a:avLst/>
          </a:prstGeom>
          <a:noFill/>
        </p:spPr>
        <p:txBody>
          <a:bodyPr wrap="square" rtlCol="0">
            <a:spAutoFit/>
          </a:bodyPr>
          <a:lstStyle/>
          <a:p>
            <a:r>
              <a:rPr lang="en-US" sz="1350" dirty="0"/>
              <a:t>Characteristics (+)</a:t>
            </a:r>
          </a:p>
        </p:txBody>
      </p:sp>
      <p:sp>
        <p:nvSpPr>
          <p:cNvPr id="16" name="TextBox 15"/>
          <p:cNvSpPr txBox="1"/>
          <p:nvPr/>
        </p:nvSpPr>
        <p:spPr>
          <a:xfrm>
            <a:off x="9040694" y="2204998"/>
            <a:ext cx="1514212" cy="300082"/>
          </a:xfrm>
          <a:prstGeom prst="rect">
            <a:avLst/>
          </a:prstGeom>
          <a:noFill/>
        </p:spPr>
        <p:txBody>
          <a:bodyPr wrap="square" rtlCol="0">
            <a:spAutoFit/>
          </a:bodyPr>
          <a:lstStyle/>
          <a:p>
            <a:r>
              <a:rPr lang="en-US" sz="1350" dirty="0"/>
              <a:t>Characteristics (-)</a:t>
            </a:r>
          </a:p>
        </p:txBody>
      </p:sp>
      <p:sp>
        <p:nvSpPr>
          <p:cNvPr id="17" name="Shape 311"/>
          <p:cNvSpPr txBox="1"/>
          <p:nvPr/>
        </p:nvSpPr>
        <p:spPr>
          <a:xfrm>
            <a:off x="8954089" y="3591211"/>
            <a:ext cx="1659651" cy="363374"/>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Limited on-demand product generation and end-user </a:t>
            </a:r>
            <a:r>
              <a:rPr lang="en" sz="1050" dirty="0">
                <a:solidFill>
                  <a:schemeClr val="dk1"/>
                </a:solidFill>
                <a:latin typeface="Arial"/>
                <a:ea typeface="Arial"/>
                <a:cs typeface="Arial"/>
                <a:sym typeface="Arial"/>
              </a:rPr>
              <a:t>processing </a:t>
            </a:r>
            <a:r>
              <a:rPr lang="en-US" sz="1050" dirty="0">
                <a:solidFill>
                  <a:schemeClr val="dk1"/>
                </a:solidFill>
                <a:latin typeface="Arial"/>
                <a:ea typeface="Arial"/>
                <a:cs typeface="Arial"/>
                <a:sym typeface="Arial"/>
              </a:rPr>
              <a:t>capabilities </a:t>
            </a:r>
            <a:endParaRPr lang="en" sz="1050" dirty="0">
              <a:solidFill>
                <a:schemeClr val="dk1"/>
              </a:solidFill>
              <a:latin typeface="Arial"/>
              <a:ea typeface="Arial"/>
              <a:cs typeface="Arial"/>
              <a:sym typeface="Arial"/>
            </a:endParaRPr>
          </a:p>
        </p:txBody>
      </p:sp>
      <p:sp>
        <p:nvSpPr>
          <p:cNvPr id="18" name="Shape 311"/>
          <p:cNvSpPr txBox="1"/>
          <p:nvPr/>
        </p:nvSpPr>
        <p:spPr>
          <a:xfrm>
            <a:off x="8954089" y="4409413"/>
            <a:ext cx="1659651" cy="203683"/>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Duplication of storage</a:t>
            </a:r>
            <a:endParaRPr lang="en" sz="1050" dirty="0">
              <a:solidFill>
                <a:schemeClr val="dk1"/>
              </a:solidFill>
              <a:latin typeface="Arial"/>
              <a:ea typeface="Arial"/>
              <a:cs typeface="Arial"/>
              <a:sym typeface="Arial"/>
            </a:endParaRPr>
          </a:p>
        </p:txBody>
      </p:sp>
      <p:sp>
        <p:nvSpPr>
          <p:cNvPr id="19" name="Shape 309"/>
          <p:cNvSpPr txBox="1"/>
          <p:nvPr/>
        </p:nvSpPr>
        <p:spPr>
          <a:xfrm>
            <a:off x="1576816" y="3875497"/>
            <a:ext cx="1524530" cy="519299"/>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Predictable</a:t>
            </a:r>
            <a:endParaRPr lang="en" sz="1050" dirty="0">
              <a:solidFill>
                <a:schemeClr val="dk1"/>
              </a:solidFill>
              <a:latin typeface="Arial"/>
              <a:ea typeface="Arial"/>
              <a:cs typeface="Arial"/>
              <a:sym typeface="Arial"/>
            </a:endParaRPr>
          </a:p>
        </p:txBody>
      </p:sp>
      <p:sp>
        <p:nvSpPr>
          <p:cNvPr id="20" name="Shape 311"/>
          <p:cNvSpPr txBox="1"/>
          <p:nvPr/>
        </p:nvSpPr>
        <p:spPr>
          <a:xfrm>
            <a:off x="8954089" y="4683211"/>
            <a:ext cx="1659651" cy="363374"/>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Duplication of services and software</a:t>
            </a:r>
            <a:endParaRPr lang="en" sz="1050" dirty="0">
              <a:solidFill>
                <a:schemeClr val="dk1"/>
              </a:solidFill>
              <a:latin typeface="Arial"/>
              <a:ea typeface="Arial"/>
              <a:cs typeface="Arial"/>
              <a:sym typeface="Arial"/>
            </a:endParaRPr>
          </a:p>
        </p:txBody>
      </p:sp>
      <p:sp>
        <p:nvSpPr>
          <p:cNvPr id="4" name="Date Placeholder 3">
            <a:extLst>
              <a:ext uri="{FF2B5EF4-FFF2-40B4-BE49-F238E27FC236}">
                <a16:creationId xmlns:a16="http://schemas.microsoft.com/office/drawing/2014/main" id="{4B4D3EDE-AC9A-6B48-AF78-B4ED81DB750C}"/>
              </a:ext>
            </a:extLst>
          </p:cNvPr>
          <p:cNvSpPr>
            <a:spLocks noGrp="1"/>
          </p:cNvSpPr>
          <p:nvPr>
            <p:ph type="dt" sz="half" idx="10"/>
          </p:nvPr>
        </p:nvSpPr>
        <p:spPr/>
        <p:txBody>
          <a:bodyPr/>
          <a:lstStyle/>
          <a:p>
            <a:fld id="{C1BA82DC-5F54-7C47-A84F-F3814438CCEF}" type="datetime1">
              <a:rPr lang="en-US" smtClean="0"/>
              <a:t>10/7/2019</a:t>
            </a:fld>
            <a:endParaRPr lang="en-US"/>
          </a:p>
        </p:txBody>
      </p:sp>
      <p:sp>
        <p:nvSpPr>
          <p:cNvPr id="13" name="Slide Number Placeholder 12">
            <a:extLst>
              <a:ext uri="{FF2B5EF4-FFF2-40B4-BE49-F238E27FC236}">
                <a16:creationId xmlns:a16="http://schemas.microsoft.com/office/drawing/2014/main" id="{9968070B-734C-9B4F-9CD8-B3B4D24A5A54}"/>
              </a:ext>
            </a:extLst>
          </p:cNvPr>
          <p:cNvSpPr>
            <a:spLocks noGrp="1"/>
          </p:cNvSpPr>
          <p:nvPr>
            <p:ph type="sldNum" sz="quarter" idx="12"/>
          </p:nvPr>
        </p:nvSpPr>
        <p:spPr/>
        <p:txBody>
          <a:bodyPr/>
          <a:lstStyle/>
          <a:p>
            <a:fld id="{C62565AA-8C13-EB49-B46B-E752CDCE80A8}" type="slidenum">
              <a:rPr lang="en-US" smtClean="0"/>
              <a:t>16</a:t>
            </a:fld>
            <a:endParaRPr lang="en-US"/>
          </a:p>
        </p:txBody>
      </p:sp>
    </p:spTree>
    <p:extLst>
      <p:ext uri="{BB962C8B-B14F-4D97-AF65-F5344CB8AC3E}">
        <p14:creationId xmlns:p14="http://schemas.microsoft.com/office/powerpoint/2010/main" val="3869086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25082" y="370596"/>
            <a:ext cx="9656956" cy="994172"/>
          </a:xfrm>
        </p:spPr>
        <p:txBody>
          <a:bodyPr>
            <a:normAutofit/>
          </a:bodyPr>
          <a:lstStyle/>
          <a:p>
            <a:r>
              <a:rPr lang="en-US" sz="3600" dirty="0">
                <a:sym typeface="Arial"/>
              </a:rPr>
              <a:t>Simplified </a:t>
            </a:r>
            <a:r>
              <a:rPr lang="en" sz="3600" dirty="0">
                <a:sym typeface="Arial"/>
              </a:rPr>
              <a:t>Commercial Cloud Architecture</a:t>
            </a:r>
            <a:endParaRPr lang="en-US" sz="3600" dirty="0"/>
          </a:p>
        </p:txBody>
      </p:sp>
      <p:pic>
        <p:nvPicPr>
          <p:cNvPr id="6" name="Shape 330"/>
          <p:cNvPicPr preferRelativeResize="0"/>
          <p:nvPr/>
        </p:nvPicPr>
        <p:blipFill rotWithShape="1">
          <a:blip r:embed="rId2">
            <a:alphaModFix/>
          </a:blip>
          <a:srcRect/>
          <a:stretch/>
        </p:blipFill>
        <p:spPr>
          <a:xfrm>
            <a:off x="3322792" y="1782859"/>
            <a:ext cx="5546416" cy="4096831"/>
          </a:xfrm>
          <a:prstGeom prst="rect">
            <a:avLst/>
          </a:prstGeom>
          <a:noFill/>
          <a:ln>
            <a:noFill/>
          </a:ln>
        </p:spPr>
      </p:pic>
      <p:sp>
        <p:nvSpPr>
          <p:cNvPr id="7" name="Shape 332"/>
          <p:cNvSpPr/>
          <p:nvPr/>
        </p:nvSpPr>
        <p:spPr>
          <a:xfrm>
            <a:off x="1524001" y="2199256"/>
            <a:ext cx="1584233" cy="3346952"/>
          </a:xfrm>
          <a:prstGeom prst="rect">
            <a:avLst/>
          </a:prstGeom>
          <a:solidFill>
            <a:srgbClr val="D8D8D8"/>
          </a:solidFill>
          <a:ln w="12700" cap="flat" cmpd="sng">
            <a:solidFill>
              <a:srgbClr val="78846A"/>
            </a:solidFill>
            <a:prstDash val="solid"/>
            <a:miter/>
            <a:headEnd type="none" w="med" len="med"/>
            <a:tailEnd type="none" w="med" len="med"/>
          </a:ln>
        </p:spPr>
        <p:txBody>
          <a:bodyPr lIns="51431" tIns="25706" rIns="51431" bIns="25706" anchor="ctr" anchorCtr="0">
            <a:noAutofit/>
          </a:bodyPr>
          <a:lstStyle/>
          <a:p>
            <a:pPr algn="ctr"/>
            <a:endParaRPr sz="1050">
              <a:solidFill>
                <a:schemeClr val="lt1"/>
              </a:solidFill>
              <a:latin typeface="Arial"/>
              <a:ea typeface="Arial"/>
              <a:cs typeface="Arial"/>
              <a:sym typeface="Arial"/>
            </a:endParaRPr>
          </a:p>
        </p:txBody>
      </p:sp>
      <p:sp>
        <p:nvSpPr>
          <p:cNvPr id="8" name="Shape 333"/>
          <p:cNvSpPr txBox="1"/>
          <p:nvPr/>
        </p:nvSpPr>
        <p:spPr>
          <a:xfrm>
            <a:off x="1576887" y="2339916"/>
            <a:ext cx="1455877" cy="592088"/>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Processing next to data – buy by the yard for </a:t>
            </a:r>
            <a:r>
              <a:rPr lang="en" sz="1050" b="1" dirty="0">
                <a:solidFill>
                  <a:schemeClr val="dk1"/>
                </a:solidFill>
                <a:latin typeface="Arial"/>
                <a:ea typeface="Arial"/>
                <a:cs typeface="Arial"/>
                <a:sym typeface="Arial"/>
              </a:rPr>
              <a:t>anyone</a:t>
            </a:r>
          </a:p>
        </p:txBody>
      </p:sp>
      <p:sp>
        <p:nvSpPr>
          <p:cNvPr id="9" name="Shape 334"/>
          <p:cNvSpPr txBox="1"/>
          <p:nvPr/>
        </p:nvSpPr>
        <p:spPr>
          <a:xfrm>
            <a:off x="1576887" y="4026550"/>
            <a:ext cx="1426546" cy="40343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Easily add new data producers </a:t>
            </a:r>
          </a:p>
        </p:txBody>
      </p:sp>
      <p:sp>
        <p:nvSpPr>
          <p:cNvPr id="10" name="Shape 335"/>
          <p:cNvSpPr txBox="1"/>
          <p:nvPr/>
        </p:nvSpPr>
        <p:spPr>
          <a:xfrm>
            <a:off x="1576887" y="3668684"/>
            <a:ext cx="1426546" cy="260465"/>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Expert user support</a:t>
            </a:r>
          </a:p>
        </p:txBody>
      </p:sp>
      <p:sp>
        <p:nvSpPr>
          <p:cNvPr id="11" name="Shape 339"/>
          <p:cNvSpPr txBox="1"/>
          <p:nvPr/>
        </p:nvSpPr>
        <p:spPr>
          <a:xfrm>
            <a:off x="1576887" y="3029407"/>
            <a:ext cx="1426546" cy="399699"/>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No duplication of data - Data available to all DAACs and users</a:t>
            </a:r>
          </a:p>
        </p:txBody>
      </p:sp>
      <p:sp>
        <p:nvSpPr>
          <p:cNvPr id="12" name="Shape 340"/>
          <p:cNvSpPr/>
          <p:nvPr/>
        </p:nvSpPr>
        <p:spPr>
          <a:xfrm>
            <a:off x="9083768" y="2201410"/>
            <a:ext cx="1584233" cy="3346952"/>
          </a:xfrm>
          <a:prstGeom prst="rect">
            <a:avLst/>
          </a:prstGeom>
          <a:solidFill>
            <a:srgbClr val="D8D8D8"/>
          </a:solidFill>
          <a:ln w="12700" cap="flat" cmpd="sng">
            <a:solidFill>
              <a:srgbClr val="78846A"/>
            </a:solidFill>
            <a:prstDash val="solid"/>
            <a:miter/>
            <a:headEnd type="none" w="med" len="med"/>
            <a:tailEnd type="none" w="med" len="med"/>
          </a:ln>
        </p:spPr>
        <p:txBody>
          <a:bodyPr lIns="51431" tIns="25706" rIns="51431" bIns="25706" anchor="ctr" anchorCtr="0">
            <a:noAutofit/>
          </a:bodyPr>
          <a:lstStyle/>
          <a:p>
            <a:pPr algn="ctr"/>
            <a:endParaRPr sz="1050">
              <a:solidFill>
                <a:schemeClr val="lt1"/>
              </a:solidFill>
              <a:latin typeface="Arial"/>
              <a:ea typeface="Arial"/>
              <a:cs typeface="Arial"/>
              <a:sym typeface="Arial"/>
            </a:endParaRPr>
          </a:p>
        </p:txBody>
      </p:sp>
      <p:sp>
        <p:nvSpPr>
          <p:cNvPr id="13" name="Shape 341"/>
          <p:cNvSpPr txBox="1"/>
          <p:nvPr/>
        </p:nvSpPr>
        <p:spPr>
          <a:xfrm>
            <a:off x="9093616" y="2356205"/>
            <a:ext cx="1574384" cy="35927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Development coordination</a:t>
            </a:r>
          </a:p>
        </p:txBody>
      </p:sp>
      <p:sp>
        <p:nvSpPr>
          <p:cNvPr id="14" name="Shape 342"/>
          <p:cNvSpPr txBox="1"/>
          <p:nvPr/>
        </p:nvSpPr>
        <p:spPr>
          <a:xfrm>
            <a:off x="9093616" y="2819509"/>
            <a:ext cx="1574384" cy="35927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Cost management</a:t>
            </a:r>
          </a:p>
        </p:txBody>
      </p:sp>
      <p:sp>
        <p:nvSpPr>
          <p:cNvPr id="15" name="Shape 343"/>
          <p:cNvSpPr txBox="1"/>
          <p:nvPr/>
        </p:nvSpPr>
        <p:spPr>
          <a:xfrm>
            <a:off x="9093616" y="3103177"/>
            <a:ext cx="1574384" cy="359270"/>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Security, ITAR, SBU, EAR99</a:t>
            </a:r>
          </a:p>
        </p:txBody>
      </p:sp>
      <p:sp>
        <p:nvSpPr>
          <p:cNvPr id="16" name="Shape 344"/>
          <p:cNvSpPr txBox="1"/>
          <p:nvPr/>
        </p:nvSpPr>
        <p:spPr>
          <a:xfrm>
            <a:off x="9093616" y="3551721"/>
            <a:ext cx="1574384" cy="513432"/>
          </a:xfrm>
          <a:prstGeom prst="rect">
            <a:avLst/>
          </a:prstGeom>
          <a:noFill/>
          <a:ln>
            <a:noFill/>
          </a:ln>
        </p:spPr>
        <p:txBody>
          <a:bodyPr lIns="51431" tIns="25706" rIns="51431" bIns="25706" anchor="t" anchorCtr="0">
            <a:noAutofit/>
          </a:bodyPr>
          <a:lstStyle/>
          <a:p>
            <a:pPr>
              <a:buSzPct val="25000"/>
            </a:pPr>
            <a:r>
              <a:rPr lang="en" sz="1050" dirty="0">
                <a:solidFill>
                  <a:schemeClr val="dk1"/>
                </a:solidFill>
                <a:latin typeface="Arial"/>
                <a:ea typeface="Arial"/>
                <a:cs typeface="Arial"/>
                <a:sym typeface="Arial"/>
              </a:rPr>
              <a:t>Business processes and skillsets</a:t>
            </a:r>
          </a:p>
        </p:txBody>
      </p:sp>
      <p:sp>
        <p:nvSpPr>
          <p:cNvPr id="17" name="Shape 345"/>
          <p:cNvSpPr txBox="1"/>
          <p:nvPr/>
        </p:nvSpPr>
        <p:spPr>
          <a:xfrm>
            <a:off x="9093616" y="3998723"/>
            <a:ext cx="1574384" cy="205328"/>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Vendor l</a:t>
            </a:r>
            <a:r>
              <a:rPr lang="en" sz="1050" dirty="0" err="1">
                <a:solidFill>
                  <a:schemeClr val="dk1"/>
                </a:solidFill>
                <a:latin typeface="Arial"/>
                <a:ea typeface="Arial"/>
                <a:cs typeface="Arial"/>
                <a:sym typeface="Arial"/>
              </a:rPr>
              <a:t>ock</a:t>
            </a:r>
            <a:r>
              <a:rPr lang="en" sz="1050" dirty="0">
                <a:solidFill>
                  <a:schemeClr val="dk1"/>
                </a:solidFill>
                <a:latin typeface="Arial"/>
                <a:ea typeface="Arial"/>
                <a:cs typeface="Arial"/>
                <a:sym typeface="Arial"/>
              </a:rPr>
              <a:t>-in</a:t>
            </a:r>
          </a:p>
        </p:txBody>
      </p:sp>
      <p:sp>
        <p:nvSpPr>
          <p:cNvPr id="18" name="TextBox 17"/>
          <p:cNvSpPr txBox="1"/>
          <p:nvPr/>
        </p:nvSpPr>
        <p:spPr>
          <a:xfrm>
            <a:off x="1576886" y="1937831"/>
            <a:ext cx="1827753" cy="300082"/>
          </a:xfrm>
          <a:prstGeom prst="rect">
            <a:avLst/>
          </a:prstGeom>
          <a:noFill/>
        </p:spPr>
        <p:txBody>
          <a:bodyPr wrap="square" rtlCol="0">
            <a:spAutoFit/>
          </a:bodyPr>
          <a:lstStyle/>
          <a:p>
            <a:r>
              <a:rPr lang="en-US" sz="1350" dirty="0"/>
              <a:t>Characteristics (+)</a:t>
            </a:r>
          </a:p>
        </p:txBody>
      </p:sp>
      <p:sp>
        <p:nvSpPr>
          <p:cNvPr id="19" name="TextBox 18"/>
          <p:cNvSpPr txBox="1"/>
          <p:nvPr/>
        </p:nvSpPr>
        <p:spPr>
          <a:xfrm>
            <a:off x="9165614" y="1937831"/>
            <a:ext cx="1716945" cy="300082"/>
          </a:xfrm>
          <a:prstGeom prst="rect">
            <a:avLst/>
          </a:prstGeom>
          <a:noFill/>
        </p:spPr>
        <p:txBody>
          <a:bodyPr wrap="square" rtlCol="0">
            <a:spAutoFit/>
          </a:bodyPr>
          <a:lstStyle/>
          <a:p>
            <a:r>
              <a:rPr lang="en-US" sz="1350" dirty="0"/>
              <a:t>Characteristics (-)</a:t>
            </a:r>
          </a:p>
        </p:txBody>
      </p:sp>
      <p:sp>
        <p:nvSpPr>
          <p:cNvPr id="20" name="Shape 334"/>
          <p:cNvSpPr txBox="1"/>
          <p:nvPr/>
        </p:nvSpPr>
        <p:spPr>
          <a:xfrm>
            <a:off x="1591551" y="4527383"/>
            <a:ext cx="1426546" cy="537971"/>
          </a:xfrm>
          <a:prstGeom prst="rect">
            <a:avLst/>
          </a:prstGeom>
          <a:noFill/>
          <a:ln>
            <a:noFill/>
          </a:ln>
        </p:spPr>
        <p:txBody>
          <a:bodyPr lIns="51431" tIns="25706" rIns="51431" bIns="25706" anchor="t" anchorCtr="0">
            <a:noAutofit/>
          </a:bodyPr>
          <a:lstStyle/>
          <a:p>
            <a:pPr>
              <a:buSzPct val="25000"/>
            </a:pPr>
            <a:r>
              <a:rPr lang="en-US" sz="1050" dirty="0">
                <a:solidFill>
                  <a:schemeClr val="dk1"/>
                </a:solidFill>
                <a:latin typeface="Arial"/>
                <a:ea typeface="Arial"/>
                <a:cs typeface="Arial"/>
                <a:sym typeface="Arial"/>
              </a:rPr>
              <a:t>Apply new technology more easily (e.g. machine learning)</a:t>
            </a:r>
            <a:endParaRPr lang="en" sz="1050" dirty="0">
              <a:solidFill>
                <a:schemeClr val="dk1"/>
              </a:solidFill>
              <a:latin typeface="Arial"/>
              <a:ea typeface="Arial"/>
              <a:cs typeface="Arial"/>
              <a:sym typeface="Arial"/>
            </a:endParaRPr>
          </a:p>
        </p:txBody>
      </p:sp>
      <p:sp>
        <p:nvSpPr>
          <p:cNvPr id="21" name="Shape 345"/>
          <p:cNvSpPr txBox="1"/>
          <p:nvPr/>
        </p:nvSpPr>
        <p:spPr>
          <a:xfrm>
            <a:off x="9165614" y="4512155"/>
            <a:ext cx="1574384" cy="205328"/>
          </a:xfrm>
          <a:prstGeom prst="rect">
            <a:avLst/>
          </a:prstGeom>
          <a:noFill/>
          <a:ln>
            <a:noFill/>
          </a:ln>
        </p:spPr>
        <p:txBody>
          <a:bodyPr lIns="51431" tIns="25706" rIns="51431" bIns="25706" anchor="t" anchorCtr="0">
            <a:noAutofit/>
          </a:bodyPr>
          <a:lstStyle/>
          <a:p>
            <a:pPr>
              <a:buSzPct val="25000"/>
            </a:pPr>
            <a:endParaRPr lang="en" sz="1050" dirty="0">
              <a:solidFill>
                <a:schemeClr val="dk1"/>
              </a:solidFill>
              <a:latin typeface="Arial"/>
              <a:ea typeface="Arial"/>
              <a:cs typeface="Arial"/>
              <a:sym typeface="Arial"/>
            </a:endParaRPr>
          </a:p>
        </p:txBody>
      </p:sp>
      <p:sp>
        <p:nvSpPr>
          <p:cNvPr id="22" name="TextBox 21"/>
          <p:cNvSpPr txBox="1"/>
          <p:nvPr/>
        </p:nvSpPr>
        <p:spPr>
          <a:xfrm>
            <a:off x="3003433" y="5918884"/>
            <a:ext cx="6796284"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n-US" sz="1400" dirty="0">
                <a:ln w="0"/>
                <a:solidFill>
                  <a:srgbClr val="FF0000"/>
                </a:solidFill>
                <a:effectLst>
                  <a:outerShdw blurRad="38100" dist="19050" dir="2700000" algn="tl" rotWithShape="0">
                    <a:schemeClr val="dk1">
                      <a:alpha val="40000"/>
                    </a:schemeClr>
                  </a:outerShdw>
                </a:effectLst>
              </a:rPr>
              <a:t>Developing an architecture that will allow us to efficiently provide for the larger missions</a:t>
            </a:r>
          </a:p>
        </p:txBody>
      </p:sp>
      <p:sp>
        <p:nvSpPr>
          <p:cNvPr id="3" name="Date Placeholder 2">
            <a:extLst>
              <a:ext uri="{FF2B5EF4-FFF2-40B4-BE49-F238E27FC236}">
                <a16:creationId xmlns:a16="http://schemas.microsoft.com/office/drawing/2014/main" id="{5D6B424A-C9F7-114E-8672-7E81629D9DF6}"/>
              </a:ext>
            </a:extLst>
          </p:cNvPr>
          <p:cNvSpPr>
            <a:spLocks noGrp="1"/>
          </p:cNvSpPr>
          <p:nvPr>
            <p:ph type="dt" sz="half" idx="10"/>
          </p:nvPr>
        </p:nvSpPr>
        <p:spPr/>
        <p:txBody>
          <a:bodyPr/>
          <a:lstStyle/>
          <a:p>
            <a:fld id="{93EB0020-15F3-3349-91AD-C481E0EC30CB}" type="datetime1">
              <a:rPr lang="en-US" smtClean="0"/>
              <a:t>10/7/2019</a:t>
            </a:fld>
            <a:endParaRPr lang="en-US"/>
          </a:p>
        </p:txBody>
      </p:sp>
      <p:sp>
        <p:nvSpPr>
          <p:cNvPr id="23" name="Slide Number Placeholder 22">
            <a:extLst>
              <a:ext uri="{FF2B5EF4-FFF2-40B4-BE49-F238E27FC236}">
                <a16:creationId xmlns:a16="http://schemas.microsoft.com/office/drawing/2014/main" id="{1F358356-7EC8-884D-A098-BAA4764729D3}"/>
              </a:ext>
            </a:extLst>
          </p:cNvPr>
          <p:cNvSpPr>
            <a:spLocks noGrp="1"/>
          </p:cNvSpPr>
          <p:nvPr>
            <p:ph type="sldNum" sz="quarter" idx="12"/>
          </p:nvPr>
        </p:nvSpPr>
        <p:spPr/>
        <p:txBody>
          <a:bodyPr/>
          <a:lstStyle/>
          <a:p>
            <a:fld id="{C62565AA-8C13-EB49-B46B-E752CDCE80A8}" type="slidenum">
              <a:rPr lang="en-US" smtClean="0"/>
              <a:t>17</a:t>
            </a:fld>
            <a:endParaRPr lang="en-US"/>
          </a:p>
        </p:txBody>
      </p:sp>
    </p:spTree>
    <p:extLst>
      <p:ext uri="{BB962C8B-B14F-4D97-AF65-F5344CB8AC3E}">
        <p14:creationId xmlns:p14="http://schemas.microsoft.com/office/powerpoint/2010/main" val="2355565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Earthdata</a:t>
            </a:r>
            <a:r>
              <a:rPr lang="en-US" dirty="0" smtClean="0"/>
              <a:t> </a:t>
            </a:r>
            <a:r>
              <a:rPr lang="en-US" dirty="0"/>
              <a:t>Cloud </a:t>
            </a:r>
            <a:r>
              <a:rPr lang="en-US" dirty="0" smtClean="0"/>
              <a:t>Accomplishments</a:t>
            </a:r>
            <a:endParaRPr lang="en-US" dirty="0"/>
          </a:p>
        </p:txBody>
      </p:sp>
      <p:sp>
        <p:nvSpPr>
          <p:cNvPr id="3" name="Text Placeholder 2"/>
          <p:cNvSpPr>
            <a:spLocks noGrp="1"/>
          </p:cNvSpPr>
          <p:nvPr>
            <p:ph type="body" idx="1"/>
          </p:nvPr>
        </p:nvSpPr>
        <p:spPr/>
        <p:txBody>
          <a:bodyPr>
            <a:normAutofit/>
          </a:bodyPr>
          <a:lstStyle/>
          <a:p>
            <a:pPr marL="285750" indent="-285750"/>
            <a:r>
              <a:rPr lang="en-US" sz="1800" dirty="0"/>
              <a:t>Designed and deployed </a:t>
            </a:r>
            <a:r>
              <a:rPr lang="en-US" sz="1800" dirty="0">
                <a:ea typeface="Cambria Math" panose="02040503050406030204" pitchFamily="18" charset="0"/>
                <a:cs typeface="Arial" panose="020B0604020202020204" pitchFamily="34" charset="0"/>
              </a:rPr>
              <a:t>a </a:t>
            </a:r>
            <a:r>
              <a:rPr lang="en-US" sz="1800" dirty="0">
                <a:cs typeface="Cambria"/>
              </a:rPr>
              <a:t>custom built cloud optimized platform (NGAP – NASA Compliant General Application Platform) which provides highly flexible cloud native infrastructure,  NASA compliant IT Security controls, networking services, and business cost control in Amazon Web Services (AWS).</a:t>
            </a:r>
          </a:p>
          <a:p>
            <a:pPr lvl="1"/>
            <a:endParaRPr lang="en-US" sz="1400" dirty="0">
              <a:cs typeface="Cambria"/>
            </a:endParaRPr>
          </a:p>
          <a:p>
            <a:pPr marL="285750" indent="-285750"/>
            <a:r>
              <a:rPr lang="en-US" sz="1800" dirty="0"/>
              <a:t>Developed </a:t>
            </a:r>
            <a:r>
              <a:rPr lang="en-US" sz="1800" dirty="0" smtClean="0"/>
              <a:t>and deployed a </a:t>
            </a:r>
            <a:r>
              <a:rPr lang="en-US" sz="1800" dirty="0" smtClean="0">
                <a:ea typeface="Cambria Math" panose="02040503050406030204" pitchFamily="18" charset="0"/>
                <a:cs typeface="Arial" panose="020B0604020202020204" pitchFamily="34" charset="0"/>
              </a:rPr>
              <a:t>cloud </a:t>
            </a:r>
            <a:r>
              <a:rPr lang="en-US" sz="1800" dirty="0">
                <a:ea typeface="Cambria Math" panose="02040503050406030204" pitchFamily="18" charset="0"/>
                <a:cs typeface="Arial" panose="020B0604020202020204" pitchFamily="34" charset="0"/>
              </a:rPr>
              <a:t>optimized software, “Cumulus”,  for performing Earth science data </a:t>
            </a:r>
            <a:r>
              <a:rPr lang="en-US" sz="1800" dirty="0"/>
              <a:t>ingest, archive, and distribution capabilities to support all EOSDIS </a:t>
            </a:r>
            <a:r>
              <a:rPr lang="en-US" sz="1800" dirty="0" smtClean="0"/>
              <a:t>missions</a:t>
            </a:r>
          </a:p>
          <a:p>
            <a:pPr marL="285750" indent="-285750"/>
            <a:endParaRPr lang="en-US" sz="1800" dirty="0"/>
          </a:p>
          <a:p>
            <a:pPr marL="285750" indent="-285750"/>
            <a:r>
              <a:rPr lang="en-US" sz="1800" dirty="0">
                <a:ea typeface="Cambria Math" panose="02040503050406030204" pitchFamily="18" charset="0"/>
                <a:cs typeface="Arial" panose="020B0604020202020204" pitchFamily="34" charset="0"/>
              </a:rPr>
              <a:t>Developed and deployed a customized “egress breaker” and “egress throttle” </a:t>
            </a:r>
            <a:endParaRPr lang="en-US" sz="1800" dirty="0" smtClean="0">
              <a:ea typeface="Cambria Math" panose="02040503050406030204" pitchFamily="18" charset="0"/>
              <a:cs typeface="Arial" panose="020B0604020202020204" pitchFamily="34" charset="0"/>
            </a:endParaRPr>
          </a:p>
          <a:p>
            <a:pPr marL="285750" indent="-285750"/>
            <a:endParaRPr lang="en-US" sz="1800" dirty="0" smtClean="0">
              <a:ea typeface="Cambria Math" panose="02040503050406030204" pitchFamily="18" charset="0"/>
              <a:cs typeface="Arial" panose="020B0604020202020204" pitchFamily="34" charset="0"/>
            </a:endParaRPr>
          </a:p>
          <a:p>
            <a:pPr marL="285750" indent="-285750"/>
            <a:r>
              <a:rPr lang="en-US" sz="1800" dirty="0" smtClean="0">
                <a:solidFill>
                  <a:srgbClr val="000000"/>
                </a:solidFill>
                <a:latin typeface=" Arial"/>
                <a:ea typeface="Calibri" panose="020F0502020204030204" pitchFamily="34" charset="0"/>
                <a:cs typeface="Times New Roman" panose="02020603050405020304" pitchFamily="18" charset="0"/>
              </a:rPr>
              <a:t>Provided </a:t>
            </a:r>
            <a:r>
              <a:rPr lang="en-US" sz="1800" dirty="0" err="1" smtClean="0">
                <a:solidFill>
                  <a:srgbClr val="000000"/>
                </a:solidFill>
                <a:latin typeface=" Arial"/>
                <a:ea typeface="Calibri" panose="020F0502020204030204" pitchFamily="34" charset="0"/>
                <a:cs typeface="Times New Roman" panose="02020603050405020304" pitchFamily="18" charset="0"/>
              </a:rPr>
              <a:t>Earthdata</a:t>
            </a:r>
            <a:r>
              <a:rPr lang="en-US" sz="1800" dirty="0" smtClean="0">
                <a:solidFill>
                  <a:srgbClr val="000000"/>
                </a:solidFill>
                <a:latin typeface=" Arial"/>
                <a:ea typeface="Calibri" panose="020F0502020204030204" pitchFamily="34" charset="0"/>
                <a:cs typeface="Times New Roman" panose="02020603050405020304" pitchFamily="18" charset="0"/>
              </a:rPr>
              <a:t> </a:t>
            </a:r>
            <a:r>
              <a:rPr lang="en-US" sz="1800" dirty="0">
                <a:solidFill>
                  <a:srgbClr val="000000"/>
                </a:solidFill>
                <a:latin typeface=" Arial"/>
                <a:ea typeface="Calibri" panose="020F0502020204030204" pitchFamily="34" charset="0"/>
                <a:cs typeface="Times New Roman" panose="02020603050405020304" pitchFamily="18" charset="0"/>
              </a:rPr>
              <a:t>Cloud access to 7 </a:t>
            </a:r>
            <a:r>
              <a:rPr lang="en-US" sz="1800" dirty="0" smtClean="0">
                <a:solidFill>
                  <a:srgbClr val="000000"/>
                </a:solidFill>
                <a:latin typeface=" Arial"/>
                <a:ea typeface="Calibri" panose="020F0502020204030204" pitchFamily="34" charset="0"/>
                <a:cs typeface="Times New Roman" panose="02020603050405020304" pitchFamily="18" charset="0"/>
              </a:rPr>
              <a:t>Distributed Active Archive Centers (DAACs) with NGAP to begin the process of data and tool migration to the cloud </a:t>
            </a:r>
            <a:endParaRPr lang="en-US" sz="1800" dirty="0">
              <a:ea typeface="Cambria Math" panose="02040503050406030204" pitchFamily="18" charset="0"/>
              <a:cs typeface="Arial" panose="020B0604020202020204" pitchFamily="34" charset="0"/>
            </a:endParaRPr>
          </a:p>
          <a:p>
            <a:pPr marL="285750" indent="-285750"/>
            <a:endParaRPr lang="en-US" sz="1800" dirty="0" smtClean="0">
              <a:ea typeface="Cambria Math" panose="02040503050406030204" pitchFamily="18" charset="0"/>
              <a:cs typeface="Arial" panose="020B0604020202020204" pitchFamily="34" charset="0"/>
            </a:endParaRPr>
          </a:p>
          <a:p>
            <a:pPr marL="285750" indent="-285750"/>
            <a:endParaRPr lang="en-US" sz="1800" dirty="0">
              <a:ea typeface="Cambria Math" panose="02040503050406030204" pitchFamily="18" charset="0"/>
              <a:cs typeface="Arial" panose="020B0604020202020204" pitchFamily="34" charset="0"/>
            </a:endParaRPr>
          </a:p>
          <a:p>
            <a:pPr marL="285750" indent="-285750"/>
            <a:endParaRPr lang="en-US" sz="1000" dirty="0"/>
          </a:p>
        </p:txBody>
      </p:sp>
      <p:sp>
        <p:nvSpPr>
          <p:cNvPr id="4" name="Rectangle 3"/>
          <p:cNvSpPr/>
          <p:nvPr/>
        </p:nvSpPr>
        <p:spPr>
          <a:xfrm>
            <a:off x="525279" y="5376849"/>
            <a:ext cx="11469189"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1600" b="1" dirty="0"/>
              <a:t>Two key EOSDIS elements now running in Amazon Web Services (AWS) are the </a:t>
            </a:r>
            <a:r>
              <a:rPr lang="en-US" sz="1600" b="1" dirty="0">
                <a:hlinkClick r:id="rId2"/>
              </a:rPr>
              <a:t>Common Metadata Repository (CMR)</a:t>
            </a:r>
            <a:r>
              <a:rPr lang="en-US" sz="1600" b="1" dirty="0"/>
              <a:t> and </a:t>
            </a:r>
            <a:r>
              <a:rPr lang="en-US" sz="1600" b="1" dirty="0" err="1">
                <a:hlinkClick r:id="rId3"/>
              </a:rPr>
              <a:t>Earthdata</a:t>
            </a:r>
            <a:r>
              <a:rPr lang="en-US" sz="1600" b="1" dirty="0">
                <a:hlinkClick r:id="rId3"/>
              </a:rPr>
              <a:t> Search</a:t>
            </a:r>
            <a:r>
              <a:rPr lang="en-US" sz="1600" b="1" dirty="0"/>
              <a:t>. The CMR is the central repository for NASA Earth science metadata and enables sub-second searches through the entire EOSDIS archive. </a:t>
            </a:r>
            <a:r>
              <a:rPr lang="en-US" sz="1600" b="1" dirty="0" err="1"/>
              <a:t>Earthdata</a:t>
            </a:r>
            <a:r>
              <a:rPr lang="en-US" sz="1600" b="1" dirty="0"/>
              <a:t> Search is the primary application developed by EOSDIS for data search and discovery. </a:t>
            </a:r>
            <a:r>
              <a:rPr lang="en-US" sz="1600" b="1" dirty="0">
                <a:hlinkClick r:id="rId4"/>
              </a:rPr>
              <a:t>Global Imagery Browse Services (GIBS)</a:t>
            </a:r>
            <a:r>
              <a:rPr lang="en-US" sz="1600" b="1" dirty="0"/>
              <a:t>, which provides access to over 400 satellite imagery products that can be viewed using client applications such as EOSDIS Worldview, is expected to be the next EOSDIS application to evolve to the cloud.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926" y="326236"/>
            <a:ext cx="1452380" cy="1039804"/>
          </a:xfrm>
          <a:prstGeom prst="rect">
            <a:avLst/>
          </a:prstGeom>
        </p:spPr>
      </p:pic>
    </p:spTree>
    <p:extLst>
      <p:ext uri="{BB962C8B-B14F-4D97-AF65-F5344CB8AC3E}">
        <p14:creationId xmlns:p14="http://schemas.microsoft.com/office/powerpoint/2010/main" val="26243321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9495"/>
            <a:ext cx="10972800" cy="1143000"/>
          </a:xfrm>
        </p:spPr>
        <p:txBody>
          <a:bodyPr>
            <a:noAutofit/>
          </a:bodyPr>
          <a:lstStyle/>
          <a:p>
            <a:r>
              <a:rPr lang="en-US" sz="3200" dirty="0"/>
              <a:t>Prioritizing EOSDIS Data Products For Cloud Migration</a:t>
            </a:r>
          </a:p>
        </p:txBody>
      </p:sp>
      <p:sp>
        <p:nvSpPr>
          <p:cNvPr id="5" name="Content Placeholder 4"/>
          <p:cNvSpPr>
            <a:spLocks noGrp="1"/>
          </p:cNvSpPr>
          <p:nvPr>
            <p:ph idx="1"/>
          </p:nvPr>
        </p:nvSpPr>
        <p:spPr>
          <a:xfrm>
            <a:off x="1127761" y="1613372"/>
            <a:ext cx="3059723" cy="3870568"/>
          </a:xfr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a:normAutofit/>
          </a:bodyPr>
          <a:lstStyle/>
          <a:p>
            <a:pPr marL="0" indent="0" algn="ctr">
              <a:buNone/>
            </a:pPr>
            <a:r>
              <a:rPr lang="en-US" sz="2400" i="1" dirty="0">
                <a:solidFill>
                  <a:schemeClr val="tx1"/>
                </a:solidFill>
                <a:effectLst>
                  <a:outerShdw blurRad="38100" dist="38100" dir="2700000" algn="tl">
                    <a:srgbClr val="000000">
                      <a:alpha val="43137"/>
                    </a:srgbClr>
                  </a:outerShdw>
                </a:effectLst>
              </a:rPr>
              <a:t>In addition to SWOT and NISAR, we are d</a:t>
            </a:r>
            <a:r>
              <a:rPr lang="en-US" sz="2400" i="1" dirty="0">
                <a:solidFill>
                  <a:schemeClr val="tx1"/>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efining a mechanism for selecting high priority datasets to use commercial cloud technology for data management (ingest, archive, process and distribution). </a:t>
            </a:r>
          </a:p>
          <a:p>
            <a:pPr marL="0" indent="0">
              <a:buNone/>
            </a:pPr>
            <a:endParaRPr lang="en-US" dirty="0">
              <a:solidFill>
                <a:schemeClr val="tx1"/>
              </a:solidFill>
            </a:endParaRPr>
          </a:p>
        </p:txBody>
      </p:sp>
      <p:sp>
        <p:nvSpPr>
          <p:cNvPr id="3" name="Slide Number Placeholder 2"/>
          <p:cNvSpPr>
            <a:spLocks noGrp="1"/>
          </p:cNvSpPr>
          <p:nvPr>
            <p:ph type="sldNum" sz="quarter" idx="12"/>
          </p:nvPr>
        </p:nvSpPr>
        <p:spPr/>
        <p:txBody>
          <a:bodyPr/>
          <a:lstStyle/>
          <a:p>
            <a:fld id="{00B81750-45C9-6E45-8296-7F87C7C370B1}" type="slidenum">
              <a:rPr lang="en-US" smtClean="0"/>
              <a:t>19</a:t>
            </a:fld>
            <a:endParaRPr lang="en-US" dirty="0"/>
          </a:p>
        </p:txBody>
      </p:sp>
      <p:graphicFrame>
        <p:nvGraphicFramePr>
          <p:cNvPr id="7" name="Table 6"/>
          <p:cNvGraphicFramePr>
            <a:graphicFrameLocks noGrp="1"/>
          </p:cNvGraphicFramePr>
          <p:nvPr>
            <p:extLst/>
          </p:nvPr>
        </p:nvGraphicFramePr>
        <p:xfrm>
          <a:off x="5267570" y="1099733"/>
          <a:ext cx="5033107" cy="5683758"/>
        </p:xfrm>
        <a:graphic>
          <a:graphicData uri="http://schemas.openxmlformats.org/drawingml/2006/table">
            <a:tbl>
              <a:tblPr>
                <a:tableStyleId>{5C22544A-7EE6-4342-B048-85BDC9FD1C3A}</a:tableStyleId>
              </a:tblPr>
              <a:tblGrid>
                <a:gridCol w="2075699">
                  <a:extLst>
                    <a:ext uri="{9D8B030D-6E8A-4147-A177-3AD203B41FA5}">
                      <a16:colId xmlns:a16="http://schemas.microsoft.com/office/drawing/2014/main" val="995470296"/>
                    </a:ext>
                  </a:extLst>
                </a:gridCol>
                <a:gridCol w="2957408">
                  <a:extLst>
                    <a:ext uri="{9D8B030D-6E8A-4147-A177-3AD203B41FA5}">
                      <a16:colId xmlns:a16="http://schemas.microsoft.com/office/drawing/2014/main" val="4035950104"/>
                    </a:ext>
                  </a:extLst>
                </a:gridCol>
              </a:tblGrid>
              <a:tr h="221373">
                <a:tc>
                  <a:txBody>
                    <a:bodyPr/>
                    <a:lstStyle/>
                    <a:p>
                      <a:pPr rtl="0" fontAlgn="ctr"/>
                      <a:r>
                        <a:rPr lang="en-US" sz="1600" dirty="0">
                          <a:effectLst/>
                        </a:rPr>
                        <a:t>Tier 1 Factors</a:t>
                      </a:r>
                      <a:endParaRPr lang="en-US" sz="1600" b="1" dirty="0">
                        <a:effectLst/>
                      </a:endParaRPr>
                    </a:p>
                  </a:txBody>
                  <a:tcPr marL="8199" marR="8199" marT="5466" marB="5466" anchor="ctr">
                    <a:solidFill>
                      <a:schemeClr val="accent6">
                        <a:lumMod val="60000"/>
                        <a:lumOff val="40000"/>
                      </a:schemeClr>
                    </a:solidFill>
                  </a:tcPr>
                </a:tc>
                <a:tc>
                  <a:txBody>
                    <a:bodyPr/>
                    <a:lstStyle/>
                    <a:p>
                      <a:pPr rtl="0" fontAlgn="ctr"/>
                      <a:r>
                        <a:rPr lang="en-US" sz="1600" dirty="0">
                          <a:effectLst/>
                        </a:rPr>
                        <a:t>Prioritization Factor in Migration</a:t>
                      </a:r>
                      <a:endParaRPr lang="en-US" sz="1600" b="1" dirty="0">
                        <a:effectLst/>
                      </a:endParaRPr>
                    </a:p>
                  </a:txBody>
                  <a:tcPr marL="8199" marR="8199" marT="5466" marB="5466" anchor="ctr">
                    <a:solidFill>
                      <a:schemeClr val="accent6">
                        <a:lumMod val="60000"/>
                        <a:lumOff val="40000"/>
                      </a:schemeClr>
                    </a:solidFill>
                  </a:tcPr>
                </a:tc>
                <a:extLst>
                  <a:ext uri="{0D108BD9-81ED-4DB2-BD59-A6C34878D82A}">
                    <a16:rowId xmlns:a16="http://schemas.microsoft.com/office/drawing/2014/main" val="2404913173"/>
                  </a:ext>
                </a:extLst>
              </a:tr>
              <a:tr h="116513">
                <a:tc rowSpan="5">
                  <a:txBody>
                    <a:bodyPr/>
                    <a:lstStyle/>
                    <a:p>
                      <a:pPr rtl="0" fontAlgn="ctr"/>
                      <a:r>
                        <a:rPr lang="en-US" sz="1100" b="1" dirty="0">
                          <a:effectLst/>
                        </a:rPr>
                        <a:t>End User Value</a:t>
                      </a:r>
                    </a:p>
                  </a:txBody>
                  <a:tcPr marL="8199" marR="8199" marT="5466" marB="5466" anchor="ctr">
                    <a:solidFill>
                      <a:schemeClr val="accent6">
                        <a:lumMod val="20000"/>
                        <a:lumOff val="80000"/>
                      </a:schemeClr>
                    </a:solidFill>
                  </a:tcPr>
                </a:tc>
                <a:tc>
                  <a:txBody>
                    <a:bodyPr/>
                    <a:lstStyle/>
                    <a:p>
                      <a:pPr rtl="0" fontAlgn="ctr"/>
                      <a:r>
                        <a:rPr lang="en-US" sz="1100" dirty="0">
                          <a:effectLst/>
                        </a:rPr>
                        <a:t>Dataset Popularity</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003324218"/>
                  </a:ext>
                </a:extLst>
              </a:tr>
              <a:tr h="221373">
                <a:tc vMerge="1">
                  <a:txBody>
                    <a:bodyPr/>
                    <a:lstStyle/>
                    <a:p>
                      <a:endParaRPr lang="en-US"/>
                    </a:p>
                  </a:txBody>
                  <a:tcPr/>
                </a:tc>
                <a:tc>
                  <a:txBody>
                    <a:bodyPr/>
                    <a:lstStyle/>
                    <a:p>
                      <a:pPr rtl="0" fontAlgn="ctr"/>
                      <a:r>
                        <a:rPr lang="en-US" sz="1100" dirty="0">
                          <a:effectLst/>
                        </a:rPr>
                        <a:t>Length of Observation History</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169389854"/>
                  </a:ext>
                </a:extLst>
              </a:tr>
              <a:tr h="221373">
                <a:tc vMerge="1">
                  <a:txBody>
                    <a:bodyPr/>
                    <a:lstStyle/>
                    <a:p>
                      <a:endParaRPr lang="en-US"/>
                    </a:p>
                  </a:txBody>
                  <a:tcPr/>
                </a:tc>
                <a:tc>
                  <a:txBody>
                    <a:bodyPr/>
                    <a:lstStyle/>
                    <a:p>
                      <a:pPr rtl="0" fontAlgn="ctr"/>
                      <a:r>
                        <a:rPr lang="en-US" sz="1100" dirty="0">
                          <a:effectLst/>
                        </a:rPr>
                        <a:t>Interoperability with other products</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874527135"/>
                  </a:ext>
                </a:extLst>
              </a:tr>
              <a:tr h="116513">
                <a:tc vMerge="1">
                  <a:txBody>
                    <a:bodyPr/>
                    <a:lstStyle/>
                    <a:p>
                      <a:endParaRPr lang="en-US"/>
                    </a:p>
                  </a:txBody>
                  <a:tcPr/>
                </a:tc>
                <a:tc>
                  <a:txBody>
                    <a:bodyPr/>
                    <a:lstStyle/>
                    <a:p>
                      <a:pPr rtl="0" fontAlgn="ctr"/>
                      <a:r>
                        <a:rPr lang="en-US" sz="1100" dirty="0">
                          <a:effectLst/>
                        </a:rPr>
                        <a:t>Product Level</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3720526385"/>
                  </a:ext>
                </a:extLst>
              </a:tr>
              <a:tr h="221373">
                <a:tc vMerge="1">
                  <a:txBody>
                    <a:bodyPr/>
                    <a:lstStyle/>
                    <a:p>
                      <a:endParaRPr lang="en-US"/>
                    </a:p>
                  </a:txBody>
                  <a:tcPr/>
                </a:tc>
                <a:tc>
                  <a:txBody>
                    <a:bodyPr/>
                    <a:lstStyle/>
                    <a:p>
                      <a:pPr rtl="0" fontAlgn="ctr"/>
                      <a:r>
                        <a:rPr lang="en-US" sz="1100" dirty="0">
                          <a:effectLst/>
                        </a:rPr>
                        <a:t>Identified Level of Service</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100769376"/>
                  </a:ext>
                </a:extLst>
              </a:tr>
              <a:tr h="221373">
                <a:tc>
                  <a:txBody>
                    <a:bodyPr/>
                    <a:lstStyle/>
                    <a:p>
                      <a:pPr rtl="0" fontAlgn="ctr"/>
                      <a:r>
                        <a:rPr lang="en-US" sz="1100" b="1" dirty="0">
                          <a:effectLst/>
                        </a:rPr>
                        <a:t>End User Value / HQ Prioritization</a:t>
                      </a:r>
                    </a:p>
                  </a:txBody>
                  <a:tcPr marL="8199" marR="8199" marT="5466" marB="5466" anchor="ctr">
                    <a:solidFill>
                      <a:schemeClr val="accent6">
                        <a:lumMod val="40000"/>
                        <a:lumOff val="60000"/>
                      </a:schemeClr>
                    </a:solidFill>
                  </a:tcPr>
                </a:tc>
                <a:tc>
                  <a:txBody>
                    <a:bodyPr/>
                    <a:lstStyle/>
                    <a:p>
                      <a:pPr rtl="0" fontAlgn="ctr"/>
                      <a:r>
                        <a:rPr lang="en-US" sz="1100" dirty="0">
                          <a:effectLst/>
                        </a:rPr>
                        <a:t>Existing Migration Plans </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256062273"/>
                  </a:ext>
                </a:extLst>
              </a:tr>
              <a:tr h="326235">
                <a:tc rowSpan="3">
                  <a:txBody>
                    <a:bodyPr/>
                    <a:lstStyle/>
                    <a:p>
                      <a:pPr rtl="0" fontAlgn="ctr"/>
                      <a:r>
                        <a:rPr lang="en-US" sz="1100" b="1" dirty="0">
                          <a:effectLst/>
                        </a:rPr>
                        <a:t>HQ Prioritization</a:t>
                      </a:r>
                    </a:p>
                  </a:txBody>
                  <a:tcPr marL="8199" marR="8199" marT="5466" marB="5466" anchor="ctr">
                    <a:solidFill>
                      <a:schemeClr val="accent6">
                        <a:lumMod val="20000"/>
                        <a:lumOff val="80000"/>
                      </a:schemeClr>
                    </a:solidFill>
                  </a:tcPr>
                </a:tc>
                <a:tc>
                  <a:txBody>
                    <a:bodyPr/>
                    <a:lstStyle/>
                    <a:p>
                      <a:pPr rtl="0" fontAlgn="ctr"/>
                      <a:r>
                        <a:rPr lang="en-US" sz="1100" dirty="0">
                          <a:effectLst/>
                        </a:rPr>
                        <a:t>International Collaboration Opportunity</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1517159416"/>
                  </a:ext>
                </a:extLst>
              </a:tr>
              <a:tr h="326235">
                <a:tc vMerge="1">
                  <a:txBody>
                    <a:bodyPr/>
                    <a:lstStyle/>
                    <a:p>
                      <a:endParaRPr lang="en-US"/>
                    </a:p>
                  </a:txBody>
                  <a:tcPr/>
                </a:tc>
                <a:tc>
                  <a:txBody>
                    <a:bodyPr/>
                    <a:lstStyle/>
                    <a:p>
                      <a:pPr rtl="0" fontAlgn="ctr"/>
                      <a:r>
                        <a:rPr lang="en-US" sz="1100" dirty="0">
                          <a:effectLst/>
                        </a:rPr>
                        <a:t>Legacy Technology Pressure (retiring older systems)</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247747723"/>
                  </a:ext>
                </a:extLst>
              </a:tr>
              <a:tr h="221373">
                <a:tc vMerge="1">
                  <a:txBody>
                    <a:bodyPr/>
                    <a:lstStyle/>
                    <a:p>
                      <a:endParaRPr lang="en-US"/>
                    </a:p>
                  </a:txBody>
                  <a:tcPr/>
                </a:tc>
                <a:tc>
                  <a:txBody>
                    <a:bodyPr/>
                    <a:lstStyle/>
                    <a:p>
                      <a:pPr rtl="0" fontAlgn="ctr"/>
                      <a:r>
                        <a:rPr lang="en-US" sz="1100" dirty="0">
                          <a:effectLst/>
                        </a:rPr>
                        <a:t>Probability of SIPS/SDS migration to cloud</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694287112"/>
                  </a:ext>
                </a:extLst>
              </a:tr>
              <a:tr h="116513">
                <a:tc rowSpan="5">
                  <a:txBody>
                    <a:bodyPr/>
                    <a:lstStyle/>
                    <a:p>
                      <a:pPr rtl="0" fontAlgn="ctr"/>
                      <a:r>
                        <a:rPr lang="en-US" sz="1100" b="1">
                          <a:effectLst/>
                        </a:rPr>
                        <a:t>Cost Factors</a:t>
                      </a:r>
                    </a:p>
                  </a:txBody>
                  <a:tcPr marL="8199" marR="8199" marT="5466" marB="5466" anchor="ctr">
                    <a:solidFill>
                      <a:schemeClr val="accent6">
                        <a:lumMod val="40000"/>
                        <a:lumOff val="60000"/>
                      </a:schemeClr>
                    </a:solidFill>
                  </a:tcPr>
                </a:tc>
                <a:tc>
                  <a:txBody>
                    <a:bodyPr/>
                    <a:lstStyle/>
                    <a:p>
                      <a:pPr rtl="0" fontAlgn="ctr"/>
                      <a:r>
                        <a:rPr lang="en-US" sz="1100" dirty="0">
                          <a:effectLst/>
                        </a:rPr>
                        <a:t>Cloud Storage Cost</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349259466"/>
                  </a:ext>
                </a:extLst>
              </a:tr>
              <a:tr h="116513">
                <a:tc vMerge="1">
                  <a:txBody>
                    <a:bodyPr/>
                    <a:lstStyle/>
                    <a:p>
                      <a:endParaRPr lang="en-US"/>
                    </a:p>
                  </a:txBody>
                  <a:tcPr/>
                </a:tc>
                <a:tc>
                  <a:txBody>
                    <a:bodyPr/>
                    <a:lstStyle/>
                    <a:p>
                      <a:pPr rtl="0" fontAlgn="ctr"/>
                      <a:r>
                        <a:rPr lang="en-US" sz="1100" dirty="0">
                          <a:effectLst/>
                        </a:rPr>
                        <a:t>Cloud Egress Cost</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218874326"/>
                  </a:ext>
                </a:extLst>
              </a:tr>
              <a:tr h="116513">
                <a:tc vMerge="1">
                  <a:txBody>
                    <a:bodyPr/>
                    <a:lstStyle/>
                    <a:p>
                      <a:endParaRPr lang="en-US"/>
                    </a:p>
                  </a:txBody>
                  <a:tcPr/>
                </a:tc>
                <a:tc>
                  <a:txBody>
                    <a:bodyPr/>
                    <a:lstStyle/>
                    <a:p>
                      <a:pPr rtl="0" fontAlgn="ctr"/>
                      <a:r>
                        <a:rPr lang="en-US" sz="1100" dirty="0">
                          <a:effectLst/>
                        </a:rPr>
                        <a:t>On-Premise Cost</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2025823679"/>
                  </a:ext>
                </a:extLst>
              </a:tr>
              <a:tr h="221373">
                <a:tc vMerge="1">
                  <a:txBody>
                    <a:bodyPr/>
                    <a:lstStyle/>
                    <a:p>
                      <a:endParaRPr lang="en-US"/>
                    </a:p>
                  </a:txBody>
                  <a:tcPr/>
                </a:tc>
                <a:tc>
                  <a:txBody>
                    <a:bodyPr/>
                    <a:lstStyle/>
                    <a:p>
                      <a:pPr rtl="0" fontAlgn="ctr"/>
                      <a:r>
                        <a:rPr lang="en-US" sz="1100" dirty="0">
                          <a:effectLst/>
                        </a:rPr>
                        <a:t>Predictability of Future Costs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3600575660"/>
                  </a:ext>
                </a:extLst>
              </a:tr>
              <a:tr h="221373">
                <a:tc vMerge="1">
                  <a:txBody>
                    <a:bodyPr/>
                    <a:lstStyle/>
                    <a:p>
                      <a:endParaRPr lang="en-US"/>
                    </a:p>
                  </a:txBody>
                  <a:tcPr/>
                </a:tc>
                <a:tc>
                  <a:txBody>
                    <a:bodyPr/>
                    <a:lstStyle/>
                    <a:p>
                      <a:pPr rtl="0" fontAlgn="ctr"/>
                      <a:r>
                        <a:rPr lang="en-US" sz="1100" dirty="0">
                          <a:effectLst/>
                        </a:rPr>
                        <a:t>On-going Operations Costs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270503617"/>
                  </a:ext>
                </a:extLst>
              </a:tr>
              <a:tr h="221373">
                <a:tc rowSpan="2">
                  <a:txBody>
                    <a:bodyPr/>
                    <a:lstStyle/>
                    <a:p>
                      <a:pPr rtl="0" fontAlgn="ctr"/>
                      <a:r>
                        <a:rPr lang="en-US" sz="1100" b="1">
                          <a:effectLst/>
                        </a:rPr>
                        <a:t>Effort to Implement</a:t>
                      </a:r>
                    </a:p>
                  </a:txBody>
                  <a:tcPr marL="8199" marR="8199" marT="5466" marB="5466" anchor="ctr">
                    <a:solidFill>
                      <a:schemeClr val="accent6">
                        <a:lumMod val="20000"/>
                        <a:lumOff val="80000"/>
                      </a:schemeClr>
                    </a:solidFill>
                  </a:tcPr>
                </a:tc>
                <a:tc>
                  <a:txBody>
                    <a:bodyPr/>
                    <a:lstStyle/>
                    <a:p>
                      <a:pPr rtl="0" fontAlgn="ctr"/>
                      <a:r>
                        <a:rPr lang="en-US" sz="1100" dirty="0">
                          <a:effectLst/>
                        </a:rPr>
                        <a:t>Complex processing pipeline</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3938022709"/>
                  </a:ext>
                </a:extLst>
              </a:tr>
              <a:tr h="116513">
                <a:tc vMerge="1">
                  <a:txBody>
                    <a:bodyPr/>
                    <a:lstStyle/>
                    <a:p>
                      <a:endParaRPr lang="en-US"/>
                    </a:p>
                  </a:txBody>
                  <a:tcPr/>
                </a:tc>
                <a:tc>
                  <a:txBody>
                    <a:bodyPr/>
                    <a:lstStyle/>
                    <a:p>
                      <a:pPr rtl="0" fontAlgn="ctr"/>
                      <a:r>
                        <a:rPr lang="en-US" sz="1100" dirty="0">
                          <a:effectLst/>
                        </a:rPr>
                        <a:t>Rapid Turnaround </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594477027"/>
                  </a:ext>
                </a:extLst>
              </a:tr>
              <a:tr h="116513">
                <a:tc rowSpan="6">
                  <a:txBody>
                    <a:bodyPr/>
                    <a:lstStyle/>
                    <a:p>
                      <a:pPr rtl="0" fontAlgn="ctr"/>
                      <a:r>
                        <a:rPr lang="en-US" sz="1100" b="1" dirty="0">
                          <a:effectLst/>
                        </a:rPr>
                        <a:t>"Fitness" for Cloud Use</a:t>
                      </a:r>
                    </a:p>
                  </a:txBody>
                  <a:tcPr marL="8199" marR="8199" marT="5466" marB="5466" anchor="ctr">
                    <a:solidFill>
                      <a:schemeClr val="accent6">
                        <a:lumMod val="40000"/>
                        <a:lumOff val="60000"/>
                      </a:schemeClr>
                    </a:solidFill>
                  </a:tcPr>
                </a:tc>
                <a:tc>
                  <a:txBody>
                    <a:bodyPr/>
                    <a:lstStyle/>
                    <a:p>
                      <a:pPr rtl="0" fontAlgn="ctr"/>
                      <a:r>
                        <a:rPr lang="en-US" sz="1100">
                          <a:effectLst/>
                        </a:rPr>
                        <a:t>Available Services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098263639"/>
                  </a:ext>
                </a:extLst>
              </a:tr>
              <a:tr h="116513">
                <a:tc vMerge="1">
                  <a:txBody>
                    <a:bodyPr/>
                    <a:lstStyle/>
                    <a:p>
                      <a:endParaRPr lang="en-US"/>
                    </a:p>
                  </a:txBody>
                  <a:tcPr/>
                </a:tc>
                <a:tc>
                  <a:txBody>
                    <a:bodyPr/>
                    <a:lstStyle/>
                    <a:p>
                      <a:pPr rtl="0" fontAlgn="ctr"/>
                      <a:r>
                        <a:rPr lang="en-US" sz="1100" dirty="0">
                          <a:effectLst/>
                        </a:rPr>
                        <a:t>Availability of Algorithms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380994149"/>
                  </a:ext>
                </a:extLst>
              </a:tr>
              <a:tr h="116513">
                <a:tc vMerge="1">
                  <a:txBody>
                    <a:bodyPr/>
                    <a:lstStyle/>
                    <a:p>
                      <a:endParaRPr lang="en-US"/>
                    </a:p>
                  </a:txBody>
                  <a:tcPr/>
                </a:tc>
                <a:tc>
                  <a:txBody>
                    <a:bodyPr/>
                    <a:lstStyle/>
                    <a:p>
                      <a:pPr rtl="0" fontAlgn="ctr"/>
                      <a:r>
                        <a:rPr lang="en-US" sz="1100" dirty="0">
                          <a:effectLst/>
                        </a:rPr>
                        <a:t>Multi-DAAC Usage</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4041313244"/>
                  </a:ext>
                </a:extLst>
              </a:tr>
              <a:tr h="116513">
                <a:tc vMerge="1">
                  <a:txBody>
                    <a:bodyPr/>
                    <a:lstStyle/>
                    <a:p>
                      <a:endParaRPr lang="en-US"/>
                    </a:p>
                  </a:txBody>
                  <a:tcPr/>
                </a:tc>
                <a:tc>
                  <a:txBody>
                    <a:bodyPr/>
                    <a:lstStyle/>
                    <a:p>
                      <a:pPr rtl="0" fontAlgn="ctr"/>
                      <a:r>
                        <a:rPr lang="en-US" sz="1100" dirty="0">
                          <a:effectLst/>
                        </a:rPr>
                        <a:t>Interdisciplinary Usage</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2279921363"/>
                  </a:ext>
                </a:extLst>
              </a:tr>
              <a:tr h="221373">
                <a:tc vMerge="1">
                  <a:txBody>
                    <a:bodyPr/>
                    <a:lstStyle/>
                    <a:p>
                      <a:endParaRPr lang="en-US"/>
                    </a:p>
                  </a:txBody>
                  <a:tcPr/>
                </a:tc>
                <a:tc>
                  <a:txBody>
                    <a:bodyPr/>
                    <a:lstStyle/>
                    <a:p>
                      <a:pPr rtl="0" fontAlgn="ctr"/>
                      <a:r>
                        <a:rPr lang="en-US" sz="1100" dirty="0">
                          <a:effectLst/>
                        </a:rPr>
                        <a:t>Opportunity for new Algorithm Development</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1339685232"/>
                  </a:ext>
                </a:extLst>
              </a:tr>
              <a:tr h="116513">
                <a:tc vMerge="1">
                  <a:txBody>
                    <a:bodyPr/>
                    <a:lstStyle/>
                    <a:p>
                      <a:endParaRPr lang="en-US"/>
                    </a:p>
                  </a:txBody>
                  <a:tcPr/>
                </a:tc>
                <a:tc>
                  <a:txBody>
                    <a:bodyPr/>
                    <a:lstStyle/>
                    <a:p>
                      <a:pPr rtl="0" fontAlgn="ctr"/>
                      <a:r>
                        <a:rPr lang="en-US" sz="1100" dirty="0">
                          <a:effectLst/>
                        </a:rPr>
                        <a:t>Past Usage Patterns</a:t>
                      </a:r>
                    </a:p>
                  </a:txBody>
                  <a:tcPr marL="8199" marR="8199" marT="5466" marB="5466" anchor="ctr">
                    <a:solidFill>
                      <a:schemeClr val="accent6">
                        <a:lumMod val="40000"/>
                        <a:lumOff val="60000"/>
                      </a:schemeClr>
                    </a:solidFill>
                  </a:tcPr>
                </a:tc>
                <a:extLst>
                  <a:ext uri="{0D108BD9-81ED-4DB2-BD59-A6C34878D82A}">
                    <a16:rowId xmlns:a16="http://schemas.microsoft.com/office/drawing/2014/main" val="517993892"/>
                  </a:ext>
                </a:extLst>
              </a:tr>
              <a:tr h="221373">
                <a:tc rowSpan="4">
                  <a:txBody>
                    <a:bodyPr/>
                    <a:lstStyle/>
                    <a:p>
                      <a:pPr rtl="0" fontAlgn="ctr"/>
                      <a:r>
                        <a:rPr lang="en-US" sz="1100" b="1" dirty="0">
                          <a:effectLst/>
                        </a:rPr>
                        <a:t>Risk to Migrate</a:t>
                      </a:r>
                    </a:p>
                  </a:txBody>
                  <a:tcPr marL="8199" marR="8199" marT="5466" marB="5466" anchor="ctr">
                    <a:solidFill>
                      <a:schemeClr val="accent6">
                        <a:lumMod val="20000"/>
                        <a:lumOff val="80000"/>
                      </a:schemeClr>
                    </a:solidFill>
                  </a:tcPr>
                </a:tc>
                <a:tc>
                  <a:txBody>
                    <a:bodyPr/>
                    <a:lstStyle/>
                    <a:p>
                      <a:pPr rtl="0" fontAlgn="ctr"/>
                      <a:r>
                        <a:rPr lang="en-US" sz="1100" dirty="0">
                          <a:effectLst/>
                        </a:rPr>
                        <a:t>Data Security Requirements</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284184604"/>
                  </a:ext>
                </a:extLst>
              </a:tr>
              <a:tr h="221373">
                <a:tc vMerge="1">
                  <a:txBody>
                    <a:bodyPr/>
                    <a:lstStyle/>
                    <a:p>
                      <a:pPr rtl="0" fontAlgn="ctr"/>
                      <a:endParaRPr lang="en-US" sz="1100" dirty="0">
                        <a:effectLst/>
                      </a:endParaRPr>
                    </a:p>
                  </a:txBody>
                  <a:tcPr marL="8199" marR="8199" marT="5466" marB="5466" anchor="ctr">
                    <a:solidFill>
                      <a:schemeClr val="accent6">
                        <a:lumMod val="20000"/>
                        <a:lumOff val="80000"/>
                      </a:schemeClr>
                    </a:solidFill>
                  </a:tcPr>
                </a:tc>
                <a:tc>
                  <a:txBody>
                    <a:bodyPr/>
                    <a:lstStyle/>
                    <a:p>
                      <a:pPr rtl="0" fontAlgn="ctr"/>
                      <a:r>
                        <a:rPr lang="en-US" sz="1100" dirty="0">
                          <a:effectLst/>
                        </a:rPr>
                        <a:t>Long-term </a:t>
                      </a:r>
                      <a:r>
                        <a:rPr lang="en-US" sz="1100" dirty="0" smtClean="0">
                          <a:effectLst/>
                        </a:rPr>
                        <a:t>Commitments</a:t>
                      </a:r>
                      <a:endParaRPr lang="en-US" sz="1100" dirty="0">
                        <a:effectLst/>
                      </a:endParaRPr>
                    </a:p>
                  </a:txBody>
                  <a:tcPr marL="8199" marR="8199" marT="5466" marB="5466" anchor="ctr">
                    <a:solidFill>
                      <a:schemeClr val="accent6">
                        <a:lumMod val="20000"/>
                        <a:lumOff val="80000"/>
                      </a:schemeClr>
                    </a:solidFill>
                  </a:tcPr>
                </a:tc>
                <a:extLst>
                  <a:ext uri="{0D108BD9-81ED-4DB2-BD59-A6C34878D82A}">
                    <a16:rowId xmlns:a16="http://schemas.microsoft.com/office/drawing/2014/main" val="3100568102"/>
                  </a:ext>
                </a:extLst>
              </a:tr>
              <a:tr h="116513">
                <a:tc vMerge="1">
                  <a:txBody>
                    <a:bodyPr/>
                    <a:lstStyle/>
                    <a:p>
                      <a:pPr rtl="0" fontAlgn="ctr"/>
                      <a:endParaRPr lang="en-US" sz="1100" dirty="0">
                        <a:effectLst/>
                      </a:endParaRPr>
                    </a:p>
                  </a:txBody>
                  <a:tcPr marL="8199" marR="8199" marT="5466" marB="5466" anchor="ctr">
                    <a:solidFill>
                      <a:schemeClr val="accent6">
                        <a:lumMod val="20000"/>
                        <a:lumOff val="80000"/>
                      </a:schemeClr>
                    </a:solidFill>
                  </a:tcPr>
                </a:tc>
                <a:tc>
                  <a:txBody>
                    <a:bodyPr/>
                    <a:lstStyle/>
                    <a:p>
                      <a:pPr rtl="0" fontAlgn="ctr"/>
                      <a:r>
                        <a:rPr lang="en-US" sz="1100" dirty="0">
                          <a:effectLst/>
                        </a:rPr>
                        <a:t>Ease to Exit from Cloud</a:t>
                      </a:r>
                    </a:p>
                  </a:txBody>
                  <a:tcPr marL="8199" marR="8199" marT="5466" marB="5466" anchor="ctr">
                    <a:solidFill>
                      <a:schemeClr val="accent6">
                        <a:lumMod val="20000"/>
                        <a:lumOff val="80000"/>
                      </a:schemeClr>
                    </a:solidFill>
                  </a:tcPr>
                </a:tc>
                <a:extLst>
                  <a:ext uri="{0D108BD9-81ED-4DB2-BD59-A6C34878D82A}">
                    <a16:rowId xmlns:a16="http://schemas.microsoft.com/office/drawing/2014/main" val="3485257394"/>
                  </a:ext>
                </a:extLst>
              </a:tr>
              <a:tr h="116513">
                <a:tc vMerge="1">
                  <a:txBody>
                    <a:bodyPr/>
                    <a:lstStyle/>
                    <a:p>
                      <a:pPr rtl="0" fontAlgn="ctr"/>
                      <a:endParaRPr lang="en-US" sz="1100" dirty="0">
                        <a:effectLst/>
                      </a:endParaRPr>
                    </a:p>
                  </a:txBody>
                  <a:tcPr marL="8199" marR="8199" marT="5466" marB="5466" anchor="ctr">
                    <a:solidFill>
                      <a:schemeClr val="accent6">
                        <a:lumMod val="20000"/>
                        <a:lumOff val="80000"/>
                      </a:schemeClr>
                    </a:solidFill>
                  </a:tcPr>
                </a:tc>
                <a:tc>
                  <a:txBody>
                    <a:bodyPr/>
                    <a:lstStyle/>
                    <a:p>
                      <a:pPr rtl="0" fontAlgn="ctr"/>
                      <a:r>
                        <a:rPr lang="en-US" sz="1100" dirty="0">
                          <a:effectLst/>
                        </a:rPr>
                        <a:t>Data </a:t>
                      </a:r>
                      <a:r>
                        <a:rPr lang="en-US" sz="1100" dirty="0" smtClean="0">
                          <a:effectLst/>
                        </a:rPr>
                        <a:t>Mobility</a:t>
                      </a:r>
                      <a:endParaRPr lang="en-US" sz="1100" dirty="0">
                        <a:effectLst/>
                      </a:endParaRPr>
                    </a:p>
                  </a:txBody>
                  <a:tcPr marL="8199" marR="8199" marT="5466" marB="5466" anchor="ctr">
                    <a:solidFill>
                      <a:schemeClr val="accent6">
                        <a:lumMod val="20000"/>
                        <a:lumOff val="80000"/>
                      </a:schemeClr>
                    </a:solidFill>
                  </a:tcPr>
                </a:tc>
                <a:extLst>
                  <a:ext uri="{0D108BD9-81ED-4DB2-BD59-A6C34878D82A}">
                    <a16:rowId xmlns:a16="http://schemas.microsoft.com/office/drawing/2014/main" val="3481928300"/>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744" y="1002830"/>
            <a:ext cx="790208" cy="790208"/>
          </a:xfrm>
          <a:prstGeom prst="rect">
            <a:avLst/>
          </a:prstGeom>
        </p:spPr>
      </p:pic>
    </p:spTree>
    <p:extLst>
      <p:ext uri="{BB962C8B-B14F-4D97-AF65-F5344CB8AC3E}">
        <p14:creationId xmlns:p14="http://schemas.microsoft.com/office/powerpoint/2010/main" val="42475947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4709" y="179683"/>
            <a:ext cx="9053290" cy="1143000"/>
          </a:xfrm>
        </p:spPr>
        <p:txBody>
          <a:bodyPr>
            <a:noAutofit/>
          </a:bodyPr>
          <a:lstStyle/>
          <a:p>
            <a:r>
              <a:rPr lang="en-US" sz="3200" dirty="0"/>
              <a:t>Earth Science Data Systems Program:</a:t>
            </a:r>
            <a:br>
              <a:rPr lang="en-US" sz="3200" dirty="0"/>
            </a:br>
            <a:r>
              <a:rPr lang="en-US" sz="3200" dirty="0"/>
              <a:t>Major Components</a:t>
            </a:r>
          </a:p>
        </p:txBody>
      </p:sp>
      <p:sp>
        <p:nvSpPr>
          <p:cNvPr id="3" name="Content Placeholder 2"/>
          <p:cNvSpPr>
            <a:spLocks noGrp="1"/>
          </p:cNvSpPr>
          <p:nvPr>
            <p:ph idx="1"/>
          </p:nvPr>
        </p:nvSpPr>
        <p:spPr>
          <a:xfrm>
            <a:off x="1704423" y="1431637"/>
            <a:ext cx="8484075" cy="4908219"/>
          </a:xfrm>
        </p:spPr>
        <p:txBody>
          <a:bodyPr>
            <a:normAutofit fontScale="47500" lnSpcReduction="20000"/>
          </a:bodyPr>
          <a:lstStyle/>
          <a:p>
            <a:r>
              <a:rPr lang="en-US" b="1" dirty="0">
                <a:solidFill>
                  <a:schemeClr val="tx2">
                    <a:lumMod val="75000"/>
                  </a:schemeClr>
                </a:solidFill>
              </a:rPr>
              <a:t>Earth Observing System Data and Information System (EOSDIS</a:t>
            </a:r>
            <a:r>
              <a:rPr lang="en-US" dirty="0">
                <a:solidFill>
                  <a:schemeClr val="tx2">
                    <a:lumMod val="75000"/>
                  </a:schemeClr>
                </a:solidFill>
              </a:rPr>
              <a:t>) – Managed by the ESDIS Project</a:t>
            </a:r>
          </a:p>
          <a:p>
            <a:pPr lvl="1"/>
            <a:r>
              <a:rPr lang="en-US" dirty="0">
                <a:solidFill>
                  <a:schemeClr val="tx2">
                    <a:lumMod val="75000"/>
                  </a:schemeClr>
                </a:solidFill>
              </a:rPr>
              <a:t>Science Investigator-led Processing Systems (SIPS) </a:t>
            </a:r>
          </a:p>
          <a:p>
            <a:pPr lvl="1"/>
            <a:r>
              <a:rPr lang="en-US" dirty="0">
                <a:solidFill>
                  <a:schemeClr val="tx2">
                    <a:lumMod val="75000"/>
                  </a:schemeClr>
                </a:solidFill>
              </a:rPr>
              <a:t>Distributed Active Archive Centers (DAACs)</a:t>
            </a:r>
          </a:p>
          <a:p>
            <a:pPr lvl="1"/>
            <a:r>
              <a:rPr lang="en-US" dirty="0">
                <a:solidFill>
                  <a:schemeClr val="tx2">
                    <a:lumMod val="75000"/>
                  </a:schemeClr>
                </a:solidFill>
              </a:rPr>
              <a:t>Common Services/Tools</a:t>
            </a:r>
          </a:p>
          <a:p>
            <a:pPr lvl="1"/>
            <a:r>
              <a:rPr lang="en-US" dirty="0">
                <a:solidFill>
                  <a:schemeClr val="tx2">
                    <a:lumMod val="75000"/>
                  </a:schemeClr>
                </a:solidFill>
              </a:rPr>
              <a:t>Earth Science Data System Working Group (ESDSWG)</a:t>
            </a:r>
          </a:p>
          <a:p>
            <a:r>
              <a:rPr lang="en-US" b="1" dirty="0">
                <a:solidFill>
                  <a:schemeClr val="tx2">
                    <a:lumMod val="75000"/>
                  </a:schemeClr>
                </a:solidFill>
              </a:rPr>
              <a:t>Data System Evolution</a:t>
            </a:r>
          </a:p>
          <a:p>
            <a:pPr lvl="1"/>
            <a:r>
              <a:rPr lang="en-US" dirty="0">
                <a:solidFill>
                  <a:schemeClr val="tx2">
                    <a:lumMod val="75000"/>
                  </a:schemeClr>
                </a:solidFill>
              </a:rPr>
              <a:t>ACCESS: Advancing Collaborative Connections for Earth System Science </a:t>
            </a:r>
          </a:p>
          <a:p>
            <a:pPr lvl="1"/>
            <a:r>
              <a:rPr lang="en-US" dirty="0" err="1">
                <a:solidFill>
                  <a:schemeClr val="tx2">
                    <a:lumMod val="75000"/>
                  </a:schemeClr>
                </a:solidFill>
              </a:rPr>
              <a:t>MEaSUREs</a:t>
            </a:r>
            <a:r>
              <a:rPr lang="en-US" dirty="0">
                <a:solidFill>
                  <a:schemeClr val="tx2">
                    <a:lumMod val="75000"/>
                  </a:schemeClr>
                </a:solidFill>
              </a:rPr>
              <a:t>: Making Earth System Data Records for Use in Research Environments</a:t>
            </a:r>
          </a:p>
          <a:p>
            <a:pPr lvl="1"/>
            <a:r>
              <a:rPr lang="en-US" dirty="0">
                <a:solidFill>
                  <a:schemeClr val="tx2">
                    <a:lumMod val="75000"/>
                  </a:schemeClr>
                </a:solidFill>
              </a:rPr>
              <a:t>Citizen Science for Earth System Science</a:t>
            </a:r>
          </a:p>
          <a:p>
            <a:pPr lvl="1"/>
            <a:r>
              <a:rPr lang="en-US" dirty="0">
                <a:solidFill>
                  <a:schemeClr val="tx2">
                    <a:lumMod val="75000"/>
                  </a:schemeClr>
                </a:solidFill>
              </a:rPr>
              <a:t>Science Portals/Machine Learning</a:t>
            </a:r>
          </a:p>
          <a:p>
            <a:pPr lvl="1"/>
            <a:r>
              <a:rPr lang="en-US" dirty="0">
                <a:solidFill>
                  <a:schemeClr val="tx2">
                    <a:lumMod val="75000"/>
                  </a:schemeClr>
                </a:solidFill>
              </a:rPr>
              <a:t>System Security Support and Small Sat. Data Buy</a:t>
            </a:r>
          </a:p>
          <a:p>
            <a:r>
              <a:rPr lang="en-US" b="1" dirty="0">
                <a:solidFill>
                  <a:schemeClr val="tx2">
                    <a:lumMod val="75000"/>
                  </a:schemeClr>
                </a:solidFill>
              </a:rPr>
              <a:t>Standards and Interoperability</a:t>
            </a:r>
          </a:p>
          <a:p>
            <a:pPr lvl="1"/>
            <a:r>
              <a:rPr lang="en-US" dirty="0">
                <a:solidFill>
                  <a:schemeClr val="tx2">
                    <a:lumMod val="75000"/>
                  </a:schemeClr>
                </a:solidFill>
              </a:rPr>
              <a:t>CEOS (Committee on Earth Observation Satellites) Working Group on Information Systems and Services (WGISS)</a:t>
            </a:r>
          </a:p>
          <a:p>
            <a:pPr lvl="1"/>
            <a:r>
              <a:rPr lang="en-US" dirty="0">
                <a:solidFill>
                  <a:schemeClr val="tx2">
                    <a:lumMod val="75000"/>
                  </a:schemeClr>
                </a:solidFill>
              </a:rPr>
              <a:t>NASA-European Space Agency (ESA) Bilateral</a:t>
            </a:r>
          </a:p>
          <a:p>
            <a:pPr lvl="1"/>
            <a:r>
              <a:rPr lang="en-US" dirty="0">
                <a:solidFill>
                  <a:schemeClr val="tx2">
                    <a:lumMod val="75000"/>
                  </a:schemeClr>
                </a:solidFill>
              </a:rPr>
              <a:t>Partnership activities for Google and MSFT, </a:t>
            </a:r>
            <a:r>
              <a:rPr lang="en-US" dirty="0" err="1">
                <a:solidFill>
                  <a:schemeClr val="tx2">
                    <a:lumMod val="75000"/>
                  </a:schemeClr>
                </a:solidFill>
              </a:rPr>
              <a:t>etc</a:t>
            </a:r>
            <a:r>
              <a:rPr lang="en-US" dirty="0">
                <a:solidFill>
                  <a:schemeClr val="tx2">
                    <a:lumMod val="75000"/>
                  </a:schemeClr>
                </a:solidFill>
              </a:rPr>
              <a:t>…</a:t>
            </a:r>
          </a:p>
          <a:p>
            <a:r>
              <a:rPr lang="en-US" sz="3300" b="1" dirty="0">
                <a:solidFill>
                  <a:schemeClr val="tx2">
                    <a:lumMod val="75000"/>
                  </a:schemeClr>
                </a:solidFill>
              </a:rPr>
              <a:t>Inter Agency </a:t>
            </a:r>
            <a:r>
              <a:rPr lang="en-US" sz="3300" b="1" dirty="0" err="1">
                <a:solidFill>
                  <a:schemeClr val="tx2">
                    <a:lumMod val="75000"/>
                  </a:schemeClr>
                </a:solidFill>
              </a:rPr>
              <a:t>ImPlementation</a:t>
            </a:r>
            <a:r>
              <a:rPr lang="en-US" sz="3300" b="1" dirty="0">
                <a:solidFill>
                  <a:schemeClr val="tx2">
                    <a:lumMod val="75000"/>
                  </a:schemeClr>
                </a:solidFill>
              </a:rPr>
              <a:t> and Advanced Concepts (IMPACT) Team</a:t>
            </a:r>
          </a:p>
          <a:p>
            <a:pPr lvl="1"/>
            <a:r>
              <a:rPr lang="en-US" dirty="0">
                <a:solidFill>
                  <a:schemeClr val="tx2">
                    <a:lumMod val="75000"/>
                  </a:schemeClr>
                </a:solidFill>
              </a:rPr>
              <a:t>Addresses satellite needs assessment working group (SNWG) requests for improved tools/services for federal agencies, dedicated user support and faster access/better management of data from airborne campaigns.</a:t>
            </a:r>
          </a:p>
          <a:p>
            <a:pPr lvl="1"/>
            <a:r>
              <a:rPr lang="en-US" dirty="0">
                <a:solidFill>
                  <a:schemeClr val="tx2">
                    <a:lumMod val="75000"/>
                  </a:schemeClr>
                </a:solidFill>
              </a:rPr>
              <a:t>Consolidates existing activities under a single project – Independent assessments, </a:t>
            </a:r>
            <a:r>
              <a:rPr lang="en-US" dirty="0" err="1">
                <a:solidFill>
                  <a:schemeClr val="tx2">
                    <a:lumMod val="75000"/>
                  </a:schemeClr>
                </a:solidFill>
              </a:rPr>
              <a:t>Data.gov</a:t>
            </a:r>
            <a:r>
              <a:rPr lang="en-US" dirty="0">
                <a:solidFill>
                  <a:schemeClr val="tx2">
                    <a:lumMod val="75000"/>
                  </a:schemeClr>
                </a:solidFill>
              </a:rPr>
              <a:t>, GCIS, USGEO, W3C, FGDC</a:t>
            </a:r>
          </a:p>
          <a:p>
            <a:endParaRPr lang="en-US" dirty="0">
              <a:solidFill>
                <a:schemeClr val="tx2">
                  <a:lumMod val="75000"/>
                </a:schemeClr>
              </a:solidFill>
            </a:endParaRPr>
          </a:p>
          <a:p>
            <a:pPr lvl="1"/>
            <a:endParaRPr lang="en-US" dirty="0"/>
          </a:p>
          <a:p>
            <a:pPr lvl="1"/>
            <a:endParaRPr lang="en-US" dirty="0"/>
          </a:p>
          <a:p>
            <a:endParaRPr lang="en-US" dirty="0"/>
          </a:p>
        </p:txBody>
      </p:sp>
      <p:sp>
        <p:nvSpPr>
          <p:cNvPr id="5" name="Slide Number Placeholder 4"/>
          <p:cNvSpPr>
            <a:spLocks noGrp="1"/>
          </p:cNvSpPr>
          <p:nvPr>
            <p:ph type="sldNum" sz="quarter" idx="12"/>
          </p:nvPr>
        </p:nvSpPr>
        <p:spPr/>
        <p:txBody>
          <a:bodyPr/>
          <a:lstStyle/>
          <a:p>
            <a:pPr defTabSz="457200">
              <a:defRPr/>
            </a:pPr>
            <a:fld id="{7A0FE22E-E07B-4D4D-A66A-A36E422BA9A7}" type="slidenum">
              <a:rPr lang="en-US">
                <a:solidFill>
                  <a:srgbClr val="171717">
                    <a:tint val="75000"/>
                  </a:srgbClr>
                </a:solidFill>
                <a:latin typeface="Franklin Gothic Book"/>
              </a:rPr>
              <a:pPr defTabSz="457200">
                <a:defRPr/>
              </a:pPr>
              <a:t>2</a:t>
            </a:fld>
            <a:endParaRPr lang="en-US">
              <a:solidFill>
                <a:srgbClr val="171717">
                  <a:tint val="75000"/>
                </a:srgbClr>
              </a:solidFill>
              <a:latin typeface="Franklin Gothic Book"/>
            </a:endParaRPr>
          </a:p>
        </p:txBody>
      </p:sp>
    </p:spTree>
    <p:extLst>
      <p:ext uri="{BB962C8B-B14F-4D97-AF65-F5344CB8AC3E}">
        <p14:creationId xmlns:p14="http://schemas.microsoft.com/office/powerpoint/2010/main" val="4272075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6801" y="36514"/>
            <a:ext cx="7400925" cy="854075"/>
          </a:xfrm>
        </p:spPr>
        <p:txBody>
          <a:bodyPr>
            <a:normAutofit fontScale="90000"/>
          </a:bodyPr>
          <a:lstStyle/>
          <a:p>
            <a:r>
              <a:rPr lang="en-US" dirty="0"/>
              <a:t>New Missions </a:t>
            </a:r>
            <a:br>
              <a:rPr lang="en-US" dirty="0"/>
            </a:br>
            <a:r>
              <a:rPr lang="en-US" sz="2000" dirty="0"/>
              <a:t>Designated for EOSDIS</a:t>
            </a:r>
          </a:p>
        </p:txBody>
      </p:sp>
      <p:sp>
        <p:nvSpPr>
          <p:cNvPr id="4" name="Slide Number Placeholder 3"/>
          <p:cNvSpPr>
            <a:spLocks noGrp="1"/>
          </p:cNvSpPr>
          <p:nvPr>
            <p:ph type="sldNum" sz="quarter" idx="10"/>
          </p:nvPr>
        </p:nvSpPr>
        <p:spPr/>
        <p:txBody>
          <a:bodyPr/>
          <a:lstStyle/>
          <a:p>
            <a:pPr fontAlgn="base">
              <a:spcBef>
                <a:spcPct val="0"/>
              </a:spcBef>
              <a:spcAft>
                <a:spcPct val="0"/>
              </a:spcAft>
              <a:defRPr/>
            </a:pPr>
            <a:fld id="{A55769B6-FEE2-465E-96D7-E5644261516D}" type="slidenum">
              <a:rPr lang="en-US">
                <a:solidFill>
                  <a:srgbClr val="000000"/>
                </a:solidFill>
                <a:latin typeface="Arial" charset="0"/>
              </a:rPr>
              <a:pPr fontAlgn="base">
                <a:spcBef>
                  <a:spcPct val="0"/>
                </a:spcBef>
                <a:spcAft>
                  <a:spcPct val="0"/>
                </a:spcAft>
                <a:defRPr/>
              </a:pPr>
              <a:t>20</a:t>
            </a:fld>
            <a:endParaRPr lang="en-US">
              <a:solidFill>
                <a:srgbClr val="000000"/>
              </a:solidFill>
              <a:latin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622042835"/>
              </p:ext>
            </p:extLst>
          </p:nvPr>
        </p:nvGraphicFramePr>
        <p:xfrm>
          <a:off x="1662114" y="980829"/>
          <a:ext cx="8934767" cy="5411984"/>
        </p:xfrm>
        <a:graphic>
          <a:graphicData uri="http://schemas.openxmlformats.org/drawingml/2006/table">
            <a:tbl>
              <a:tblPr firstRow="1" bandRow="1">
                <a:tableStyleId>{35758FB7-9AC5-4552-8A53-C91805E547FA}</a:tableStyleId>
              </a:tblPr>
              <a:tblGrid>
                <a:gridCol w="2414587">
                  <a:extLst>
                    <a:ext uri="{9D8B030D-6E8A-4147-A177-3AD203B41FA5}">
                      <a16:colId xmlns:a16="http://schemas.microsoft.com/office/drawing/2014/main" val="20000"/>
                    </a:ext>
                  </a:extLst>
                </a:gridCol>
                <a:gridCol w="24384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tblGrid>
              <a:tr h="559142">
                <a:tc>
                  <a:txBody>
                    <a:bodyPr/>
                    <a:lstStyle/>
                    <a:p>
                      <a:pPr algn="ctr">
                        <a:lnSpc>
                          <a:spcPct val="100000"/>
                        </a:lnSpc>
                        <a:defRPr sz="1800">
                          <a:solidFill>
                            <a:srgbClr val="000000"/>
                          </a:solidFill>
                        </a:defRPr>
                      </a:pPr>
                      <a:r>
                        <a:rPr sz="1600" dirty="0">
                          <a:sym typeface="Avenir Next Demi Bold"/>
                        </a:rPr>
                        <a:t>Missions</a:t>
                      </a:r>
                      <a:endParaRPr sz="1600" b="1" dirty="0">
                        <a:solidFill>
                          <a:srgbClr val="222222"/>
                        </a:solidFill>
                        <a:latin typeface="Arial"/>
                        <a:ea typeface="Avenir Next Demi Bold"/>
                        <a:cs typeface="Arial"/>
                        <a:sym typeface="Avenir Next Demi Bold"/>
                      </a:endParaRPr>
                    </a:p>
                  </a:txBody>
                  <a:tcPr marL="35719" marR="35719" marT="35719" marB="3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defRPr sz="1800">
                          <a:solidFill>
                            <a:srgbClr val="000000"/>
                          </a:solidFill>
                        </a:defRPr>
                      </a:pPr>
                      <a:r>
                        <a:rPr sz="1600" dirty="0">
                          <a:sym typeface="Avenir Next Demi Bold"/>
                        </a:rPr>
                        <a:t>Launch Date</a:t>
                      </a:r>
                      <a:endParaRPr sz="1600" b="1" dirty="0">
                        <a:solidFill>
                          <a:srgbClr val="222222"/>
                        </a:solidFill>
                        <a:latin typeface="Arial"/>
                        <a:ea typeface="Avenir Next Demi Bold"/>
                        <a:cs typeface="Arial"/>
                        <a:sym typeface="Avenir Next Demi Bold"/>
                      </a:endParaRPr>
                    </a:p>
                  </a:txBody>
                  <a:tcPr marL="35719" marR="35719" marT="35719" marB="3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defRPr sz="1800">
                          <a:solidFill>
                            <a:srgbClr val="000000"/>
                          </a:solidFill>
                        </a:defRPr>
                      </a:pPr>
                      <a:r>
                        <a:rPr lang="en-US" sz="1600" dirty="0">
                          <a:sym typeface="Avenir Next Demi Bold"/>
                        </a:rPr>
                        <a:t>Daily Data Volume</a:t>
                      </a:r>
                    </a:p>
                    <a:p>
                      <a:pPr algn="ctr">
                        <a:lnSpc>
                          <a:spcPct val="100000"/>
                        </a:lnSpc>
                        <a:defRPr sz="1800">
                          <a:solidFill>
                            <a:srgbClr val="000000"/>
                          </a:solidFill>
                        </a:defRPr>
                      </a:pPr>
                      <a:r>
                        <a:rPr lang="en-US" sz="1600" dirty="0">
                          <a:sym typeface="Avenir Next Demi Bold"/>
                        </a:rPr>
                        <a:t>GB/day</a:t>
                      </a:r>
                      <a:endParaRPr sz="1600" b="1" dirty="0">
                        <a:solidFill>
                          <a:srgbClr val="222222"/>
                        </a:solidFill>
                        <a:latin typeface="Arial"/>
                        <a:ea typeface="Avenir Next Demi Bold"/>
                        <a:cs typeface="Arial"/>
                        <a:sym typeface="Avenir Next Demi Bold"/>
                      </a:endParaRPr>
                    </a:p>
                  </a:txBody>
                  <a:tcPr marL="35719" marR="35719" marT="35719" marB="3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defRPr sz="1800">
                          <a:solidFill>
                            <a:srgbClr val="000000"/>
                          </a:solidFill>
                        </a:defRPr>
                      </a:pPr>
                      <a:r>
                        <a:rPr lang="en-US" sz="1600" dirty="0">
                          <a:sym typeface="Avenir Next Demi Bold"/>
                        </a:rPr>
                        <a:t>DAAC(s)</a:t>
                      </a:r>
                      <a:endParaRPr sz="1600" b="1" dirty="0">
                        <a:solidFill>
                          <a:srgbClr val="222222"/>
                        </a:solidFill>
                        <a:latin typeface="Arial"/>
                        <a:ea typeface="Avenir Next Demi Bold"/>
                        <a:cs typeface="Arial"/>
                        <a:sym typeface="Avenir Next Demi Bold"/>
                      </a:endParaRPr>
                    </a:p>
                  </a:txBody>
                  <a:tcPr marL="35719" marR="35719" marT="35719" marB="3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3946">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marL="91440" algn="ctr" fontAlgn="b">
                        <a:lnSpc>
                          <a:spcPct val="100000"/>
                        </a:lnSpc>
                      </a:pPr>
                      <a:r>
                        <a:rPr lang="en-US" sz="1200" u="none" strike="noStrike" dirty="0">
                          <a:solidFill>
                            <a:schemeClr val="tx1"/>
                          </a:solidFill>
                          <a:latin typeface="+mj-lt"/>
                        </a:rPr>
                        <a:t>GRACE FO</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ctr" fontAlgn="b">
                        <a:lnSpc>
                          <a:spcPct val="100000"/>
                        </a:lnSpc>
                      </a:pPr>
                      <a:r>
                        <a:rPr lang="en-US" sz="1200" u="none" strike="noStrike" dirty="0">
                          <a:solidFill>
                            <a:schemeClr val="tx1"/>
                          </a:solidFill>
                          <a:latin typeface="+mj-lt"/>
                        </a:rPr>
                        <a:t>May 22, 2018 (LAUNCHED)</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2</a:t>
                      </a:r>
                      <a:endParaRPr lang="tr-TR"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PO.DAAC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6706445"/>
                  </a:ext>
                </a:extLst>
              </a:tr>
              <a:tr h="263946">
                <a:tc>
                  <a:txBody>
                    <a:bodyPr/>
                    <a:lstStyle/>
                    <a:p>
                      <a:pPr marL="91440" algn="ctr" fontAlgn="b">
                        <a:lnSpc>
                          <a:spcPct val="100000"/>
                        </a:lnSpc>
                      </a:pPr>
                      <a:r>
                        <a:rPr lang="en-US" sz="1200" u="none" strike="noStrike" dirty="0">
                          <a:solidFill>
                            <a:schemeClr val="tx1"/>
                          </a:solidFill>
                          <a:latin typeface="+mj-lt"/>
                        </a:rPr>
                        <a:t>ECOSTRESS on ISS (EVI-2)</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June 29, 2018 (LAUNCHED)</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1,061</a:t>
                      </a:r>
                      <a:endParaRPr lang="en-US"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LPDAAC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586689"/>
                  </a:ext>
                </a:extLst>
              </a:tr>
              <a:tr h="263946">
                <a:tc>
                  <a:txBody>
                    <a:bodyPr/>
                    <a:lstStyle/>
                    <a:p>
                      <a:pPr marL="91440" algn="ctr" fontAlgn="b">
                        <a:lnSpc>
                          <a:spcPct val="100000"/>
                        </a:lnSpc>
                      </a:pPr>
                      <a:r>
                        <a:rPr lang="en-US" sz="1200" u="none" strike="noStrike" dirty="0">
                          <a:solidFill>
                            <a:schemeClr val="tx1"/>
                          </a:solidFill>
                          <a:latin typeface="+mj-lt"/>
                        </a:rPr>
                        <a:t>ICESat-2</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September 15, 2018 (LAUNCHED)</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893</a:t>
                      </a:r>
                      <a:endParaRPr lang="en-US"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NSIDC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8276605"/>
                  </a:ext>
                </a:extLst>
              </a:tr>
              <a:tr h="263946">
                <a:tc>
                  <a:txBody>
                    <a:bodyPr/>
                    <a:lstStyle/>
                    <a:p>
                      <a:pPr marL="91440" marR="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GEDI</a:t>
                      </a:r>
                      <a:r>
                        <a:rPr lang="en-US" sz="1200" u="none" strike="noStrike" baseline="0" dirty="0">
                          <a:solidFill>
                            <a:schemeClr val="tx1"/>
                          </a:solidFill>
                          <a:latin typeface="+mj-lt"/>
                        </a:rPr>
                        <a:t> on </a:t>
                      </a:r>
                      <a:r>
                        <a:rPr lang="en-US" sz="1200" u="none" strike="noStrike" dirty="0">
                          <a:solidFill>
                            <a:schemeClr val="tx1"/>
                          </a:solidFill>
                          <a:latin typeface="+mj-lt"/>
                        </a:rPr>
                        <a:t>ISS (EVI-2)</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Dec 5, 2018 (LAUNCHED)</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tr-TR" sz="1200" u="none" strike="noStrike" dirty="0">
                          <a:solidFill>
                            <a:schemeClr val="tx1"/>
                          </a:solidFill>
                          <a:effectLst/>
                          <a:latin typeface="+mj-lt"/>
                        </a:rPr>
                        <a:t>187</a:t>
                      </a:r>
                      <a:endParaRPr lang="tr-TR"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LPDAAC, ORNL 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43991451"/>
                  </a:ext>
                </a:extLst>
              </a:tr>
              <a:tr h="263946">
                <a:tc>
                  <a:txBody>
                    <a:bodyPr/>
                    <a:lstStyle/>
                    <a:p>
                      <a:pPr marL="91440" algn="ctr" fontAlgn="b">
                        <a:lnSpc>
                          <a:spcPct val="100000"/>
                        </a:lnSpc>
                      </a:pPr>
                      <a:r>
                        <a:rPr lang="en-US" sz="1200" u="none" strike="noStrike" dirty="0">
                          <a:solidFill>
                            <a:schemeClr val="tx1"/>
                          </a:solidFill>
                          <a:latin typeface="+mj-lt"/>
                        </a:rPr>
                        <a:t>OCO-3 on ISS</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b="0" i="0" u="none" strike="noStrike" dirty="0">
                          <a:solidFill>
                            <a:schemeClr val="tx1"/>
                          </a:solidFill>
                          <a:latin typeface="Arial" charset="0"/>
                          <a:ea typeface="Arial" charset="0"/>
                          <a:cs typeface="Arial" charset="0"/>
                        </a:rPr>
                        <a:t>May 4, 2019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75</a:t>
                      </a:r>
                      <a:endParaRPr lang="en-US"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GES DISC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9823168"/>
                  </a:ext>
                </a:extLst>
              </a:tr>
              <a:tr h="263946">
                <a:tc>
                  <a:txBody>
                    <a:bodyPr/>
                    <a:lstStyle/>
                    <a:p>
                      <a:pPr marL="91440" marR="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TROPICS (EVI-3)</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January 1, 2020</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74</a:t>
                      </a:r>
                      <a:endParaRPr lang="en-US"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GES DISC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63946">
                <a:tc>
                  <a:txBody>
                    <a:bodyPr/>
                    <a:lstStyle/>
                    <a:p>
                      <a:pPr marL="91440" marR="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MAIA (EVI-3)</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September 2020</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77</a:t>
                      </a:r>
                      <a:endParaRPr lang="en-US"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ASDC 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r h="263946">
                <a:tc>
                  <a:txBody>
                    <a:bodyPr/>
                    <a:lstStyle/>
                    <a:p>
                      <a:pPr marL="91440" algn="ctr" fontAlgn="b">
                        <a:lnSpc>
                          <a:spcPct val="100000"/>
                        </a:lnSpc>
                      </a:pPr>
                      <a:r>
                        <a:rPr lang="en-US" sz="1200" u="none" strike="noStrike" dirty="0">
                          <a:solidFill>
                            <a:schemeClr val="tx1"/>
                          </a:solidFill>
                          <a:latin typeface="+mj-lt"/>
                        </a:rPr>
                        <a:t>Sentinel-6A</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November 13, 2020</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806</a:t>
                      </a:r>
                      <a:endParaRPr lang="en-US"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PO.DAAC, GES DISC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2"/>
                  </a:ext>
                </a:extLst>
              </a:tr>
              <a:tr h="263946">
                <a:tc>
                  <a:txBody>
                    <a:bodyPr/>
                    <a:lstStyle/>
                    <a:p>
                      <a:pPr marL="91440" algn="ctr" fontAlgn="b">
                        <a:lnSpc>
                          <a:spcPct val="100000"/>
                        </a:lnSpc>
                      </a:pPr>
                      <a:r>
                        <a:rPr lang="en-US" sz="1200" u="none" strike="noStrike" dirty="0">
                          <a:solidFill>
                            <a:schemeClr val="tx1"/>
                          </a:solidFill>
                          <a:latin typeface="+mj-lt"/>
                        </a:rPr>
                        <a:t>CLARREO-PF on ISS</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March 2021</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385</a:t>
                      </a:r>
                      <a:endParaRPr lang="en-US"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ASDC 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3"/>
                  </a:ext>
                </a:extLst>
              </a:tr>
              <a:tr h="263946">
                <a:tc>
                  <a:txBody>
                    <a:bodyPr/>
                    <a:lstStyle/>
                    <a:p>
                      <a:pPr marL="91440" algn="ctr" fontAlgn="b">
                        <a:lnSpc>
                          <a:spcPct val="100000"/>
                        </a:lnSpc>
                      </a:pPr>
                      <a:r>
                        <a:rPr lang="en-US" sz="1200" u="none" strike="noStrike" dirty="0">
                          <a:solidFill>
                            <a:schemeClr val="tx1"/>
                          </a:solidFill>
                          <a:latin typeface="+mj-lt"/>
                        </a:rPr>
                        <a:t>SWOT</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September 24, 2021</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b="0" i="0" u="none" strike="noStrike" dirty="0">
                          <a:solidFill>
                            <a:schemeClr val="tx1"/>
                          </a:solidFill>
                          <a:effectLst/>
                          <a:latin typeface="+mj-lt"/>
                          <a:ea typeface="Arial" charset="0"/>
                          <a:cs typeface="Arial" charset="0"/>
                        </a:rPr>
                        <a:t>21,762</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PO.DAAC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4"/>
                  </a:ext>
                </a:extLst>
              </a:tr>
              <a:tr h="263946">
                <a:tc>
                  <a:txBody>
                    <a:bodyPr/>
                    <a:lstStyle/>
                    <a:p>
                      <a:pPr marL="91440" algn="ctr" fontAlgn="b">
                        <a:lnSpc>
                          <a:spcPct val="100000"/>
                        </a:lnSpc>
                      </a:pPr>
                      <a:r>
                        <a:rPr lang="en-US" sz="1200" u="none" strike="noStrike" dirty="0">
                          <a:solidFill>
                            <a:schemeClr val="tx1"/>
                          </a:solidFill>
                          <a:latin typeface="+mj-lt"/>
                        </a:rPr>
                        <a:t>JPSS-2</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Nov</a:t>
                      </a:r>
                      <a:r>
                        <a:rPr lang="en-US" sz="1200" u="none" strike="noStrike" baseline="0" dirty="0">
                          <a:solidFill>
                            <a:schemeClr val="tx1"/>
                          </a:solidFill>
                          <a:latin typeface="+mj-lt"/>
                        </a:rPr>
                        <a:t> </a:t>
                      </a:r>
                      <a:r>
                        <a:rPr lang="en-US" sz="1200" u="none" strike="noStrike" dirty="0">
                          <a:solidFill>
                            <a:schemeClr val="tx1"/>
                          </a:solidFill>
                          <a:latin typeface="+mj-lt"/>
                        </a:rPr>
                        <a:t>2021</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1,700</a:t>
                      </a:r>
                      <a:endParaRPr lang="en-US"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GES DISC, OB.DAAC, LPDAAC, NSIDC, LAADS, ASDC 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2916014"/>
                  </a:ext>
                </a:extLst>
              </a:tr>
              <a:tr h="263946">
                <a:tc>
                  <a:txBody>
                    <a:bodyPr/>
                    <a:lstStyle/>
                    <a:p>
                      <a:pPr marL="91440" marR="0" indent="0" algn="ctr" defTabSz="4572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TEMPO (EVI-1)</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Dec 2021</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tr-TR" sz="1200" u="none" strike="noStrike" dirty="0">
                          <a:solidFill>
                            <a:schemeClr val="tx1"/>
                          </a:solidFill>
                          <a:effectLst/>
                          <a:latin typeface="+mj-lt"/>
                        </a:rPr>
                        <a:t>1,700</a:t>
                      </a:r>
                      <a:endParaRPr lang="tr-TR"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ASDC 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5"/>
                  </a:ext>
                </a:extLst>
              </a:tr>
              <a:tr h="263946">
                <a:tc>
                  <a:txBody>
                    <a:bodyPr/>
                    <a:lstStyle/>
                    <a:p>
                      <a:pPr marL="91440" algn="ctr" fontAlgn="b">
                        <a:lnSpc>
                          <a:spcPct val="100000"/>
                        </a:lnSpc>
                      </a:pPr>
                      <a:r>
                        <a:rPr lang="en-US" sz="1200" u="none" strike="noStrike" dirty="0">
                          <a:solidFill>
                            <a:schemeClr val="tx1"/>
                          </a:solidFill>
                          <a:latin typeface="+mj-lt"/>
                        </a:rPr>
                        <a:t>NISAR</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NET Jan 30,2022</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effectLst/>
                          <a:latin typeface="+mj-lt"/>
                        </a:rPr>
                        <a:t>72,800</a:t>
                      </a:r>
                      <a:endParaRPr lang="en-US"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ASF 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6"/>
                  </a:ext>
                </a:extLst>
              </a:tr>
              <a:tr h="263946">
                <a:tc>
                  <a:txBody>
                    <a:bodyPr/>
                    <a:lstStyle/>
                    <a:p>
                      <a:pPr marL="91440" algn="ctr" fontAlgn="b">
                        <a:lnSpc>
                          <a:spcPct val="100000"/>
                        </a:lnSpc>
                      </a:pPr>
                      <a:r>
                        <a:rPr lang="en-US" sz="1200" u="none" strike="noStrike" dirty="0" err="1">
                          <a:solidFill>
                            <a:schemeClr val="tx1"/>
                          </a:solidFill>
                          <a:latin typeface="+mj-lt"/>
                        </a:rPr>
                        <a:t>GeoCarb</a:t>
                      </a:r>
                      <a:r>
                        <a:rPr lang="en-US" sz="1200" u="none" strike="noStrike" dirty="0">
                          <a:solidFill>
                            <a:schemeClr val="tx1"/>
                          </a:solidFill>
                          <a:latin typeface="+mj-lt"/>
                        </a:rPr>
                        <a:t> (EVM-2)</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Jun 30, 2022</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tr-TR" sz="1200" b="0" i="0" u="none" strike="noStrike" dirty="0">
                          <a:solidFill>
                            <a:schemeClr val="tx1"/>
                          </a:solidFill>
                          <a:effectLst/>
                          <a:latin typeface="Arial" charset="0"/>
                          <a:ea typeface="Arial" charset="0"/>
                          <a:cs typeface="Arial" charset="0"/>
                        </a:rPr>
                        <a:t>636</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GES DISC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8"/>
                  </a:ext>
                </a:extLst>
              </a:tr>
              <a:tr h="263946">
                <a:tc>
                  <a:txBody>
                    <a:bodyPr/>
                    <a:lstStyle/>
                    <a:p>
                      <a:pPr marL="91440" algn="ctr" fontAlgn="b">
                        <a:lnSpc>
                          <a:spcPct val="100000"/>
                        </a:lnSpc>
                      </a:pPr>
                      <a:r>
                        <a:rPr lang="en-US" sz="1200" u="none" strike="noStrike" dirty="0">
                          <a:solidFill>
                            <a:schemeClr val="tx1"/>
                          </a:solidFill>
                          <a:latin typeface="+mj-lt"/>
                        </a:rPr>
                        <a:t>PACE</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u="none" strike="noStrike" dirty="0">
                          <a:solidFill>
                            <a:schemeClr val="tx1"/>
                          </a:solidFill>
                          <a:latin typeface="+mj-lt"/>
                        </a:rPr>
                        <a:t>Nov 2022</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tr-TR" sz="1200" u="none" strike="noStrike" dirty="0">
                          <a:solidFill>
                            <a:schemeClr val="tx1"/>
                          </a:solidFill>
                          <a:effectLst/>
                          <a:latin typeface="+mj-lt"/>
                        </a:rPr>
                        <a:t>1,852</a:t>
                      </a:r>
                      <a:endParaRPr lang="tr-TR" sz="1200" b="0" i="0" u="none" strike="noStrike" dirty="0">
                        <a:solidFill>
                          <a:schemeClr val="tx1"/>
                        </a:solidFill>
                        <a:effectLst/>
                        <a:latin typeface="+mj-lt"/>
                        <a:ea typeface="Arial" charset="0"/>
                        <a:cs typeface="Arial" charset="0"/>
                      </a:endParaRP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u="none" strike="noStrike" dirty="0">
                          <a:solidFill>
                            <a:schemeClr val="tx1"/>
                          </a:solidFill>
                          <a:latin typeface="+mj-lt"/>
                        </a:rPr>
                        <a:t>OB.DAAC</a:t>
                      </a:r>
                      <a:endParaRPr lang="en-US" sz="1200" b="0" i="0" u="none" strike="noStrike" dirty="0">
                        <a:solidFill>
                          <a:schemeClr val="tx1"/>
                        </a:solidFill>
                        <a:latin typeface="+mj-lt"/>
                        <a:ea typeface="Arial" charset="0"/>
                        <a:cs typeface="Arial"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9878042"/>
                  </a:ext>
                </a:extLst>
              </a:tr>
              <a:tr h="263946">
                <a:tc>
                  <a:txBody>
                    <a:bodyPr/>
                    <a:lstStyle/>
                    <a:p>
                      <a:pPr marL="91440" algn="ctr" fontAlgn="b">
                        <a:lnSpc>
                          <a:spcPct val="100000"/>
                        </a:lnSpc>
                      </a:pPr>
                      <a:r>
                        <a:rPr lang="en-US" sz="1200" b="0" i="0" u="none" strike="noStrike" dirty="0">
                          <a:solidFill>
                            <a:schemeClr val="tx1"/>
                          </a:solidFill>
                          <a:latin typeface="Arial" charset="0"/>
                          <a:ea typeface="Arial" charset="0"/>
                          <a:cs typeface="Arial" charset="0"/>
                        </a:rPr>
                        <a:t>EMIT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b="0" i="0" u="none" strike="noStrike" dirty="0">
                          <a:solidFill>
                            <a:schemeClr val="tx1"/>
                          </a:solidFill>
                          <a:latin typeface="Arial" charset="0"/>
                          <a:ea typeface="Arial" charset="0"/>
                          <a:cs typeface="Arial" charset="0"/>
                        </a:rPr>
                        <a:t>June 15, 2021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tr-TR" sz="1200" b="0" i="0" u="none" strike="noStrike" dirty="0">
                          <a:solidFill>
                            <a:schemeClr val="tx1"/>
                          </a:solidFill>
                          <a:effectLst/>
                          <a:latin typeface="Arial" charset="0"/>
                          <a:ea typeface="Arial" charset="0"/>
                          <a:cs typeface="Arial" charset="0"/>
                        </a:rPr>
                        <a:t>923</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latin typeface="Arial" charset="0"/>
                          <a:ea typeface="Arial" charset="0"/>
                          <a:cs typeface="Arial" charset="0"/>
                        </a:rPr>
                        <a:t>LPDAAC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9861869"/>
                  </a:ext>
                </a:extLst>
              </a:tr>
              <a:tr h="263946">
                <a:tc>
                  <a:txBody>
                    <a:bodyPr/>
                    <a:lstStyle/>
                    <a:p>
                      <a:pPr marL="91440" algn="ctr" fontAlgn="b">
                        <a:lnSpc>
                          <a:spcPct val="100000"/>
                        </a:lnSpc>
                      </a:pPr>
                      <a:r>
                        <a:rPr lang="en-US" sz="1200" b="0" i="0" u="none" strike="noStrike" dirty="0">
                          <a:solidFill>
                            <a:schemeClr val="tx1"/>
                          </a:solidFill>
                          <a:latin typeface="Arial" charset="0"/>
                          <a:ea typeface="Arial" charset="0"/>
                          <a:cs typeface="Arial" charset="0"/>
                        </a:rPr>
                        <a:t>PREFIRE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en-US" sz="1200" b="0" i="0" u="none" strike="noStrike" dirty="0">
                          <a:solidFill>
                            <a:schemeClr val="tx1"/>
                          </a:solidFill>
                          <a:latin typeface="Arial" charset="0"/>
                          <a:ea typeface="Arial" charset="0"/>
                          <a:cs typeface="Arial" charset="0"/>
                        </a:rPr>
                        <a:t>2021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r>
                        <a:rPr lang="tr-TR" sz="1200" b="0" i="0" u="none" strike="noStrike" dirty="0">
                          <a:solidFill>
                            <a:schemeClr val="tx1"/>
                          </a:solidFill>
                          <a:effectLst/>
                          <a:latin typeface="Arial" charset="0"/>
                          <a:ea typeface="Arial" charset="0"/>
                          <a:cs typeface="Arial" charset="0"/>
                        </a:rPr>
                        <a:t>19</a:t>
                      </a:r>
                    </a:p>
                  </a:txBody>
                  <a:tcPr marL="12700" marR="12700" marT="127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chemeClr val="tx1"/>
                          </a:solidFill>
                          <a:latin typeface="Arial" charset="0"/>
                          <a:ea typeface="Arial" charset="0"/>
                          <a:cs typeface="Arial" charset="0"/>
                        </a:rPr>
                        <a:t>ASDC DAAC</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0485200"/>
                  </a:ext>
                </a:extLst>
              </a:tr>
              <a:tr h="263946">
                <a:tc>
                  <a:txBody>
                    <a:bodyPr/>
                    <a:lstStyle/>
                    <a:p>
                      <a:pPr marL="91440" algn="ctr" fontAlgn="b">
                        <a:lnSpc>
                          <a:spcPct val="100000"/>
                        </a:lnSpc>
                      </a:pPr>
                      <a:r>
                        <a:rPr lang="en-US" sz="1600" u="none" strike="noStrike" dirty="0">
                          <a:solidFill>
                            <a:schemeClr val="tx1"/>
                          </a:solidFill>
                          <a:latin typeface="+mj-lt"/>
                        </a:rPr>
                        <a:t>TOTAL</a:t>
                      </a:r>
                      <a:endParaRPr lang="en-US" sz="1600" b="1" i="0" u="none" strike="noStrike" dirty="0">
                        <a:solidFill>
                          <a:schemeClr val="tx1"/>
                        </a:solidFill>
                        <a:latin typeface="+mj-lt"/>
                        <a:ea typeface="Times New Roman" charset="0"/>
                        <a:cs typeface="Times New Roman"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lnSpc>
                          <a:spcPct val="100000"/>
                        </a:lnSpc>
                      </a:pPr>
                      <a:endParaRPr lang="en-US" sz="1600" b="1" i="0" u="none" strike="noStrike" dirty="0">
                        <a:solidFill>
                          <a:schemeClr val="tx1"/>
                        </a:solidFill>
                        <a:latin typeface="+mj-lt"/>
                        <a:ea typeface="Times New Roman" charset="0"/>
                        <a:cs typeface="Times New Roman"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lang="en-US" sz="1600" dirty="0">
                          <a:solidFill>
                            <a:schemeClr val="tx1"/>
                          </a:solidFill>
                          <a:latin typeface="+mj-lt"/>
                        </a:rPr>
                        <a:t>105 TB/day</a:t>
                      </a:r>
                      <a:endParaRPr lang="en-US" sz="1600" b="0" dirty="0">
                        <a:solidFill>
                          <a:schemeClr val="tx1"/>
                        </a:solidFill>
                        <a:latin typeface="+mj-lt"/>
                        <a:ea typeface="Times New Roman" charset="0"/>
                        <a:cs typeface="Times New Roman"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1200" b="0" i="0" u="none" strike="noStrike" dirty="0">
                        <a:solidFill>
                          <a:schemeClr val="tx1"/>
                        </a:solidFill>
                        <a:latin typeface="+mj-lt"/>
                        <a:ea typeface="Times New Roman" charset="0"/>
                        <a:cs typeface="Times New Roman" charset="0"/>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1253466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black">
                    <a:tint val="75000"/>
                  </a:prstClr>
                </a:solidFill>
              </a:rPr>
              <a:t>Pre-Decisional - For NASA Internal Use Only</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6BE44E-BBCA-F34A-B182-DB2E2DA4E620}" type="slidenum">
              <a:rPr lang="en-US" smtClean="0">
                <a:solidFill>
                  <a:prstClr val="black">
                    <a:tint val="75000"/>
                  </a:prstClr>
                </a:solidFill>
              </a:rPr>
              <a:pPr/>
              <a:t>21</a:t>
            </a:fld>
            <a:endParaRPr lang="en-US">
              <a:solidFill>
                <a:prstClr val="black">
                  <a:tint val="75000"/>
                </a:prstClr>
              </a:solidFill>
            </a:endParaRPr>
          </a:p>
        </p:txBody>
      </p:sp>
      <p:pic>
        <p:nvPicPr>
          <p:cNvPr id="7" name="Picture 6"/>
          <p:cNvPicPr>
            <a:picLocks noChangeAspect="1"/>
          </p:cNvPicPr>
          <p:nvPr/>
        </p:nvPicPr>
        <p:blipFill>
          <a:blip r:embed="rId2"/>
          <a:stretch>
            <a:fillRect/>
          </a:stretch>
        </p:blipFill>
        <p:spPr>
          <a:xfrm>
            <a:off x="1525500" y="0"/>
            <a:ext cx="9142501" cy="6469380"/>
          </a:xfrm>
          <a:prstGeom prst="rect">
            <a:avLst/>
          </a:prstGeom>
        </p:spPr>
      </p:pic>
    </p:spTree>
    <p:extLst>
      <p:ext uri="{BB962C8B-B14F-4D97-AF65-F5344CB8AC3E}">
        <p14:creationId xmlns:p14="http://schemas.microsoft.com/office/powerpoint/2010/main" val="16803084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solidFill>
                  <a:prstClr val="black">
                    <a:tint val="75000"/>
                  </a:prstClr>
                </a:solidFill>
              </a:rPr>
              <a:t>Pre-Decisional - For NASA Internal Use Only</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6BE44E-BBCA-F34A-B182-DB2E2DA4E620}" type="slidenum">
              <a:rPr lang="en-US" smtClean="0">
                <a:solidFill>
                  <a:prstClr val="black">
                    <a:tint val="75000"/>
                  </a:prstClr>
                </a:solidFill>
              </a:rPr>
              <a:pPr/>
              <a:t>22</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1564540" y="0"/>
            <a:ext cx="8816340" cy="6583680"/>
          </a:xfrm>
          <a:prstGeom prst="rect">
            <a:avLst/>
          </a:prstGeom>
        </p:spPr>
      </p:pic>
    </p:spTree>
    <p:extLst>
      <p:ext uri="{BB962C8B-B14F-4D97-AF65-F5344CB8AC3E}">
        <p14:creationId xmlns:p14="http://schemas.microsoft.com/office/powerpoint/2010/main" val="3308252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C51FE-49D9-314D-9957-ABBF7DDE8782}" type="slidenum">
              <a:rPr lang="en-US" smtClean="0"/>
              <a:t>3</a:t>
            </a:fld>
            <a:endParaRPr lang="en-US"/>
          </a:p>
        </p:txBody>
      </p:sp>
      <p:pic>
        <p:nvPicPr>
          <p:cNvPr id="3" name="Picture 2">
            <a:extLst>
              <a:ext uri="{FF2B5EF4-FFF2-40B4-BE49-F238E27FC236}">
                <a16:creationId xmlns:a16="http://schemas.microsoft.com/office/drawing/2014/main" id="{679D304C-C88C-C54C-A9FF-EEC965DD7C26}"/>
              </a:ext>
            </a:extLst>
          </p:cNvPr>
          <p:cNvPicPr>
            <a:picLocks noChangeAspect="1"/>
          </p:cNvPicPr>
          <p:nvPr/>
        </p:nvPicPr>
        <p:blipFill>
          <a:blip r:embed="rId2"/>
          <a:stretch>
            <a:fillRect/>
          </a:stretch>
        </p:blipFill>
        <p:spPr>
          <a:xfrm>
            <a:off x="14687" y="0"/>
            <a:ext cx="12192000" cy="6858000"/>
          </a:xfrm>
          <a:prstGeom prst="rect">
            <a:avLst/>
          </a:prstGeom>
        </p:spPr>
      </p:pic>
      <p:sp>
        <p:nvSpPr>
          <p:cNvPr id="4" name="TextBox 3">
            <a:extLst>
              <a:ext uri="{FF2B5EF4-FFF2-40B4-BE49-F238E27FC236}">
                <a16:creationId xmlns:a16="http://schemas.microsoft.com/office/drawing/2014/main" id="{467CC4BA-37D9-A84A-822A-74361AD0B4CE}"/>
              </a:ext>
            </a:extLst>
          </p:cNvPr>
          <p:cNvSpPr txBox="1"/>
          <p:nvPr/>
        </p:nvSpPr>
        <p:spPr>
          <a:xfrm>
            <a:off x="7681540" y="4418911"/>
            <a:ext cx="1414651"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CALIPSO </a:t>
            </a:r>
            <a:r>
              <a:rPr lang="en-US" sz="1400" dirty="0">
                <a:solidFill>
                  <a:srgbClr val="A4D8DB"/>
                </a:solidFill>
                <a:latin typeface="Arial Narrow" panose="020B0604020202020204" pitchFamily="34" charset="0"/>
                <a:cs typeface="Arial Narrow" panose="020B0604020202020204" pitchFamily="34" charset="0"/>
              </a:rPr>
              <a:t>&gt;2022</a:t>
            </a:r>
          </a:p>
        </p:txBody>
      </p:sp>
      <p:sp>
        <p:nvSpPr>
          <p:cNvPr id="5" name="TextBox 4">
            <a:extLst>
              <a:ext uri="{FF2B5EF4-FFF2-40B4-BE49-F238E27FC236}">
                <a16:creationId xmlns:a16="http://schemas.microsoft.com/office/drawing/2014/main" id="{28C3B4E2-A746-4349-8560-FD74AF61C589}"/>
              </a:ext>
            </a:extLst>
          </p:cNvPr>
          <p:cNvSpPr txBox="1"/>
          <p:nvPr/>
        </p:nvSpPr>
        <p:spPr>
          <a:xfrm>
            <a:off x="6850065" y="2579878"/>
            <a:ext cx="1575562"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CYGNSS</a:t>
            </a:r>
            <a:r>
              <a:rPr lang="en-US" sz="1400" dirty="0">
                <a:solidFill>
                  <a:srgbClr val="A4D8DB"/>
                </a:solidFill>
                <a:latin typeface="Arial Narrow" panose="020B0604020202020204" pitchFamily="34" charset="0"/>
                <a:cs typeface="Arial Narrow" panose="020B0604020202020204" pitchFamily="34" charset="0"/>
              </a:rPr>
              <a:t> (8) 2020</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AF1EBF25-D6C0-7843-9B5C-E71248EA8CBD}"/>
              </a:ext>
            </a:extLst>
          </p:cNvPr>
          <p:cNvSpPr txBox="1"/>
          <p:nvPr/>
        </p:nvSpPr>
        <p:spPr>
          <a:xfrm>
            <a:off x="5674811" y="1612839"/>
            <a:ext cx="1195194"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PACE </a:t>
            </a:r>
            <a:r>
              <a:rPr lang="en-US" sz="1400" dirty="0">
                <a:solidFill>
                  <a:srgbClr val="B19FFF"/>
                </a:solidFill>
                <a:latin typeface="Arial Narrow" panose="020B0604020202020204" pitchFamily="34" charset="0"/>
                <a:cs typeface="Arial Narrow" panose="020B0604020202020204" pitchFamily="34" charset="0"/>
              </a:rPr>
              <a:t>2022</a:t>
            </a:r>
          </a:p>
        </p:txBody>
      </p:sp>
      <p:sp>
        <p:nvSpPr>
          <p:cNvPr id="7" name="TextBox 6">
            <a:extLst>
              <a:ext uri="{FF2B5EF4-FFF2-40B4-BE49-F238E27FC236}">
                <a16:creationId xmlns:a16="http://schemas.microsoft.com/office/drawing/2014/main" id="{C6E834D5-101B-E349-B412-A3A188EE7777}"/>
              </a:ext>
            </a:extLst>
          </p:cNvPr>
          <p:cNvSpPr txBox="1"/>
          <p:nvPr/>
        </p:nvSpPr>
        <p:spPr>
          <a:xfrm>
            <a:off x="6023459" y="1817127"/>
            <a:ext cx="1100273"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TEMPO </a:t>
            </a:r>
            <a:r>
              <a:rPr lang="en-US" sz="1400" dirty="0" smtClean="0">
                <a:solidFill>
                  <a:srgbClr val="B19FFF"/>
                </a:solidFill>
                <a:latin typeface="Arial Narrow" panose="020B0604020202020204" pitchFamily="34" charset="0"/>
                <a:cs typeface="Arial Narrow" panose="020B0604020202020204" pitchFamily="34" charset="0"/>
              </a:rPr>
              <a:t>2022</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8F8C78F7-A6BE-A549-B59C-13EFA9E60382}"/>
              </a:ext>
            </a:extLst>
          </p:cNvPr>
          <p:cNvSpPr txBox="1"/>
          <p:nvPr/>
        </p:nvSpPr>
        <p:spPr>
          <a:xfrm>
            <a:off x="5351912" y="1410740"/>
            <a:ext cx="1060620"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MAIA </a:t>
            </a:r>
            <a:r>
              <a:rPr lang="en-US" sz="1400" dirty="0">
                <a:solidFill>
                  <a:srgbClr val="B19FFF"/>
                </a:solidFill>
                <a:latin typeface="Arial Narrow" panose="020B0604020202020204" pitchFamily="34" charset="0"/>
                <a:cs typeface="Arial Narrow" panose="020B0604020202020204" pitchFamily="34" charset="0"/>
              </a:rPr>
              <a:t>2022</a:t>
            </a:r>
          </a:p>
        </p:txBody>
      </p:sp>
      <p:sp>
        <p:nvSpPr>
          <p:cNvPr id="9" name="TextBox 8">
            <a:extLst>
              <a:ext uri="{FF2B5EF4-FFF2-40B4-BE49-F238E27FC236}">
                <a16:creationId xmlns:a16="http://schemas.microsoft.com/office/drawing/2014/main" id="{ABAE0DB0-D9C1-5A4A-9319-8937BE1AC8DF}"/>
              </a:ext>
            </a:extLst>
          </p:cNvPr>
          <p:cNvSpPr txBox="1"/>
          <p:nvPr/>
        </p:nvSpPr>
        <p:spPr>
          <a:xfrm>
            <a:off x="3542101" y="743870"/>
            <a:ext cx="1569894"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TROPICS </a:t>
            </a:r>
            <a:r>
              <a:rPr lang="en-US" sz="1400" dirty="0">
                <a:solidFill>
                  <a:srgbClr val="B19FFF"/>
                </a:solidFill>
                <a:latin typeface="Arial Narrow" panose="020B0604020202020204" pitchFamily="34" charset="0"/>
                <a:cs typeface="Arial Narrow" panose="020B0604020202020204" pitchFamily="34" charset="0"/>
              </a:rPr>
              <a:t>(6) </a:t>
            </a:r>
            <a:r>
              <a:rPr lang="en-US" sz="1400" dirty="0" smtClean="0">
                <a:solidFill>
                  <a:srgbClr val="B19FFF"/>
                </a:solidFill>
                <a:latin typeface="Arial Narrow" panose="020B0604020202020204" pitchFamily="34" charset="0"/>
                <a:cs typeface="Arial Narrow" panose="020B0604020202020204" pitchFamily="34" charset="0"/>
              </a:rPr>
              <a:t>2020</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2860C073-19C8-5C45-96DA-E39B0E63D4DD}"/>
              </a:ext>
            </a:extLst>
          </p:cNvPr>
          <p:cNvSpPr txBox="1"/>
          <p:nvPr/>
        </p:nvSpPr>
        <p:spPr>
          <a:xfrm>
            <a:off x="2575036" y="757959"/>
            <a:ext cx="1067822"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NISAR </a:t>
            </a:r>
            <a:r>
              <a:rPr lang="en-US" sz="1400" dirty="0" smtClean="0">
                <a:solidFill>
                  <a:srgbClr val="B19FFF"/>
                </a:solidFill>
                <a:latin typeface="Arial Narrow" panose="020B0604020202020204" pitchFamily="34" charset="0"/>
                <a:cs typeface="Arial Narrow" panose="020B0604020202020204" pitchFamily="34" charset="0"/>
              </a:rPr>
              <a:t>2020</a:t>
            </a:r>
            <a:endParaRPr lang="en-US" sz="1400" dirty="0">
              <a:solidFill>
                <a:srgbClr val="B19FFF"/>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275384FF-476A-9B46-AA2C-5BCC78829AB4}"/>
              </a:ext>
            </a:extLst>
          </p:cNvPr>
          <p:cNvSpPr txBox="1"/>
          <p:nvPr/>
        </p:nvSpPr>
        <p:spPr>
          <a:xfrm>
            <a:off x="2069389" y="1037557"/>
            <a:ext cx="1495196"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LANDSAT-9 </a:t>
            </a:r>
            <a:r>
              <a:rPr lang="en-US" sz="1400" dirty="0">
                <a:solidFill>
                  <a:srgbClr val="B19FFF"/>
                </a:solidFill>
                <a:latin typeface="Arial Narrow" panose="020B0604020202020204" pitchFamily="34" charset="0"/>
                <a:cs typeface="Arial Narrow" panose="020B0604020202020204" pitchFamily="34" charset="0"/>
              </a:rPr>
              <a:t>2020</a:t>
            </a:r>
          </a:p>
        </p:txBody>
      </p:sp>
      <p:sp>
        <p:nvSpPr>
          <p:cNvPr id="12" name="TextBox 11">
            <a:extLst>
              <a:ext uri="{FF2B5EF4-FFF2-40B4-BE49-F238E27FC236}">
                <a16:creationId xmlns:a16="http://schemas.microsoft.com/office/drawing/2014/main" id="{A5C0A5BF-B574-F248-BD87-CA450FE5EE0D}"/>
              </a:ext>
            </a:extLst>
          </p:cNvPr>
          <p:cNvSpPr txBox="1"/>
          <p:nvPr/>
        </p:nvSpPr>
        <p:spPr>
          <a:xfrm>
            <a:off x="3442961" y="980818"/>
            <a:ext cx="2323854"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SENTINEL-6A/B </a:t>
            </a:r>
            <a:r>
              <a:rPr lang="en-US" sz="1400" dirty="0">
                <a:solidFill>
                  <a:srgbClr val="B19FFF"/>
                </a:solidFill>
                <a:latin typeface="Arial Narrow" panose="020B0604020202020204" pitchFamily="34" charset="0"/>
                <a:cs typeface="Arial Narrow" panose="020B0604020202020204" pitchFamily="34" charset="0"/>
              </a:rPr>
              <a:t>2020, 2025</a:t>
            </a:r>
          </a:p>
        </p:txBody>
      </p:sp>
      <p:sp>
        <p:nvSpPr>
          <p:cNvPr id="13" name="TextBox 12">
            <a:extLst>
              <a:ext uri="{FF2B5EF4-FFF2-40B4-BE49-F238E27FC236}">
                <a16:creationId xmlns:a16="http://schemas.microsoft.com/office/drawing/2014/main" id="{7AC9B476-BBA9-3240-80D1-9F0BB7C0869B}"/>
              </a:ext>
            </a:extLst>
          </p:cNvPr>
          <p:cNvSpPr txBox="1"/>
          <p:nvPr/>
        </p:nvSpPr>
        <p:spPr>
          <a:xfrm>
            <a:off x="4845079" y="1196934"/>
            <a:ext cx="1037143" cy="307777"/>
          </a:xfrm>
          <a:prstGeom prst="rect">
            <a:avLst/>
          </a:prstGeom>
          <a:noFill/>
        </p:spPr>
        <p:txBody>
          <a:bodyPr wrap="square" rtlCol="0">
            <a:spAutoFit/>
          </a:bodyPr>
          <a:lstStyle/>
          <a:p>
            <a:r>
              <a:rPr lang="en-US" sz="1400" b="1" dirty="0">
                <a:solidFill>
                  <a:srgbClr val="B19FFF"/>
                </a:solidFill>
                <a:latin typeface="Arial Narrow" panose="020B0604020202020204" pitchFamily="34" charset="0"/>
                <a:cs typeface="Arial Narrow" panose="020B0604020202020204" pitchFamily="34" charset="0"/>
              </a:rPr>
              <a:t>SWOT </a:t>
            </a:r>
            <a:r>
              <a:rPr lang="en-US" sz="1400" dirty="0">
                <a:solidFill>
                  <a:srgbClr val="B19FFF"/>
                </a:solidFill>
                <a:latin typeface="Arial Narrow" panose="020B0604020202020204" pitchFamily="34" charset="0"/>
                <a:cs typeface="Arial Narrow" panose="020B0604020202020204" pitchFamily="34" charset="0"/>
              </a:rPr>
              <a:t>2021</a:t>
            </a:r>
          </a:p>
        </p:txBody>
      </p:sp>
      <p:sp>
        <p:nvSpPr>
          <p:cNvPr id="14" name="TextBox 13">
            <a:extLst>
              <a:ext uri="{FF2B5EF4-FFF2-40B4-BE49-F238E27FC236}">
                <a16:creationId xmlns:a16="http://schemas.microsoft.com/office/drawing/2014/main" id="{D4F8AE14-2AFB-8542-818E-C5659F0297DF}"/>
              </a:ext>
            </a:extLst>
          </p:cNvPr>
          <p:cNvSpPr txBox="1"/>
          <p:nvPr/>
        </p:nvSpPr>
        <p:spPr>
          <a:xfrm>
            <a:off x="228733" y="1681964"/>
            <a:ext cx="1368381"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GEOCARB </a:t>
            </a:r>
            <a:r>
              <a:rPr lang="en-US" sz="1400" dirty="0" smtClean="0">
                <a:solidFill>
                  <a:srgbClr val="EFD752"/>
                </a:solidFill>
                <a:latin typeface="Arial Narrow" panose="020B0604020202020204" pitchFamily="34" charset="0"/>
                <a:cs typeface="Arial Narrow" panose="020B0604020202020204" pitchFamily="34" charset="0"/>
              </a:rPr>
              <a:t>2022</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BFA8F79A-6C8F-AC4C-ABEA-20D395D9B51D}"/>
              </a:ext>
            </a:extLst>
          </p:cNvPr>
          <p:cNvSpPr txBox="1"/>
          <p:nvPr/>
        </p:nvSpPr>
        <p:spPr>
          <a:xfrm>
            <a:off x="6313197" y="2046876"/>
            <a:ext cx="1314535" cy="307777"/>
          </a:xfrm>
          <a:prstGeom prst="rect">
            <a:avLst/>
          </a:prstGeom>
          <a:noFill/>
        </p:spPr>
        <p:txBody>
          <a:bodyPr wrap="square" rtlCol="0">
            <a:spAutoFit/>
          </a:bodyPr>
          <a:lstStyle/>
          <a:p>
            <a:r>
              <a:rPr lang="en-US" sz="1400" b="1" dirty="0">
                <a:solidFill>
                  <a:srgbClr val="B1E677"/>
                </a:solidFill>
                <a:latin typeface="Arial Narrow" panose="020B0604020202020204" pitchFamily="34" charset="0"/>
                <a:cs typeface="Arial Narrow" panose="020B0604020202020204" pitchFamily="34" charset="0"/>
              </a:rPr>
              <a:t>ICESAT-2</a:t>
            </a:r>
            <a:r>
              <a:rPr lang="en-US" sz="1400" dirty="0">
                <a:solidFill>
                  <a:srgbClr val="B1E677"/>
                </a:solidFill>
                <a:latin typeface="Arial Narrow" panose="020B0604020202020204" pitchFamily="34" charset="0"/>
                <a:cs typeface="Arial Narrow" panose="020B0604020202020204" pitchFamily="34" charset="0"/>
              </a:rPr>
              <a:t> 2021</a:t>
            </a:r>
            <a:endParaRPr lang="en-US" sz="1400" b="1" dirty="0">
              <a:solidFill>
                <a:srgbClr val="B1E677"/>
              </a:solidFill>
              <a:latin typeface="Arial Narrow" panose="020B0604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A3B44843-4750-9749-8CF7-9BC93478CC71}"/>
              </a:ext>
            </a:extLst>
          </p:cNvPr>
          <p:cNvSpPr txBox="1"/>
          <p:nvPr/>
        </p:nvSpPr>
        <p:spPr>
          <a:xfrm>
            <a:off x="7734815" y="5552497"/>
            <a:ext cx="1244967"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OCO-2</a:t>
            </a:r>
            <a:r>
              <a:rPr lang="en-US" sz="1400" dirty="0">
                <a:solidFill>
                  <a:srgbClr val="A4D8DB"/>
                </a:solidFill>
                <a:latin typeface="Arial Narrow" panose="020B0604020202020204" pitchFamily="34" charset="0"/>
                <a:cs typeface="Arial Narrow" panose="020B0604020202020204" pitchFamily="34" charset="0"/>
              </a:rPr>
              <a:t> &gt;2022</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C2447090-3AED-8145-BC42-0E040FF1E18A}"/>
              </a:ext>
            </a:extLst>
          </p:cNvPr>
          <p:cNvSpPr txBox="1"/>
          <p:nvPr/>
        </p:nvSpPr>
        <p:spPr>
          <a:xfrm>
            <a:off x="7320497" y="3346123"/>
            <a:ext cx="163145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CLOUDSAT </a:t>
            </a:r>
            <a:r>
              <a:rPr lang="en-US" sz="1400" dirty="0">
                <a:solidFill>
                  <a:srgbClr val="A4D8DB"/>
                </a:solidFill>
                <a:latin typeface="Arial Narrow" panose="020B0604020202020204" pitchFamily="34" charset="0"/>
                <a:cs typeface="Arial Narrow" panose="020B0604020202020204" pitchFamily="34" charset="0"/>
              </a:rPr>
              <a:t>2021</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E8040B36-59E1-3848-9A8E-427382571E39}"/>
              </a:ext>
            </a:extLst>
          </p:cNvPr>
          <p:cNvSpPr txBox="1"/>
          <p:nvPr/>
        </p:nvSpPr>
        <p:spPr>
          <a:xfrm>
            <a:off x="7521117" y="3887107"/>
            <a:ext cx="157970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AQUA </a:t>
            </a:r>
            <a:r>
              <a:rPr lang="en-US" sz="1400" dirty="0">
                <a:solidFill>
                  <a:srgbClr val="A4D8DB"/>
                </a:solidFill>
                <a:latin typeface="Arial Narrow" panose="020B0604020202020204" pitchFamily="34" charset="0"/>
                <a:cs typeface="Arial Narrow" panose="020B0604020202020204" pitchFamily="34" charset="0"/>
              </a:rPr>
              <a:t>&gt;2022</a:t>
            </a:r>
            <a:endParaRPr lang="en-US" sz="1400" b="1" dirty="0">
              <a:solidFill>
                <a:srgbClr val="A4D8DB"/>
              </a:solidFill>
              <a:latin typeface="Arial Narrow" panose="020B0604020202020204" pitchFamily="34" charset="0"/>
              <a:cs typeface="Arial Narrow" panose="020B0604020202020204" pitchFamily="34" charset="0"/>
            </a:endParaRPr>
          </a:p>
        </p:txBody>
      </p:sp>
      <p:sp>
        <p:nvSpPr>
          <p:cNvPr id="19" name="TextBox 18">
            <a:extLst>
              <a:ext uri="{FF2B5EF4-FFF2-40B4-BE49-F238E27FC236}">
                <a16:creationId xmlns:a16="http://schemas.microsoft.com/office/drawing/2014/main" id="{77DB5366-D5EE-EC42-B52E-3F60B3112A9E}"/>
              </a:ext>
            </a:extLst>
          </p:cNvPr>
          <p:cNvSpPr txBox="1"/>
          <p:nvPr/>
        </p:nvSpPr>
        <p:spPr>
          <a:xfrm>
            <a:off x="7744636" y="4972072"/>
            <a:ext cx="224698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LANDSAT </a:t>
            </a:r>
            <a:r>
              <a:rPr lang="en-US" sz="1400" b="1" dirty="0" smtClean="0">
                <a:solidFill>
                  <a:srgbClr val="A4D8DB"/>
                </a:solidFill>
                <a:latin typeface="Arial Narrow" panose="020B0604020202020204" pitchFamily="34" charset="0"/>
                <a:cs typeface="Arial Narrow" panose="020B0604020202020204" pitchFamily="34" charset="0"/>
              </a:rPr>
              <a:t>7 </a:t>
            </a:r>
            <a:r>
              <a:rPr lang="en-US" sz="1400" dirty="0" smtClean="0">
                <a:solidFill>
                  <a:srgbClr val="A4D8DB"/>
                </a:solidFill>
                <a:latin typeface="Arial Narrow" panose="020B0604020202020204" pitchFamily="34" charset="0"/>
                <a:cs typeface="Arial Narrow" panose="020B0604020202020204" pitchFamily="34" charset="0"/>
              </a:rPr>
              <a:t>(USGS)</a:t>
            </a:r>
            <a:r>
              <a:rPr lang="en-US" sz="1400" b="1" dirty="0" smtClean="0">
                <a:solidFill>
                  <a:srgbClr val="A4D8DB"/>
                </a:solidFill>
                <a:latin typeface="Arial Narrow" panose="020B0604020202020204" pitchFamily="34" charset="0"/>
                <a:cs typeface="Arial Narrow" panose="020B0604020202020204" pitchFamily="34" charset="0"/>
              </a:rPr>
              <a:t> </a:t>
            </a:r>
            <a:r>
              <a:rPr lang="en-US" sz="1400" dirty="0">
                <a:solidFill>
                  <a:srgbClr val="A4D8DB"/>
                </a:solidFill>
                <a:latin typeface="Arial Narrow" panose="020B0604020202020204" pitchFamily="34" charset="0"/>
                <a:cs typeface="Arial Narrow" panose="020B0604020202020204" pitchFamily="34" charset="0"/>
              </a:rPr>
              <a:t>~2022</a:t>
            </a:r>
          </a:p>
        </p:txBody>
      </p:sp>
      <p:sp>
        <p:nvSpPr>
          <p:cNvPr id="20" name="TextBox 19">
            <a:extLst>
              <a:ext uri="{FF2B5EF4-FFF2-40B4-BE49-F238E27FC236}">
                <a16:creationId xmlns:a16="http://schemas.microsoft.com/office/drawing/2014/main" id="{778B350F-0379-B643-9971-393E0B7EDA37}"/>
              </a:ext>
            </a:extLst>
          </p:cNvPr>
          <p:cNvSpPr txBox="1"/>
          <p:nvPr/>
        </p:nvSpPr>
        <p:spPr>
          <a:xfrm>
            <a:off x="7588540" y="6337528"/>
            <a:ext cx="2481046"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SUOMI NPP </a:t>
            </a:r>
            <a:r>
              <a:rPr lang="en-US" sz="1400" dirty="0">
                <a:solidFill>
                  <a:srgbClr val="A4D8DB"/>
                </a:solidFill>
                <a:latin typeface="Arial Narrow" panose="020B0604020202020204" pitchFamily="34" charset="0"/>
                <a:cs typeface="Arial Narrow" panose="020B0604020202020204" pitchFamily="34" charset="0"/>
              </a:rPr>
              <a:t>(NOAA) &gt;2022</a:t>
            </a:r>
          </a:p>
        </p:txBody>
      </p:sp>
      <p:sp>
        <p:nvSpPr>
          <p:cNvPr id="21" name="TextBox 20">
            <a:extLst>
              <a:ext uri="{FF2B5EF4-FFF2-40B4-BE49-F238E27FC236}">
                <a16:creationId xmlns:a16="http://schemas.microsoft.com/office/drawing/2014/main" id="{16B4B0C9-6376-2E4B-B936-3460881DA959}"/>
              </a:ext>
            </a:extLst>
          </p:cNvPr>
          <p:cNvSpPr txBox="1"/>
          <p:nvPr/>
        </p:nvSpPr>
        <p:spPr>
          <a:xfrm>
            <a:off x="6581352" y="2283388"/>
            <a:ext cx="2092759" cy="307777"/>
          </a:xfrm>
          <a:prstGeom prst="rect">
            <a:avLst/>
          </a:prstGeom>
          <a:noFill/>
        </p:spPr>
        <p:txBody>
          <a:bodyPr wrap="square" rtlCol="0">
            <a:spAutoFit/>
          </a:bodyPr>
          <a:lstStyle/>
          <a:p>
            <a:r>
              <a:rPr lang="en-US" sz="1400" b="1" dirty="0">
                <a:solidFill>
                  <a:srgbClr val="B1E677"/>
                </a:solidFill>
                <a:latin typeface="Arial Narrow" panose="020B0604020202020204" pitchFamily="34" charset="0"/>
                <a:cs typeface="Arial Narrow" panose="020B0604020202020204" pitchFamily="34" charset="0"/>
              </a:rPr>
              <a:t>GRACE-FO </a:t>
            </a:r>
            <a:r>
              <a:rPr lang="en-US" sz="1400" dirty="0">
                <a:solidFill>
                  <a:srgbClr val="B1E677"/>
                </a:solidFill>
                <a:latin typeface="Arial Narrow" panose="020B0604020202020204" pitchFamily="34" charset="0"/>
                <a:cs typeface="Arial Narrow" panose="020B0604020202020204" pitchFamily="34" charset="0"/>
              </a:rPr>
              <a:t>(2)</a:t>
            </a:r>
            <a:r>
              <a:rPr lang="en-US" sz="1400" b="1" dirty="0">
                <a:solidFill>
                  <a:srgbClr val="B1E677"/>
                </a:solidFill>
                <a:latin typeface="Arial Narrow" panose="020B0604020202020204" pitchFamily="34" charset="0"/>
                <a:cs typeface="Arial Narrow" panose="020B0604020202020204" pitchFamily="34" charset="0"/>
              </a:rPr>
              <a:t> </a:t>
            </a:r>
            <a:r>
              <a:rPr lang="en-US" sz="1400" dirty="0">
                <a:solidFill>
                  <a:srgbClr val="B1E677"/>
                </a:solidFill>
                <a:latin typeface="Arial Narrow" panose="020B0604020202020204" pitchFamily="34" charset="0"/>
                <a:cs typeface="Arial Narrow" panose="020B0604020202020204" pitchFamily="34" charset="0"/>
              </a:rPr>
              <a:t>2023</a:t>
            </a:r>
            <a:endParaRPr lang="en-US" sz="1400" b="1" dirty="0">
              <a:solidFill>
                <a:srgbClr val="B1E677"/>
              </a:solidFill>
              <a:latin typeface="Arial Narrow" panose="020B0604020202020204" pitchFamily="34" charset="0"/>
              <a:cs typeface="Arial Narrow" panose="020B0604020202020204" pitchFamily="34" charset="0"/>
            </a:endParaRPr>
          </a:p>
        </p:txBody>
      </p:sp>
      <p:sp>
        <p:nvSpPr>
          <p:cNvPr id="22" name="TextBox 21">
            <a:extLst>
              <a:ext uri="{FF2B5EF4-FFF2-40B4-BE49-F238E27FC236}">
                <a16:creationId xmlns:a16="http://schemas.microsoft.com/office/drawing/2014/main" id="{23B6CEE8-8C4C-8F4B-A9AE-6BC706EAC53D}"/>
              </a:ext>
            </a:extLst>
          </p:cNvPr>
          <p:cNvSpPr txBox="1"/>
          <p:nvPr/>
        </p:nvSpPr>
        <p:spPr>
          <a:xfrm>
            <a:off x="7630367" y="6083050"/>
            <a:ext cx="113097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SMAP </a:t>
            </a:r>
            <a:r>
              <a:rPr lang="en-US" sz="1400" dirty="0">
                <a:solidFill>
                  <a:srgbClr val="A4D8DB"/>
                </a:solidFill>
                <a:latin typeface="Arial Narrow" panose="020B0604020202020204" pitchFamily="34" charset="0"/>
                <a:cs typeface="Arial Narrow" panose="020B0604020202020204" pitchFamily="34" charset="0"/>
              </a:rPr>
              <a:t>&gt;2022</a:t>
            </a:r>
          </a:p>
        </p:txBody>
      </p:sp>
      <p:sp>
        <p:nvSpPr>
          <p:cNvPr id="23" name="TextBox 22">
            <a:extLst>
              <a:ext uri="{FF2B5EF4-FFF2-40B4-BE49-F238E27FC236}">
                <a16:creationId xmlns:a16="http://schemas.microsoft.com/office/drawing/2014/main" id="{4B637593-DA39-894E-A323-E8E60D1F4337}"/>
              </a:ext>
            </a:extLst>
          </p:cNvPr>
          <p:cNvSpPr txBox="1"/>
          <p:nvPr/>
        </p:nvSpPr>
        <p:spPr>
          <a:xfrm>
            <a:off x="7735373" y="4704925"/>
            <a:ext cx="113097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GPM </a:t>
            </a:r>
            <a:r>
              <a:rPr lang="en-US" sz="1400" dirty="0">
                <a:solidFill>
                  <a:srgbClr val="A4D8DB"/>
                </a:solidFill>
                <a:latin typeface="Arial Narrow" panose="020B0604020202020204" pitchFamily="34" charset="0"/>
                <a:cs typeface="Arial Narrow" panose="020B0604020202020204" pitchFamily="34" charset="0"/>
              </a:rPr>
              <a:t>&gt;2022</a:t>
            </a:r>
          </a:p>
        </p:txBody>
      </p:sp>
      <p:sp>
        <p:nvSpPr>
          <p:cNvPr id="24" name="TextBox 23">
            <a:extLst>
              <a:ext uri="{FF2B5EF4-FFF2-40B4-BE49-F238E27FC236}">
                <a16:creationId xmlns:a16="http://schemas.microsoft.com/office/drawing/2014/main" id="{E6BF3567-0B7F-AF45-A6B4-3F23447418B5}"/>
              </a:ext>
            </a:extLst>
          </p:cNvPr>
          <p:cNvSpPr txBox="1"/>
          <p:nvPr/>
        </p:nvSpPr>
        <p:spPr>
          <a:xfrm>
            <a:off x="7447782" y="3621429"/>
            <a:ext cx="1490877"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TERRA </a:t>
            </a:r>
            <a:r>
              <a:rPr lang="en-US" sz="1400" dirty="0">
                <a:solidFill>
                  <a:srgbClr val="A4D8DB"/>
                </a:solidFill>
                <a:latin typeface="Arial Narrow" panose="020B0604020202020204" pitchFamily="34" charset="0"/>
                <a:cs typeface="Arial Narrow" panose="020B0604020202020204" pitchFamily="34" charset="0"/>
              </a:rPr>
              <a:t>&gt;2021</a:t>
            </a:r>
          </a:p>
        </p:txBody>
      </p:sp>
      <p:sp>
        <p:nvSpPr>
          <p:cNvPr id="25" name="TextBox 24">
            <a:extLst>
              <a:ext uri="{FF2B5EF4-FFF2-40B4-BE49-F238E27FC236}">
                <a16:creationId xmlns:a16="http://schemas.microsoft.com/office/drawing/2014/main" id="{5F2A0212-0C5D-4D47-B20C-06B9FBA40B00}"/>
              </a:ext>
            </a:extLst>
          </p:cNvPr>
          <p:cNvSpPr txBox="1"/>
          <p:nvPr/>
        </p:nvSpPr>
        <p:spPr>
          <a:xfrm>
            <a:off x="7627731" y="4148784"/>
            <a:ext cx="1463825"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AURA </a:t>
            </a:r>
            <a:r>
              <a:rPr lang="en-US" sz="1400" dirty="0">
                <a:solidFill>
                  <a:srgbClr val="A4D8DB"/>
                </a:solidFill>
                <a:latin typeface="Arial Narrow" panose="020B0604020202020204" pitchFamily="34" charset="0"/>
                <a:cs typeface="Arial Narrow" panose="020B0604020202020204" pitchFamily="34" charset="0"/>
              </a:rPr>
              <a:t>&gt;2022</a:t>
            </a:r>
          </a:p>
        </p:txBody>
      </p:sp>
      <p:sp>
        <p:nvSpPr>
          <p:cNvPr id="26" name="TextBox 25">
            <a:extLst>
              <a:ext uri="{FF2B5EF4-FFF2-40B4-BE49-F238E27FC236}">
                <a16:creationId xmlns:a16="http://schemas.microsoft.com/office/drawing/2014/main" id="{6F55799B-E928-7F48-8E67-218EB7365B3B}"/>
              </a:ext>
            </a:extLst>
          </p:cNvPr>
          <p:cNvSpPr txBox="1"/>
          <p:nvPr/>
        </p:nvSpPr>
        <p:spPr>
          <a:xfrm>
            <a:off x="7000001" y="2840329"/>
            <a:ext cx="2861742"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NISTAR, EPIC </a:t>
            </a:r>
            <a:r>
              <a:rPr lang="en-US" sz="1400" dirty="0">
                <a:solidFill>
                  <a:srgbClr val="A4D8DB"/>
                </a:solidFill>
                <a:latin typeface="Arial Narrow" panose="020B0604020202020204" pitchFamily="34" charset="0"/>
                <a:cs typeface="Arial Narrow" panose="020B0604020202020204" pitchFamily="34" charset="0"/>
              </a:rPr>
              <a:t>(DSCOVR/NOAA) </a:t>
            </a:r>
            <a:r>
              <a:rPr lang="en-US" sz="1400" dirty="0" smtClean="0">
                <a:solidFill>
                  <a:srgbClr val="A4D8DB"/>
                </a:solidFill>
                <a:latin typeface="Arial Narrow" panose="020B0604020202020204" pitchFamily="34" charset="0"/>
                <a:cs typeface="Arial Narrow" panose="020B0604020202020204" pitchFamily="34" charset="0"/>
              </a:rPr>
              <a:t>2020</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27" name="TextBox 26">
            <a:extLst>
              <a:ext uri="{FF2B5EF4-FFF2-40B4-BE49-F238E27FC236}">
                <a16:creationId xmlns:a16="http://schemas.microsoft.com/office/drawing/2014/main" id="{627C779D-51AF-3A45-8BE7-08B8A4174AFD}"/>
              </a:ext>
            </a:extLst>
          </p:cNvPr>
          <p:cNvSpPr txBox="1"/>
          <p:nvPr/>
        </p:nvSpPr>
        <p:spPr>
          <a:xfrm>
            <a:off x="7163218" y="3087075"/>
            <a:ext cx="116525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SORCE </a:t>
            </a:r>
            <a:r>
              <a:rPr lang="en-US" sz="1400" dirty="0" smtClean="0">
                <a:solidFill>
                  <a:srgbClr val="A4D8DB"/>
                </a:solidFill>
                <a:latin typeface="Arial Narrow" panose="020B0604020202020204" pitchFamily="34" charset="0"/>
                <a:cs typeface="Arial Narrow" panose="020B0604020202020204" pitchFamily="34" charset="0"/>
              </a:rPr>
              <a:t>2020</a:t>
            </a:r>
            <a:endParaRPr lang="en-US" sz="1400" dirty="0">
              <a:solidFill>
                <a:srgbClr val="A4D8DB"/>
              </a:solidFill>
              <a:latin typeface="Arial Narrow" panose="020B0604020202020204" pitchFamily="34" charset="0"/>
              <a:cs typeface="Arial Narrow" panose="020B0604020202020204" pitchFamily="34" charset="0"/>
            </a:endParaRPr>
          </a:p>
        </p:txBody>
      </p:sp>
      <p:sp>
        <p:nvSpPr>
          <p:cNvPr id="28" name="TextBox 27">
            <a:extLst>
              <a:ext uri="{FF2B5EF4-FFF2-40B4-BE49-F238E27FC236}">
                <a16:creationId xmlns:a16="http://schemas.microsoft.com/office/drawing/2014/main" id="{3087054C-4F67-EB41-9631-4E57F8AB07AB}"/>
              </a:ext>
            </a:extLst>
          </p:cNvPr>
          <p:cNvSpPr txBox="1"/>
          <p:nvPr/>
        </p:nvSpPr>
        <p:spPr>
          <a:xfrm>
            <a:off x="7681540" y="5823002"/>
            <a:ext cx="2582035"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OSTM/JASON 2 </a:t>
            </a:r>
            <a:r>
              <a:rPr lang="en-US" sz="1400" dirty="0">
                <a:solidFill>
                  <a:srgbClr val="A4D8DB"/>
                </a:solidFill>
                <a:latin typeface="Arial Narrow" panose="020B0604020202020204" pitchFamily="34" charset="0"/>
                <a:cs typeface="Arial Narrow" panose="020B0604020202020204" pitchFamily="34" charset="0"/>
              </a:rPr>
              <a:t>(NOAA) &gt;2022</a:t>
            </a:r>
          </a:p>
        </p:txBody>
      </p:sp>
      <p:sp>
        <p:nvSpPr>
          <p:cNvPr id="29" name="TextBox 28">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r>
              <a:rPr lang="en-US" sz="1000" dirty="0" smtClean="0">
                <a:solidFill>
                  <a:schemeClr val="bg1">
                    <a:lumMod val="85000"/>
                  </a:schemeClr>
                </a:solidFill>
                <a:latin typeface="Arial Narrow" panose="020B0604020202020204" pitchFamily="34" charset="0"/>
                <a:cs typeface="Arial Narrow" panose="020B0604020202020204" pitchFamily="34" charset="0"/>
              </a:rPr>
              <a:t>09.10.19</a:t>
            </a:r>
            <a:endParaRPr lang="en-US" sz="1000" dirty="0">
              <a:solidFill>
                <a:schemeClr val="bg1">
                  <a:lumMod val="85000"/>
                </a:schemeClr>
              </a:solidFill>
              <a:latin typeface="Arial Narrow" panose="020B0604020202020204" pitchFamily="34" charset="0"/>
              <a:cs typeface="Arial Narrow" panose="020B0604020202020204" pitchFamily="34" charset="0"/>
            </a:endParaRPr>
          </a:p>
        </p:txBody>
      </p:sp>
      <p:sp>
        <p:nvSpPr>
          <p:cNvPr id="30" name="TextBox 29">
            <a:extLst>
              <a:ext uri="{FF2B5EF4-FFF2-40B4-BE49-F238E27FC236}">
                <a16:creationId xmlns:a16="http://schemas.microsoft.com/office/drawing/2014/main" id="{7CA95B18-4B1F-0547-A79A-9BCB46599D4D}"/>
              </a:ext>
            </a:extLst>
          </p:cNvPr>
          <p:cNvSpPr txBox="1"/>
          <p:nvPr/>
        </p:nvSpPr>
        <p:spPr>
          <a:xfrm>
            <a:off x="6257575" y="327554"/>
            <a:ext cx="5589099" cy="707886"/>
          </a:xfrm>
          <a:prstGeom prst="rect">
            <a:avLst/>
          </a:prstGeom>
          <a:noFill/>
        </p:spPr>
        <p:txBody>
          <a:bodyPr wrap="square" rtlCol="0">
            <a:spAutoFit/>
          </a:bodyPr>
          <a:lstStyle/>
          <a:p>
            <a:pPr algn="r"/>
            <a:r>
              <a:rPr lang="en-US" sz="4000" dirty="0">
                <a:solidFill>
                  <a:schemeClr val="bg1"/>
                </a:solidFill>
                <a:latin typeface="Arial Narrow" panose="020B0604020202020204" pitchFamily="34" charset="0"/>
                <a:cs typeface="Arial Narrow" panose="020B0604020202020204" pitchFamily="34" charset="0"/>
              </a:rPr>
              <a:t>NASA EARTH FLEET</a:t>
            </a:r>
          </a:p>
        </p:txBody>
      </p:sp>
      <p:sp>
        <p:nvSpPr>
          <p:cNvPr id="31" name="TextBox 30">
            <a:extLst>
              <a:ext uri="{FF2B5EF4-FFF2-40B4-BE49-F238E27FC236}">
                <a16:creationId xmlns:a16="http://schemas.microsoft.com/office/drawing/2014/main" id="{B567F939-1F1F-FE4A-B7DB-81CF87100324}"/>
              </a:ext>
            </a:extLst>
          </p:cNvPr>
          <p:cNvSpPr txBox="1"/>
          <p:nvPr/>
        </p:nvSpPr>
        <p:spPr>
          <a:xfrm>
            <a:off x="7020038" y="939646"/>
            <a:ext cx="4827579" cy="338554"/>
          </a:xfrm>
          <a:prstGeom prst="rect">
            <a:avLst/>
          </a:prstGeom>
          <a:noFill/>
        </p:spPr>
        <p:txBody>
          <a:bodyPr wrap="square" rtlCol="0">
            <a:spAutoFit/>
          </a:bodyPr>
          <a:lstStyle/>
          <a:p>
            <a:pPr algn="r"/>
            <a:r>
              <a:rPr lang="en-US" sz="1600" b="1" dirty="0">
                <a:solidFill>
                  <a:schemeClr val="bg1"/>
                </a:solidFill>
                <a:latin typeface="Arial Narrow" panose="020B0604020202020204" pitchFamily="34" charset="0"/>
                <a:cs typeface="Arial Narrow" panose="020B0604020202020204" pitchFamily="34" charset="0"/>
              </a:rPr>
              <a:t>OPERATING &amp; FUTURE THROUGH 2023</a:t>
            </a:r>
          </a:p>
        </p:txBody>
      </p:sp>
      <p:grpSp>
        <p:nvGrpSpPr>
          <p:cNvPr id="32" name="Group 31">
            <a:extLst>
              <a:ext uri="{FF2B5EF4-FFF2-40B4-BE49-F238E27FC236}">
                <a16:creationId xmlns:a16="http://schemas.microsoft.com/office/drawing/2014/main" id="{AB25E4DD-8DCE-E543-8176-3C000CFA7FEC}"/>
              </a:ext>
            </a:extLst>
          </p:cNvPr>
          <p:cNvGrpSpPr/>
          <p:nvPr/>
        </p:nvGrpSpPr>
        <p:grpSpPr>
          <a:xfrm>
            <a:off x="10069586" y="5477621"/>
            <a:ext cx="1678918" cy="986296"/>
            <a:chOff x="9468168" y="3726729"/>
            <a:chExt cx="1678918" cy="986296"/>
          </a:xfrm>
        </p:grpSpPr>
        <p:sp>
          <p:nvSpPr>
            <p:cNvPr id="33" name="Oval 32">
              <a:extLst>
                <a:ext uri="{FF2B5EF4-FFF2-40B4-BE49-F238E27FC236}">
                  <a16:creationId xmlns:a16="http://schemas.microsoft.com/office/drawing/2014/main" id="{BADA3A75-80E4-964A-BCFD-267F91F80DC2}"/>
                </a:ext>
              </a:extLst>
            </p:cNvPr>
            <p:cNvSpPr/>
            <p:nvPr/>
          </p:nvSpPr>
          <p:spPr>
            <a:xfrm>
              <a:off x="11015089" y="4294316"/>
              <a:ext cx="131997" cy="131997"/>
            </a:xfrm>
            <a:prstGeom prst="ellipse">
              <a:avLst/>
            </a:prstGeom>
            <a:solidFill>
              <a:srgbClr val="B1E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CB37C4EC-9613-3E4B-B98D-52F71AE12FC6}"/>
                </a:ext>
              </a:extLst>
            </p:cNvPr>
            <p:cNvSpPr/>
            <p:nvPr/>
          </p:nvSpPr>
          <p:spPr>
            <a:xfrm>
              <a:off x="11015089" y="4072110"/>
              <a:ext cx="131997" cy="131997"/>
            </a:xfrm>
            <a:prstGeom prst="ellipse">
              <a:avLst/>
            </a:prstGeom>
            <a:solidFill>
              <a:srgbClr val="B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AC229A29-3DF6-AA41-9177-562746885416}"/>
                </a:ext>
              </a:extLst>
            </p:cNvPr>
            <p:cNvSpPr/>
            <p:nvPr/>
          </p:nvSpPr>
          <p:spPr>
            <a:xfrm>
              <a:off x="11015089" y="3833734"/>
              <a:ext cx="131997" cy="131997"/>
            </a:xfrm>
            <a:prstGeom prst="ellipse">
              <a:avLst/>
            </a:prstGeom>
            <a:solidFill>
              <a:srgbClr val="EFD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38F1B990-964D-6747-BAD0-196FA2D0FDAA}"/>
                </a:ext>
              </a:extLst>
            </p:cNvPr>
            <p:cNvSpPr/>
            <p:nvPr/>
          </p:nvSpPr>
          <p:spPr>
            <a:xfrm>
              <a:off x="11015089" y="4534425"/>
              <a:ext cx="131997" cy="131997"/>
            </a:xfrm>
            <a:prstGeom prst="ellipse">
              <a:avLst/>
            </a:prstGeom>
            <a:solidFill>
              <a:srgbClr val="A4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CA72321-BFCA-D248-A562-DC2D61A806D8}"/>
                </a:ext>
              </a:extLst>
            </p:cNvPr>
            <p:cNvSpPr txBox="1"/>
            <p:nvPr/>
          </p:nvSpPr>
          <p:spPr>
            <a:xfrm>
              <a:off x="9468168" y="3726729"/>
              <a:ext cx="1571050" cy="986296"/>
            </a:xfrm>
            <a:prstGeom prst="rect">
              <a:avLst/>
            </a:prstGeom>
            <a:noFill/>
          </p:spPr>
          <p:txBody>
            <a:bodyPr wrap="square" rtlCol="0">
              <a:spAutoFit/>
            </a:bodyPr>
            <a:lstStyle/>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(PRE) FORMULATION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IMPLEMENTATON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PRIMARY OPS</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EXTENDED OPS</a:t>
              </a:r>
            </a:p>
          </p:txBody>
        </p:sp>
      </p:grpSp>
      <p:sp>
        <p:nvSpPr>
          <p:cNvPr id="38" name="TextBox 37">
            <a:extLst>
              <a:ext uri="{FF2B5EF4-FFF2-40B4-BE49-F238E27FC236}">
                <a16:creationId xmlns:a16="http://schemas.microsoft.com/office/drawing/2014/main" id="{A08DBF7F-8103-7A46-9A42-D66C0A7F0571}"/>
              </a:ext>
            </a:extLst>
          </p:cNvPr>
          <p:cNvSpPr txBox="1"/>
          <p:nvPr/>
        </p:nvSpPr>
        <p:spPr>
          <a:xfrm>
            <a:off x="346370" y="3048441"/>
            <a:ext cx="2709492" cy="2185214"/>
          </a:xfrm>
          <a:prstGeom prst="rect">
            <a:avLst/>
          </a:prstGeom>
          <a:noFill/>
        </p:spPr>
        <p:txBody>
          <a:bodyPr wrap="square" rtlCol="0">
            <a:spAutoFit/>
          </a:bodyPr>
          <a:lstStyle/>
          <a:p>
            <a:r>
              <a:rPr lang="en-US" sz="1600" b="1" dirty="0">
                <a:solidFill>
                  <a:prstClr val="white"/>
                </a:solidFill>
                <a:latin typeface="Arial Narrow"/>
                <a:ea typeface="ＭＳ Ｐゴシック" charset="-128"/>
                <a:cs typeface="Arial Narrow"/>
              </a:rPr>
              <a:t>ISS INSTRUMENTS</a:t>
            </a:r>
          </a:p>
          <a:p>
            <a:endParaRPr lang="en-US" sz="800" b="1" dirty="0">
              <a:solidFill>
                <a:prstClr val="white"/>
              </a:solidFill>
              <a:latin typeface="Arial Narrow"/>
              <a:ea typeface="ＭＳ Ｐゴシック" charset="-128"/>
              <a:cs typeface="Arial Narrow"/>
            </a:endParaRPr>
          </a:p>
          <a:p>
            <a:r>
              <a:rPr lang="en-US" sz="1400" b="1" dirty="0" smtClean="0">
                <a:solidFill>
                  <a:srgbClr val="EFD752"/>
                </a:solidFill>
                <a:latin typeface="Arial Narrow"/>
                <a:cs typeface="Arial Narrow"/>
              </a:rPr>
              <a:t>EMIT </a:t>
            </a:r>
            <a:r>
              <a:rPr lang="en-US" sz="1400" dirty="0">
                <a:solidFill>
                  <a:srgbClr val="EFD752"/>
                </a:solidFill>
                <a:latin typeface="Arial Narrow"/>
                <a:cs typeface="Arial Narrow"/>
              </a:rPr>
              <a:t>2021</a:t>
            </a:r>
          </a:p>
          <a:p>
            <a:r>
              <a:rPr lang="en-US" sz="1400" b="1" dirty="0">
                <a:solidFill>
                  <a:srgbClr val="B19FFF"/>
                </a:solidFill>
                <a:latin typeface="Arial Narrow"/>
                <a:cs typeface="Arial Narrow"/>
              </a:rPr>
              <a:t>CLARREO-PF </a:t>
            </a:r>
            <a:r>
              <a:rPr lang="en-US" sz="1400" dirty="0">
                <a:solidFill>
                  <a:srgbClr val="B19FFF"/>
                </a:solidFill>
                <a:latin typeface="Arial Narrow"/>
                <a:cs typeface="Arial Narrow"/>
              </a:rPr>
              <a:t>2020</a:t>
            </a:r>
          </a:p>
          <a:p>
            <a:r>
              <a:rPr lang="en-US" sz="1400" b="1" dirty="0" smtClean="0">
                <a:solidFill>
                  <a:srgbClr val="B1E677"/>
                </a:solidFill>
                <a:latin typeface="Arial Narrow"/>
                <a:cs typeface="Arial Narrow"/>
              </a:rPr>
              <a:t>GEDI </a:t>
            </a:r>
            <a:r>
              <a:rPr lang="en-US" sz="1400" dirty="0" smtClean="0">
                <a:solidFill>
                  <a:srgbClr val="B1E677"/>
                </a:solidFill>
                <a:latin typeface="Arial Narrow"/>
                <a:cs typeface="Arial Narrow"/>
              </a:rPr>
              <a:t>2020</a:t>
            </a:r>
          </a:p>
          <a:p>
            <a:r>
              <a:rPr lang="en-US" sz="1400" b="1" dirty="0" smtClean="0">
                <a:solidFill>
                  <a:srgbClr val="B1E677"/>
                </a:solidFill>
                <a:latin typeface="Arial Narrow"/>
                <a:cs typeface="Arial Narrow"/>
              </a:rPr>
              <a:t>SAGE </a:t>
            </a:r>
            <a:r>
              <a:rPr lang="en-US" sz="1400" b="1" dirty="0">
                <a:solidFill>
                  <a:srgbClr val="B1E677"/>
                </a:solidFill>
                <a:latin typeface="Arial Narrow"/>
                <a:cs typeface="Arial Narrow"/>
              </a:rPr>
              <a:t>III </a:t>
            </a:r>
            <a:r>
              <a:rPr lang="en-US" sz="1400" dirty="0">
                <a:solidFill>
                  <a:srgbClr val="B1E677"/>
                </a:solidFill>
                <a:latin typeface="Arial Narrow"/>
                <a:cs typeface="Arial Narrow"/>
              </a:rPr>
              <a:t>2020</a:t>
            </a:r>
          </a:p>
          <a:p>
            <a:r>
              <a:rPr lang="en-US" sz="1400" b="1" dirty="0">
                <a:solidFill>
                  <a:srgbClr val="B1E677"/>
                </a:solidFill>
                <a:latin typeface="Arial Narrow"/>
                <a:cs typeface="Arial Narrow"/>
              </a:rPr>
              <a:t>OCO-3 </a:t>
            </a:r>
            <a:r>
              <a:rPr lang="en-US" sz="1400" dirty="0">
                <a:solidFill>
                  <a:srgbClr val="B1E677"/>
                </a:solidFill>
                <a:latin typeface="Arial Narrow"/>
                <a:cs typeface="Arial Narrow"/>
              </a:rPr>
              <a:t>2022</a:t>
            </a:r>
          </a:p>
          <a:p>
            <a:r>
              <a:rPr lang="en-US" sz="1400" b="1" dirty="0" smtClean="0">
                <a:solidFill>
                  <a:srgbClr val="B1E677"/>
                </a:solidFill>
                <a:latin typeface="Arial Narrow"/>
                <a:cs typeface="Arial Narrow"/>
              </a:rPr>
              <a:t>TSIS-1 </a:t>
            </a:r>
            <a:r>
              <a:rPr lang="en-US" sz="1400" dirty="0" smtClean="0">
                <a:solidFill>
                  <a:srgbClr val="B1E677"/>
                </a:solidFill>
                <a:latin typeface="Arial Narrow"/>
                <a:cs typeface="Arial Narrow"/>
              </a:rPr>
              <a:t>2023</a:t>
            </a:r>
            <a:endParaRPr lang="en-US" sz="1400" dirty="0">
              <a:solidFill>
                <a:srgbClr val="B1E677"/>
              </a:solidFill>
              <a:latin typeface="Arial Narrow"/>
              <a:cs typeface="Arial Narrow"/>
            </a:endParaRPr>
          </a:p>
          <a:p>
            <a:r>
              <a:rPr lang="en-US" sz="1400" b="1" dirty="0">
                <a:solidFill>
                  <a:srgbClr val="A4D8DB"/>
                </a:solidFill>
                <a:latin typeface="Arial Narrow"/>
                <a:cs typeface="Arial Narrow"/>
              </a:rPr>
              <a:t>ECOSTRESS </a:t>
            </a:r>
            <a:r>
              <a:rPr lang="en-US" sz="1400" dirty="0">
                <a:solidFill>
                  <a:srgbClr val="A4D8DB"/>
                </a:solidFill>
                <a:latin typeface="Arial Narrow"/>
                <a:cs typeface="Arial Narrow"/>
              </a:rPr>
              <a:t>2020</a:t>
            </a:r>
          </a:p>
          <a:p>
            <a:r>
              <a:rPr lang="en-US" sz="1400" b="1" dirty="0" smtClean="0">
                <a:solidFill>
                  <a:srgbClr val="A4D8DB"/>
                </a:solidFill>
                <a:latin typeface="Arial Narrow"/>
                <a:cs typeface="Arial Narrow"/>
              </a:rPr>
              <a:t>LIS </a:t>
            </a:r>
            <a:r>
              <a:rPr lang="en-US" sz="1400" dirty="0" smtClean="0">
                <a:solidFill>
                  <a:srgbClr val="A4D8DB"/>
                </a:solidFill>
                <a:latin typeface="Arial Narrow"/>
                <a:cs typeface="Arial Narrow"/>
              </a:rPr>
              <a:t>2020</a:t>
            </a:r>
          </a:p>
        </p:txBody>
      </p:sp>
      <p:sp>
        <p:nvSpPr>
          <p:cNvPr id="40" name="TextBox 39">
            <a:extLst>
              <a:ext uri="{FF2B5EF4-FFF2-40B4-BE49-F238E27FC236}">
                <a16:creationId xmlns:a16="http://schemas.microsoft.com/office/drawing/2014/main" id="{78508177-2C6D-204F-B75F-C5E9B029F6FC}"/>
              </a:ext>
            </a:extLst>
          </p:cNvPr>
          <p:cNvSpPr txBox="1"/>
          <p:nvPr/>
        </p:nvSpPr>
        <p:spPr>
          <a:xfrm>
            <a:off x="10019881" y="1729903"/>
            <a:ext cx="1814459" cy="3425553"/>
          </a:xfrm>
          <a:prstGeom prst="rect">
            <a:avLst/>
          </a:prstGeom>
          <a:noFill/>
        </p:spPr>
        <p:txBody>
          <a:bodyPr wrap="square" rtlCol="0">
            <a:spAutoFit/>
          </a:bodyPr>
          <a:lstStyle/>
          <a:p>
            <a:pPr algn="r"/>
            <a:r>
              <a:rPr lang="en-US" sz="1600" b="1" dirty="0">
                <a:solidFill>
                  <a:schemeClr val="bg1"/>
                </a:solidFill>
                <a:latin typeface="Arial Narrow"/>
                <a:cs typeface="Arial Narrow"/>
              </a:rPr>
              <a:t>INVEST/CUBESATS</a:t>
            </a:r>
          </a:p>
          <a:p>
            <a:pPr algn="r">
              <a:lnSpc>
                <a:spcPct val="50000"/>
              </a:lnSpc>
            </a:pPr>
            <a:endParaRPr lang="en-US" sz="1400" dirty="0">
              <a:solidFill>
                <a:schemeClr val="bg1"/>
              </a:solidFill>
              <a:latin typeface="Arial Narrow"/>
              <a:cs typeface="Arial Narrow"/>
            </a:endParaRPr>
          </a:p>
          <a:p>
            <a:pPr algn="r">
              <a:lnSpc>
                <a:spcPct val="110000"/>
              </a:lnSpc>
            </a:pPr>
            <a:r>
              <a:rPr lang="en-US" sz="1400" b="1" dirty="0">
                <a:solidFill>
                  <a:srgbClr val="A4D8DB"/>
                </a:solidFill>
                <a:latin typeface="Arial Narrow"/>
                <a:cs typeface="Arial Narrow"/>
              </a:rPr>
              <a:t>RAVAN </a:t>
            </a:r>
            <a:r>
              <a:rPr lang="en-US" sz="1400" dirty="0">
                <a:solidFill>
                  <a:srgbClr val="A4D8DB"/>
                </a:solidFill>
                <a:latin typeface="Arial Narrow"/>
                <a:ea typeface="ＭＳ Ｐゴシック" charset="-128"/>
                <a:cs typeface="Arial Narrow"/>
              </a:rPr>
              <a:t>2016</a:t>
            </a:r>
          </a:p>
          <a:p>
            <a:pPr algn="r">
              <a:lnSpc>
                <a:spcPct val="110000"/>
              </a:lnSpc>
            </a:pPr>
            <a:r>
              <a:rPr lang="en-US" sz="1400" b="1" dirty="0" err="1">
                <a:solidFill>
                  <a:srgbClr val="A4D8DB"/>
                </a:solidFill>
                <a:latin typeface="Arial Narrow"/>
                <a:cs typeface="Arial Narrow"/>
              </a:rPr>
              <a:t>RainCube</a:t>
            </a:r>
            <a:r>
              <a:rPr lang="en-US" sz="1400" b="1" dirty="0">
                <a:solidFill>
                  <a:srgbClr val="A4D8DB"/>
                </a:solidFill>
                <a:latin typeface="Arial Narrow"/>
                <a:cs typeface="Arial Narrow"/>
              </a:rPr>
              <a:t> </a:t>
            </a:r>
            <a:r>
              <a:rPr lang="en-US" sz="1400" dirty="0">
                <a:solidFill>
                  <a:srgbClr val="A4D8DB"/>
                </a:solidFill>
                <a:latin typeface="Arial Narrow"/>
                <a:ea typeface="ＭＳ Ｐゴシック" charset="-128"/>
                <a:cs typeface="Arial Narrow"/>
              </a:rPr>
              <a:t>2018</a:t>
            </a:r>
          </a:p>
          <a:p>
            <a:pPr algn="r">
              <a:lnSpc>
                <a:spcPct val="110000"/>
              </a:lnSpc>
            </a:pPr>
            <a:r>
              <a:rPr lang="en-US" sz="1400" b="1" dirty="0">
                <a:solidFill>
                  <a:srgbClr val="B1E677"/>
                </a:solidFill>
                <a:latin typeface="Arial Narrow"/>
                <a:ea typeface="ＭＳ Ｐゴシック" charset="-128"/>
                <a:cs typeface="Arial Narrow"/>
              </a:rPr>
              <a:t>CSIM </a:t>
            </a:r>
            <a:r>
              <a:rPr lang="en-US" sz="1400" dirty="0">
                <a:solidFill>
                  <a:srgbClr val="B1E677"/>
                </a:solidFill>
                <a:latin typeface="Arial Narrow"/>
                <a:ea typeface="ＭＳ Ｐゴシック" charset="-128"/>
                <a:cs typeface="Arial Narrow"/>
              </a:rPr>
              <a:t>2018</a:t>
            </a:r>
          </a:p>
          <a:p>
            <a:pPr algn="r">
              <a:lnSpc>
                <a:spcPct val="110000"/>
              </a:lnSpc>
            </a:pPr>
            <a:r>
              <a:rPr lang="en-US" sz="1400" b="1" dirty="0" err="1">
                <a:solidFill>
                  <a:srgbClr val="B1E677"/>
                </a:solidFill>
                <a:latin typeface="Arial Narrow"/>
                <a:ea typeface="ＭＳ Ｐゴシック" charset="-128"/>
                <a:cs typeface="Arial Narrow"/>
              </a:rPr>
              <a:t>CubeRRT</a:t>
            </a:r>
            <a:r>
              <a:rPr lang="en-US" sz="1400" b="1" dirty="0">
                <a:solidFill>
                  <a:srgbClr val="B1E677"/>
                </a:solidFill>
                <a:latin typeface="Arial Narrow"/>
                <a:ea typeface="ＭＳ Ｐゴシック" charset="-128"/>
                <a:cs typeface="Arial Narrow"/>
              </a:rPr>
              <a:t> </a:t>
            </a:r>
            <a:r>
              <a:rPr lang="en-US" sz="1400" dirty="0">
                <a:solidFill>
                  <a:srgbClr val="B1E677"/>
                </a:solidFill>
                <a:latin typeface="Arial Narrow"/>
                <a:ea typeface="ＭＳ Ｐゴシック" charset="-128"/>
                <a:cs typeface="Arial Narrow"/>
              </a:rPr>
              <a:t>2018</a:t>
            </a:r>
            <a:endParaRPr lang="en-US" sz="1400" dirty="0">
              <a:solidFill>
                <a:srgbClr val="B1E677"/>
              </a:solidFill>
              <a:latin typeface="Arial Narrow"/>
              <a:cs typeface="Arial Narrow"/>
            </a:endParaRPr>
          </a:p>
          <a:p>
            <a:pPr algn="r">
              <a:lnSpc>
                <a:spcPct val="110000"/>
              </a:lnSpc>
            </a:pPr>
            <a:r>
              <a:rPr lang="en-US" sz="1400" b="1" dirty="0" smtClean="0">
                <a:solidFill>
                  <a:srgbClr val="B1E677"/>
                </a:solidFill>
                <a:latin typeface="Arial Narrow"/>
                <a:ea typeface="ＭＳ Ｐゴシック" charset="-128"/>
                <a:cs typeface="Arial Narrow"/>
              </a:rPr>
              <a:t>TEMPEST-D </a:t>
            </a:r>
            <a:r>
              <a:rPr lang="en-US" sz="1400" dirty="0">
                <a:solidFill>
                  <a:srgbClr val="B1E677"/>
                </a:solidFill>
                <a:latin typeface="Arial Narrow"/>
                <a:ea typeface="ＭＳ Ｐゴシック" charset="-128"/>
                <a:cs typeface="Arial Narrow"/>
              </a:rPr>
              <a:t>2018</a:t>
            </a:r>
            <a:endParaRPr lang="en-US" sz="1400" dirty="0">
              <a:solidFill>
                <a:srgbClr val="B1E677"/>
              </a:solidFill>
              <a:latin typeface="Arial Narrow"/>
              <a:cs typeface="Arial Narrow"/>
            </a:endParaRPr>
          </a:p>
          <a:p>
            <a:pPr algn="r">
              <a:lnSpc>
                <a:spcPct val="110000"/>
              </a:lnSpc>
            </a:pPr>
            <a:r>
              <a:rPr lang="en-US" sz="1400" b="1" dirty="0" err="1" smtClean="0">
                <a:solidFill>
                  <a:srgbClr val="B19FFF"/>
                </a:solidFill>
                <a:latin typeface="Arial Narrow"/>
                <a:cs typeface="Arial Narrow"/>
              </a:rPr>
              <a:t>CIRiS</a:t>
            </a:r>
            <a:r>
              <a:rPr lang="en-US" sz="1400" b="1" dirty="0" smtClean="0">
                <a:solidFill>
                  <a:srgbClr val="B19FFF"/>
                </a:solidFill>
                <a:latin typeface="Arial Narrow"/>
                <a:cs typeface="Arial Narrow"/>
              </a:rPr>
              <a:t> </a:t>
            </a:r>
            <a:r>
              <a:rPr lang="en-US" sz="1400" dirty="0">
                <a:solidFill>
                  <a:srgbClr val="B19FFF"/>
                </a:solidFill>
                <a:latin typeface="Arial Narrow"/>
                <a:ea typeface="ＭＳ Ｐゴシック" charset="-128"/>
                <a:cs typeface="Arial Narrow"/>
              </a:rPr>
              <a:t>2019</a:t>
            </a:r>
            <a:endParaRPr lang="en-US" sz="1400" dirty="0">
              <a:solidFill>
                <a:srgbClr val="B19FFF"/>
              </a:solidFill>
              <a:latin typeface="Arial Narrow"/>
              <a:cs typeface="Arial Narrow"/>
            </a:endParaRPr>
          </a:p>
          <a:p>
            <a:pPr algn="r">
              <a:lnSpc>
                <a:spcPct val="110000"/>
              </a:lnSpc>
            </a:pPr>
            <a:r>
              <a:rPr lang="en-US" sz="1400" b="1" dirty="0">
                <a:solidFill>
                  <a:srgbClr val="B19FFF"/>
                </a:solidFill>
                <a:latin typeface="Arial Narrow"/>
                <a:cs typeface="Arial Narrow"/>
              </a:rPr>
              <a:t>HARP </a:t>
            </a:r>
            <a:r>
              <a:rPr lang="en-US" sz="1400" dirty="0">
                <a:solidFill>
                  <a:srgbClr val="B19FFF"/>
                </a:solidFill>
                <a:latin typeface="Arial Narrow"/>
                <a:ea typeface="ＭＳ Ｐゴシック" charset="-128"/>
                <a:cs typeface="Arial Narrow"/>
              </a:rPr>
              <a:t>2019</a:t>
            </a:r>
          </a:p>
          <a:p>
            <a:pPr algn="r">
              <a:lnSpc>
                <a:spcPct val="110000"/>
              </a:lnSpc>
            </a:pPr>
            <a:r>
              <a:rPr lang="en-US" sz="1400" b="1" dirty="0">
                <a:solidFill>
                  <a:srgbClr val="B19FFF"/>
                </a:solidFill>
                <a:latin typeface="Arial Narrow"/>
                <a:ea typeface="ＭＳ Ｐゴシック" charset="-128"/>
                <a:cs typeface="Arial Narrow"/>
              </a:rPr>
              <a:t>CTIM*</a:t>
            </a:r>
          </a:p>
          <a:p>
            <a:pPr algn="r">
              <a:lnSpc>
                <a:spcPct val="110000"/>
              </a:lnSpc>
            </a:pPr>
            <a:r>
              <a:rPr lang="en-US" sz="1400" b="1" dirty="0" err="1">
                <a:solidFill>
                  <a:srgbClr val="B19FFF"/>
                </a:solidFill>
                <a:latin typeface="Arial Narrow"/>
                <a:ea typeface="ＭＳ Ｐゴシック" charset="-128"/>
                <a:cs typeface="Arial Narrow"/>
              </a:rPr>
              <a:t>HyTI</a:t>
            </a:r>
            <a:r>
              <a:rPr lang="en-US" sz="1400" b="1" dirty="0">
                <a:solidFill>
                  <a:srgbClr val="B19FFF"/>
                </a:solidFill>
                <a:latin typeface="Arial Narrow"/>
                <a:ea typeface="ＭＳ Ｐゴシック" charset="-128"/>
                <a:cs typeface="Arial Narrow"/>
              </a:rPr>
              <a:t>*</a:t>
            </a:r>
          </a:p>
          <a:p>
            <a:pPr algn="r">
              <a:lnSpc>
                <a:spcPct val="110000"/>
              </a:lnSpc>
            </a:pPr>
            <a:r>
              <a:rPr lang="en-US" sz="1400" b="1" dirty="0" err="1" smtClean="0">
                <a:solidFill>
                  <a:srgbClr val="B19FFF"/>
                </a:solidFill>
                <a:latin typeface="Arial Narrow"/>
                <a:ea typeface="ＭＳ Ｐゴシック" charset="-128"/>
                <a:cs typeface="Arial Narrow"/>
              </a:rPr>
              <a:t>SNoOPI</a:t>
            </a:r>
            <a:r>
              <a:rPr lang="en-US" sz="1400" b="1" dirty="0">
                <a:solidFill>
                  <a:srgbClr val="B19FFF"/>
                </a:solidFill>
                <a:latin typeface="Arial Narrow"/>
                <a:ea typeface="ＭＳ Ｐゴシック" charset="-128"/>
                <a:cs typeface="Arial Narrow"/>
              </a:rPr>
              <a:t>*</a:t>
            </a:r>
          </a:p>
          <a:p>
            <a:pPr algn="r">
              <a:lnSpc>
                <a:spcPct val="110000"/>
              </a:lnSpc>
            </a:pPr>
            <a:r>
              <a:rPr lang="en-US" sz="1400" b="1" dirty="0" smtClean="0">
                <a:solidFill>
                  <a:srgbClr val="B19FFF"/>
                </a:solidFill>
                <a:latin typeface="Arial Narrow"/>
                <a:ea typeface="ＭＳ Ｐゴシック" charset="-128"/>
                <a:cs typeface="Arial Narrow"/>
              </a:rPr>
              <a:t>NACHOS*</a:t>
            </a:r>
            <a:endParaRPr lang="en-US" sz="1400" b="1" dirty="0">
              <a:solidFill>
                <a:srgbClr val="B19FFF"/>
              </a:solidFill>
              <a:latin typeface="Arial Narrow"/>
              <a:cs typeface="Arial Narrow"/>
            </a:endParaRPr>
          </a:p>
          <a:p>
            <a:pPr algn="r">
              <a:lnSpc>
                <a:spcPct val="110000"/>
              </a:lnSpc>
            </a:pPr>
            <a:endParaRPr lang="en-US" sz="1200" dirty="0">
              <a:solidFill>
                <a:srgbClr val="EFD752"/>
              </a:solidFill>
              <a:latin typeface="Arial Narrow"/>
              <a:ea typeface="ＭＳ Ｐゴシック" charset="-128"/>
              <a:cs typeface="Arial Narrow"/>
            </a:endParaRPr>
          </a:p>
          <a:p>
            <a:pPr algn="r">
              <a:lnSpc>
                <a:spcPct val="110000"/>
              </a:lnSpc>
            </a:pPr>
            <a:r>
              <a:rPr lang="en-US" sz="1000" dirty="0">
                <a:solidFill>
                  <a:srgbClr val="B19FFF"/>
                </a:solidFill>
                <a:latin typeface="Arial Narrow"/>
                <a:ea typeface="ＭＳ Ｐゴシック" charset="-128"/>
                <a:cs typeface="Arial Narrow"/>
              </a:rPr>
              <a:t>* </a:t>
            </a:r>
            <a:r>
              <a:rPr lang="en-US" sz="1000" i="1" dirty="0">
                <a:solidFill>
                  <a:srgbClr val="B19FFF"/>
                </a:solidFill>
                <a:latin typeface="Arial Narrow"/>
                <a:ea typeface="ＭＳ Ｐゴシック" charset="-128"/>
                <a:cs typeface="Arial Narrow"/>
              </a:rPr>
              <a:t>Launch date TBD</a:t>
            </a:r>
            <a:endParaRPr lang="en-US" sz="1000" i="1" dirty="0">
              <a:solidFill>
                <a:srgbClr val="B19FFF"/>
              </a:solidFill>
              <a:latin typeface="Arial Narrow"/>
              <a:cs typeface="Arial Narrow"/>
            </a:endParaRPr>
          </a:p>
        </p:txBody>
      </p:sp>
      <p:sp>
        <p:nvSpPr>
          <p:cNvPr id="41" name="TextBox 40">
            <a:extLst>
              <a:ext uri="{FF2B5EF4-FFF2-40B4-BE49-F238E27FC236}">
                <a16:creationId xmlns:a16="http://schemas.microsoft.com/office/drawing/2014/main" id="{54C0501D-01FB-5140-B535-51E6535D25BF}"/>
              </a:ext>
            </a:extLst>
          </p:cNvPr>
          <p:cNvSpPr txBox="1"/>
          <p:nvPr/>
        </p:nvSpPr>
        <p:spPr>
          <a:xfrm>
            <a:off x="524288" y="1428193"/>
            <a:ext cx="1882208" cy="307777"/>
          </a:xfrm>
          <a:prstGeom prst="rect">
            <a:avLst/>
          </a:prstGeom>
          <a:noFill/>
        </p:spPr>
        <p:txBody>
          <a:bodyPr wrap="square" rtlCol="0">
            <a:spAutoFit/>
          </a:bodyPr>
          <a:lstStyle/>
          <a:p>
            <a:r>
              <a:rPr lang="en-US" sz="1400" b="1" dirty="0">
                <a:solidFill>
                  <a:srgbClr val="EFD752"/>
                </a:solidFill>
                <a:latin typeface="Arial Narrow" panose="020B0604020202020204" pitchFamily="34" charset="0"/>
                <a:cs typeface="Arial Narrow" panose="020B0604020202020204" pitchFamily="34" charset="0"/>
              </a:rPr>
              <a:t>PREFIRE </a:t>
            </a:r>
            <a:r>
              <a:rPr lang="en-US" sz="1400" dirty="0">
                <a:solidFill>
                  <a:srgbClr val="EFD752"/>
                </a:solidFill>
                <a:latin typeface="Arial Narrow" panose="020B0604020202020204" pitchFamily="34" charset="0"/>
                <a:cs typeface="Arial Narrow" panose="020B0604020202020204" pitchFamily="34" charset="0"/>
              </a:rPr>
              <a:t>(2)</a:t>
            </a:r>
            <a:r>
              <a:rPr lang="en-US" sz="1400" b="1" dirty="0">
                <a:solidFill>
                  <a:srgbClr val="EFD752"/>
                </a:solidFill>
                <a:latin typeface="Arial Narrow" panose="020B0604020202020204" pitchFamily="34" charset="0"/>
                <a:cs typeface="Arial Narrow" panose="020B0604020202020204" pitchFamily="34" charset="0"/>
              </a:rPr>
              <a:t> </a:t>
            </a:r>
            <a:r>
              <a:rPr lang="en-US" sz="1400" dirty="0" smtClean="0">
                <a:solidFill>
                  <a:srgbClr val="EFD752"/>
                </a:solidFill>
                <a:latin typeface="Arial Narrow" panose="020B0604020202020204" pitchFamily="34" charset="0"/>
                <a:cs typeface="Arial Narrow" panose="020B0604020202020204" pitchFamily="34" charset="0"/>
              </a:rPr>
              <a:t>2022</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42" name="TextBox 41">
            <a:extLst>
              <a:ext uri="{FF2B5EF4-FFF2-40B4-BE49-F238E27FC236}">
                <a16:creationId xmlns:a16="http://schemas.microsoft.com/office/drawing/2014/main" id="{95F0714B-D8CD-0C40-938C-AEDA584B86DA}"/>
              </a:ext>
            </a:extLst>
          </p:cNvPr>
          <p:cNvSpPr txBox="1"/>
          <p:nvPr/>
        </p:nvSpPr>
        <p:spPr>
          <a:xfrm>
            <a:off x="7744636" y="5249866"/>
            <a:ext cx="2054179" cy="307777"/>
          </a:xfrm>
          <a:prstGeom prst="rect">
            <a:avLst/>
          </a:prstGeom>
          <a:noFill/>
        </p:spPr>
        <p:txBody>
          <a:bodyPr wrap="square" rtlCol="0">
            <a:spAutoFit/>
          </a:bodyPr>
          <a:lstStyle/>
          <a:p>
            <a:r>
              <a:rPr lang="en-US" sz="1400" b="1" dirty="0">
                <a:solidFill>
                  <a:srgbClr val="A4D8DB"/>
                </a:solidFill>
                <a:latin typeface="Arial Narrow" panose="020B0604020202020204" pitchFamily="34" charset="0"/>
                <a:cs typeface="Arial Narrow" panose="020B0604020202020204" pitchFamily="34" charset="0"/>
              </a:rPr>
              <a:t>LANDSAT 8 </a:t>
            </a:r>
            <a:r>
              <a:rPr lang="en-US" sz="1400" dirty="0">
                <a:solidFill>
                  <a:srgbClr val="A4D8DB"/>
                </a:solidFill>
                <a:latin typeface="Arial Narrow" panose="020B0604020202020204" pitchFamily="34" charset="0"/>
                <a:cs typeface="Arial Narrow" panose="020B0604020202020204" pitchFamily="34" charset="0"/>
              </a:rPr>
              <a:t>(USGS) &gt;2022</a:t>
            </a:r>
          </a:p>
        </p:txBody>
      </p:sp>
      <p:sp>
        <p:nvSpPr>
          <p:cNvPr id="43" name="TextBox 42">
            <a:extLst>
              <a:ext uri="{FF2B5EF4-FFF2-40B4-BE49-F238E27FC236}">
                <a16:creationId xmlns:a16="http://schemas.microsoft.com/office/drawing/2014/main" id="{AF1EBF25-D6C0-7843-9B5C-E71248EA8CBD}"/>
              </a:ext>
            </a:extLst>
          </p:cNvPr>
          <p:cNvSpPr txBox="1"/>
          <p:nvPr/>
        </p:nvSpPr>
        <p:spPr>
          <a:xfrm>
            <a:off x="56323" y="1923394"/>
            <a:ext cx="1195194" cy="307777"/>
          </a:xfrm>
          <a:prstGeom prst="rect">
            <a:avLst/>
          </a:prstGeom>
          <a:noFill/>
        </p:spPr>
        <p:txBody>
          <a:bodyPr wrap="square" rtlCol="0">
            <a:spAutoFit/>
          </a:bodyPr>
          <a:lstStyle/>
          <a:p>
            <a:r>
              <a:rPr lang="en-US" sz="1400" b="1" dirty="0" smtClean="0">
                <a:solidFill>
                  <a:srgbClr val="EFD752"/>
                </a:solidFill>
                <a:latin typeface="Arial Narrow" panose="020B0604020202020204" pitchFamily="34" charset="0"/>
                <a:cs typeface="Arial Narrow" panose="020B0604020202020204" pitchFamily="34" charset="0"/>
              </a:rPr>
              <a:t>GLIMR </a:t>
            </a:r>
            <a:r>
              <a:rPr lang="en-US" sz="1400" dirty="0" smtClean="0">
                <a:solidFill>
                  <a:srgbClr val="EFD752"/>
                </a:solidFill>
                <a:latin typeface="Arial Narrow" panose="020B0604020202020204" pitchFamily="34" charset="0"/>
                <a:cs typeface="Arial Narrow" panose="020B0604020202020204" pitchFamily="34" charset="0"/>
              </a:rPr>
              <a:t>~2026</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44" name="TextBox 43">
            <a:extLst>
              <a:ext uri="{FF2B5EF4-FFF2-40B4-BE49-F238E27FC236}">
                <a16:creationId xmlns:a16="http://schemas.microsoft.com/office/drawing/2014/main" id="{AF1EBF25-D6C0-7843-9B5C-E71248EA8CBD}"/>
              </a:ext>
            </a:extLst>
          </p:cNvPr>
          <p:cNvSpPr txBox="1"/>
          <p:nvPr/>
        </p:nvSpPr>
        <p:spPr>
          <a:xfrm>
            <a:off x="1371599" y="1235075"/>
            <a:ext cx="1086383" cy="307777"/>
          </a:xfrm>
          <a:prstGeom prst="rect">
            <a:avLst/>
          </a:prstGeom>
          <a:noFill/>
        </p:spPr>
        <p:txBody>
          <a:bodyPr wrap="square" rtlCol="0">
            <a:spAutoFit/>
          </a:bodyPr>
          <a:lstStyle/>
          <a:p>
            <a:r>
              <a:rPr lang="en-US" sz="1400" b="1" dirty="0" smtClean="0">
                <a:solidFill>
                  <a:srgbClr val="EFD752"/>
                </a:solidFill>
                <a:latin typeface="Arial Narrow" panose="020B0604020202020204" pitchFamily="34" charset="0"/>
                <a:cs typeface="Arial Narrow" panose="020B0604020202020204" pitchFamily="34" charset="0"/>
              </a:rPr>
              <a:t>TSIS-2 </a:t>
            </a:r>
            <a:r>
              <a:rPr lang="en-US" sz="1400" dirty="0" smtClean="0">
                <a:solidFill>
                  <a:srgbClr val="EFD752"/>
                </a:solidFill>
                <a:latin typeface="Arial Narrow" panose="020B0604020202020204" pitchFamily="34" charset="0"/>
                <a:cs typeface="Arial Narrow" panose="020B0604020202020204" pitchFamily="34" charset="0"/>
              </a:rPr>
              <a:t>2020</a:t>
            </a:r>
            <a:endParaRPr lang="en-US" sz="1400" dirty="0">
              <a:solidFill>
                <a:srgbClr val="EFD752"/>
              </a:solidFill>
              <a:latin typeface="Arial Narrow" panose="020B0604020202020204" pitchFamily="34" charset="0"/>
              <a:cs typeface="Arial Narrow" panose="020B0604020202020204" pitchFamily="34" charset="0"/>
            </a:endParaRPr>
          </a:p>
        </p:txBody>
      </p:sp>
      <p:sp>
        <p:nvSpPr>
          <p:cNvPr id="45" name="TextBox 44">
            <a:extLst>
              <a:ext uri="{FF2B5EF4-FFF2-40B4-BE49-F238E27FC236}">
                <a16:creationId xmlns:a16="http://schemas.microsoft.com/office/drawing/2014/main" id="{A849F1CD-5DB6-FD4C-87B4-E0E2D00C3FA8}"/>
              </a:ext>
            </a:extLst>
          </p:cNvPr>
          <p:cNvSpPr txBox="1"/>
          <p:nvPr/>
        </p:nvSpPr>
        <p:spPr>
          <a:xfrm>
            <a:off x="346369" y="5363622"/>
            <a:ext cx="2709493" cy="677108"/>
          </a:xfrm>
          <a:prstGeom prst="rect">
            <a:avLst/>
          </a:prstGeom>
          <a:noFill/>
        </p:spPr>
        <p:txBody>
          <a:bodyPr wrap="square" rtlCol="0">
            <a:spAutoFit/>
          </a:bodyPr>
          <a:lstStyle/>
          <a:p>
            <a:r>
              <a:rPr lang="en-US" sz="1600" b="1" dirty="0" smtClean="0">
                <a:solidFill>
                  <a:prstClr val="white"/>
                </a:solidFill>
                <a:latin typeface="Arial Narrow"/>
                <a:ea typeface="ＭＳ Ｐゴシック" charset="-128"/>
                <a:cs typeface="Arial Narrow"/>
              </a:rPr>
              <a:t>JPSS-2, 3 &amp; 4  </a:t>
            </a:r>
            <a:r>
              <a:rPr lang="en-US" sz="1600" b="1" dirty="0">
                <a:solidFill>
                  <a:prstClr val="white"/>
                </a:solidFill>
                <a:latin typeface="Arial Narrow"/>
                <a:ea typeface="ＭＳ Ｐゴシック" charset="-128"/>
                <a:cs typeface="Arial Narrow"/>
              </a:rPr>
              <a:t>INSTRUMENTS</a:t>
            </a:r>
          </a:p>
          <a:p>
            <a:pPr defTabSz="914120" fontAlgn="auto">
              <a:spcBef>
                <a:spcPts val="0"/>
              </a:spcBef>
              <a:spcAft>
                <a:spcPts val="0"/>
              </a:spcAft>
            </a:pPr>
            <a:endParaRPr lang="en-US" sz="800" b="1" dirty="0">
              <a:solidFill>
                <a:prstClr val="white"/>
              </a:solidFill>
              <a:latin typeface="Arial Narrow"/>
              <a:ea typeface="ＭＳ Ｐゴシック" charset="-128"/>
              <a:cs typeface="Arial Narrow"/>
            </a:endParaRPr>
          </a:p>
          <a:p>
            <a:pPr defTabSz="914120" fontAlgn="auto">
              <a:spcBef>
                <a:spcPts val="0"/>
              </a:spcBef>
              <a:spcAft>
                <a:spcPts val="0"/>
              </a:spcAft>
            </a:pPr>
            <a:r>
              <a:rPr lang="en-US" sz="1400" b="1" dirty="0" smtClean="0">
                <a:solidFill>
                  <a:srgbClr val="B19FFF"/>
                </a:solidFill>
                <a:latin typeface="Arial Narrow"/>
                <a:cs typeface="Arial Narrow"/>
              </a:rPr>
              <a:t>OMPS-Limb</a:t>
            </a:r>
            <a:endParaRPr lang="en-US" sz="1400" dirty="0">
              <a:solidFill>
                <a:srgbClr val="B19FFF"/>
              </a:solidFill>
              <a:latin typeface="Arial Narrow"/>
              <a:cs typeface="Arial Narrow"/>
            </a:endParaRPr>
          </a:p>
        </p:txBody>
      </p:sp>
    </p:spTree>
    <p:extLst>
      <p:ext uri="{BB962C8B-B14F-4D97-AF65-F5344CB8AC3E}">
        <p14:creationId xmlns:p14="http://schemas.microsoft.com/office/powerpoint/2010/main" val="297557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C51FE-49D9-314D-9957-ABBF7DDE8782}" type="slidenum">
              <a:rPr lang="en-US" smtClean="0"/>
              <a:t>4</a:t>
            </a:fld>
            <a:endParaRPr lang="en-US"/>
          </a:p>
        </p:txBody>
      </p:sp>
      <p:sp>
        <p:nvSpPr>
          <p:cNvPr id="3" name="Slide Number Placeholder 3"/>
          <p:cNvSpPr txBox="1">
            <a:spLocks/>
          </p:cNvSpPr>
          <p:nvPr/>
        </p:nvSpPr>
        <p:spPr>
          <a:xfrm>
            <a:off x="9355319"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BEEF"/>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2088"/>
            <a:fld id="{786A64DB-DBB3-CA48-993E-0DE1651AF3A6}" type="slidenum">
              <a:rPr lang="en-US" smtClean="0">
                <a:latin typeface="Calibri"/>
              </a:rPr>
              <a:pPr defTabSz="912088"/>
              <a:t>4</a:t>
            </a:fld>
            <a:endParaRPr lang="en-US" dirty="0">
              <a:latin typeface="Calibri"/>
            </a:endParaRPr>
          </a:p>
        </p:txBody>
      </p:sp>
      <p:pic>
        <p:nvPicPr>
          <p:cNvPr id="4" name="Picture 3">
            <a:extLst>
              <a:ext uri="{FF2B5EF4-FFF2-40B4-BE49-F238E27FC236}">
                <a16:creationId xmlns:a16="http://schemas.microsoft.com/office/drawing/2014/main" id="{679D304C-C88C-C54C-A9FF-EEC965DD7C26}"/>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1775" y="2401424"/>
            <a:ext cx="10058400" cy="2725826"/>
          </a:xfrm>
          <a:prstGeom prst="rect">
            <a:avLst/>
          </a:prstGeom>
        </p:spPr>
      </p:pic>
      <p:sp>
        <p:nvSpPr>
          <p:cNvPr id="6" name="TextBox 5">
            <a:extLst>
              <a:ext uri="{FF2B5EF4-FFF2-40B4-BE49-F238E27FC236}">
                <a16:creationId xmlns:a16="http://schemas.microsoft.com/office/drawing/2014/main" id="{7CA95B18-4B1F-0547-A79A-9BCB46599D4D}"/>
              </a:ext>
            </a:extLst>
          </p:cNvPr>
          <p:cNvSpPr txBox="1"/>
          <p:nvPr/>
        </p:nvSpPr>
        <p:spPr>
          <a:xfrm>
            <a:off x="4175186" y="295017"/>
            <a:ext cx="7582618" cy="646331"/>
          </a:xfrm>
          <a:prstGeom prst="rect">
            <a:avLst/>
          </a:prstGeom>
          <a:noFill/>
        </p:spPr>
        <p:txBody>
          <a:bodyPr wrap="square" rtlCol="0">
            <a:spAutoFit/>
          </a:bodyPr>
          <a:lstStyle/>
          <a:p>
            <a:pPr algn="r"/>
            <a:r>
              <a:rPr lang="en-US" sz="3600" dirty="0" smtClean="0">
                <a:solidFill>
                  <a:schemeClr val="bg1"/>
                </a:solidFill>
                <a:latin typeface="Arial Narrow" panose="020B0604020202020204" pitchFamily="34" charset="0"/>
                <a:cs typeface="Arial Narrow" panose="020B0604020202020204" pitchFamily="34" charset="0"/>
              </a:rPr>
              <a:t>INTERNATIONAL SPACE STATION</a:t>
            </a:r>
            <a:endParaRPr lang="en-US" sz="3600" dirty="0">
              <a:solidFill>
                <a:schemeClr val="bg1"/>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B567F939-1F1F-FE4A-B7DB-81CF87100324}"/>
              </a:ext>
            </a:extLst>
          </p:cNvPr>
          <p:cNvSpPr txBox="1"/>
          <p:nvPr/>
        </p:nvSpPr>
        <p:spPr>
          <a:xfrm>
            <a:off x="7020038" y="939646"/>
            <a:ext cx="4827579" cy="338554"/>
          </a:xfrm>
          <a:prstGeom prst="rect">
            <a:avLst/>
          </a:prstGeom>
          <a:noFill/>
        </p:spPr>
        <p:txBody>
          <a:bodyPr wrap="square" rtlCol="0">
            <a:spAutoFit/>
          </a:bodyPr>
          <a:lstStyle/>
          <a:p>
            <a:pPr algn="r"/>
            <a:r>
              <a:rPr lang="en-US" sz="1600" b="1" dirty="0" smtClean="0">
                <a:solidFill>
                  <a:schemeClr val="bg1"/>
                </a:solidFill>
                <a:latin typeface="Arial Narrow" panose="020B0604020202020204" pitchFamily="34" charset="0"/>
                <a:cs typeface="Arial Narrow" panose="020B0604020202020204" pitchFamily="34" charset="0"/>
              </a:rPr>
              <a:t>EARTH SCIENCE OPERATING MISSIONS</a:t>
            </a:r>
          </a:p>
        </p:txBody>
      </p:sp>
      <p:sp>
        <p:nvSpPr>
          <p:cNvPr id="8" name="TextBox 7"/>
          <p:cNvSpPr txBox="1"/>
          <p:nvPr/>
        </p:nvSpPr>
        <p:spPr>
          <a:xfrm>
            <a:off x="3375175" y="2368576"/>
            <a:ext cx="624736"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ELC-2</a:t>
            </a:r>
            <a:endParaRPr lang="en-US" sz="1200" b="1" dirty="0">
              <a:solidFill>
                <a:schemeClr val="bg1"/>
              </a:solidFill>
              <a:latin typeface="Arial" panose="020B0604020202020204" pitchFamily="34" charset="0"/>
              <a:cs typeface="Arial" panose="020B0604020202020204" pitchFamily="34" charset="0"/>
            </a:endParaRPr>
          </a:p>
        </p:txBody>
      </p:sp>
      <p:sp>
        <p:nvSpPr>
          <p:cNvPr id="9" name="TextBox 8"/>
          <p:cNvSpPr txBox="1"/>
          <p:nvPr/>
        </p:nvSpPr>
        <p:spPr>
          <a:xfrm>
            <a:off x="4512407" y="2527819"/>
            <a:ext cx="556261"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AMS</a:t>
            </a:r>
            <a:endParaRPr lang="en-US" sz="1200" b="1"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3780996" y="3533115"/>
            <a:ext cx="624461"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ESP-3</a:t>
            </a:r>
            <a:endParaRPr lang="en-US" sz="1200" b="1" dirty="0">
              <a:solidFill>
                <a:schemeClr val="bg1"/>
              </a:solidFill>
              <a:latin typeface="Arial" panose="020B0604020202020204" pitchFamily="34" charset="0"/>
              <a:cs typeface="Arial" panose="020B0604020202020204" pitchFamily="34" charset="0"/>
            </a:endParaRPr>
          </a:p>
        </p:txBody>
      </p:sp>
      <p:sp>
        <p:nvSpPr>
          <p:cNvPr id="11" name="TextBox 10"/>
          <p:cNvSpPr txBox="1"/>
          <p:nvPr/>
        </p:nvSpPr>
        <p:spPr>
          <a:xfrm>
            <a:off x="4293367" y="3683090"/>
            <a:ext cx="624461"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ELC-4</a:t>
            </a:r>
            <a:endParaRPr lang="en-US" sz="1200" b="1" dirty="0">
              <a:solidFill>
                <a:schemeClr val="bg1"/>
              </a:solidFill>
              <a:latin typeface="Arial" panose="020B0604020202020204" pitchFamily="34" charset="0"/>
              <a:cs typeface="Arial" panose="020B0604020202020204" pitchFamily="34" charset="0"/>
            </a:endParaRPr>
          </a:p>
        </p:txBody>
      </p:sp>
      <p:sp>
        <p:nvSpPr>
          <p:cNvPr id="12" name="TextBox 11"/>
          <p:cNvSpPr txBox="1"/>
          <p:nvPr/>
        </p:nvSpPr>
        <p:spPr>
          <a:xfrm>
            <a:off x="5113178" y="3705387"/>
            <a:ext cx="1177797"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Columbus EF</a:t>
            </a:r>
            <a:endParaRPr lang="en-US" sz="1200" b="1" dirty="0">
              <a:solidFill>
                <a:schemeClr val="bg1"/>
              </a:solidFill>
              <a:latin typeface="Arial" panose="020B0604020202020204" pitchFamily="34" charset="0"/>
              <a:cs typeface="Arial" panose="020B0604020202020204" pitchFamily="34" charset="0"/>
            </a:endParaRPr>
          </a:p>
        </p:txBody>
      </p:sp>
      <p:sp>
        <p:nvSpPr>
          <p:cNvPr id="13" name="TextBox 12"/>
          <p:cNvSpPr txBox="1"/>
          <p:nvPr/>
        </p:nvSpPr>
        <p:spPr>
          <a:xfrm>
            <a:off x="7447202" y="3748979"/>
            <a:ext cx="792560"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JEMEF</a:t>
            </a:r>
            <a:endParaRPr lang="en-US" sz="1200" b="1" dirty="0">
              <a:solidFill>
                <a:schemeClr val="bg1"/>
              </a:solidFill>
              <a:latin typeface="Arial" panose="020B0604020202020204" pitchFamily="34" charset="0"/>
              <a:cs typeface="Arial" panose="020B0604020202020204" pitchFamily="34" charset="0"/>
            </a:endParaRPr>
          </a:p>
        </p:txBody>
      </p:sp>
      <p:sp>
        <p:nvSpPr>
          <p:cNvPr id="14" name="TextBox 13"/>
          <p:cNvSpPr txBox="1"/>
          <p:nvPr/>
        </p:nvSpPr>
        <p:spPr>
          <a:xfrm>
            <a:off x="8253465" y="3677200"/>
            <a:ext cx="792560"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ELC-1</a:t>
            </a:r>
            <a:endParaRPr lang="en-US" sz="1200" b="1" dirty="0">
              <a:solidFill>
                <a:schemeClr val="bg1"/>
              </a:solidFill>
              <a:latin typeface="Arial" panose="020B0604020202020204" pitchFamily="34" charset="0"/>
              <a:cs typeface="Arial" panose="020B0604020202020204" pitchFamily="34" charset="0"/>
            </a:endParaRPr>
          </a:p>
        </p:txBody>
      </p:sp>
      <p:sp>
        <p:nvSpPr>
          <p:cNvPr id="15" name="TextBox 14"/>
          <p:cNvSpPr txBox="1"/>
          <p:nvPr/>
        </p:nvSpPr>
        <p:spPr>
          <a:xfrm>
            <a:off x="8732233" y="2418761"/>
            <a:ext cx="638221"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ELC-3</a:t>
            </a:r>
            <a:endParaRPr lang="en-US" sz="1200" b="1" dirty="0">
              <a:solidFill>
                <a:schemeClr val="bg1"/>
              </a:solidFill>
              <a:latin typeface="Arial" panose="020B0604020202020204" pitchFamily="34" charset="0"/>
              <a:cs typeface="Arial" panose="020B0604020202020204" pitchFamily="34" charset="0"/>
            </a:endParaRPr>
          </a:p>
        </p:txBody>
      </p:sp>
      <p:sp>
        <p:nvSpPr>
          <p:cNvPr id="16" name="TextBox 15"/>
          <p:cNvSpPr txBox="1"/>
          <p:nvPr/>
        </p:nvSpPr>
        <p:spPr>
          <a:xfrm>
            <a:off x="409569" y="5221900"/>
            <a:ext cx="4322901" cy="1015663"/>
          </a:xfrm>
          <a:prstGeom prst="rect">
            <a:avLst/>
          </a:prstGeom>
          <a:solidFill>
            <a:srgbClr val="10253F">
              <a:alpha val="50196"/>
            </a:srgbClr>
          </a:solidFill>
          <a:ln>
            <a:solidFill>
              <a:schemeClr val="bg1"/>
            </a:solidFill>
          </a:ln>
        </p:spPr>
        <p:txBody>
          <a:bodyPr wrap="square" rtlCol="0">
            <a:spAutoFit/>
          </a:bodyPr>
          <a:lstStyle/>
          <a:p>
            <a:r>
              <a:rPr lang="en-US" sz="1200" dirty="0" smtClean="0">
                <a:solidFill>
                  <a:schemeClr val="bg1"/>
                </a:solidFill>
                <a:latin typeface="Arial" panose="020B0604020202020204" pitchFamily="34" charset="0"/>
                <a:cs typeface="Arial" panose="020B0604020202020204" pitchFamily="34" charset="0"/>
              </a:rPr>
              <a:t>External Logistics Carriers: ELC-1, ELC-2, ELC-3</a:t>
            </a:r>
          </a:p>
          <a:p>
            <a:r>
              <a:rPr lang="en-US" sz="1200" dirty="0" smtClean="0">
                <a:solidFill>
                  <a:schemeClr val="bg1"/>
                </a:solidFill>
                <a:latin typeface="Arial" panose="020B0604020202020204" pitchFamily="34" charset="0"/>
                <a:cs typeface="Arial" panose="020B0604020202020204" pitchFamily="34" charset="0"/>
              </a:rPr>
              <a:t>External Stowage Platforms: ESP-3</a:t>
            </a:r>
          </a:p>
          <a:p>
            <a:r>
              <a:rPr lang="en-US" sz="1200" dirty="0" smtClean="0">
                <a:solidFill>
                  <a:schemeClr val="bg1"/>
                </a:solidFill>
                <a:latin typeface="Arial" panose="020B0604020202020204" pitchFamily="34" charset="0"/>
                <a:cs typeface="Arial" panose="020B0604020202020204" pitchFamily="34" charset="0"/>
              </a:rPr>
              <a:t>Alpha Magnetic Spectrometer</a:t>
            </a:r>
          </a:p>
          <a:p>
            <a:r>
              <a:rPr lang="en-US" sz="1200" dirty="0" smtClean="0">
                <a:solidFill>
                  <a:schemeClr val="bg1"/>
                </a:solidFill>
                <a:latin typeface="Arial" panose="020B0604020202020204" pitchFamily="34" charset="0"/>
                <a:cs typeface="Arial" panose="020B0604020202020204" pitchFamily="34" charset="0"/>
              </a:rPr>
              <a:t>Columbus External Payload Facility</a:t>
            </a:r>
          </a:p>
          <a:p>
            <a:r>
              <a:rPr lang="en-US" sz="1200" dirty="0" err="1" smtClean="0">
                <a:solidFill>
                  <a:schemeClr val="bg1"/>
                </a:solidFill>
                <a:latin typeface="Arial" panose="020B0604020202020204" pitchFamily="34" charset="0"/>
                <a:cs typeface="Arial" panose="020B0604020202020204" pitchFamily="34" charset="0"/>
              </a:rPr>
              <a:t>Kibo</a:t>
            </a:r>
            <a:r>
              <a:rPr lang="en-US" sz="1200" dirty="0" smtClean="0">
                <a:solidFill>
                  <a:schemeClr val="bg1"/>
                </a:solidFill>
                <a:latin typeface="Arial" panose="020B0604020202020204" pitchFamily="34" charset="0"/>
                <a:cs typeface="Arial" panose="020B0604020202020204" pitchFamily="34" charset="0"/>
              </a:rPr>
              <a:t> External Payload Facility</a:t>
            </a:r>
            <a:endParaRPr lang="en-US" sz="1200" dirty="0">
              <a:solidFill>
                <a:schemeClr val="bg1"/>
              </a:solidFill>
              <a:latin typeface="Arial" panose="020B0604020202020204" pitchFamily="34" charset="0"/>
              <a:cs typeface="Arial" panose="020B0604020202020204" pitchFamily="34" charset="0"/>
            </a:endParaRPr>
          </a:p>
        </p:txBody>
      </p:sp>
      <p:sp>
        <p:nvSpPr>
          <p:cNvPr id="17" name="Rectangle 16"/>
          <p:cNvSpPr/>
          <p:nvPr/>
        </p:nvSpPr>
        <p:spPr>
          <a:xfrm>
            <a:off x="3916145" y="3823660"/>
            <a:ext cx="1378904" cy="338554"/>
          </a:xfrm>
          <a:prstGeom prst="rect">
            <a:avLst/>
          </a:prstGeom>
        </p:spPr>
        <p:txBody>
          <a:bodyPr wrap="none">
            <a:spAutoFit/>
          </a:bodyPr>
          <a:lstStyle/>
          <a:p>
            <a:r>
              <a:rPr lang="en-US" sz="1600" b="1" dirty="0">
                <a:solidFill>
                  <a:srgbClr val="B1E677"/>
                </a:solidFill>
                <a:latin typeface="Arial Narrow"/>
                <a:cs typeface="Arial Narrow"/>
              </a:rPr>
              <a:t>SAGE III </a:t>
            </a:r>
            <a:r>
              <a:rPr lang="en-US" sz="1600" b="1" dirty="0" smtClean="0">
                <a:solidFill>
                  <a:srgbClr val="B1E677"/>
                </a:solidFill>
                <a:latin typeface="Arial Narrow"/>
                <a:cs typeface="Arial Narrow"/>
              </a:rPr>
              <a:t>(2020)</a:t>
            </a:r>
            <a:endParaRPr lang="en-US" sz="1600" b="1" dirty="0">
              <a:solidFill>
                <a:srgbClr val="B1E677"/>
              </a:solidFill>
              <a:latin typeface="Arial Narrow"/>
              <a:cs typeface="Arial Narrow"/>
            </a:endParaRPr>
          </a:p>
        </p:txBody>
      </p:sp>
      <p:sp>
        <p:nvSpPr>
          <p:cNvPr id="18" name="Rectangle 17"/>
          <p:cNvSpPr/>
          <p:nvPr/>
        </p:nvSpPr>
        <p:spPr>
          <a:xfrm>
            <a:off x="6924371" y="3893143"/>
            <a:ext cx="1834318" cy="830997"/>
          </a:xfrm>
          <a:prstGeom prst="rect">
            <a:avLst/>
          </a:prstGeom>
        </p:spPr>
        <p:txBody>
          <a:bodyPr wrap="square">
            <a:spAutoFit/>
          </a:bodyPr>
          <a:lstStyle/>
          <a:p>
            <a:pPr algn="ctr"/>
            <a:r>
              <a:rPr lang="en-US" sz="1600" b="1" dirty="0" smtClean="0">
                <a:solidFill>
                  <a:srgbClr val="B1E677"/>
                </a:solidFill>
                <a:latin typeface="Arial Narrow"/>
                <a:cs typeface="Arial Narrow"/>
              </a:rPr>
              <a:t>OCO-3 (2022) </a:t>
            </a:r>
            <a:endParaRPr lang="en-US" sz="1600" b="1" dirty="0">
              <a:solidFill>
                <a:srgbClr val="B1E677"/>
              </a:solidFill>
              <a:latin typeface="Arial Narrow"/>
              <a:cs typeface="Arial Narrow"/>
            </a:endParaRPr>
          </a:p>
          <a:p>
            <a:pPr algn="ctr"/>
            <a:r>
              <a:rPr lang="en-US" sz="1600" b="1" dirty="0" smtClean="0">
                <a:solidFill>
                  <a:srgbClr val="B1E677"/>
                </a:solidFill>
                <a:latin typeface="Arial Narrow"/>
                <a:cs typeface="Arial Narrow"/>
              </a:rPr>
              <a:t>GEDI (2020)</a:t>
            </a:r>
            <a:r>
              <a:rPr lang="en-US" sz="1600" b="1" dirty="0">
                <a:solidFill>
                  <a:srgbClr val="A6FA8C"/>
                </a:solidFill>
                <a:latin typeface="Arial Narrow"/>
                <a:cs typeface="Arial Narrow"/>
              </a:rPr>
              <a:t/>
            </a:r>
            <a:br>
              <a:rPr lang="en-US" sz="1600" b="1" dirty="0">
                <a:solidFill>
                  <a:srgbClr val="A6FA8C"/>
                </a:solidFill>
                <a:latin typeface="Arial Narrow"/>
                <a:cs typeface="Arial Narrow"/>
              </a:rPr>
            </a:br>
            <a:r>
              <a:rPr lang="en-US" sz="1600" b="1" dirty="0" smtClean="0">
                <a:solidFill>
                  <a:srgbClr val="A4D8DB"/>
                </a:solidFill>
                <a:latin typeface="Arial Narrow"/>
                <a:cs typeface="Arial Narrow"/>
              </a:rPr>
              <a:t>ECOSTRESS (2020)</a:t>
            </a:r>
            <a:endParaRPr lang="en-US" sz="1600" dirty="0">
              <a:solidFill>
                <a:srgbClr val="A4D8DB"/>
              </a:solidFill>
              <a:latin typeface="Arial Narrow"/>
              <a:cs typeface="Arial Narrow"/>
            </a:endParaRPr>
          </a:p>
        </p:txBody>
      </p:sp>
      <p:sp>
        <p:nvSpPr>
          <p:cNvPr id="19" name="Rectangle 18"/>
          <p:cNvSpPr/>
          <p:nvPr/>
        </p:nvSpPr>
        <p:spPr>
          <a:xfrm>
            <a:off x="8732233" y="4589120"/>
            <a:ext cx="1843752" cy="584775"/>
          </a:xfrm>
          <a:prstGeom prst="rect">
            <a:avLst/>
          </a:prstGeom>
        </p:spPr>
        <p:txBody>
          <a:bodyPr wrap="square">
            <a:spAutoFit/>
          </a:bodyPr>
          <a:lstStyle/>
          <a:p>
            <a:r>
              <a:rPr lang="en-US" sz="1600" b="1" dirty="0">
                <a:solidFill>
                  <a:srgbClr val="A4D8DB"/>
                </a:solidFill>
                <a:latin typeface="Arial Narrow"/>
                <a:cs typeface="Arial Narrow"/>
              </a:rPr>
              <a:t>LIS </a:t>
            </a:r>
            <a:r>
              <a:rPr lang="en-US" sz="1600" b="1" dirty="0" smtClean="0">
                <a:solidFill>
                  <a:srgbClr val="A4D8DB"/>
                </a:solidFill>
                <a:latin typeface="Arial Narrow"/>
                <a:cs typeface="Arial Narrow"/>
              </a:rPr>
              <a:t>(2020)</a:t>
            </a:r>
            <a:endParaRPr lang="en-US" sz="1600" b="1" dirty="0">
              <a:solidFill>
                <a:srgbClr val="A4D8DB"/>
              </a:solidFill>
              <a:latin typeface="Arial Narrow"/>
              <a:cs typeface="Arial Narrow"/>
            </a:endParaRPr>
          </a:p>
          <a:p>
            <a:r>
              <a:rPr lang="en-US" sz="1600" b="1" dirty="0" smtClean="0">
                <a:solidFill>
                  <a:srgbClr val="EFD752"/>
                </a:solidFill>
                <a:latin typeface="Arial Narrow"/>
                <a:cs typeface="Arial Narrow"/>
              </a:rPr>
              <a:t>CLARREO-PF (2020)</a:t>
            </a:r>
            <a:endParaRPr lang="en-US" sz="1600" dirty="0">
              <a:solidFill>
                <a:srgbClr val="EFD752"/>
              </a:solidFill>
              <a:latin typeface="Arial Narrow"/>
              <a:cs typeface="Arial Narrow"/>
            </a:endParaRPr>
          </a:p>
        </p:txBody>
      </p:sp>
      <p:sp>
        <p:nvSpPr>
          <p:cNvPr id="20" name="Rectangle 19"/>
          <p:cNvSpPr/>
          <p:nvPr/>
        </p:nvSpPr>
        <p:spPr>
          <a:xfrm>
            <a:off x="8398284" y="2132781"/>
            <a:ext cx="1237839" cy="338554"/>
          </a:xfrm>
          <a:prstGeom prst="rect">
            <a:avLst/>
          </a:prstGeom>
        </p:spPr>
        <p:txBody>
          <a:bodyPr wrap="none">
            <a:spAutoFit/>
          </a:bodyPr>
          <a:lstStyle/>
          <a:p>
            <a:r>
              <a:rPr lang="en-US" sz="1600" b="1" dirty="0" smtClean="0">
                <a:solidFill>
                  <a:srgbClr val="B1E677"/>
                </a:solidFill>
                <a:latin typeface="Arial Narrow"/>
                <a:cs typeface="Arial Narrow"/>
              </a:rPr>
              <a:t>TSIS-1 (2023)</a:t>
            </a:r>
            <a:endParaRPr lang="en-US" sz="1600" dirty="0"/>
          </a:p>
        </p:txBody>
      </p:sp>
      <p:sp>
        <p:nvSpPr>
          <p:cNvPr id="21" name="Rectangle 20"/>
          <p:cNvSpPr/>
          <p:nvPr/>
        </p:nvSpPr>
        <p:spPr>
          <a:xfrm>
            <a:off x="5787631" y="2234095"/>
            <a:ext cx="1237839" cy="369332"/>
          </a:xfrm>
          <a:prstGeom prst="rect">
            <a:avLst/>
          </a:prstGeom>
        </p:spPr>
        <p:txBody>
          <a:bodyPr wrap="none">
            <a:spAutoFit/>
          </a:bodyPr>
          <a:lstStyle/>
          <a:p>
            <a:r>
              <a:rPr lang="en-US" b="1" dirty="0" smtClean="0">
                <a:solidFill>
                  <a:srgbClr val="EFD752"/>
                </a:solidFill>
                <a:latin typeface="Arial Narrow"/>
                <a:cs typeface="Arial Narrow"/>
              </a:rPr>
              <a:t>EMIT (2021)</a:t>
            </a:r>
            <a:endParaRPr lang="en-US" dirty="0"/>
          </a:p>
        </p:txBody>
      </p:sp>
      <p:grpSp>
        <p:nvGrpSpPr>
          <p:cNvPr id="22" name="Group 21">
            <a:extLst>
              <a:ext uri="{FF2B5EF4-FFF2-40B4-BE49-F238E27FC236}">
                <a16:creationId xmlns:a16="http://schemas.microsoft.com/office/drawing/2014/main" id="{AB25E4DD-8DCE-E543-8176-3C000CFA7FEC}"/>
              </a:ext>
            </a:extLst>
          </p:cNvPr>
          <p:cNvGrpSpPr/>
          <p:nvPr/>
        </p:nvGrpSpPr>
        <p:grpSpPr>
          <a:xfrm>
            <a:off x="10069586" y="5477621"/>
            <a:ext cx="1678918" cy="986296"/>
            <a:chOff x="9468168" y="3726729"/>
            <a:chExt cx="1678918" cy="986296"/>
          </a:xfrm>
        </p:grpSpPr>
        <p:sp>
          <p:nvSpPr>
            <p:cNvPr id="23" name="Oval 22">
              <a:extLst>
                <a:ext uri="{FF2B5EF4-FFF2-40B4-BE49-F238E27FC236}">
                  <a16:creationId xmlns:a16="http://schemas.microsoft.com/office/drawing/2014/main" id="{BADA3A75-80E4-964A-BCFD-267F91F80DC2}"/>
                </a:ext>
              </a:extLst>
            </p:cNvPr>
            <p:cNvSpPr/>
            <p:nvPr/>
          </p:nvSpPr>
          <p:spPr>
            <a:xfrm>
              <a:off x="11015089" y="4294316"/>
              <a:ext cx="131997" cy="131997"/>
            </a:xfrm>
            <a:prstGeom prst="ellipse">
              <a:avLst/>
            </a:prstGeom>
            <a:solidFill>
              <a:srgbClr val="B1E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B37C4EC-9613-3E4B-B98D-52F71AE12FC6}"/>
                </a:ext>
              </a:extLst>
            </p:cNvPr>
            <p:cNvSpPr/>
            <p:nvPr/>
          </p:nvSpPr>
          <p:spPr>
            <a:xfrm>
              <a:off x="11015089" y="4072110"/>
              <a:ext cx="131997" cy="131997"/>
            </a:xfrm>
            <a:prstGeom prst="ellipse">
              <a:avLst/>
            </a:prstGeom>
            <a:solidFill>
              <a:srgbClr val="B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C229A29-3DF6-AA41-9177-562746885416}"/>
                </a:ext>
              </a:extLst>
            </p:cNvPr>
            <p:cNvSpPr/>
            <p:nvPr/>
          </p:nvSpPr>
          <p:spPr>
            <a:xfrm>
              <a:off x="11015089" y="3833734"/>
              <a:ext cx="131997" cy="131997"/>
            </a:xfrm>
            <a:prstGeom prst="ellipse">
              <a:avLst/>
            </a:prstGeom>
            <a:solidFill>
              <a:srgbClr val="EFD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8F1B990-964D-6747-BAD0-196FA2D0FDAA}"/>
                </a:ext>
              </a:extLst>
            </p:cNvPr>
            <p:cNvSpPr/>
            <p:nvPr/>
          </p:nvSpPr>
          <p:spPr>
            <a:xfrm>
              <a:off x="11015089" y="4534425"/>
              <a:ext cx="131997" cy="131997"/>
            </a:xfrm>
            <a:prstGeom prst="ellipse">
              <a:avLst/>
            </a:prstGeom>
            <a:solidFill>
              <a:srgbClr val="A4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4CA72321-BFCA-D248-A562-DC2D61A806D8}"/>
                </a:ext>
              </a:extLst>
            </p:cNvPr>
            <p:cNvSpPr txBox="1"/>
            <p:nvPr/>
          </p:nvSpPr>
          <p:spPr>
            <a:xfrm>
              <a:off x="9468168" y="3726729"/>
              <a:ext cx="1571050" cy="986296"/>
            </a:xfrm>
            <a:prstGeom prst="rect">
              <a:avLst/>
            </a:prstGeom>
            <a:noFill/>
          </p:spPr>
          <p:txBody>
            <a:bodyPr wrap="square" rtlCol="0">
              <a:spAutoFit/>
            </a:bodyPr>
            <a:lstStyle/>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(PRE) FORMULATION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IMPLEMENTATON</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PRIMARY OPS</a:t>
              </a:r>
            </a:p>
            <a:p>
              <a:pPr algn="r">
                <a:lnSpc>
                  <a:spcPct val="150000"/>
                </a:lnSpc>
              </a:pPr>
              <a:r>
                <a:rPr lang="en-US" sz="1000" b="1" dirty="0">
                  <a:solidFill>
                    <a:schemeClr val="bg1"/>
                  </a:solidFill>
                  <a:latin typeface="Arial Narrow" panose="020B0604020202020204" pitchFamily="34" charset="0"/>
                  <a:cs typeface="Arial Narrow" panose="020B0604020202020204" pitchFamily="34" charset="0"/>
                </a:rPr>
                <a:t>EXTENDED OPS</a:t>
              </a:r>
            </a:p>
          </p:txBody>
        </p:sp>
      </p:grpSp>
      <p:cxnSp>
        <p:nvCxnSpPr>
          <p:cNvPr id="28" name="Straight Arrow Connector 27"/>
          <p:cNvCxnSpPr/>
          <p:nvPr/>
        </p:nvCxnSpPr>
        <p:spPr>
          <a:xfrm flipH="1" flipV="1">
            <a:off x="8649745" y="3915766"/>
            <a:ext cx="164975" cy="695306"/>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r>
              <a:rPr lang="en-US" sz="1000" dirty="0" smtClean="0">
                <a:solidFill>
                  <a:schemeClr val="bg1">
                    <a:lumMod val="85000"/>
                  </a:schemeClr>
                </a:solidFill>
                <a:latin typeface="Arial Narrow" panose="020B0604020202020204" pitchFamily="34" charset="0"/>
                <a:cs typeface="Arial Narrow" panose="020B0604020202020204" pitchFamily="34" charset="0"/>
              </a:rPr>
              <a:t>09.10.19</a:t>
            </a:r>
            <a:endParaRPr lang="en-US" sz="1000" dirty="0">
              <a:solidFill>
                <a:schemeClr val="bg1">
                  <a:lumMod val="85000"/>
                </a:schemeClr>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61670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E8C51FE-49D9-314D-9957-ABBF7DDE8782}" type="slidenum">
              <a:rPr lang="en-US" smtClean="0"/>
              <a:t>5</a:t>
            </a:fld>
            <a:endParaRPr lang="en-US"/>
          </a:p>
        </p:txBody>
      </p:sp>
      <p:pic>
        <p:nvPicPr>
          <p:cNvPr id="3" name="Picture 2">
            <a:extLst>
              <a:ext uri="{FF2B5EF4-FFF2-40B4-BE49-F238E27FC236}">
                <a16:creationId xmlns:a16="http://schemas.microsoft.com/office/drawing/2014/main" id="{679D304C-C88C-C54C-A9FF-EEC965DD7C26}"/>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67CC4BA-37D9-A84A-822A-74361AD0B4CE}"/>
              </a:ext>
            </a:extLst>
          </p:cNvPr>
          <p:cNvSpPr txBox="1"/>
          <p:nvPr/>
        </p:nvSpPr>
        <p:spPr>
          <a:xfrm>
            <a:off x="6488171" y="2134280"/>
            <a:ext cx="1233849"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CALIPSO</a:t>
            </a:r>
            <a:endParaRPr lang="en-US" dirty="0">
              <a:solidFill>
                <a:srgbClr val="A4D8DB"/>
              </a:solidFill>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28C3B4E2-A746-4349-8560-FD74AF61C589}"/>
              </a:ext>
            </a:extLst>
          </p:cNvPr>
          <p:cNvSpPr txBox="1"/>
          <p:nvPr/>
        </p:nvSpPr>
        <p:spPr>
          <a:xfrm>
            <a:off x="1200666" y="1373769"/>
            <a:ext cx="807548" cy="369332"/>
          </a:xfrm>
          <a:prstGeom prst="rect">
            <a:avLst/>
          </a:prstGeom>
          <a:noFill/>
        </p:spPr>
        <p:txBody>
          <a:bodyPr wrap="square" rtlCol="0">
            <a:spAutoFit/>
          </a:bodyPr>
          <a:lstStyle/>
          <a:p>
            <a:r>
              <a:rPr lang="en-US" b="1" dirty="0" smtClean="0">
                <a:solidFill>
                  <a:srgbClr val="B19FFF"/>
                </a:solidFill>
                <a:latin typeface="Arial Narrow" panose="020B0604020202020204" pitchFamily="34" charset="0"/>
                <a:cs typeface="Arial Narrow" panose="020B0604020202020204" pitchFamily="34" charset="0"/>
              </a:rPr>
              <a:t>SWOT</a:t>
            </a:r>
            <a:endParaRPr lang="en-US" b="1" dirty="0">
              <a:solidFill>
                <a:srgbClr val="B19FFF"/>
              </a:solidFill>
              <a:latin typeface="Arial Narrow" panose="020B0604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C2447090-3AED-8145-BC42-0E040FF1E18A}"/>
              </a:ext>
            </a:extLst>
          </p:cNvPr>
          <p:cNvSpPr txBox="1"/>
          <p:nvPr/>
        </p:nvSpPr>
        <p:spPr>
          <a:xfrm>
            <a:off x="6839067" y="2612270"/>
            <a:ext cx="1214098"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CLOUDSAT</a:t>
            </a:r>
            <a:endParaRPr lang="en-US" b="1" dirty="0">
              <a:solidFill>
                <a:srgbClr val="A4D8DB"/>
              </a:solidFill>
              <a:latin typeface="Arial Narrow" panose="020B0604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E8040B36-59E1-3848-9A8E-427382571E39}"/>
              </a:ext>
            </a:extLst>
          </p:cNvPr>
          <p:cNvSpPr txBox="1"/>
          <p:nvPr/>
        </p:nvSpPr>
        <p:spPr>
          <a:xfrm>
            <a:off x="7742155" y="4668044"/>
            <a:ext cx="738329"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AQUA</a:t>
            </a:r>
            <a:endParaRPr lang="en-US" b="1" dirty="0">
              <a:solidFill>
                <a:srgbClr val="A4D8DB"/>
              </a:solidFill>
              <a:latin typeface="Arial Narrow" panose="020B0604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16B4B0C9-6376-2E4B-B936-3460881DA959}"/>
              </a:ext>
            </a:extLst>
          </p:cNvPr>
          <p:cNvSpPr txBox="1"/>
          <p:nvPr/>
        </p:nvSpPr>
        <p:spPr>
          <a:xfrm>
            <a:off x="5114482" y="1221067"/>
            <a:ext cx="1552074" cy="369332"/>
          </a:xfrm>
          <a:prstGeom prst="rect">
            <a:avLst/>
          </a:prstGeom>
          <a:noFill/>
        </p:spPr>
        <p:txBody>
          <a:bodyPr wrap="square" rtlCol="0">
            <a:spAutoFit/>
          </a:bodyPr>
          <a:lstStyle/>
          <a:p>
            <a:r>
              <a:rPr lang="en-US" b="1" dirty="0">
                <a:solidFill>
                  <a:srgbClr val="B1E677"/>
                </a:solidFill>
                <a:latin typeface="Arial Narrow" panose="020B0604020202020204" pitchFamily="34" charset="0"/>
                <a:cs typeface="Arial Narrow" panose="020B0604020202020204" pitchFamily="34" charset="0"/>
              </a:rPr>
              <a:t>GRACE-FO (2</a:t>
            </a:r>
            <a:r>
              <a:rPr lang="en-US" b="1" dirty="0" smtClean="0">
                <a:solidFill>
                  <a:srgbClr val="B1E677"/>
                </a:solidFill>
                <a:latin typeface="Arial Narrow" panose="020B0604020202020204" pitchFamily="34" charset="0"/>
                <a:cs typeface="Arial Narrow" panose="020B0604020202020204" pitchFamily="34" charset="0"/>
              </a:rPr>
              <a:t>)</a:t>
            </a:r>
            <a:endParaRPr lang="en-US" b="1" dirty="0">
              <a:solidFill>
                <a:srgbClr val="B1E677"/>
              </a:solidFill>
              <a:latin typeface="Arial Narrow" panose="020B0604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23B6CEE8-8C4C-8F4B-A9AE-6BC706EAC53D}"/>
              </a:ext>
            </a:extLst>
          </p:cNvPr>
          <p:cNvSpPr txBox="1"/>
          <p:nvPr/>
        </p:nvSpPr>
        <p:spPr>
          <a:xfrm>
            <a:off x="3578996" y="908235"/>
            <a:ext cx="1808298" cy="369332"/>
          </a:xfrm>
          <a:prstGeom prst="rect">
            <a:avLst/>
          </a:prstGeom>
          <a:noFill/>
        </p:spPr>
        <p:txBody>
          <a:bodyPr wrap="square" rtlCol="0">
            <a:spAutoFit/>
          </a:bodyPr>
          <a:lstStyle/>
          <a:p>
            <a:r>
              <a:rPr lang="en-US" b="1" dirty="0" smtClean="0">
                <a:solidFill>
                  <a:srgbClr val="B19FFF"/>
                </a:solidFill>
                <a:latin typeface="Arial Narrow" panose="020B0604020202020204" pitchFamily="34" charset="0"/>
                <a:cs typeface="Arial Narrow" panose="020B0604020202020204" pitchFamily="34" charset="0"/>
              </a:rPr>
              <a:t>SENTINEL 6 A/B</a:t>
            </a:r>
            <a:endParaRPr lang="en-US" dirty="0">
              <a:solidFill>
                <a:srgbClr val="B19FFF"/>
              </a:solidFill>
              <a:latin typeface="Arial Narrow" panose="020B0604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4B637593-DA39-894E-A323-E8E60D1F4337}"/>
              </a:ext>
            </a:extLst>
          </p:cNvPr>
          <p:cNvSpPr txBox="1"/>
          <p:nvPr/>
        </p:nvSpPr>
        <p:spPr>
          <a:xfrm>
            <a:off x="7183317" y="3093642"/>
            <a:ext cx="644267"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GPM</a:t>
            </a:r>
            <a:endParaRPr lang="en-US" dirty="0">
              <a:solidFill>
                <a:srgbClr val="A4D8DB"/>
              </a:solidFill>
              <a:latin typeface="Arial Narrow" panose="020B0604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E6BF3567-0B7F-AF45-A6B4-3F23447418B5}"/>
              </a:ext>
            </a:extLst>
          </p:cNvPr>
          <p:cNvSpPr txBox="1"/>
          <p:nvPr/>
        </p:nvSpPr>
        <p:spPr>
          <a:xfrm>
            <a:off x="7400592" y="3635879"/>
            <a:ext cx="853984"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TERRA</a:t>
            </a:r>
            <a:endParaRPr lang="en-US" dirty="0">
              <a:solidFill>
                <a:srgbClr val="A4D8DB"/>
              </a:solidFill>
              <a:latin typeface="Arial Narrow" panose="020B0604020202020204" pitchFamily="34" charset="0"/>
              <a:cs typeface="Arial Narrow" panose="020B0604020202020204" pitchFamily="34" charset="0"/>
            </a:endParaRPr>
          </a:p>
        </p:txBody>
      </p:sp>
      <p:sp>
        <p:nvSpPr>
          <p:cNvPr id="12" name="TextBox 11">
            <a:extLst>
              <a:ext uri="{FF2B5EF4-FFF2-40B4-BE49-F238E27FC236}">
                <a16:creationId xmlns:a16="http://schemas.microsoft.com/office/drawing/2014/main" id="{5F2A0212-0C5D-4D47-B20C-06B9FBA40B00}"/>
              </a:ext>
            </a:extLst>
          </p:cNvPr>
          <p:cNvSpPr txBox="1"/>
          <p:nvPr/>
        </p:nvSpPr>
        <p:spPr>
          <a:xfrm>
            <a:off x="7621770" y="4172855"/>
            <a:ext cx="727574" cy="369332"/>
          </a:xfrm>
          <a:prstGeom prst="rect">
            <a:avLst/>
          </a:prstGeom>
          <a:noFill/>
        </p:spPr>
        <p:txBody>
          <a:bodyPr wrap="square" rtlCol="0">
            <a:spAutoFit/>
          </a:bodyPr>
          <a:lstStyle/>
          <a:p>
            <a:r>
              <a:rPr lang="en-US" b="1" dirty="0" smtClean="0">
                <a:solidFill>
                  <a:srgbClr val="A4D8DB"/>
                </a:solidFill>
                <a:latin typeface="Arial Narrow" panose="020B0604020202020204" pitchFamily="34" charset="0"/>
                <a:cs typeface="Arial Narrow" panose="020B0604020202020204" pitchFamily="34" charset="0"/>
              </a:rPr>
              <a:t>AURA</a:t>
            </a:r>
            <a:endParaRPr lang="en-US" dirty="0">
              <a:solidFill>
                <a:srgbClr val="A4D8DB"/>
              </a:solidFill>
              <a:latin typeface="Arial Narrow" panose="020B0604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627C779D-51AF-3A45-8BE7-08B8A4174AFD}"/>
              </a:ext>
            </a:extLst>
          </p:cNvPr>
          <p:cNvSpPr txBox="1"/>
          <p:nvPr/>
        </p:nvSpPr>
        <p:spPr>
          <a:xfrm>
            <a:off x="2142671" y="1004437"/>
            <a:ext cx="807510" cy="369332"/>
          </a:xfrm>
          <a:prstGeom prst="rect">
            <a:avLst/>
          </a:prstGeom>
          <a:noFill/>
        </p:spPr>
        <p:txBody>
          <a:bodyPr wrap="square" rtlCol="0">
            <a:spAutoFit/>
          </a:bodyPr>
          <a:lstStyle/>
          <a:p>
            <a:r>
              <a:rPr lang="en-US" b="1" dirty="0" smtClean="0">
                <a:solidFill>
                  <a:srgbClr val="B19FFF"/>
                </a:solidFill>
                <a:latin typeface="Arial Narrow" panose="020B0604020202020204" pitchFamily="34" charset="0"/>
                <a:cs typeface="Arial Narrow" panose="020B0604020202020204" pitchFamily="34" charset="0"/>
              </a:rPr>
              <a:t>NISAR</a:t>
            </a:r>
            <a:r>
              <a:rPr lang="en-US" sz="1600" b="1" dirty="0" smtClean="0">
                <a:solidFill>
                  <a:srgbClr val="B19FFF"/>
                </a:solidFill>
                <a:latin typeface="Arial Narrow" panose="020B0604020202020204" pitchFamily="34" charset="0"/>
                <a:cs typeface="Arial Narrow" panose="020B0604020202020204" pitchFamily="34" charset="0"/>
              </a:rPr>
              <a:t> </a:t>
            </a:r>
            <a:endParaRPr lang="en-US" sz="1600" dirty="0">
              <a:solidFill>
                <a:srgbClr val="B19FFF"/>
              </a:solidFill>
              <a:latin typeface="Arial Narrow" panose="020B0604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3087054C-4F67-EB41-9631-4E57F8AB07AB}"/>
              </a:ext>
            </a:extLst>
          </p:cNvPr>
          <p:cNvSpPr txBox="1"/>
          <p:nvPr/>
        </p:nvSpPr>
        <p:spPr>
          <a:xfrm>
            <a:off x="6056820" y="1705014"/>
            <a:ext cx="2502763" cy="369332"/>
          </a:xfrm>
          <a:prstGeom prst="rect">
            <a:avLst/>
          </a:prstGeom>
          <a:noFill/>
        </p:spPr>
        <p:txBody>
          <a:bodyPr wrap="square" rtlCol="0">
            <a:spAutoFit/>
          </a:bodyPr>
          <a:lstStyle/>
          <a:p>
            <a:r>
              <a:rPr lang="en-US" b="1" dirty="0">
                <a:solidFill>
                  <a:srgbClr val="A4D8DB"/>
                </a:solidFill>
                <a:latin typeface="Arial Narrow" panose="020B0604020202020204" pitchFamily="34" charset="0"/>
                <a:cs typeface="Arial Narrow" panose="020B0604020202020204" pitchFamily="34" charset="0"/>
              </a:rPr>
              <a:t>OSTM/JASON 2 (NOAA</a:t>
            </a:r>
            <a:r>
              <a:rPr lang="en-US" b="1" dirty="0" smtClean="0">
                <a:solidFill>
                  <a:srgbClr val="A4D8DB"/>
                </a:solidFill>
                <a:latin typeface="Arial Narrow" panose="020B0604020202020204" pitchFamily="34" charset="0"/>
                <a:cs typeface="Arial Narrow" panose="020B0604020202020204" pitchFamily="34" charset="0"/>
              </a:rPr>
              <a:t>)</a:t>
            </a:r>
            <a:endParaRPr lang="en-US" b="1" dirty="0">
              <a:solidFill>
                <a:srgbClr val="A4D8DB"/>
              </a:solidFill>
              <a:latin typeface="Arial Narrow" panose="020B0604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r>
              <a:rPr lang="en-US" sz="1000" dirty="0" smtClean="0">
                <a:solidFill>
                  <a:schemeClr val="bg1">
                    <a:lumMod val="85000"/>
                  </a:schemeClr>
                </a:solidFill>
                <a:latin typeface="Arial Narrow" panose="020B0604020202020204" pitchFamily="34" charset="0"/>
                <a:cs typeface="Arial Narrow" panose="020B0604020202020204" pitchFamily="34" charset="0"/>
              </a:rPr>
              <a:t>09.10.19</a:t>
            </a:r>
            <a:endParaRPr lang="en-US" sz="1000" dirty="0">
              <a:solidFill>
                <a:schemeClr val="bg1">
                  <a:lumMod val="85000"/>
                </a:schemeClr>
              </a:solidFill>
              <a:latin typeface="Arial Narrow" panose="020B0604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7CA95B18-4B1F-0547-A79A-9BCB46599D4D}"/>
              </a:ext>
            </a:extLst>
          </p:cNvPr>
          <p:cNvSpPr txBox="1"/>
          <p:nvPr/>
        </p:nvSpPr>
        <p:spPr>
          <a:xfrm>
            <a:off x="6257575" y="327554"/>
            <a:ext cx="5589099" cy="707886"/>
          </a:xfrm>
          <a:prstGeom prst="rect">
            <a:avLst/>
          </a:prstGeom>
          <a:noFill/>
        </p:spPr>
        <p:txBody>
          <a:bodyPr wrap="square" rtlCol="0">
            <a:spAutoFit/>
          </a:bodyPr>
          <a:lstStyle/>
          <a:p>
            <a:pPr algn="r"/>
            <a:r>
              <a:rPr lang="en-US" sz="4000" dirty="0">
                <a:solidFill>
                  <a:schemeClr val="bg1"/>
                </a:solidFill>
                <a:latin typeface="Arial Narrow" panose="020B0604020202020204" pitchFamily="34" charset="0"/>
                <a:cs typeface="Arial Narrow" panose="020B0604020202020204" pitchFamily="34" charset="0"/>
              </a:rPr>
              <a:t>NASA EARTH FLEET</a:t>
            </a:r>
          </a:p>
        </p:txBody>
      </p:sp>
      <p:sp>
        <p:nvSpPr>
          <p:cNvPr id="17" name="TextBox 16">
            <a:extLst>
              <a:ext uri="{FF2B5EF4-FFF2-40B4-BE49-F238E27FC236}">
                <a16:creationId xmlns:a16="http://schemas.microsoft.com/office/drawing/2014/main" id="{B567F939-1F1F-FE4A-B7DB-81CF87100324}"/>
              </a:ext>
            </a:extLst>
          </p:cNvPr>
          <p:cNvSpPr txBox="1"/>
          <p:nvPr/>
        </p:nvSpPr>
        <p:spPr>
          <a:xfrm>
            <a:off x="7020038" y="939646"/>
            <a:ext cx="4827579" cy="338554"/>
          </a:xfrm>
          <a:prstGeom prst="rect">
            <a:avLst/>
          </a:prstGeom>
          <a:noFill/>
        </p:spPr>
        <p:txBody>
          <a:bodyPr wrap="square" rtlCol="0">
            <a:spAutoFit/>
          </a:bodyPr>
          <a:lstStyle/>
          <a:p>
            <a:pPr algn="r"/>
            <a:r>
              <a:rPr lang="en-US" sz="1600" b="1" dirty="0" smtClean="0">
                <a:solidFill>
                  <a:schemeClr val="bg1"/>
                </a:solidFill>
                <a:latin typeface="Arial Narrow" panose="020B0604020202020204" pitchFamily="34" charset="0"/>
                <a:cs typeface="Arial Narrow" panose="020B0604020202020204" pitchFamily="34" charset="0"/>
              </a:rPr>
              <a:t>INTERNATIONAL COLLABORATIONS</a:t>
            </a:r>
            <a:endParaRPr lang="en-US" sz="1600" b="1" dirty="0">
              <a:solidFill>
                <a:schemeClr val="bg1"/>
              </a:solidFill>
              <a:latin typeface="Arial Narrow" panose="020B0604020202020204" pitchFamily="34" charset="0"/>
              <a:cs typeface="Arial Narrow" panose="020B0604020202020204" pitchFamily="34" charset="0"/>
            </a:endParaRPr>
          </a:p>
        </p:txBody>
      </p:sp>
      <p:pic>
        <p:nvPicPr>
          <p:cNvPr id="18" name="Picture 14" descr="flag_france.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390261" y="1788899"/>
            <a:ext cx="446513" cy="274955"/>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7" descr="flag_germany.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572604" y="1278200"/>
            <a:ext cx="447434"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8" descr="flag_japan.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234422" y="3683385"/>
            <a:ext cx="444083"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2" descr="flag_canada.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741106" y="3683385"/>
            <a:ext cx="446513"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8" descr="flag_japan.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458959" y="4715550"/>
            <a:ext cx="444083"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7" descr="flag_brazil.jp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956223" y="4714433"/>
            <a:ext cx="447457"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8" descr="flag_japan.jp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796162" y="3145461"/>
            <a:ext cx="438260"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19" descr="flag_netherlands.jp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8349174" y="4205211"/>
            <a:ext cx="447090"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0" descr="flag_uk.jp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8864156" y="4220361"/>
            <a:ext cx="447434"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18" descr="flag.finland.jpg"/>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9376320" y="4224026"/>
            <a:ext cx="443753"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14" descr="flag_france.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505451" y="2184969"/>
            <a:ext cx="446513" cy="274955"/>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12" descr="flag_canada.jp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8075994" y="2659776"/>
            <a:ext cx="446513" cy="274320"/>
          </a:xfrm>
          <a:prstGeom prst="rect">
            <a:avLst/>
          </a:prstGeom>
          <a:noFill/>
          <a:ln>
            <a:solidFill>
              <a:schemeClr val="bg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TextBox 29">
            <a:extLst>
              <a:ext uri="{FF2B5EF4-FFF2-40B4-BE49-F238E27FC236}">
                <a16:creationId xmlns:a16="http://schemas.microsoft.com/office/drawing/2014/main" id="{4CA72321-BFCA-D248-A562-DC2D61A806D8}"/>
              </a:ext>
            </a:extLst>
          </p:cNvPr>
          <p:cNvSpPr txBox="1"/>
          <p:nvPr/>
        </p:nvSpPr>
        <p:spPr>
          <a:xfrm>
            <a:off x="10014553" y="1788899"/>
            <a:ext cx="1571050" cy="1015663"/>
          </a:xfrm>
          <a:prstGeom prst="rect">
            <a:avLst/>
          </a:prstGeom>
          <a:noFill/>
        </p:spPr>
        <p:txBody>
          <a:bodyPr wrap="square" rtlCol="0">
            <a:spAutoFit/>
          </a:bodyPr>
          <a:lstStyle/>
          <a:p>
            <a:pPr algn="r">
              <a:lnSpc>
                <a:spcPct val="150000"/>
              </a:lnSpc>
            </a:pPr>
            <a:r>
              <a:rPr lang="en-US" sz="1000" b="1" dirty="0">
                <a:solidFill>
                  <a:srgbClr val="EFD752"/>
                </a:solidFill>
                <a:latin typeface="Arial Narrow" panose="020B0604020202020204" pitchFamily="34" charset="0"/>
                <a:cs typeface="Arial Narrow" panose="020B0604020202020204" pitchFamily="34" charset="0"/>
              </a:rPr>
              <a:t>(PRE) FORMULATION</a:t>
            </a:r>
          </a:p>
          <a:p>
            <a:pPr algn="r">
              <a:lnSpc>
                <a:spcPct val="150000"/>
              </a:lnSpc>
            </a:pPr>
            <a:r>
              <a:rPr lang="en-US" sz="1000" b="1" dirty="0">
                <a:solidFill>
                  <a:srgbClr val="B19FFF"/>
                </a:solidFill>
                <a:latin typeface="Arial Narrow" panose="020B0604020202020204" pitchFamily="34" charset="0"/>
                <a:cs typeface="Arial Narrow" panose="020B0604020202020204" pitchFamily="34" charset="0"/>
              </a:rPr>
              <a:t>IMPLEMENTATON</a:t>
            </a:r>
          </a:p>
          <a:p>
            <a:pPr algn="r">
              <a:lnSpc>
                <a:spcPct val="150000"/>
              </a:lnSpc>
            </a:pPr>
            <a:r>
              <a:rPr lang="en-US" sz="1000" b="1" dirty="0">
                <a:solidFill>
                  <a:srgbClr val="B1E677"/>
                </a:solidFill>
                <a:latin typeface="Arial Narrow" panose="020B0604020202020204" pitchFamily="34" charset="0"/>
                <a:cs typeface="Arial Narrow" panose="020B0604020202020204" pitchFamily="34" charset="0"/>
              </a:rPr>
              <a:t>PRIMARY OPS</a:t>
            </a:r>
          </a:p>
          <a:p>
            <a:pPr algn="r">
              <a:lnSpc>
                <a:spcPct val="150000"/>
              </a:lnSpc>
            </a:pPr>
            <a:r>
              <a:rPr lang="en-US" sz="1000" b="1" dirty="0">
                <a:solidFill>
                  <a:srgbClr val="A4D8DB"/>
                </a:solidFill>
                <a:latin typeface="Arial Narrow" panose="020B0604020202020204" pitchFamily="34" charset="0"/>
                <a:cs typeface="Arial Narrow" panose="020B0604020202020204" pitchFamily="34" charset="0"/>
              </a:rPr>
              <a:t>EXTENDED OPS</a:t>
            </a:r>
          </a:p>
        </p:txBody>
      </p:sp>
      <p:sp>
        <p:nvSpPr>
          <p:cNvPr id="31" name="Oval 30">
            <a:extLst>
              <a:ext uri="{FF2B5EF4-FFF2-40B4-BE49-F238E27FC236}">
                <a16:creationId xmlns:a16="http://schemas.microsoft.com/office/drawing/2014/main" id="{BADA3A75-80E4-964A-BCFD-267F91F80DC2}"/>
              </a:ext>
            </a:extLst>
          </p:cNvPr>
          <p:cNvSpPr/>
          <p:nvPr/>
        </p:nvSpPr>
        <p:spPr>
          <a:xfrm>
            <a:off x="11561474" y="2356486"/>
            <a:ext cx="131997" cy="131997"/>
          </a:xfrm>
          <a:prstGeom prst="ellipse">
            <a:avLst/>
          </a:prstGeom>
          <a:solidFill>
            <a:srgbClr val="B1E6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CB37C4EC-9613-3E4B-B98D-52F71AE12FC6}"/>
              </a:ext>
            </a:extLst>
          </p:cNvPr>
          <p:cNvSpPr/>
          <p:nvPr/>
        </p:nvSpPr>
        <p:spPr>
          <a:xfrm>
            <a:off x="11561474" y="2134280"/>
            <a:ext cx="131997" cy="131997"/>
          </a:xfrm>
          <a:prstGeom prst="ellipse">
            <a:avLst/>
          </a:prstGeom>
          <a:solidFill>
            <a:srgbClr val="B19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AC229A29-3DF6-AA41-9177-562746885416}"/>
              </a:ext>
            </a:extLst>
          </p:cNvPr>
          <p:cNvSpPr/>
          <p:nvPr/>
        </p:nvSpPr>
        <p:spPr>
          <a:xfrm>
            <a:off x="11561474" y="1895904"/>
            <a:ext cx="131997" cy="131997"/>
          </a:xfrm>
          <a:prstGeom prst="ellipse">
            <a:avLst/>
          </a:prstGeom>
          <a:solidFill>
            <a:srgbClr val="EFD7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38F1B990-964D-6747-BAD0-196FA2D0FDAA}"/>
              </a:ext>
            </a:extLst>
          </p:cNvPr>
          <p:cNvSpPr/>
          <p:nvPr/>
        </p:nvSpPr>
        <p:spPr>
          <a:xfrm>
            <a:off x="11561474" y="2596595"/>
            <a:ext cx="131997" cy="131997"/>
          </a:xfrm>
          <a:prstGeom prst="ellipse">
            <a:avLst/>
          </a:prstGeom>
          <a:solidFill>
            <a:srgbClr val="A4D8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2" descr="mage result for european commission fla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56806" y="943506"/>
            <a:ext cx="448056" cy="27448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6" name="Picture 2" descr="mage result">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94615" y="1045730"/>
            <a:ext cx="448056" cy="27783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37" name="Picture 14" descr="flag_france.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01509" y="1415360"/>
            <a:ext cx="447040" cy="27432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791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4" name="Google Shape;154;p31"/>
          <p:cNvSpPr/>
          <p:nvPr/>
        </p:nvSpPr>
        <p:spPr>
          <a:xfrm>
            <a:off x="5928831" y="1193225"/>
            <a:ext cx="1905000" cy="5181000"/>
          </a:xfrm>
          <a:prstGeom prst="rect">
            <a:avLst/>
          </a:prstGeom>
          <a:solidFill>
            <a:srgbClr val="CFE2F3"/>
          </a:solidFill>
          <a:ln>
            <a:noFill/>
          </a:ln>
        </p:spPr>
        <p:txBody>
          <a:bodyPr spcFirstLastPara="1" wrap="square" lIns="91425" tIns="91425" rIns="91425" bIns="91425" anchor="t" anchorCtr="0">
            <a:noAutofit/>
          </a:bodyPr>
          <a:lstStyle/>
          <a:p>
            <a:pPr algn="ctr">
              <a:buClr>
                <a:schemeClr val="dk1"/>
              </a:buClr>
              <a:buSzPts val="3000"/>
            </a:pPr>
            <a:r>
              <a:rPr lang="en" sz="3000" b="1">
                <a:solidFill>
                  <a:schemeClr val="dk1"/>
                </a:solidFill>
                <a:latin typeface="Arial"/>
                <a:ea typeface="Arial"/>
                <a:cs typeface="Arial"/>
                <a:sym typeface="Arial"/>
              </a:rPr>
              <a:t>EOSDIS</a:t>
            </a:r>
            <a:endParaRPr/>
          </a:p>
        </p:txBody>
      </p:sp>
      <p:sp>
        <p:nvSpPr>
          <p:cNvPr id="155" name="Google Shape;155;p31"/>
          <p:cNvSpPr txBox="1">
            <a:spLocks noGrp="1"/>
          </p:cNvSpPr>
          <p:nvPr>
            <p:ph type="title"/>
          </p:nvPr>
        </p:nvSpPr>
        <p:spPr>
          <a:xfrm>
            <a:off x="374468" y="323898"/>
            <a:ext cx="11094720" cy="854100"/>
          </a:xfrm>
          <a:prstGeom prst="rect">
            <a:avLst/>
          </a:prstGeom>
          <a:noFill/>
          <a:ln>
            <a:noFill/>
          </a:ln>
        </p:spPr>
        <p:txBody>
          <a:bodyPr spcFirstLastPara="1" vert="horz" wrap="square" lIns="91425" tIns="91425" rIns="91425" bIns="91425" rtlCol="0" anchor="ctr" anchorCtr="0">
            <a:noAutofit/>
          </a:bodyPr>
          <a:lstStyle/>
          <a:p>
            <a:pPr algn="ctr">
              <a:lnSpc>
                <a:spcPct val="85000"/>
              </a:lnSpc>
              <a:spcBef>
                <a:spcPts val="0"/>
              </a:spcBef>
              <a:buClr>
                <a:schemeClr val="accent2"/>
              </a:buClr>
              <a:buSzPts val="3200"/>
            </a:pPr>
            <a:r>
              <a:rPr lang="en" sz="3200" b="1" dirty="0">
                <a:solidFill>
                  <a:schemeClr val="accent2"/>
                </a:solidFill>
                <a:latin typeface="Arial"/>
                <a:ea typeface="Arial"/>
                <a:cs typeface="Arial"/>
                <a:sym typeface="Arial"/>
              </a:rPr>
              <a:t>Earth Observing System Data and Information </a:t>
            </a:r>
            <a:r>
              <a:rPr lang="en" sz="3200" b="1" dirty="0" smtClean="0">
                <a:solidFill>
                  <a:schemeClr val="accent2"/>
                </a:solidFill>
                <a:latin typeface="Arial"/>
                <a:ea typeface="Arial"/>
                <a:cs typeface="Arial"/>
                <a:sym typeface="Arial"/>
              </a:rPr>
              <a:t>System</a:t>
            </a:r>
            <a:endParaRPr sz="3600" dirty="0"/>
          </a:p>
        </p:txBody>
      </p:sp>
      <p:sp>
        <p:nvSpPr>
          <p:cNvPr id="157" name="Google Shape;157;p31"/>
          <p:cNvSpPr/>
          <p:nvPr/>
        </p:nvSpPr>
        <p:spPr>
          <a:xfrm>
            <a:off x="8123431" y="2182050"/>
            <a:ext cx="1905000" cy="468300"/>
          </a:xfrm>
          <a:prstGeom prst="roundRect">
            <a:avLst>
              <a:gd name="adj" fmla="val 16667"/>
            </a:avLst>
          </a:prstGeom>
          <a:solidFill>
            <a:srgbClr val="4B7EC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600"/>
            </a:pPr>
            <a:r>
              <a:rPr lang="en" sz="2400">
                <a:solidFill>
                  <a:srgbClr val="FFFFFF"/>
                </a:solidFill>
                <a:latin typeface="Calibri"/>
                <a:ea typeface="Calibri"/>
                <a:cs typeface="Calibri"/>
                <a:sym typeface="Calibri"/>
              </a:rPr>
              <a:t>Applications</a:t>
            </a:r>
            <a:endParaRPr/>
          </a:p>
        </p:txBody>
      </p:sp>
      <p:sp>
        <p:nvSpPr>
          <p:cNvPr id="158" name="Google Shape;158;p31"/>
          <p:cNvSpPr/>
          <p:nvPr/>
        </p:nvSpPr>
        <p:spPr>
          <a:xfrm>
            <a:off x="2722919" y="2878138"/>
            <a:ext cx="308260" cy="0"/>
          </a:xfrm>
          <a:custGeom>
            <a:avLst/>
            <a:gdLst/>
            <a:ahLst/>
            <a:cxnLst/>
            <a:rect l="0" t="0" r="0" b="0"/>
            <a:pathLst>
              <a:path w="309033" h="120000" extrusionOk="0">
                <a:moveTo>
                  <a:pt x="0" y="0"/>
                </a:moveTo>
                <a:lnTo>
                  <a:pt x="309033" y="0"/>
                </a:lnTo>
              </a:path>
            </a:pathLst>
          </a:custGeom>
          <a:noFill/>
          <a:ln w="12700" cap="flat" cmpd="sng">
            <a:solidFill>
              <a:srgbClr val="FFFFFF"/>
            </a:solidFill>
            <a:prstDash val="solid"/>
            <a:round/>
            <a:headEnd type="triangle" w="lg" len="lg"/>
            <a:tailEnd type="triangle" w="lg" len="lg"/>
          </a:ln>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sp>
        <p:nvSpPr>
          <p:cNvPr id="159" name="Google Shape;159;p31"/>
          <p:cNvSpPr/>
          <p:nvPr/>
        </p:nvSpPr>
        <p:spPr>
          <a:xfrm rot="-5400000">
            <a:off x="3263342" y="3242347"/>
            <a:ext cx="309805" cy="0"/>
          </a:xfrm>
          <a:custGeom>
            <a:avLst/>
            <a:gdLst/>
            <a:ahLst/>
            <a:cxnLst/>
            <a:rect l="0" t="0" r="0" b="0"/>
            <a:pathLst>
              <a:path w="309033" h="120000" extrusionOk="0">
                <a:moveTo>
                  <a:pt x="0" y="0"/>
                </a:moveTo>
                <a:lnTo>
                  <a:pt x="309033" y="0"/>
                </a:lnTo>
              </a:path>
            </a:pathLst>
          </a:custGeom>
          <a:noFill/>
          <a:ln w="12700" cap="flat" cmpd="sng">
            <a:solidFill>
              <a:srgbClr val="FFFFFF"/>
            </a:solidFill>
            <a:prstDash val="solid"/>
            <a:round/>
            <a:headEnd type="triangle" w="lg" len="lg"/>
            <a:tailEnd type="triangle" w="lg" len="lg"/>
          </a:ln>
        </p:spPr>
        <p:txBody>
          <a:bodyPr spcFirstLastPara="1" wrap="square" lIns="91425" tIns="45700" rIns="91425" bIns="45700" anchor="ctr" anchorCtr="0">
            <a:noAutofit/>
          </a:bodyPr>
          <a:lstStyle/>
          <a:p>
            <a:pPr algn="ctr">
              <a:buClr>
                <a:schemeClr val="dk1"/>
              </a:buClr>
              <a:buSzPts val="1800"/>
            </a:pPr>
            <a:endParaRPr>
              <a:solidFill>
                <a:srgbClr val="000000"/>
              </a:solidFill>
              <a:latin typeface="Calibri"/>
              <a:ea typeface="Calibri"/>
              <a:cs typeface="Calibri"/>
              <a:sym typeface="Calibri"/>
            </a:endParaRPr>
          </a:p>
        </p:txBody>
      </p:sp>
      <p:pic>
        <p:nvPicPr>
          <p:cNvPr id="160" name="Google Shape;160;p31"/>
          <p:cNvPicPr preferRelativeResize="0"/>
          <p:nvPr/>
        </p:nvPicPr>
        <p:blipFill rotWithShape="1">
          <a:blip r:embed="rId3">
            <a:alphaModFix/>
          </a:blip>
          <a:srcRect/>
          <a:stretch/>
        </p:blipFill>
        <p:spPr>
          <a:xfrm>
            <a:off x="1351534" y="1276302"/>
            <a:ext cx="1408200" cy="923400"/>
          </a:xfrm>
          <a:prstGeom prst="rect">
            <a:avLst/>
          </a:prstGeom>
          <a:noFill/>
          <a:ln>
            <a:noFill/>
          </a:ln>
        </p:spPr>
      </p:pic>
      <p:pic>
        <p:nvPicPr>
          <p:cNvPr id="161" name="Google Shape;161;p31"/>
          <p:cNvPicPr preferRelativeResize="0"/>
          <p:nvPr/>
        </p:nvPicPr>
        <p:blipFill rotWithShape="1">
          <a:blip r:embed="rId4">
            <a:alphaModFix/>
          </a:blip>
          <a:srcRect/>
          <a:stretch/>
        </p:blipFill>
        <p:spPr>
          <a:xfrm>
            <a:off x="1269827" y="4686300"/>
            <a:ext cx="2498400" cy="1946400"/>
          </a:xfrm>
          <a:prstGeom prst="rect">
            <a:avLst/>
          </a:prstGeom>
          <a:noFill/>
          <a:ln w="9525" cap="flat" cmpd="sng">
            <a:solidFill>
              <a:srgbClr val="FFFFFF"/>
            </a:solidFill>
            <a:prstDash val="solid"/>
            <a:miter lim="8000"/>
            <a:headEnd type="none" w="sm" len="sm"/>
            <a:tailEnd type="none" w="sm" len="sm"/>
          </a:ln>
        </p:spPr>
      </p:pic>
      <p:sp>
        <p:nvSpPr>
          <p:cNvPr id="162" name="Google Shape;162;p31"/>
          <p:cNvSpPr/>
          <p:nvPr/>
        </p:nvSpPr>
        <p:spPr>
          <a:xfrm>
            <a:off x="4254081" y="5057725"/>
            <a:ext cx="1408200" cy="1169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1100"/>
            </a:pPr>
            <a:r>
              <a:rPr lang="en" sz="2400">
                <a:solidFill>
                  <a:schemeClr val="dk1"/>
                </a:solidFill>
                <a:latin typeface="Arial"/>
                <a:ea typeface="Arial"/>
                <a:cs typeface="Arial"/>
                <a:sym typeface="Arial"/>
              </a:rPr>
              <a:t>capture and clean</a:t>
            </a:r>
            <a:endParaRPr/>
          </a:p>
        </p:txBody>
      </p:sp>
      <p:cxnSp>
        <p:nvCxnSpPr>
          <p:cNvPr id="163" name="Google Shape;163;p31"/>
          <p:cNvCxnSpPr/>
          <p:nvPr/>
        </p:nvCxnSpPr>
        <p:spPr>
          <a:xfrm>
            <a:off x="4902556" y="3708400"/>
            <a:ext cx="1295400" cy="939800"/>
          </a:xfrm>
          <a:prstGeom prst="straightConnector1">
            <a:avLst/>
          </a:prstGeom>
          <a:noFill/>
          <a:ln w="28575" cap="flat" cmpd="sng">
            <a:solidFill>
              <a:schemeClr val="dk2"/>
            </a:solidFill>
            <a:prstDash val="solid"/>
            <a:round/>
            <a:headEnd type="none" w="sm" len="sm"/>
            <a:tailEnd type="triangle" w="lg" len="lg"/>
          </a:ln>
        </p:spPr>
      </p:cxnSp>
      <p:cxnSp>
        <p:nvCxnSpPr>
          <p:cNvPr id="164" name="Google Shape;164;p31"/>
          <p:cNvCxnSpPr>
            <a:endCxn id="161" idx="0"/>
          </p:cNvCxnSpPr>
          <p:nvPr/>
        </p:nvCxnSpPr>
        <p:spPr>
          <a:xfrm>
            <a:off x="1956827" y="2214900"/>
            <a:ext cx="562200" cy="2471400"/>
          </a:xfrm>
          <a:prstGeom prst="straightConnector1">
            <a:avLst/>
          </a:prstGeom>
          <a:noFill/>
          <a:ln w="28575" cap="flat" cmpd="sng">
            <a:solidFill>
              <a:schemeClr val="dk2"/>
            </a:solidFill>
            <a:prstDash val="solid"/>
            <a:round/>
            <a:headEnd type="none" w="sm" len="sm"/>
            <a:tailEnd type="triangle" w="lg" len="lg"/>
          </a:ln>
        </p:spPr>
      </p:cxnSp>
      <p:sp>
        <p:nvSpPr>
          <p:cNvPr id="165" name="Google Shape;165;p31"/>
          <p:cNvSpPr txBox="1"/>
          <p:nvPr/>
        </p:nvSpPr>
        <p:spPr>
          <a:xfrm>
            <a:off x="1552281" y="3087450"/>
            <a:ext cx="1624500" cy="933900"/>
          </a:xfrm>
          <a:prstGeom prst="rect">
            <a:avLst/>
          </a:prstGeom>
          <a:solidFill>
            <a:srgbClr val="FFFFFF"/>
          </a:solidFill>
          <a:ln>
            <a:noFill/>
          </a:ln>
        </p:spPr>
        <p:txBody>
          <a:bodyPr spcFirstLastPara="1" wrap="square" lIns="91425" tIns="91425" rIns="91425" bIns="91425" anchor="t" anchorCtr="0">
            <a:noAutofit/>
          </a:bodyPr>
          <a:lstStyle/>
          <a:p>
            <a:pPr algn="ctr">
              <a:buClr>
                <a:schemeClr val="dk1"/>
              </a:buClr>
              <a:buSzPts val="2400"/>
            </a:pPr>
            <a:r>
              <a:rPr lang="en" sz="2400">
                <a:solidFill>
                  <a:schemeClr val="dk1"/>
                </a:solidFill>
                <a:latin typeface="Arial"/>
                <a:ea typeface="Arial"/>
                <a:cs typeface="Arial"/>
                <a:sym typeface="Arial"/>
              </a:rPr>
              <a:t>data downlink</a:t>
            </a:r>
            <a:endParaRPr/>
          </a:p>
        </p:txBody>
      </p:sp>
      <p:cxnSp>
        <p:nvCxnSpPr>
          <p:cNvPr id="166" name="Google Shape;166;p31"/>
          <p:cNvCxnSpPr>
            <a:stCxn id="161" idx="3"/>
            <a:endCxn id="162" idx="1"/>
          </p:cNvCxnSpPr>
          <p:nvPr/>
        </p:nvCxnSpPr>
        <p:spPr>
          <a:xfrm rot="10800000" flipH="1">
            <a:off x="3768227" y="5642400"/>
            <a:ext cx="486000" cy="17100"/>
          </a:xfrm>
          <a:prstGeom prst="curvedConnector3">
            <a:avLst>
              <a:gd name="adj1" fmla="val 49985"/>
            </a:avLst>
          </a:prstGeom>
          <a:noFill/>
          <a:ln w="28575" cap="flat" cmpd="sng">
            <a:solidFill>
              <a:schemeClr val="dk2"/>
            </a:solidFill>
            <a:prstDash val="solid"/>
            <a:round/>
            <a:headEnd type="none" w="sm" len="sm"/>
            <a:tailEnd type="triangle" w="lg" len="lg"/>
          </a:ln>
        </p:spPr>
      </p:cxnSp>
      <p:sp>
        <p:nvSpPr>
          <p:cNvPr id="167" name="Google Shape;167;p31"/>
          <p:cNvSpPr/>
          <p:nvPr/>
        </p:nvSpPr>
        <p:spPr>
          <a:xfrm>
            <a:off x="8123431" y="2843275"/>
            <a:ext cx="1905000" cy="468300"/>
          </a:xfrm>
          <a:prstGeom prst="roundRect">
            <a:avLst>
              <a:gd name="adj" fmla="val 16667"/>
            </a:avLst>
          </a:prstGeom>
          <a:solidFill>
            <a:srgbClr val="4B7EC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600"/>
            </a:pPr>
            <a:r>
              <a:rPr lang="en" sz="2400">
                <a:solidFill>
                  <a:srgbClr val="FFFFFF"/>
                </a:solidFill>
                <a:latin typeface="Calibri"/>
                <a:ea typeface="Calibri"/>
                <a:cs typeface="Calibri"/>
                <a:sym typeface="Calibri"/>
              </a:rPr>
              <a:t>Education</a:t>
            </a:r>
            <a:endParaRPr/>
          </a:p>
        </p:txBody>
      </p:sp>
      <p:sp>
        <p:nvSpPr>
          <p:cNvPr id="168" name="Google Shape;168;p31"/>
          <p:cNvSpPr/>
          <p:nvPr/>
        </p:nvSpPr>
        <p:spPr>
          <a:xfrm>
            <a:off x="6164331" y="5223325"/>
            <a:ext cx="14082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process</a:t>
            </a:r>
            <a:endParaRPr/>
          </a:p>
        </p:txBody>
      </p:sp>
      <p:sp>
        <p:nvSpPr>
          <p:cNvPr id="169" name="Google Shape;169;p31"/>
          <p:cNvSpPr/>
          <p:nvPr/>
        </p:nvSpPr>
        <p:spPr>
          <a:xfrm>
            <a:off x="6164331" y="4270875"/>
            <a:ext cx="14082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archive</a:t>
            </a:r>
            <a:endParaRPr/>
          </a:p>
        </p:txBody>
      </p:sp>
      <p:sp>
        <p:nvSpPr>
          <p:cNvPr id="170" name="Google Shape;170;p31"/>
          <p:cNvSpPr/>
          <p:nvPr/>
        </p:nvSpPr>
        <p:spPr>
          <a:xfrm>
            <a:off x="6164331" y="3204250"/>
            <a:ext cx="14082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subset</a:t>
            </a:r>
            <a:endParaRPr/>
          </a:p>
        </p:txBody>
      </p:sp>
      <p:sp>
        <p:nvSpPr>
          <p:cNvPr id="171" name="Google Shape;171;p31"/>
          <p:cNvSpPr/>
          <p:nvPr/>
        </p:nvSpPr>
        <p:spPr>
          <a:xfrm>
            <a:off x="6083781" y="2130425"/>
            <a:ext cx="1569300" cy="533400"/>
          </a:xfrm>
          <a:prstGeom prst="roundRect">
            <a:avLst>
              <a:gd name="adj" fmla="val 16667"/>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buClr>
                <a:schemeClr val="dk1"/>
              </a:buClr>
              <a:buSzPts val="2400"/>
            </a:pPr>
            <a:r>
              <a:rPr lang="en" sz="2400">
                <a:solidFill>
                  <a:schemeClr val="dk1"/>
                </a:solidFill>
                <a:latin typeface="Arial"/>
                <a:ea typeface="Arial"/>
                <a:cs typeface="Arial"/>
                <a:sym typeface="Arial"/>
              </a:rPr>
              <a:t>distribute</a:t>
            </a:r>
            <a:endParaRPr/>
          </a:p>
        </p:txBody>
      </p:sp>
      <p:cxnSp>
        <p:nvCxnSpPr>
          <p:cNvPr id="172" name="Google Shape;172;p31"/>
          <p:cNvCxnSpPr/>
          <p:nvPr/>
        </p:nvCxnSpPr>
        <p:spPr>
          <a:xfrm>
            <a:off x="5674393" y="5642425"/>
            <a:ext cx="471300" cy="0"/>
          </a:xfrm>
          <a:prstGeom prst="straightConnector1">
            <a:avLst/>
          </a:prstGeom>
          <a:noFill/>
          <a:ln w="28575" cap="flat" cmpd="sng">
            <a:solidFill>
              <a:schemeClr val="dk2"/>
            </a:solidFill>
            <a:prstDash val="solid"/>
            <a:round/>
            <a:headEnd type="none" w="sm" len="sm"/>
            <a:tailEnd type="triangle" w="lg" len="lg"/>
          </a:ln>
        </p:spPr>
      </p:cxnSp>
      <p:cxnSp>
        <p:nvCxnSpPr>
          <p:cNvPr id="173" name="Google Shape;173;p31"/>
          <p:cNvCxnSpPr>
            <a:stCxn id="168" idx="0"/>
            <a:endCxn id="169" idx="2"/>
          </p:cNvCxnSpPr>
          <p:nvPr/>
        </p:nvCxnSpPr>
        <p:spPr>
          <a:xfrm rot="10800000">
            <a:off x="6868431" y="4804225"/>
            <a:ext cx="0" cy="419100"/>
          </a:xfrm>
          <a:prstGeom prst="straightConnector1">
            <a:avLst/>
          </a:prstGeom>
          <a:noFill/>
          <a:ln w="28575" cap="flat" cmpd="sng">
            <a:solidFill>
              <a:schemeClr val="dk2"/>
            </a:solidFill>
            <a:prstDash val="solid"/>
            <a:round/>
            <a:headEnd type="none" w="sm" len="sm"/>
            <a:tailEnd type="triangle" w="lg" len="lg"/>
          </a:ln>
        </p:spPr>
      </p:cxnSp>
      <p:cxnSp>
        <p:nvCxnSpPr>
          <p:cNvPr id="174" name="Google Shape;174;p31"/>
          <p:cNvCxnSpPr>
            <a:stCxn id="169" idx="0"/>
            <a:endCxn id="170" idx="2"/>
          </p:cNvCxnSpPr>
          <p:nvPr/>
        </p:nvCxnSpPr>
        <p:spPr>
          <a:xfrm rot="10800000">
            <a:off x="6868431" y="3737775"/>
            <a:ext cx="0" cy="533100"/>
          </a:xfrm>
          <a:prstGeom prst="straightConnector1">
            <a:avLst/>
          </a:prstGeom>
          <a:noFill/>
          <a:ln w="28575" cap="flat" cmpd="sng">
            <a:solidFill>
              <a:schemeClr val="dk2"/>
            </a:solidFill>
            <a:prstDash val="solid"/>
            <a:round/>
            <a:headEnd type="none" w="sm" len="sm"/>
            <a:tailEnd type="triangle" w="lg" len="lg"/>
          </a:ln>
        </p:spPr>
      </p:cxnSp>
      <p:cxnSp>
        <p:nvCxnSpPr>
          <p:cNvPr id="175" name="Google Shape;175;p31"/>
          <p:cNvCxnSpPr>
            <a:stCxn id="170" idx="0"/>
          </p:cNvCxnSpPr>
          <p:nvPr/>
        </p:nvCxnSpPr>
        <p:spPr>
          <a:xfrm rot="10800000">
            <a:off x="6858831" y="2668150"/>
            <a:ext cx="9600" cy="536100"/>
          </a:xfrm>
          <a:prstGeom prst="straightConnector1">
            <a:avLst/>
          </a:prstGeom>
          <a:noFill/>
          <a:ln w="28575" cap="flat" cmpd="sng">
            <a:solidFill>
              <a:schemeClr val="dk2"/>
            </a:solidFill>
            <a:prstDash val="solid"/>
            <a:round/>
            <a:headEnd type="none" w="sm" len="sm"/>
            <a:tailEnd type="triangle" w="lg" len="lg"/>
          </a:ln>
        </p:spPr>
      </p:cxnSp>
      <p:sp>
        <p:nvSpPr>
          <p:cNvPr id="176" name="Google Shape;176;p31"/>
          <p:cNvSpPr/>
          <p:nvPr/>
        </p:nvSpPr>
        <p:spPr>
          <a:xfrm>
            <a:off x="8123431" y="1520825"/>
            <a:ext cx="1905000" cy="468300"/>
          </a:xfrm>
          <a:prstGeom prst="roundRect">
            <a:avLst>
              <a:gd name="adj" fmla="val 16667"/>
            </a:avLst>
          </a:prstGeom>
          <a:solidFill>
            <a:srgbClr val="4B7EC0"/>
          </a:solidFill>
          <a:ln w="9525"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algn="ctr">
              <a:buClr>
                <a:srgbClr val="FFFFFF"/>
              </a:buClr>
              <a:buSzPts val="600"/>
            </a:pPr>
            <a:r>
              <a:rPr lang="en" sz="2400">
                <a:solidFill>
                  <a:srgbClr val="FFFFFF"/>
                </a:solidFill>
                <a:latin typeface="Calibri"/>
                <a:ea typeface="Calibri"/>
                <a:cs typeface="Calibri"/>
                <a:sym typeface="Calibri"/>
              </a:rPr>
              <a:t>Research</a:t>
            </a:r>
            <a:endParaRPr/>
          </a:p>
        </p:txBody>
      </p:sp>
      <p:cxnSp>
        <p:nvCxnSpPr>
          <p:cNvPr id="177" name="Google Shape;177;p31"/>
          <p:cNvCxnSpPr>
            <a:endCxn id="176" idx="1"/>
          </p:cNvCxnSpPr>
          <p:nvPr/>
        </p:nvCxnSpPr>
        <p:spPr>
          <a:xfrm rot="10800000" flipH="1">
            <a:off x="7649731" y="1754975"/>
            <a:ext cx="473700" cy="620100"/>
          </a:xfrm>
          <a:prstGeom prst="straightConnector1">
            <a:avLst/>
          </a:prstGeom>
          <a:noFill/>
          <a:ln w="28575" cap="flat" cmpd="sng">
            <a:solidFill>
              <a:schemeClr val="dk2"/>
            </a:solidFill>
            <a:prstDash val="solid"/>
            <a:round/>
            <a:headEnd type="none" w="sm" len="sm"/>
            <a:tailEnd type="triangle" w="lg" len="lg"/>
          </a:ln>
        </p:spPr>
      </p:cxnSp>
      <p:cxnSp>
        <p:nvCxnSpPr>
          <p:cNvPr id="178" name="Google Shape;178;p31"/>
          <p:cNvCxnSpPr>
            <a:stCxn id="171" idx="3"/>
            <a:endCxn id="157" idx="1"/>
          </p:cNvCxnSpPr>
          <p:nvPr/>
        </p:nvCxnSpPr>
        <p:spPr>
          <a:xfrm>
            <a:off x="7653081" y="2397125"/>
            <a:ext cx="470400" cy="19200"/>
          </a:xfrm>
          <a:prstGeom prst="straightConnector1">
            <a:avLst/>
          </a:prstGeom>
          <a:noFill/>
          <a:ln w="28575" cap="flat" cmpd="sng">
            <a:solidFill>
              <a:schemeClr val="dk2"/>
            </a:solidFill>
            <a:prstDash val="solid"/>
            <a:round/>
            <a:headEnd type="none" w="sm" len="sm"/>
            <a:tailEnd type="triangle" w="lg" len="lg"/>
          </a:ln>
        </p:spPr>
      </p:cxnSp>
      <p:cxnSp>
        <p:nvCxnSpPr>
          <p:cNvPr id="179" name="Google Shape;179;p31"/>
          <p:cNvCxnSpPr>
            <a:stCxn id="171" idx="3"/>
            <a:endCxn id="167" idx="1"/>
          </p:cNvCxnSpPr>
          <p:nvPr/>
        </p:nvCxnSpPr>
        <p:spPr>
          <a:xfrm>
            <a:off x="7653081" y="2397125"/>
            <a:ext cx="470400" cy="680400"/>
          </a:xfrm>
          <a:prstGeom prst="straightConnector1">
            <a:avLst/>
          </a:prstGeom>
          <a:noFill/>
          <a:ln w="28575" cap="flat" cmpd="sng">
            <a:solidFill>
              <a:schemeClr val="dk2"/>
            </a:solidFill>
            <a:prstDash val="solid"/>
            <a:round/>
            <a:headEnd type="none" w="sm" len="sm"/>
            <a:tailEnd type="triangle" w="lg" len="lg"/>
          </a:ln>
        </p:spPr>
      </p:cxnSp>
      <p:sp>
        <p:nvSpPr>
          <p:cNvPr id="180" name="Google Shape;180;p31"/>
          <p:cNvSpPr txBox="1"/>
          <p:nvPr/>
        </p:nvSpPr>
        <p:spPr>
          <a:xfrm>
            <a:off x="8263681" y="987425"/>
            <a:ext cx="1624500" cy="533400"/>
          </a:xfrm>
          <a:prstGeom prst="rect">
            <a:avLst/>
          </a:prstGeom>
          <a:solidFill>
            <a:srgbClr val="FFFFFF"/>
          </a:solidFill>
          <a:ln>
            <a:noFill/>
          </a:ln>
        </p:spPr>
        <p:txBody>
          <a:bodyPr spcFirstLastPara="1" wrap="square" lIns="91425" tIns="91425" rIns="91425" bIns="91425" anchor="t" anchorCtr="0">
            <a:noAutofit/>
          </a:bodyPr>
          <a:lstStyle/>
          <a:p>
            <a:pPr algn="ctr">
              <a:buClr>
                <a:schemeClr val="dk1"/>
              </a:buClr>
              <a:buSzPts val="2400"/>
            </a:pPr>
            <a:r>
              <a:rPr lang="en" sz="2400" i="1">
                <a:solidFill>
                  <a:schemeClr val="dk1"/>
                </a:solidFill>
                <a:latin typeface="Arial"/>
                <a:ea typeface="Arial"/>
                <a:cs typeface="Arial"/>
                <a:sym typeface="Arial"/>
              </a:rPr>
              <a:t>Users</a:t>
            </a:r>
            <a:endParaRPr/>
          </a:p>
        </p:txBody>
      </p:sp>
      <p:pic>
        <p:nvPicPr>
          <p:cNvPr id="181" name="Google Shape;181;p31" descr="endeavor.jpg"/>
          <p:cNvPicPr preferRelativeResize="0"/>
          <p:nvPr/>
        </p:nvPicPr>
        <p:blipFill rotWithShape="1">
          <a:blip r:embed="rId5">
            <a:alphaModFix/>
          </a:blip>
          <a:srcRect/>
          <a:stretch/>
        </p:blipFill>
        <p:spPr>
          <a:xfrm>
            <a:off x="3835756" y="1766030"/>
            <a:ext cx="1892300" cy="1234726"/>
          </a:xfrm>
          <a:prstGeom prst="rect">
            <a:avLst/>
          </a:prstGeom>
          <a:noFill/>
          <a:ln>
            <a:noFill/>
          </a:ln>
        </p:spPr>
      </p:pic>
      <p:pic>
        <p:nvPicPr>
          <p:cNvPr id="182" name="Google Shape;182;p31" descr="Icebridge-plane.png"/>
          <p:cNvPicPr preferRelativeResize="0"/>
          <p:nvPr/>
        </p:nvPicPr>
        <p:blipFill rotWithShape="1">
          <a:blip r:embed="rId6">
            <a:alphaModFix/>
          </a:blip>
          <a:srcRect/>
          <a:stretch/>
        </p:blipFill>
        <p:spPr>
          <a:xfrm>
            <a:off x="3213456" y="2984500"/>
            <a:ext cx="1810512" cy="1005840"/>
          </a:xfrm>
          <a:prstGeom prst="rect">
            <a:avLst/>
          </a:prstGeom>
          <a:noFill/>
          <a:ln>
            <a:noFill/>
          </a:ln>
        </p:spPr>
      </p:pic>
      <p:cxnSp>
        <p:nvCxnSpPr>
          <p:cNvPr id="183" name="Google Shape;183;p31"/>
          <p:cNvCxnSpPr>
            <a:endCxn id="169" idx="1"/>
          </p:cNvCxnSpPr>
          <p:nvPr/>
        </p:nvCxnSpPr>
        <p:spPr>
          <a:xfrm>
            <a:off x="5219931" y="2997075"/>
            <a:ext cx="944400" cy="1540500"/>
          </a:xfrm>
          <a:prstGeom prst="straightConnector1">
            <a:avLst/>
          </a:prstGeom>
          <a:noFill/>
          <a:ln w="28575" cap="flat" cmpd="sng">
            <a:solidFill>
              <a:schemeClr val="dk2"/>
            </a:solidFill>
            <a:prstDash val="solid"/>
            <a:round/>
            <a:headEnd type="none" w="sm" len="sm"/>
            <a:tailEnd type="triangle" w="lg" len="lg"/>
          </a:ln>
        </p:spPr>
      </p:cxnSp>
      <p:sp>
        <p:nvSpPr>
          <p:cNvPr id="2" name="Date Placeholder 1">
            <a:extLst>
              <a:ext uri="{FF2B5EF4-FFF2-40B4-BE49-F238E27FC236}">
                <a16:creationId xmlns:a16="http://schemas.microsoft.com/office/drawing/2014/main" id="{997EBBF2-6F8A-7D45-91B6-B4FAD64385DF}"/>
              </a:ext>
            </a:extLst>
          </p:cNvPr>
          <p:cNvSpPr>
            <a:spLocks noGrp="1"/>
          </p:cNvSpPr>
          <p:nvPr>
            <p:ph type="dt" sz="half" idx="10"/>
          </p:nvPr>
        </p:nvSpPr>
        <p:spPr/>
        <p:txBody>
          <a:bodyPr/>
          <a:lstStyle/>
          <a:p>
            <a:fld id="{2FF2C339-17E7-6C46-ACD5-92D0801EFA35}" type="datetime1">
              <a:rPr lang="en-US" smtClean="0"/>
              <a:t>10/7/2019</a:t>
            </a:fld>
            <a:endParaRPr lang="en-US"/>
          </a:p>
        </p:txBody>
      </p:sp>
      <p:sp>
        <p:nvSpPr>
          <p:cNvPr id="4" name="Slide Number Placeholder 3">
            <a:extLst>
              <a:ext uri="{FF2B5EF4-FFF2-40B4-BE49-F238E27FC236}">
                <a16:creationId xmlns:a16="http://schemas.microsoft.com/office/drawing/2014/main" id="{8803AD11-A2E6-E645-AD78-582E9BD6D283}"/>
              </a:ext>
            </a:extLst>
          </p:cNvPr>
          <p:cNvSpPr>
            <a:spLocks noGrp="1"/>
          </p:cNvSpPr>
          <p:nvPr>
            <p:ph type="sldNum" sz="quarter" idx="12"/>
          </p:nvPr>
        </p:nvSpPr>
        <p:spPr>
          <a:xfrm>
            <a:off x="10127864" y="6356351"/>
            <a:ext cx="1010392" cy="365125"/>
          </a:xfrm>
        </p:spPr>
        <p:txBody>
          <a:bodyPr/>
          <a:lstStyle/>
          <a:p>
            <a:fld id="{C62565AA-8C13-EB49-B46B-E752CDCE80A8}" type="slidenum">
              <a:rPr lang="en-US" smtClean="0"/>
              <a:t>6</a:t>
            </a:fld>
            <a:endParaRPr lang="en-US"/>
          </a:p>
        </p:txBody>
      </p:sp>
    </p:spTree>
    <p:extLst>
      <p:ext uri="{BB962C8B-B14F-4D97-AF65-F5344CB8AC3E}">
        <p14:creationId xmlns:p14="http://schemas.microsoft.com/office/powerpoint/2010/main" val="15879782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30"/>
          <p:cNvSpPr txBox="1">
            <a:spLocks noGrp="1"/>
          </p:cNvSpPr>
          <p:nvPr>
            <p:ph type="body" idx="1"/>
          </p:nvPr>
        </p:nvSpPr>
        <p:spPr>
          <a:xfrm>
            <a:off x="679269" y="1290638"/>
            <a:ext cx="11164387" cy="5137150"/>
          </a:xfrm>
          <a:prstGeom prst="rect">
            <a:avLst/>
          </a:prstGeom>
          <a:noFill/>
          <a:ln>
            <a:noFill/>
          </a:ln>
        </p:spPr>
        <p:txBody>
          <a:bodyPr spcFirstLastPara="1" vert="horz" wrap="square" lIns="91425" tIns="45700" rIns="91425" bIns="45700" rtlCol="0" anchor="t" anchorCtr="0">
            <a:noAutofit/>
          </a:bodyPr>
          <a:lstStyle/>
          <a:p>
            <a:pPr marL="636588" lvl="1" indent="-239712">
              <a:lnSpc>
                <a:spcPct val="85000"/>
              </a:lnSpc>
              <a:spcBef>
                <a:spcPts val="400"/>
              </a:spcBef>
              <a:buClr>
                <a:schemeClr val="dk1"/>
              </a:buClr>
              <a:buSzPts val="2000"/>
              <a:buFont typeface="Times"/>
              <a:buChar char="•"/>
            </a:pPr>
            <a:r>
              <a:rPr lang="en" sz="2400" dirty="0">
                <a:solidFill>
                  <a:schemeClr val="dk1"/>
                </a:solidFill>
                <a:latin typeface="Arial" panose="020B0604020202020204" pitchFamily="34" charset="0"/>
                <a:ea typeface="Arial"/>
                <a:cs typeface="Arial" panose="020B0604020202020204" pitchFamily="34" charset="0"/>
                <a:sym typeface="Arial"/>
              </a:rPr>
              <a:t>Data Management</a:t>
            </a:r>
            <a:endParaRPr lang="en-US" sz="2400" dirty="0">
              <a:solidFill>
                <a:schemeClr val="dk1"/>
              </a:solidFill>
              <a:latin typeface="Arial" panose="020B0604020202020204" pitchFamily="34" charset="0"/>
              <a:ea typeface="Arial"/>
              <a:cs typeface="Arial" panose="020B0604020202020204" pitchFamily="34" charset="0"/>
              <a:sym typeface="Arial"/>
            </a:endParaRPr>
          </a:p>
          <a:p>
            <a:pPr marL="636588" lvl="1" indent="-239712">
              <a:lnSpc>
                <a:spcPct val="85000"/>
              </a:lnSpc>
              <a:spcBef>
                <a:spcPts val="400"/>
              </a:spcBef>
              <a:buClr>
                <a:schemeClr val="dk1"/>
              </a:buClr>
              <a:buSzPts val="2000"/>
              <a:buFont typeface="Times"/>
              <a:buChar char="•"/>
            </a:pPr>
            <a:r>
              <a:rPr lang="en-US" sz="2400" dirty="0">
                <a:solidFill>
                  <a:schemeClr val="dk1"/>
                </a:solidFill>
                <a:latin typeface="Arial" panose="020B0604020202020204" pitchFamily="34" charset="0"/>
                <a:ea typeface="Arial"/>
                <a:cs typeface="Arial" panose="020B0604020202020204" pitchFamily="34" charset="0"/>
                <a:sym typeface="Arial"/>
              </a:rPr>
              <a:t>Long Term Archive of Earth Science Datasets</a:t>
            </a:r>
          </a:p>
          <a:p>
            <a:pPr marL="636588" lvl="1" indent="-239712">
              <a:lnSpc>
                <a:spcPct val="85000"/>
              </a:lnSpc>
              <a:spcBef>
                <a:spcPts val="400"/>
              </a:spcBef>
              <a:buClr>
                <a:schemeClr val="dk1"/>
              </a:buClr>
              <a:buSzPts val="2000"/>
              <a:buFont typeface="Times"/>
              <a:buChar char="•"/>
            </a:pPr>
            <a:r>
              <a:rPr lang="en" sz="2400" dirty="0" smtClean="0">
                <a:solidFill>
                  <a:schemeClr val="dk1"/>
                </a:solidFill>
                <a:latin typeface="Arial" panose="020B0604020202020204" pitchFamily="34" charset="0"/>
                <a:ea typeface="Arial"/>
                <a:cs typeface="Arial" panose="020B0604020202020204" pitchFamily="34" charset="0"/>
                <a:sym typeface="Arial"/>
              </a:rPr>
              <a:t>Interoperable Distributed Data Archives</a:t>
            </a:r>
            <a:endParaRPr sz="2400" dirty="0" smtClean="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 sz="2400" dirty="0" smtClean="0">
                <a:solidFill>
                  <a:schemeClr val="dk1"/>
                </a:solidFill>
                <a:latin typeface="Arial" panose="020B0604020202020204" pitchFamily="34" charset="0"/>
                <a:ea typeface="Arial"/>
                <a:cs typeface="Arial" panose="020B0604020202020204" pitchFamily="34" charset="0"/>
                <a:sym typeface="Arial"/>
              </a:rPr>
              <a:t>Science </a:t>
            </a:r>
            <a:r>
              <a:rPr lang="en" sz="2400" dirty="0">
                <a:solidFill>
                  <a:schemeClr val="dk1"/>
                </a:solidFill>
                <a:latin typeface="Arial" panose="020B0604020202020204" pitchFamily="34" charset="0"/>
                <a:ea typeface="Arial"/>
                <a:cs typeface="Arial" panose="020B0604020202020204" pitchFamily="34" charset="0"/>
                <a:sym typeface="Arial"/>
              </a:rPr>
              <a:t>Data Processing</a:t>
            </a:r>
            <a:endParaRPr sz="2400"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US" sz="2400" dirty="0" smtClean="0">
                <a:latin typeface="Arial" panose="020B0604020202020204" pitchFamily="34" charset="0"/>
                <a:cs typeface="Arial" panose="020B0604020202020204" pitchFamily="34" charset="0"/>
              </a:rPr>
              <a:t>Both </a:t>
            </a:r>
            <a:r>
              <a:rPr lang="en-US" sz="2400" dirty="0">
                <a:latin typeface="Arial" panose="020B0604020202020204" pitchFamily="34" charset="0"/>
                <a:cs typeface="Arial" panose="020B0604020202020204" pitchFamily="34" charset="0"/>
              </a:rPr>
              <a:t>Comprehensive and Science Discipline specific data support</a:t>
            </a:r>
            <a:endParaRPr sz="2400"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 sz="2400" dirty="0">
                <a:solidFill>
                  <a:schemeClr val="dk1"/>
                </a:solidFill>
                <a:latin typeface="Arial" panose="020B0604020202020204" pitchFamily="34" charset="0"/>
                <a:ea typeface="Arial"/>
                <a:cs typeface="Arial" panose="020B0604020202020204" pitchFamily="34" charset="0"/>
                <a:sym typeface="Arial"/>
              </a:rPr>
              <a:t>On</a:t>
            </a:r>
            <a:r>
              <a:rPr lang="en-US" sz="2400" dirty="0">
                <a:solidFill>
                  <a:schemeClr val="dk1"/>
                </a:solidFill>
                <a:latin typeface="Arial" panose="020B0604020202020204" pitchFamily="34" charset="0"/>
                <a:ea typeface="Arial"/>
                <a:cs typeface="Arial" panose="020B0604020202020204" pitchFamily="34" charset="0"/>
                <a:sym typeface="Arial"/>
              </a:rPr>
              <a:t>l</a:t>
            </a:r>
            <a:r>
              <a:rPr lang="en" sz="2400" dirty="0">
                <a:solidFill>
                  <a:schemeClr val="dk1"/>
                </a:solidFill>
                <a:latin typeface="Arial" panose="020B0604020202020204" pitchFamily="34" charset="0"/>
                <a:ea typeface="Arial"/>
                <a:cs typeface="Arial" panose="020B0604020202020204" pitchFamily="34" charset="0"/>
                <a:sym typeface="Arial"/>
              </a:rPr>
              <a:t>ine </a:t>
            </a:r>
            <a:r>
              <a:rPr lang="en-US" sz="2400" dirty="0">
                <a:solidFill>
                  <a:schemeClr val="dk1"/>
                </a:solidFill>
                <a:latin typeface="Arial" panose="020B0604020202020204" pitchFamily="34" charset="0"/>
                <a:ea typeface="Arial"/>
                <a:cs typeface="Arial" panose="020B0604020202020204" pitchFamily="34" charset="0"/>
                <a:sym typeface="Arial"/>
              </a:rPr>
              <a:t>s</a:t>
            </a:r>
            <a:r>
              <a:rPr lang="en" sz="2400" dirty="0">
                <a:solidFill>
                  <a:schemeClr val="dk1"/>
                </a:solidFill>
                <a:latin typeface="Arial" panose="020B0604020202020204" pitchFamily="34" charset="0"/>
                <a:ea typeface="Arial"/>
                <a:cs typeface="Arial" panose="020B0604020202020204" pitchFamily="34" charset="0"/>
                <a:sym typeface="Arial"/>
              </a:rPr>
              <a:t>ervices</a:t>
            </a:r>
            <a:r>
              <a:rPr lang="en-US" sz="2400" dirty="0">
                <a:solidFill>
                  <a:schemeClr val="dk1"/>
                </a:solidFill>
                <a:latin typeface="Arial" panose="020B0604020202020204" pitchFamily="34" charset="0"/>
                <a:ea typeface="Arial"/>
                <a:cs typeface="Arial" panose="020B0604020202020204" pitchFamily="34" charset="0"/>
                <a:sym typeface="Arial"/>
              </a:rPr>
              <a:t> for data discovery and data access</a:t>
            </a:r>
            <a:endParaRPr sz="2400"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US" sz="2400" dirty="0">
                <a:latin typeface="Arial" panose="020B0604020202020204" pitchFamily="34" charset="0"/>
                <a:cs typeface="Arial" panose="020B0604020202020204" pitchFamily="34" charset="0"/>
              </a:rPr>
              <a:t>Near-Real Time Data Access</a:t>
            </a:r>
          </a:p>
          <a:p>
            <a:pPr marL="636588" lvl="1" indent="-239712">
              <a:lnSpc>
                <a:spcPct val="85000"/>
              </a:lnSpc>
              <a:spcBef>
                <a:spcPts val="400"/>
              </a:spcBef>
              <a:buClr>
                <a:schemeClr val="dk1"/>
              </a:buClr>
              <a:buSzPts val="2000"/>
              <a:buFont typeface="Times"/>
              <a:buChar char="•"/>
            </a:pPr>
            <a:r>
              <a:rPr lang="en" sz="2400" dirty="0" smtClean="0">
                <a:solidFill>
                  <a:schemeClr val="dk1"/>
                </a:solidFill>
                <a:latin typeface="Arial" panose="020B0604020202020204" pitchFamily="34" charset="0"/>
                <a:ea typeface="Arial"/>
                <a:cs typeface="Arial" panose="020B0604020202020204" pitchFamily="34" charset="0"/>
                <a:sym typeface="Arial"/>
              </a:rPr>
              <a:t>Earth </a:t>
            </a:r>
            <a:r>
              <a:rPr lang="en" sz="2400" dirty="0">
                <a:solidFill>
                  <a:schemeClr val="dk1"/>
                </a:solidFill>
                <a:latin typeface="Arial" panose="020B0604020202020204" pitchFamily="34" charset="0"/>
                <a:ea typeface="Arial"/>
                <a:cs typeface="Arial" panose="020B0604020202020204" pitchFamily="34" charset="0"/>
                <a:sym typeface="Arial"/>
              </a:rPr>
              <a:t>Science Discipline-Oriented User Services</a:t>
            </a:r>
            <a:endParaRPr lang="en-US" sz="2400" dirty="0">
              <a:solidFill>
                <a:schemeClr val="dk1"/>
              </a:solidFill>
              <a:latin typeface="Arial" panose="020B0604020202020204" pitchFamily="34" charset="0"/>
              <a:ea typeface="Arial"/>
              <a:cs typeface="Arial" panose="020B0604020202020204" pitchFamily="34" charset="0"/>
              <a:sym typeface="Arial"/>
            </a:endParaRPr>
          </a:p>
          <a:p>
            <a:pPr marL="636588" lvl="1" indent="-239712">
              <a:lnSpc>
                <a:spcPct val="85000"/>
              </a:lnSpc>
              <a:spcBef>
                <a:spcPts val="400"/>
              </a:spcBef>
              <a:buClr>
                <a:schemeClr val="dk1"/>
              </a:buClr>
              <a:buSzPts val="2000"/>
              <a:buFont typeface="Times"/>
              <a:buChar char="•"/>
            </a:pPr>
            <a:r>
              <a:rPr lang="en-US" sz="2400" dirty="0">
                <a:latin typeface="Arial" panose="020B0604020202020204" pitchFamily="34" charset="0"/>
                <a:cs typeface="Arial" panose="020B0604020202020204" pitchFamily="34" charset="0"/>
              </a:rPr>
              <a:t>Earth Science Standards Office</a:t>
            </a:r>
          </a:p>
          <a:p>
            <a:pPr marL="636588" lvl="1" indent="-239712">
              <a:lnSpc>
                <a:spcPct val="85000"/>
              </a:lnSpc>
              <a:spcBef>
                <a:spcPts val="400"/>
              </a:spcBef>
              <a:buClr>
                <a:schemeClr val="dk1"/>
              </a:buClr>
              <a:buSzPts val="2000"/>
              <a:buFont typeface="Times"/>
              <a:buChar char="•"/>
            </a:pPr>
            <a:r>
              <a:rPr lang="en-US" sz="2400" dirty="0">
                <a:latin typeface="Arial" panose="020B0604020202020204" pitchFamily="34" charset="0"/>
                <a:cs typeface="Arial" panose="020B0604020202020204" pitchFamily="34" charset="0"/>
              </a:rPr>
              <a:t>Configuration Management and Metrics Systems</a:t>
            </a:r>
            <a:endParaRPr sz="2400" dirty="0">
              <a:latin typeface="Arial" panose="020B0604020202020204" pitchFamily="34" charset="0"/>
              <a:cs typeface="Arial" panose="020B0604020202020204" pitchFamily="34" charset="0"/>
            </a:endParaRPr>
          </a:p>
          <a:p>
            <a:pPr marL="636588" lvl="1" indent="-239712">
              <a:lnSpc>
                <a:spcPct val="85000"/>
              </a:lnSpc>
              <a:spcBef>
                <a:spcPts val="400"/>
              </a:spcBef>
              <a:buClr>
                <a:schemeClr val="dk1"/>
              </a:buClr>
              <a:buSzPts val="2000"/>
              <a:buFont typeface="Times"/>
              <a:buChar char="•"/>
            </a:pPr>
            <a:r>
              <a:rPr lang="en" sz="2400" dirty="0">
                <a:solidFill>
                  <a:schemeClr val="dk1"/>
                </a:solidFill>
                <a:latin typeface="Arial" panose="020B0604020202020204" pitchFamily="34" charset="0"/>
                <a:ea typeface="Arial"/>
                <a:cs typeface="Arial" panose="020B0604020202020204" pitchFamily="34" charset="0"/>
                <a:sym typeface="Arial"/>
              </a:rPr>
              <a:t>Network Data Transport to distributed </a:t>
            </a:r>
            <a:r>
              <a:rPr lang="en-US" sz="2400" dirty="0">
                <a:solidFill>
                  <a:schemeClr val="dk1"/>
                </a:solidFill>
                <a:latin typeface="Arial" panose="020B0604020202020204" pitchFamily="34" charset="0"/>
                <a:ea typeface="Arial"/>
                <a:cs typeface="Arial" panose="020B0604020202020204" pitchFamily="34" charset="0"/>
                <a:sym typeface="Arial"/>
              </a:rPr>
              <a:t>s</a:t>
            </a:r>
            <a:r>
              <a:rPr lang="en" sz="2400" dirty="0">
                <a:solidFill>
                  <a:schemeClr val="dk1"/>
                </a:solidFill>
                <a:latin typeface="Arial" panose="020B0604020202020204" pitchFamily="34" charset="0"/>
                <a:ea typeface="Arial"/>
                <a:cs typeface="Arial" panose="020B0604020202020204" pitchFamily="34" charset="0"/>
                <a:sym typeface="Arial"/>
              </a:rPr>
              <a:t>ystem </a:t>
            </a:r>
            <a:r>
              <a:rPr lang="en-US" sz="2400" dirty="0">
                <a:latin typeface="Arial" panose="020B0604020202020204" pitchFamily="34" charset="0"/>
                <a:cs typeface="Arial" panose="020B0604020202020204" pitchFamily="34" charset="0"/>
              </a:rPr>
              <a:t>e</a:t>
            </a:r>
            <a:r>
              <a:rPr lang="en" sz="2400" dirty="0">
                <a:solidFill>
                  <a:schemeClr val="dk1"/>
                </a:solidFill>
                <a:latin typeface="Arial" panose="020B0604020202020204" pitchFamily="34" charset="0"/>
                <a:ea typeface="Arial"/>
                <a:cs typeface="Arial" panose="020B0604020202020204" pitchFamily="34" charset="0"/>
                <a:sym typeface="Arial"/>
              </a:rPr>
              <a:t>lements</a:t>
            </a:r>
            <a:endParaRPr lang="en-US" sz="2400" dirty="0">
              <a:solidFill>
                <a:schemeClr val="dk1"/>
              </a:solidFill>
              <a:latin typeface="Arial" panose="020B0604020202020204" pitchFamily="34" charset="0"/>
              <a:ea typeface="Arial"/>
              <a:cs typeface="Arial" panose="020B0604020202020204" pitchFamily="34" charset="0"/>
              <a:sym typeface="Arial"/>
            </a:endParaRPr>
          </a:p>
          <a:p>
            <a:pPr marL="636588" lvl="1" indent="-239712">
              <a:lnSpc>
                <a:spcPct val="85000"/>
              </a:lnSpc>
              <a:spcBef>
                <a:spcPts val="400"/>
              </a:spcBef>
              <a:buClr>
                <a:schemeClr val="dk1"/>
              </a:buClr>
              <a:buSzPts val="2000"/>
              <a:buFont typeface="Times"/>
              <a:buChar char="•"/>
            </a:pPr>
            <a:endParaRPr sz="2000" dirty="0">
              <a:solidFill>
                <a:schemeClr val="dk1"/>
              </a:solidFill>
              <a:latin typeface="Arial"/>
              <a:ea typeface="Arial"/>
              <a:cs typeface="Arial"/>
              <a:sym typeface="Arial"/>
            </a:endParaRPr>
          </a:p>
          <a:p>
            <a:pPr marL="282575" indent="-193675">
              <a:lnSpc>
                <a:spcPct val="85000"/>
              </a:lnSpc>
              <a:spcBef>
                <a:spcPts val="400"/>
              </a:spcBef>
              <a:buClr>
                <a:schemeClr val="dk1"/>
              </a:buClr>
              <a:buSzPts val="1400"/>
              <a:buNone/>
            </a:pPr>
            <a:endParaRPr sz="2000" dirty="0">
              <a:solidFill>
                <a:schemeClr val="dk1"/>
              </a:solidFill>
              <a:latin typeface="Arial"/>
              <a:ea typeface="Arial"/>
              <a:cs typeface="Arial"/>
              <a:sym typeface="Arial"/>
            </a:endParaRPr>
          </a:p>
        </p:txBody>
      </p:sp>
      <p:sp>
        <p:nvSpPr>
          <p:cNvPr id="2" name="Date Placeholder 1">
            <a:extLst>
              <a:ext uri="{FF2B5EF4-FFF2-40B4-BE49-F238E27FC236}">
                <a16:creationId xmlns:a16="http://schemas.microsoft.com/office/drawing/2014/main" id="{1085022F-230B-5B4E-8475-BD795C2622CE}"/>
              </a:ext>
            </a:extLst>
          </p:cNvPr>
          <p:cNvSpPr>
            <a:spLocks noGrp="1"/>
          </p:cNvSpPr>
          <p:nvPr>
            <p:ph type="dt" sz="half" idx="10"/>
          </p:nvPr>
        </p:nvSpPr>
        <p:spPr/>
        <p:txBody>
          <a:bodyPr/>
          <a:lstStyle/>
          <a:p>
            <a:fld id="{61FC1658-DDA2-8141-BBBF-D2FE10FA72A1}" type="datetime1">
              <a:rPr lang="en-US" smtClean="0"/>
              <a:t>10/7/2019</a:t>
            </a:fld>
            <a:endParaRPr lang="en-US"/>
          </a:p>
        </p:txBody>
      </p:sp>
      <p:sp>
        <p:nvSpPr>
          <p:cNvPr id="4" name="Slide Number Placeholder 3">
            <a:extLst>
              <a:ext uri="{FF2B5EF4-FFF2-40B4-BE49-F238E27FC236}">
                <a16:creationId xmlns:a16="http://schemas.microsoft.com/office/drawing/2014/main" id="{275D7D6C-8C33-594E-871F-63D8CA2B697F}"/>
              </a:ext>
            </a:extLst>
          </p:cNvPr>
          <p:cNvSpPr>
            <a:spLocks noGrp="1"/>
          </p:cNvSpPr>
          <p:nvPr>
            <p:ph type="sldNum" sz="quarter" idx="12"/>
          </p:nvPr>
        </p:nvSpPr>
        <p:spPr/>
        <p:txBody>
          <a:bodyPr/>
          <a:lstStyle/>
          <a:p>
            <a:fld id="{C62565AA-8C13-EB49-B46B-E752CDCE80A8}" type="slidenum">
              <a:rPr lang="en-US" smtClean="0"/>
              <a:t>7</a:t>
            </a:fld>
            <a:endParaRPr lang="en-US"/>
          </a:p>
        </p:txBody>
      </p:sp>
      <p:sp>
        <p:nvSpPr>
          <p:cNvPr id="7" name="Google Shape;137;p29"/>
          <p:cNvSpPr txBox="1">
            <a:spLocks/>
          </p:cNvSpPr>
          <p:nvPr/>
        </p:nvSpPr>
        <p:spPr>
          <a:xfrm>
            <a:off x="2197101" y="205249"/>
            <a:ext cx="7775575" cy="854075"/>
          </a:xfrm>
          <a:prstGeom prst="rect">
            <a:avLst/>
          </a:prstGeom>
          <a:noFill/>
          <a:ln>
            <a:noFill/>
          </a:ln>
        </p:spPr>
        <p:txBody>
          <a:bodyPr spcFirstLastPara="1" vert="horz" wrap="square" lIns="91425" tIns="45700" rIns="91425" bIns="45700" rtlCol="0" anchor="ctr" anchorCtr="0">
            <a:noAutofit/>
          </a:bodyPr>
          <a:lstStyle>
            <a:lvl1pPr algn="l" defTabSz="457200" rtl="0" eaLnBrk="1" latinLnBrk="0" hangingPunct="1">
              <a:spcBef>
                <a:spcPct val="0"/>
              </a:spcBef>
              <a:buNone/>
              <a:defRPr sz="4400" kern="1200">
                <a:solidFill>
                  <a:srgbClr val="34495E"/>
                </a:solidFill>
                <a:latin typeface="Avenir Heavy"/>
                <a:ea typeface="+mj-ea"/>
                <a:cs typeface="Avenir Heavy"/>
              </a:defRPr>
            </a:lvl1pPr>
          </a:lstStyle>
          <a:p>
            <a:pPr algn="ctr">
              <a:lnSpc>
                <a:spcPct val="85000"/>
              </a:lnSpc>
              <a:spcBef>
                <a:spcPts val="0"/>
              </a:spcBef>
            </a:pPr>
            <a:r>
              <a:rPr lang="en-US" sz="3600" b="1" dirty="0" smtClean="0">
                <a:solidFill>
                  <a:schemeClr val="accent2"/>
                </a:solidFill>
                <a:latin typeface="Arial"/>
                <a:ea typeface="Arial"/>
                <a:cs typeface="Arial"/>
                <a:sym typeface="Arial"/>
              </a:rPr>
              <a:t>Role of EOSDIS</a:t>
            </a:r>
            <a:endParaRPr lang="en-US" dirty="0"/>
          </a:p>
        </p:txBody>
      </p:sp>
    </p:spTree>
    <p:extLst>
      <p:ext uri="{BB962C8B-B14F-4D97-AF65-F5344CB8AC3E}">
        <p14:creationId xmlns:p14="http://schemas.microsoft.com/office/powerpoint/2010/main" val="2071909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45" name="earth_system_diagram_big.jpg"/>
          <p:cNvGrpSpPr/>
          <p:nvPr/>
        </p:nvGrpSpPr>
        <p:grpSpPr>
          <a:xfrm>
            <a:off x="3850334" y="1322840"/>
            <a:ext cx="7466314" cy="5375144"/>
            <a:chOff x="0" y="0"/>
            <a:chExt cx="7466312" cy="5375143"/>
          </a:xfrm>
        </p:grpSpPr>
        <p:pic>
          <p:nvPicPr>
            <p:cNvPr id="2844" name="earth_system_diagram_big.jpg" descr="earth_system_diagram_big.jpg"/>
            <p:cNvPicPr>
              <a:picLocks noChangeAspect="1"/>
            </p:cNvPicPr>
            <p:nvPr/>
          </p:nvPicPr>
          <p:blipFill>
            <a:blip r:embed="rId3">
              <a:extLst/>
            </a:blip>
            <a:stretch>
              <a:fillRect/>
            </a:stretch>
          </p:blipFill>
          <p:spPr>
            <a:xfrm>
              <a:off x="215900" y="139700"/>
              <a:ext cx="7034513" cy="4816344"/>
            </a:xfrm>
            <a:prstGeom prst="rect">
              <a:avLst/>
            </a:prstGeom>
            <a:ln>
              <a:noFill/>
            </a:ln>
            <a:effectLst/>
          </p:spPr>
        </p:pic>
        <p:pic>
          <p:nvPicPr>
            <p:cNvPr id="2843" name="earth_system_diagram_big.jpg" descr="earth_system_diagram_big.jpg"/>
            <p:cNvPicPr>
              <a:picLocks/>
            </p:cNvPicPr>
            <p:nvPr/>
          </p:nvPicPr>
          <p:blipFill>
            <a:blip r:embed="rId4">
              <a:extLst/>
            </a:blip>
            <a:stretch>
              <a:fillRect/>
            </a:stretch>
          </p:blipFill>
          <p:spPr>
            <a:xfrm>
              <a:off x="0" y="0"/>
              <a:ext cx="7466313" cy="5375144"/>
            </a:xfrm>
            <a:prstGeom prst="rect">
              <a:avLst/>
            </a:prstGeom>
            <a:effectLst/>
          </p:spPr>
        </p:pic>
      </p:grpSp>
      <p:sp>
        <p:nvSpPr>
          <p:cNvPr id="2846" name="Google Shape;5148;p19"/>
          <p:cNvSpPr txBox="1"/>
          <p:nvPr/>
        </p:nvSpPr>
        <p:spPr>
          <a:xfrm>
            <a:off x="424799" y="1319336"/>
            <a:ext cx="3299707" cy="439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4382" tIns="34382" rIns="34382" bIns="34382">
            <a:spAutoFit/>
          </a:bodyPr>
          <a:lstStyle/>
          <a:p>
            <a:pPr>
              <a:lnSpc>
                <a:spcPct val="90000"/>
              </a:lnSpc>
              <a:defRPr sz="1600" b="1">
                <a:latin typeface="Dosis"/>
                <a:ea typeface="Dosis"/>
                <a:cs typeface="Dosis"/>
                <a:sym typeface="Dosis"/>
              </a:defRPr>
            </a:pPr>
            <a:r>
              <a:rPr sz="1400" dirty="0"/>
              <a:t>Atmosphere</a:t>
            </a:r>
            <a:endParaRPr sz="1400" dirty="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sz="1400" dirty="0"/>
              <a:t>Winds </a:t>
            </a:r>
            <a:r>
              <a:rPr sz="1400" dirty="0" smtClean="0"/>
              <a:t>&amp;</a:t>
            </a:r>
            <a:r>
              <a:rPr lang="en-US" sz="1400" dirty="0" smtClean="0"/>
              <a:t> </a:t>
            </a:r>
            <a:r>
              <a:rPr sz="1400" dirty="0" smtClean="0"/>
              <a:t>Precipitation</a:t>
            </a:r>
            <a:endParaRPr sz="1400" dirty="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sz="1400" dirty="0"/>
              <a:t>Aerosols &amp; Clouds</a:t>
            </a:r>
            <a:endParaRPr sz="1400" dirty="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sz="1400" dirty="0"/>
              <a:t>Temperature &amp; Humidity</a:t>
            </a:r>
            <a:endParaRPr sz="1400" dirty="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sz="1400" dirty="0"/>
              <a:t>Solar radiation</a:t>
            </a:r>
            <a:endParaRPr sz="1400" dirty="0">
              <a:latin typeface="Helvetica Neue"/>
              <a:ea typeface="Helvetica Neue"/>
              <a:cs typeface="Helvetica Neue"/>
              <a:sym typeface="Helvetica Neue"/>
            </a:endParaRPr>
          </a:p>
          <a:p>
            <a:pPr>
              <a:lnSpc>
                <a:spcPct val="90000"/>
              </a:lnSpc>
              <a:spcBef>
                <a:spcPts val="100"/>
              </a:spcBef>
              <a:defRPr sz="1600" b="1">
                <a:latin typeface="Dosis"/>
                <a:ea typeface="Dosis"/>
                <a:cs typeface="Dosis"/>
                <a:sym typeface="Dosis"/>
              </a:defRPr>
            </a:pPr>
            <a:r>
              <a:rPr sz="1400" dirty="0"/>
              <a:t>Ocean</a:t>
            </a:r>
            <a:endParaRPr sz="1400" dirty="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sz="1400" dirty="0"/>
              <a:t>Surface temperature</a:t>
            </a:r>
            <a:endParaRPr sz="1400" dirty="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sz="1400" dirty="0"/>
              <a:t>Surface wind fields &amp; Heat flux</a:t>
            </a:r>
            <a:endParaRPr sz="1400" dirty="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sz="1400" dirty="0"/>
              <a:t>Surface topography</a:t>
            </a:r>
            <a:endParaRPr sz="1400" dirty="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sz="1400" dirty="0"/>
              <a:t>Ocean color</a:t>
            </a:r>
            <a:endParaRPr sz="1400" dirty="0">
              <a:latin typeface="Helvetica Neue"/>
              <a:ea typeface="Helvetica Neue"/>
              <a:cs typeface="Helvetica Neue"/>
              <a:sym typeface="Helvetica Neue"/>
            </a:endParaRPr>
          </a:p>
          <a:p>
            <a:pPr>
              <a:lnSpc>
                <a:spcPct val="90000"/>
              </a:lnSpc>
              <a:spcBef>
                <a:spcPts val="100"/>
              </a:spcBef>
              <a:defRPr sz="1600" b="1">
                <a:latin typeface="Dosis"/>
                <a:ea typeface="Dosis"/>
                <a:cs typeface="Dosis"/>
                <a:sym typeface="Dosis"/>
              </a:defRPr>
            </a:pPr>
            <a:r>
              <a:rPr sz="1400" dirty="0"/>
              <a:t>Cryosphere</a:t>
            </a:r>
            <a:endParaRPr sz="1400" dirty="0">
              <a:latin typeface="Helvetica Neue"/>
              <a:ea typeface="Helvetica Neue"/>
              <a:cs typeface="Helvetica Neue"/>
              <a:sym typeface="Helvetica Neue"/>
            </a:endParaRPr>
          </a:p>
          <a:p>
            <a:pPr lvl="1" indent="171998">
              <a:lnSpc>
                <a:spcPct val="90000"/>
              </a:lnSpc>
              <a:spcBef>
                <a:spcPts val="100"/>
              </a:spcBef>
              <a:defRPr sz="1600">
                <a:latin typeface="Dosis"/>
                <a:ea typeface="Dosis"/>
                <a:cs typeface="Dosis"/>
                <a:sym typeface="Dosis"/>
              </a:defRPr>
            </a:pPr>
            <a:r>
              <a:rPr sz="1400" dirty="0"/>
              <a:t>Sea/Land Ice</a:t>
            </a:r>
          </a:p>
          <a:p>
            <a:pPr lvl="1" indent="171998">
              <a:lnSpc>
                <a:spcPct val="90000"/>
              </a:lnSpc>
              <a:spcBef>
                <a:spcPts val="100"/>
              </a:spcBef>
              <a:defRPr sz="1600">
                <a:latin typeface="Dosis"/>
                <a:ea typeface="Dosis"/>
                <a:cs typeface="Dosis"/>
                <a:sym typeface="Dosis"/>
              </a:defRPr>
            </a:pPr>
            <a:r>
              <a:rPr sz="1400" dirty="0"/>
              <a:t>Snow Cover</a:t>
            </a:r>
          </a:p>
          <a:p>
            <a:pPr>
              <a:lnSpc>
                <a:spcPct val="90000"/>
              </a:lnSpc>
              <a:spcBef>
                <a:spcPts val="100"/>
              </a:spcBef>
              <a:defRPr sz="1600" b="1">
                <a:latin typeface="Dosis"/>
                <a:ea typeface="Dosis"/>
                <a:cs typeface="Dosis"/>
                <a:sym typeface="Dosis"/>
              </a:defRPr>
            </a:pPr>
            <a:r>
              <a:rPr sz="1400" dirty="0"/>
              <a:t>Land</a:t>
            </a:r>
          </a:p>
          <a:p>
            <a:pPr lvl="1" indent="171998">
              <a:lnSpc>
                <a:spcPct val="90000"/>
              </a:lnSpc>
              <a:spcBef>
                <a:spcPts val="100"/>
              </a:spcBef>
              <a:defRPr sz="1600">
                <a:latin typeface="Dosis"/>
                <a:ea typeface="Dosis"/>
                <a:cs typeface="Dosis"/>
                <a:sym typeface="Dosis"/>
              </a:defRPr>
            </a:pPr>
            <a:r>
              <a:rPr sz="1400" dirty="0"/>
              <a:t>Cover &amp; Usage</a:t>
            </a:r>
          </a:p>
          <a:p>
            <a:pPr lvl="1" indent="171998">
              <a:lnSpc>
                <a:spcPct val="90000"/>
              </a:lnSpc>
              <a:spcBef>
                <a:spcPts val="100"/>
              </a:spcBef>
              <a:defRPr sz="1600">
                <a:latin typeface="Dosis"/>
                <a:ea typeface="Dosis"/>
                <a:cs typeface="Dosis"/>
                <a:sym typeface="Dosis"/>
              </a:defRPr>
            </a:pPr>
            <a:r>
              <a:rPr sz="1400" dirty="0"/>
              <a:t>Soil Moisture</a:t>
            </a:r>
          </a:p>
          <a:p>
            <a:pPr lvl="1" indent="171998">
              <a:lnSpc>
                <a:spcPct val="90000"/>
              </a:lnSpc>
              <a:spcBef>
                <a:spcPts val="100"/>
              </a:spcBef>
              <a:defRPr sz="1600">
                <a:latin typeface="Dosis"/>
                <a:ea typeface="Dosis"/>
                <a:cs typeface="Dosis"/>
                <a:sym typeface="Dosis"/>
              </a:defRPr>
            </a:pPr>
            <a:r>
              <a:rPr sz="1400" dirty="0"/>
              <a:t>Topography &amp; elevation</a:t>
            </a:r>
          </a:p>
          <a:p>
            <a:pPr lvl="1" indent="171998">
              <a:lnSpc>
                <a:spcPct val="90000"/>
              </a:lnSpc>
              <a:spcBef>
                <a:spcPts val="100"/>
              </a:spcBef>
              <a:defRPr sz="1600">
                <a:latin typeface="Dosis"/>
                <a:ea typeface="Dosis"/>
                <a:cs typeface="Dosis"/>
                <a:sym typeface="Dosis"/>
              </a:defRPr>
            </a:pPr>
            <a:r>
              <a:rPr sz="1400" dirty="0"/>
              <a:t>Temperature</a:t>
            </a:r>
          </a:p>
          <a:p>
            <a:pPr>
              <a:lnSpc>
                <a:spcPct val="90000"/>
              </a:lnSpc>
              <a:spcBef>
                <a:spcPts val="100"/>
              </a:spcBef>
              <a:defRPr sz="1600" b="1">
                <a:latin typeface="Dosis"/>
                <a:ea typeface="Dosis"/>
                <a:cs typeface="Dosis"/>
                <a:sym typeface="Dosis"/>
              </a:defRPr>
            </a:pPr>
            <a:r>
              <a:rPr sz="1400" dirty="0"/>
              <a:t>Human Dimensions</a:t>
            </a:r>
          </a:p>
          <a:p>
            <a:pPr lvl="1" indent="171998">
              <a:lnSpc>
                <a:spcPct val="90000"/>
              </a:lnSpc>
              <a:spcBef>
                <a:spcPts val="100"/>
              </a:spcBef>
              <a:defRPr sz="1600">
                <a:latin typeface="Dosis"/>
                <a:ea typeface="Dosis"/>
                <a:cs typeface="Dosis"/>
                <a:sym typeface="Dosis"/>
              </a:defRPr>
            </a:pPr>
            <a:r>
              <a:rPr sz="1400" dirty="0" smtClean="0"/>
              <a:t>Population </a:t>
            </a:r>
            <a:r>
              <a:rPr sz="1400" dirty="0"/>
              <a:t>&amp; Land Use</a:t>
            </a:r>
          </a:p>
          <a:p>
            <a:pPr lvl="1" indent="171998">
              <a:lnSpc>
                <a:spcPct val="90000"/>
              </a:lnSpc>
              <a:spcBef>
                <a:spcPts val="100"/>
              </a:spcBef>
              <a:defRPr sz="1600">
                <a:latin typeface="Dosis"/>
                <a:ea typeface="Dosis"/>
                <a:cs typeface="Dosis"/>
                <a:sym typeface="Dosis"/>
              </a:defRPr>
            </a:pPr>
            <a:r>
              <a:rPr sz="1400" dirty="0"/>
              <a:t>Human &amp; Environmental Health</a:t>
            </a:r>
          </a:p>
        </p:txBody>
      </p:sp>
      <p:sp>
        <p:nvSpPr>
          <p:cNvPr id="2847" name="EOSDIS Comprises Data of the Whole Earth System"/>
          <p:cNvSpPr txBox="1">
            <a:spLocks noGrp="1"/>
          </p:cNvSpPr>
          <p:nvPr>
            <p:ph type="title" idx="4294967295"/>
          </p:nvPr>
        </p:nvSpPr>
        <p:spPr>
          <a:xfrm>
            <a:off x="1399000" y="183040"/>
            <a:ext cx="8759371" cy="1055274"/>
          </a:xfrm>
          <a:prstGeom prst="rect">
            <a:avLst/>
          </a:prstGeom>
        </p:spPr>
        <p:txBody>
          <a:bodyPr anchor="ctr">
            <a:normAutofit fontScale="90000"/>
          </a:bodyPr>
          <a:lstStyle>
            <a:lvl1pPr algn="ctr" defTabSz="456877">
              <a:defRPr sz="3420">
                <a:solidFill>
                  <a:srgbClr val="000000"/>
                </a:solidFill>
                <a:latin typeface="Dosis Medium"/>
                <a:ea typeface="Dosis Medium"/>
                <a:cs typeface="Dosis Medium"/>
                <a:sym typeface="Dosis Medium"/>
              </a:defRPr>
            </a:lvl1pPr>
          </a:lstStyle>
          <a:p>
            <a:r>
              <a:rPr lang="en-US" sz="3200" b="1" dirty="0" smtClean="0">
                <a:solidFill>
                  <a:schemeClr val="accent2"/>
                </a:solidFill>
                <a:latin typeface="Arial"/>
                <a:ea typeface="Arial"/>
                <a:cs typeface="Arial"/>
                <a:sym typeface="Arial"/>
              </a:rPr>
              <a:t>EOSDIS Comprises Data of the Whole Earth System</a:t>
            </a:r>
            <a:endParaRPr dirty="0"/>
          </a:p>
        </p:txBody>
      </p:sp>
    </p:spTree>
    <p:extLst>
      <p:ext uri="{BB962C8B-B14F-4D97-AF65-F5344CB8AC3E}">
        <p14:creationId xmlns:p14="http://schemas.microsoft.com/office/powerpoint/2010/main" val="3878120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49" y="44353"/>
            <a:ext cx="9085193" cy="1001495"/>
          </a:xfrm>
        </p:spPr>
        <p:txBody>
          <a:bodyPr>
            <a:normAutofit/>
          </a:bodyPr>
          <a:lstStyle/>
          <a:p>
            <a:r>
              <a:rPr lang="en-US" sz="3600" b="1" dirty="0" smtClean="0">
                <a:solidFill>
                  <a:schemeClr val="accent2"/>
                </a:solidFill>
                <a:latin typeface="Arial"/>
                <a:ea typeface="Arial"/>
                <a:cs typeface="Arial"/>
                <a:sym typeface="Arial"/>
              </a:rPr>
              <a:t>Looking for Earth Science data?</a:t>
            </a:r>
            <a:endParaRPr lang="en-US" sz="3600" dirty="0"/>
          </a:p>
        </p:txBody>
      </p:sp>
      <p:sp>
        <p:nvSpPr>
          <p:cNvPr id="4" name="Slide Number Placeholder 3"/>
          <p:cNvSpPr>
            <a:spLocks noGrp="1"/>
          </p:cNvSpPr>
          <p:nvPr>
            <p:ph type="sldNum" sz="quarter" idx="10"/>
          </p:nvPr>
        </p:nvSpPr>
        <p:spPr/>
        <p:txBody>
          <a:bodyPr/>
          <a:lstStyle/>
          <a:p>
            <a:pPr>
              <a:defRPr/>
            </a:pPr>
            <a:fld id="{A55769B6-FEE2-465E-96D7-E5644261516D}" type="slidenum">
              <a:rPr lang="en-US" smtClean="0"/>
              <a:pPr>
                <a:defRPr/>
              </a:pPr>
              <a:t>9</a:t>
            </a:fld>
            <a:endParaRPr lang="en-US"/>
          </a:p>
        </p:txBody>
      </p:sp>
      <p:pic>
        <p:nvPicPr>
          <p:cNvPr id="5" name="Picture 4" descr="EarthdataSearch.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721100"/>
            <a:ext cx="7073900" cy="3136900"/>
          </a:xfrm>
          <a:prstGeom prst="rect">
            <a:avLst/>
          </a:prstGeom>
        </p:spPr>
      </p:pic>
      <p:pic>
        <p:nvPicPr>
          <p:cNvPr id="6" name="Picture 5" descr="Screen Shot 2017-03-20 at 4.09.2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885588"/>
            <a:ext cx="6642100" cy="3261418"/>
          </a:xfrm>
          <a:prstGeom prst="rect">
            <a:avLst/>
          </a:prstGeom>
        </p:spPr>
      </p:pic>
      <p:grpSp>
        <p:nvGrpSpPr>
          <p:cNvPr id="10" name="Group 9"/>
          <p:cNvGrpSpPr/>
          <p:nvPr/>
        </p:nvGrpSpPr>
        <p:grpSpPr>
          <a:xfrm>
            <a:off x="1790700" y="1790700"/>
            <a:ext cx="2336800" cy="420132"/>
            <a:chOff x="266700" y="2095500"/>
            <a:chExt cx="2336800" cy="420132"/>
          </a:xfrm>
          <a:solidFill>
            <a:schemeClr val="accent6">
              <a:lumMod val="20000"/>
              <a:lumOff val="80000"/>
            </a:schemeClr>
          </a:solidFill>
        </p:grpSpPr>
        <p:sp>
          <p:nvSpPr>
            <p:cNvPr id="9" name="Rectangle 8"/>
            <p:cNvSpPr/>
            <p:nvPr/>
          </p:nvSpPr>
          <p:spPr>
            <a:xfrm>
              <a:off x="266700" y="2095500"/>
              <a:ext cx="2336800" cy="393700"/>
            </a:xfrm>
            <a:prstGeom prst="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66700" y="2146300"/>
              <a:ext cx="2071914" cy="369332"/>
            </a:xfrm>
            <a:prstGeom prst="rect">
              <a:avLst/>
            </a:prstGeom>
            <a:grpFill/>
          </p:spPr>
          <p:txBody>
            <a:bodyPr wrap="none" rtlCol="0">
              <a:spAutoFit/>
            </a:bodyPr>
            <a:lstStyle/>
            <a:p>
              <a:r>
                <a:rPr lang="en-US" b="1" dirty="0" err="1"/>
                <a:t>earthdata.nasa.gov</a:t>
              </a:r>
              <a:endParaRPr lang="en-US" b="1" dirty="0"/>
            </a:p>
          </p:txBody>
        </p:sp>
      </p:grpSp>
      <p:sp>
        <p:nvSpPr>
          <p:cNvPr id="12" name="Rectangle 11"/>
          <p:cNvSpPr/>
          <p:nvPr/>
        </p:nvSpPr>
        <p:spPr>
          <a:xfrm>
            <a:off x="4435257" y="4305300"/>
            <a:ext cx="3060700" cy="393700"/>
          </a:xfrm>
          <a:prstGeom prst="rect">
            <a:avLst/>
          </a:prstGeom>
          <a:solidFill>
            <a:srgbClr val="A0D6A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4447958" y="4343400"/>
            <a:ext cx="2784993" cy="369332"/>
          </a:xfrm>
          <a:prstGeom prst="rect">
            <a:avLst/>
          </a:prstGeom>
          <a:noFill/>
        </p:spPr>
        <p:txBody>
          <a:bodyPr wrap="none" rtlCol="0">
            <a:spAutoFit/>
          </a:bodyPr>
          <a:lstStyle/>
          <a:p>
            <a:r>
              <a:rPr lang="en-US" b="1" dirty="0" err="1"/>
              <a:t>search.earthdata.nasa.gov</a:t>
            </a:r>
            <a:endParaRPr lang="en-US" b="1" dirty="0"/>
          </a:p>
        </p:txBody>
      </p:sp>
      <p:pic>
        <p:nvPicPr>
          <p:cNvPr id="15" name="pasted-image.tiff"/>
          <p:cNvPicPr>
            <a:picLocks noChangeAspect="1"/>
          </p:cNvPicPr>
          <p:nvPr/>
        </p:nvPicPr>
        <p:blipFill>
          <a:blip r:embed="rId4">
            <a:extLst/>
          </a:blip>
          <a:srcRect l="2999" t="758" r="2156" b="506"/>
          <a:stretch>
            <a:fillRect/>
          </a:stretch>
        </p:blipFill>
        <p:spPr>
          <a:xfrm>
            <a:off x="8647975" y="5079736"/>
            <a:ext cx="394860" cy="333469"/>
          </a:xfrm>
          <a:custGeom>
            <a:avLst/>
            <a:gdLst/>
            <a:ahLst/>
            <a:cxnLst>
              <a:cxn ang="0">
                <a:pos x="wd2" y="hd2"/>
              </a:cxn>
              <a:cxn ang="5400000">
                <a:pos x="wd2" y="hd2"/>
              </a:cxn>
              <a:cxn ang="10800000">
                <a:pos x="wd2" y="hd2"/>
              </a:cxn>
              <a:cxn ang="16200000">
                <a:pos x="wd2" y="hd2"/>
              </a:cxn>
            </a:cxnLst>
            <a:rect l="0" t="0" r="r" b="b"/>
            <a:pathLst>
              <a:path w="21600" h="21600" extrusionOk="0">
                <a:moveTo>
                  <a:pt x="14838" y="0"/>
                </a:moveTo>
                <a:cubicBezTo>
                  <a:pt x="14583" y="42"/>
                  <a:pt x="14358" y="98"/>
                  <a:pt x="14151" y="163"/>
                </a:cubicBezTo>
                <a:cubicBezTo>
                  <a:pt x="14141" y="166"/>
                  <a:pt x="14130" y="160"/>
                  <a:pt x="14120" y="163"/>
                </a:cubicBezTo>
                <a:cubicBezTo>
                  <a:pt x="13928" y="224"/>
                  <a:pt x="13752" y="312"/>
                  <a:pt x="13586" y="398"/>
                </a:cubicBezTo>
                <a:cubicBezTo>
                  <a:pt x="13568" y="407"/>
                  <a:pt x="13542" y="406"/>
                  <a:pt x="13525" y="416"/>
                </a:cubicBezTo>
                <a:cubicBezTo>
                  <a:pt x="13377" y="495"/>
                  <a:pt x="13236" y="585"/>
                  <a:pt x="13097" y="687"/>
                </a:cubicBezTo>
                <a:cubicBezTo>
                  <a:pt x="13063" y="712"/>
                  <a:pt x="13040" y="732"/>
                  <a:pt x="13006" y="759"/>
                </a:cubicBezTo>
                <a:cubicBezTo>
                  <a:pt x="12848" y="882"/>
                  <a:pt x="12681" y="1018"/>
                  <a:pt x="12517" y="1175"/>
                </a:cubicBezTo>
                <a:cubicBezTo>
                  <a:pt x="11713" y="1944"/>
                  <a:pt x="10971" y="3390"/>
                  <a:pt x="10762" y="4573"/>
                </a:cubicBezTo>
                <a:cubicBezTo>
                  <a:pt x="10637" y="5280"/>
                  <a:pt x="10521" y="5740"/>
                  <a:pt x="10365" y="6037"/>
                </a:cubicBezTo>
                <a:cubicBezTo>
                  <a:pt x="10313" y="6137"/>
                  <a:pt x="10265" y="6225"/>
                  <a:pt x="10197" y="6290"/>
                </a:cubicBezTo>
                <a:cubicBezTo>
                  <a:pt x="10064" y="6418"/>
                  <a:pt x="9890" y="6483"/>
                  <a:pt x="9663" y="6507"/>
                </a:cubicBezTo>
                <a:cubicBezTo>
                  <a:pt x="9435" y="6532"/>
                  <a:pt x="9146" y="6507"/>
                  <a:pt x="8777" y="6471"/>
                </a:cubicBezTo>
                <a:cubicBezTo>
                  <a:pt x="8049" y="6401"/>
                  <a:pt x="7178" y="6115"/>
                  <a:pt x="6304" y="5694"/>
                </a:cubicBezTo>
                <a:cubicBezTo>
                  <a:pt x="5822" y="5458"/>
                  <a:pt x="5342" y="5179"/>
                  <a:pt x="4885" y="4880"/>
                </a:cubicBezTo>
                <a:cubicBezTo>
                  <a:pt x="4788" y="4817"/>
                  <a:pt x="4689" y="4765"/>
                  <a:pt x="4595" y="4700"/>
                </a:cubicBezTo>
                <a:cubicBezTo>
                  <a:pt x="3779" y="4135"/>
                  <a:pt x="3063" y="3494"/>
                  <a:pt x="2580" y="2856"/>
                </a:cubicBezTo>
                <a:cubicBezTo>
                  <a:pt x="2450" y="2685"/>
                  <a:pt x="2317" y="2517"/>
                  <a:pt x="2183" y="2368"/>
                </a:cubicBezTo>
                <a:cubicBezTo>
                  <a:pt x="1781" y="1921"/>
                  <a:pt x="1394" y="1609"/>
                  <a:pt x="1221" y="1609"/>
                </a:cubicBezTo>
                <a:cubicBezTo>
                  <a:pt x="681" y="1609"/>
                  <a:pt x="696" y="5118"/>
                  <a:pt x="1130" y="6308"/>
                </a:cubicBezTo>
                <a:cubicBezTo>
                  <a:pt x="1191" y="6480"/>
                  <a:pt x="1265" y="6612"/>
                  <a:pt x="1343" y="6670"/>
                </a:cubicBezTo>
                <a:cubicBezTo>
                  <a:pt x="1537" y="6813"/>
                  <a:pt x="1633" y="6955"/>
                  <a:pt x="1633" y="7122"/>
                </a:cubicBezTo>
                <a:cubicBezTo>
                  <a:pt x="1632" y="7291"/>
                  <a:pt x="1536" y="7470"/>
                  <a:pt x="1343" y="7700"/>
                </a:cubicBezTo>
                <a:cubicBezTo>
                  <a:pt x="525" y="8677"/>
                  <a:pt x="691" y="10183"/>
                  <a:pt x="1755" y="11333"/>
                </a:cubicBezTo>
                <a:cubicBezTo>
                  <a:pt x="2019" y="11618"/>
                  <a:pt x="2238" y="11961"/>
                  <a:pt x="2366" y="12291"/>
                </a:cubicBezTo>
                <a:cubicBezTo>
                  <a:pt x="2430" y="12456"/>
                  <a:pt x="2470" y="12615"/>
                  <a:pt x="2488" y="12761"/>
                </a:cubicBezTo>
                <a:cubicBezTo>
                  <a:pt x="2507" y="12909"/>
                  <a:pt x="2493" y="13032"/>
                  <a:pt x="2458" y="13141"/>
                </a:cubicBezTo>
                <a:cubicBezTo>
                  <a:pt x="2361" y="13441"/>
                  <a:pt x="2465" y="13853"/>
                  <a:pt x="2717" y="14316"/>
                </a:cubicBezTo>
                <a:cubicBezTo>
                  <a:pt x="3138" y="15086"/>
                  <a:pt x="3985" y="16003"/>
                  <a:pt x="5053" y="16774"/>
                </a:cubicBezTo>
                <a:cubicBezTo>
                  <a:pt x="5379" y="17010"/>
                  <a:pt x="5577" y="17173"/>
                  <a:pt x="5602" y="17334"/>
                </a:cubicBezTo>
                <a:cubicBezTo>
                  <a:pt x="5641" y="17605"/>
                  <a:pt x="5206" y="17861"/>
                  <a:pt x="4152" y="18401"/>
                </a:cubicBezTo>
                <a:cubicBezTo>
                  <a:pt x="3140" y="18919"/>
                  <a:pt x="1650" y="19341"/>
                  <a:pt x="824" y="19341"/>
                </a:cubicBezTo>
                <a:cubicBezTo>
                  <a:pt x="482" y="19341"/>
                  <a:pt x="211" y="19376"/>
                  <a:pt x="0" y="19431"/>
                </a:cubicBezTo>
                <a:lnTo>
                  <a:pt x="1328" y="19955"/>
                </a:lnTo>
                <a:cubicBezTo>
                  <a:pt x="2431" y="20390"/>
                  <a:pt x="3433" y="20953"/>
                  <a:pt x="3572" y="21220"/>
                </a:cubicBezTo>
                <a:cubicBezTo>
                  <a:pt x="3649" y="21370"/>
                  <a:pt x="5081" y="21511"/>
                  <a:pt x="7129" y="21600"/>
                </a:cubicBezTo>
                <a:cubicBezTo>
                  <a:pt x="8365" y="21514"/>
                  <a:pt x="9332" y="21372"/>
                  <a:pt x="9602" y="21220"/>
                </a:cubicBezTo>
                <a:cubicBezTo>
                  <a:pt x="16024" y="17603"/>
                  <a:pt x="18064" y="14947"/>
                  <a:pt x="19158" y="8839"/>
                </a:cubicBezTo>
                <a:cubicBezTo>
                  <a:pt x="19502" y="6916"/>
                  <a:pt x="20272" y="4796"/>
                  <a:pt x="20928" y="3940"/>
                </a:cubicBezTo>
                <a:cubicBezTo>
                  <a:pt x="21180" y="3612"/>
                  <a:pt x="21409" y="3222"/>
                  <a:pt x="21600" y="2820"/>
                </a:cubicBezTo>
                <a:cubicBezTo>
                  <a:pt x="21537" y="2712"/>
                  <a:pt x="21464" y="2639"/>
                  <a:pt x="21386" y="2603"/>
                </a:cubicBezTo>
                <a:cubicBezTo>
                  <a:pt x="20955" y="2405"/>
                  <a:pt x="20780" y="1794"/>
                  <a:pt x="20944" y="1048"/>
                </a:cubicBezTo>
                <a:cubicBezTo>
                  <a:pt x="20975" y="904"/>
                  <a:pt x="21002" y="781"/>
                  <a:pt x="21005" y="669"/>
                </a:cubicBezTo>
                <a:lnTo>
                  <a:pt x="20989" y="687"/>
                </a:lnTo>
                <a:cubicBezTo>
                  <a:pt x="19597" y="1852"/>
                  <a:pt x="17939" y="1869"/>
                  <a:pt x="17143" y="723"/>
                </a:cubicBezTo>
                <a:cubicBezTo>
                  <a:pt x="16883" y="350"/>
                  <a:pt x="16282" y="129"/>
                  <a:pt x="14838" y="0"/>
                </a:cubicBezTo>
                <a:close/>
              </a:path>
            </a:pathLst>
          </a:custGeom>
          <a:ln w="25400">
            <a:solidFill>
              <a:srgbClr val="F3F7F5"/>
            </a:solidFill>
            <a:miter lim="400000"/>
          </a:ln>
          <a:effectLst>
            <a:outerShdw blurRad="50800" dist="25400" dir="3600000" rotWithShape="0">
              <a:srgbClr val="000000">
                <a:alpha val="70000"/>
              </a:srgbClr>
            </a:outerShdw>
          </a:effectLst>
        </p:spPr>
      </p:pic>
      <p:sp>
        <p:nvSpPr>
          <p:cNvPr id="16" name="Shape 435"/>
          <p:cNvSpPr/>
          <p:nvPr/>
        </p:nvSpPr>
        <p:spPr>
          <a:xfrm>
            <a:off x="9118601" y="4973481"/>
            <a:ext cx="1357973" cy="441455"/>
          </a:xfrm>
          <a:prstGeom prst="rect">
            <a:avLst/>
          </a:prstGeom>
          <a:ln w="12700">
            <a:miter lim="400000"/>
          </a:ln>
          <a:extLst>
            <a:ext uri="{C572A759-6A51-4108-AA02-DFA0A04FC94B}">
              <ma14:wrappingTextBoxFlag xmlns="" xmlns:ma14="http://schemas.microsoft.com/office/mac/drawingml/2011/main" val="1"/>
            </a:ext>
          </a:extLst>
        </p:spPr>
        <p:txBody>
          <a:bodyPr lIns="35713" tIns="35713" rIns="35713" bIns="35713" anchor="ctr">
            <a:spAutoFit/>
          </a:bodyPr>
          <a:lstStyle>
            <a:lvl1pPr defTabSz="457200">
              <a:spcBef>
                <a:spcPts val="0"/>
              </a:spcBef>
              <a:defRPr sz="1800">
                <a:solidFill>
                  <a:srgbClr val="000000"/>
                </a:solidFill>
                <a:latin typeface="Helvetica Neue"/>
                <a:ea typeface="Helvetica Neue"/>
                <a:cs typeface="Helvetica Neue"/>
                <a:sym typeface="Helvetica Neue"/>
              </a:defRPr>
            </a:lvl1pPr>
          </a:lstStyle>
          <a:p>
            <a:pPr hangingPunct="0"/>
            <a:r>
              <a:rPr sz="1200" b="1" kern="0" dirty="0">
                <a:latin typeface="Avenir Book"/>
                <a:cs typeface="Avenir Book"/>
              </a:rPr>
              <a:t>twitter.com/NASAEarthdata</a:t>
            </a:r>
          </a:p>
        </p:txBody>
      </p:sp>
      <p:pic>
        <p:nvPicPr>
          <p:cNvPr id="17" name="pasted-image.tiff"/>
          <p:cNvPicPr>
            <a:picLocks noChangeAspect="1"/>
          </p:cNvPicPr>
          <p:nvPr/>
        </p:nvPicPr>
        <p:blipFill>
          <a:blip r:embed="rId5">
            <a:extLst/>
          </a:blip>
          <a:stretch>
            <a:fillRect/>
          </a:stretch>
        </p:blipFill>
        <p:spPr>
          <a:xfrm>
            <a:off x="8644976" y="4353771"/>
            <a:ext cx="293666" cy="385477"/>
          </a:xfrm>
          <a:prstGeom prst="rect">
            <a:avLst/>
          </a:prstGeom>
          <a:ln w="6350">
            <a:solidFill>
              <a:srgbClr val="000000"/>
            </a:solidFill>
            <a:miter lim="400000"/>
          </a:ln>
          <a:effectLst>
            <a:outerShdw blurRad="50800" dist="12700" rotWithShape="0">
              <a:srgbClr val="000000">
                <a:alpha val="50000"/>
              </a:srgbClr>
            </a:outerShdw>
          </a:effectLst>
        </p:spPr>
      </p:pic>
      <p:sp>
        <p:nvSpPr>
          <p:cNvPr id="18" name="Shape 436"/>
          <p:cNvSpPr/>
          <p:nvPr/>
        </p:nvSpPr>
        <p:spPr>
          <a:xfrm>
            <a:off x="9118600" y="4303531"/>
            <a:ext cx="1549400" cy="441455"/>
          </a:xfrm>
          <a:prstGeom prst="rect">
            <a:avLst/>
          </a:prstGeom>
          <a:ln w="12700">
            <a:miter lim="400000"/>
          </a:ln>
          <a:extLst>
            <a:ext uri="{C572A759-6A51-4108-AA02-DFA0A04FC94B}">
              <ma14:wrappingTextBoxFlag xmlns="" xmlns:ma14="http://schemas.microsoft.com/office/mac/drawingml/2011/main" val="1"/>
            </a:ext>
          </a:extLst>
        </p:spPr>
        <p:txBody>
          <a:bodyPr wrap="square" lIns="35713" tIns="35713" rIns="35713" bIns="35713" anchor="ctr">
            <a:spAutoFit/>
          </a:bodyPr>
          <a:lstStyle>
            <a:lvl1pPr defTabSz="457200">
              <a:spcBef>
                <a:spcPts val="0"/>
              </a:spcBef>
              <a:defRPr sz="1800">
                <a:solidFill>
                  <a:srgbClr val="000000"/>
                </a:solidFill>
                <a:latin typeface="Helvetica Neue"/>
                <a:ea typeface="Helvetica Neue"/>
                <a:cs typeface="Helvetica Neue"/>
                <a:sym typeface="Helvetica Neue"/>
              </a:defRPr>
            </a:lvl1pPr>
          </a:lstStyle>
          <a:p>
            <a:pPr hangingPunct="0"/>
            <a:r>
              <a:rPr sz="1200" b="1" kern="0" dirty="0">
                <a:latin typeface="Avenir Book"/>
                <a:cs typeface="Avenir Book"/>
              </a:rPr>
              <a:t>www.facebook.com/NASAEarthData</a:t>
            </a:r>
          </a:p>
        </p:txBody>
      </p:sp>
    </p:spTree>
    <p:extLst>
      <p:ext uri="{BB962C8B-B14F-4D97-AF65-F5344CB8AC3E}">
        <p14:creationId xmlns:p14="http://schemas.microsoft.com/office/powerpoint/2010/main" val="105633153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arthdata">
  <a:themeElements>
    <a:clrScheme name="EOSDIS">
      <a:dk1>
        <a:srgbClr val="171717"/>
      </a:dk1>
      <a:lt1>
        <a:sysClr val="window" lastClr="FFFFFF"/>
      </a:lt1>
      <a:dk2>
        <a:srgbClr val="1F497D"/>
      </a:dk2>
      <a:lt2>
        <a:srgbClr val="ECF0F1"/>
      </a:lt2>
      <a:accent1>
        <a:srgbClr val="3498DB"/>
      </a:accent1>
      <a:accent2>
        <a:srgbClr val="C0392B"/>
      </a:accent2>
      <a:accent3>
        <a:srgbClr val="2ECC71"/>
      </a:accent3>
      <a:accent4>
        <a:srgbClr val="9B59B6"/>
      </a:accent4>
      <a:accent5>
        <a:srgbClr val="1ABC9C"/>
      </a:accent5>
      <a:accent6>
        <a:srgbClr val="E67E22"/>
      </a:accent6>
      <a:hlink>
        <a:srgbClr val="2980B9"/>
      </a:hlink>
      <a:folHlink>
        <a:srgbClr val="8E44AD"/>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68767</TotalTime>
  <Words>1830</Words>
  <Application>Microsoft Office PowerPoint</Application>
  <PresentationFormat>Widescreen</PresentationFormat>
  <Paragraphs>407</Paragraphs>
  <Slides>22</Slides>
  <Notes>9</Notes>
  <HiddenSlides>0</HiddenSlides>
  <MMClips>0</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22</vt:i4>
      </vt:variant>
    </vt:vector>
  </HeadingPairs>
  <TitlesOfParts>
    <vt:vector size="44" baseType="lpstr">
      <vt:lpstr>MS PGothic</vt:lpstr>
      <vt:lpstr> Arial</vt:lpstr>
      <vt:lpstr>Arial</vt:lpstr>
      <vt:lpstr>Arial Narrow</vt:lpstr>
      <vt:lpstr>Avenir Book</vt:lpstr>
      <vt:lpstr>Avenir Heavy</vt:lpstr>
      <vt:lpstr>Avenir Next Demi Bold</vt:lpstr>
      <vt:lpstr>Calibri</vt:lpstr>
      <vt:lpstr>Cambria</vt:lpstr>
      <vt:lpstr>Cambria Math</vt:lpstr>
      <vt:lpstr>Dosis</vt:lpstr>
      <vt:lpstr>Dosis Medium</vt:lpstr>
      <vt:lpstr>Franklin Gothic Book</vt:lpstr>
      <vt:lpstr>Helvetica Neue</vt:lpstr>
      <vt:lpstr>Lato</vt:lpstr>
      <vt:lpstr>Times</vt:lpstr>
      <vt:lpstr>Times New Roman</vt:lpstr>
      <vt:lpstr>Wingdings</vt:lpstr>
      <vt:lpstr>ヒラギノ角ゴ Pro W3</vt:lpstr>
      <vt:lpstr>1_Blank</vt:lpstr>
      <vt:lpstr>2_Blank</vt:lpstr>
      <vt:lpstr>2_Earthdata</vt:lpstr>
      <vt:lpstr>NASA Agency Report WGISS – 48 Hanoi, Vietnam</vt:lpstr>
      <vt:lpstr>Earth Science Data Systems Program: Major Components</vt:lpstr>
      <vt:lpstr>PowerPoint Presentation</vt:lpstr>
      <vt:lpstr>PowerPoint Presentation</vt:lpstr>
      <vt:lpstr>PowerPoint Presentation</vt:lpstr>
      <vt:lpstr>Earth Observing System Data and Information System</vt:lpstr>
      <vt:lpstr>PowerPoint Presentation</vt:lpstr>
      <vt:lpstr>EOSDIS Comprises Data of the Whole Earth System</vt:lpstr>
      <vt:lpstr>Looking for Earth Science data?</vt:lpstr>
      <vt:lpstr>EOSDIS Core Services  </vt:lpstr>
      <vt:lpstr>EOSDIS Data Access Role Centralized Reusable Capabilities</vt:lpstr>
      <vt:lpstr>EOSDIS Components</vt:lpstr>
      <vt:lpstr>EOSDIS Levels of Service</vt:lpstr>
      <vt:lpstr>Cloud Transition</vt:lpstr>
      <vt:lpstr>PowerPoint Presentation</vt:lpstr>
      <vt:lpstr>Current Architecture</vt:lpstr>
      <vt:lpstr>Simplified Commercial Cloud Architecture</vt:lpstr>
      <vt:lpstr>   Earthdata Cloud Accomplishments</vt:lpstr>
      <vt:lpstr>Prioritizing EOSDIS Data Products For Cloud Migration</vt:lpstr>
      <vt:lpstr>New Missions  Designated for EOSDIS</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Andrew E. (GSFC-4230)</dc:creator>
  <cp:lastModifiedBy>Mitchell, Andrew E. (GSFC-4230)</cp:lastModifiedBy>
  <cp:revision>130</cp:revision>
  <dcterms:created xsi:type="dcterms:W3CDTF">2018-08-03T18:33:03Z</dcterms:created>
  <dcterms:modified xsi:type="dcterms:W3CDTF">2019-10-07T11:58:09Z</dcterms:modified>
</cp:coreProperties>
</file>