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media/image31.jpg" ContentType="image/jpg"/>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1" r:id="rId2"/>
    <p:sldMasterId id="2147483657" r:id="rId3"/>
    <p:sldMasterId id="2147483669" r:id="rId4"/>
  </p:sldMasterIdLst>
  <p:notesMasterIdLst>
    <p:notesMasterId r:id="rId41"/>
  </p:notesMasterIdLst>
  <p:sldIdLst>
    <p:sldId id="256" r:id="rId5"/>
    <p:sldId id="592" r:id="rId6"/>
    <p:sldId id="593" r:id="rId7"/>
    <p:sldId id="259" r:id="rId8"/>
    <p:sldId id="594" r:id="rId9"/>
    <p:sldId id="1121" r:id="rId10"/>
    <p:sldId id="334" r:id="rId11"/>
    <p:sldId id="336" r:id="rId12"/>
    <p:sldId id="331" r:id="rId13"/>
    <p:sldId id="297" r:id="rId14"/>
    <p:sldId id="279" r:id="rId15"/>
    <p:sldId id="257" r:id="rId16"/>
    <p:sldId id="258" r:id="rId17"/>
    <p:sldId id="1119" r:id="rId18"/>
    <p:sldId id="1120" r:id="rId19"/>
    <p:sldId id="261" r:id="rId20"/>
    <p:sldId id="262" r:id="rId21"/>
    <p:sldId id="263" r:id="rId22"/>
    <p:sldId id="412" r:id="rId23"/>
    <p:sldId id="395" r:id="rId24"/>
    <p:sldId id="398" r:id="rId25"/>
    <p:sldId id="406" r:id="rId26"/>
    <p:sldId id="1112" r:id="rId27"/>
    <p:sldId id="292" r:id="rId28"/>
    <p:sldId id="1108" r:id="rId29"/>
    <p:sldId id="1114" r:id="rId30"/>
    <p:sldId id="1116" r:id="rId31"/>
    <p:sldId id="1118" r:id="rId32"/>
    <p:sldId id="1106" r:id="rId33"/>
    <p:sldId id="411" r:id="rId34"/>
    <p:sldId id="383" r:id="rId35"/>
    <p:sldId id="382" r:id="rId36"/>
    <p:sldId id="410" r:id="rId37"/>
    <p:sldId id="405" r:id="rId38"/>
    <p:sldId id="381" r:id="rId39"/>
    <p:sldId id="269"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614" autoAdjust="0"/>
    <p:restoredTop sz="94660"/>
  </p:normalViewPr>
  <p:slideViewPr>
    <p:cSldViewPr snapToGrid="0">
      <p:cViewPr varScale="1">
        <p:scale>
          <a:sx n="29" d="100"/>
          <a:sy n="29" d="100"/>
        </p:scale>
        <p:origin x="96" y="126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F3E6CE-FEB7-4077-B424-116B9CE8FAF2}" type="datetimeFigureOut">
              <a:rPr lang="en-GB" smtClean="0"/>
              <a:t>21/10/2019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AE50EC-BE3F-4A84-A961-E91EA68088BB}" type="slidenum">
              <a:rPr lang="en-GB" smtClean="0"/>
              <a:t>‹#›</a:t>
            </a:fld>
            <a:endParaRPr lang="en-GB"/>
          </a:p>
        </p:txBody>
      </p:sp>
    </p:spTree>
    <p:extLst>
      <p:ext uri="{BB962C8B-B14F-4D97-AF65-F5344CB8AC3E}">
        <p14:creationId xmlns:p14="http://schemas.microsoft.com/office/powerpoint/2010/main" val="20000980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dirty="0"/>
              <a:t>Intro to Newton programme</a:t>
            </a:r>
          </a:p>
          <a:p>
            <a:endParaRPr lang="en-GB" altLang="en-US" dirty="0"/>
          </a:p>
          <a:p>
            <a:pPr marL="0" indent="0" algn="ctr">
              <a:buNone/>
            </a:pPr>
            <a:r>
              <a:rPr lang="en-GB" b="1" dirty="0"/>
              <a:t>The Challenge </a:t>
            </a:r>
          </a:p>
          <a:p>
            <a:pPr marL="0" indent="0" algn="ctr">
              <a:buNone/>
            </a:pPr>
            <a:r>
              <a:rPr lang="en-GB" sz="1200" dirty="0"/>
              <a:t>Agricultural science and technology is driven by the global challenges of; rising populations, rapid development of emerging economies and global shortages of land, water and energy</a:t>
            </a:r>
          </a:p>
          <a:p>
            <a:pPr marL="0" indent="0" algn="ctr">
              <a:buNone/>
            </a:pPr>
            <a:endParaRPr lang="en-GB" b="1" dirty="0"/>
          </a:p>
          <a:p>
            <a:pPr marL="0" indent="0" algn="ctr">
              <a:buNone/>
            </a:pPr>
            <a:r>
              <a:rPr lang="en-GB" b="1" dirty="0"/>
              <a:t>The Programme</a:t>
            </a:r>
          </a:p>
          <a:p>
            <a:pPr marL="0" indent="0" algn="ctr">
              <a:buNone/>
            </a:pPr>
            <a:r>
              <a:rPr lang="en-GB" sz="1200" dirty="0"/>
              <a:t>Application of innovative technologies and techniques of remote sensing, data processing, modelling and simulation developed for space applications to address the needs of the Chinese agricultural community</a:t>
            </a:r>
          </a:p>
          <a:p>
            <a:endParaRPr lang="en-GB" altLang="en-US" dirty="0"/>
          </a:p>
          <a:p>
            <a:endParaRPr lang="en-GB" altLang="en-US" dirty="0"/>
          </a:p>
          <a:p>
            <a:endParaRPr lang="en-GB" altLang="en-US" dirty="0"/>
          </a:p>
          <a:p>
            <a:r>
              <a:rPr lang="en-GB" altLang="en-US" dirty="0"/>
              <a:t>Joint £24M programme (UK contribute £12 and China contribute £12) over 5 years – </a:t>
            </a:r>
          </a:p>
          <a:p>
            <a:endParaRPr lang="en-GB" altLang="en-US" dirty="0"/>
          </a:p>
          <a:p>
            <a:r>
              <a:rPr lang="en-GB" altLang="en-US" dirty="0"/>
              <a:t>Running for 1 year and through this programme I have funded 20 projects that have linked 26 UK academic and industrial partners with 23 Chinese partners. </a:t>
            </a:r>
          </a:p>
          <a:p>
            <a:r>
              <a:rPr lang="en-GB" altLang="en-US" dirty="0"/>
              <a:t>This public - private partnership funding is quite unique and it means that we can fund programmes that will have much faster time to deliver impact. </a:t>
            </a:r>
          </a:p>
          <a:p>
            <a:endParaRPr lang="en-GB" altLang="en-US" dirty="0"/>
          </a:p>
          <a:p>
            <a:r>
              <a:rPr lang="en-GB" altLang="en-US" dirty="0"/>
              <a:t>Overall three main points to programme aims to space enabled technologies and data to help improve farming practices in China. </a:t>
            </a:r>
          </a:p>
          <a:p>
            <a:endParaRPr lang="en-GB" altLang="en-US" dirty="0"/>
          </a:p>
          <a:p>
            <a:r>
              <a:rPr lang="en-GB" altLang="en-US" dirty="0"/>
              <a:t>My pleasure to announce that in October joint call between UK and China- MOU signed last week, and announced by Jo Johnson and </a:t>
            </a:r>
            <a:r>
              <a:rPr lang="en-GB" altLang="en-US" dirty="0" err="1"/>
              <a:t>madame</a:t>
            </a:r>
            <a:r>
              <a:rPr lang="en-GB" altLang="en-US" dirty="0"/>
              <a:t> deputy vice premier during her visit to RAL at the weekend </a:t>
            </a:r>
          </a:p>
          <a:p>
            <a:r>
              <a:rPr lang="en-GB" altLang="en-US" dirty="0"/>
              <a:t>October large joint £8M open call fund 2 to 3 large scale programmes call </a:t>
            </a:r>
          </a:p>
        </p:txBody>
      </p:sp>
      <p:sp>
        <p:nvSpPr>
          <p:cNvPr id="4" name="Slide Number Placeholder 3"/>
          <p:cNvSpPr>
            <a:spLocks noGrp="1"/>
          </p:cNvSpPr>
          <p:nvPr>
            <p:ph type="sldNum" sz="quarter" idx="5"/>
          </p:nvPr>
        </p:nvSpPr>
        <p:spPr/>
        <p:txBody>
          <a:bodyPr/>
          <a:lstStyle/>
          <a:p>
            <a:pPr>
              <a:defRPr/>
            </a:pPr>
            <a:fld id="{421325CB-CFB2-45DD-BD7D-C938F54E830C}" type="slidenum">
              <a:rPr lang="en-US" smtClean="0"/>
              <a:pPr>
                <a:defRPr/>
              </a:pPr>
              <a:t>8</a:t>
            </a:fld>
            <a:endParaRPr lang="en-US"/>
          </a:p>
        </p:txBody>
      </p:sp>
    </p:spTree>
    <p:extLst>
      <p:ext uri="{BB962C8B-B14F-4D97-AF65-F5344CB8AC3E}">
        <p14:creationId xmlns:p14="http://schemas.microsoft.com/office/powerpoint/2010/main" val="38128297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mn-lt"/>
                <a:ea typeface="+mn-ea"/>
                <a:cs typeface="+mn-cs"/>
              </a:rPr>
              <a:t>Firstly I’d like to start with an example of one of our projects</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On April 18</a:t>
            </a:r>
            <a:r>
              <a:rPr lang="en-GB" sz="1200" b="0" i="0" u="none" strike="noStrike" kern="1200" baseline="30000" dirty="0">
                <a:solidFill>
                  <a:schemeClr val="tx1"/>
                </a:solidFill>
                <a:latin typeface="+mn-lt"/>
                <a:ea typeface="+mn-ea"/>
                <a:cs typeface="+mn-cs"/>
              </a:rPr>
              <a:t>th</a:t>
            </a:r>
            <a:r>
              <a:rPr lang="en-GB" sz="1200" b="0" i="0" u="none" strike="noStrike" kern="1200" baseline="0" dirty="0">
                <a:solidFill>
                  <a:schemeClr val="tx1"/>
                </a:solidFill>
                <a:latin typeface="+mn-lt"/>
                <a:ea typeface="+mn-ea"/>
                <a:cs typeface="+mn-cs"/>
              </a:rPr>
              <a:t> this year, 300 tuns of marine fuel was ejected by a boat into the Malacca Straits off the coast of Malaysia.</a:t>
            </a:r>
          </a:p>
          <a:p>
            <a:r>
              <a:rPr lang="en-GB" sz="1200" b="0" i="0" u="none" strike="noStrike" kern="1200" baseline="0" dirty="0">
                <a:solidFill>
                  <a:schemeClr val="tx1"/>
                </a:solidFill>
                <a:latin typeface="+mn-lt"/>
                <a:ea typeface="+mn-ea"/>
                <a:cs typeface="+mn-cs"/>
              </a:rPr>
              <a:t>A project funded by IPP called EASOS: Marine Watch, automatically detected this slick using freely available satellite data. Using state of the art modelling visualised in the right hand picture, the EASOS tool estimated that the slick would make landfall by early Saturday morning. This information was delivered to the Malaysian Marine Authorities who scrambled two vessels to locate the oil, deploy booms and dispersants and clean-up the slick, saving tens of thousands of pounds and the environmental damage.</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The EASOS platform has been developed to detect oil pollution incidents, forecast the dispersal, produce automatic alerts and therefore enable clean-up. But not only that, the system can also identify the responsible vessel based on movement of the slick and location of boats using satellite AIS data.</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This is an example of how IPP projects deliver real impacts on the ground in developing countries. – Gathering satellite data, running it through models, displaying it as simple actionable data and enabling real decisions and actions.</a:t>
            </a:r>
          </a:p>
        </p:txBody>
      </p:sp>
      <p:sp>
        <p:nvSpPr>
          <p:cNvPr id="4" name="Slide Number Placeholder 3"/>
          <p:cNvSpPr>
            <a:spLocks noGrp="1"/>
          </p:cNvSpPr>
          <p:nvPr>
            <p:ph type="sldNum" sz="quarter" idx="10"/>
          </p:nvPr>
        </p:nvSpPr>
        <p:spPr/>
        <p:txBody>
          <a:bodyPr/>
          <a:lstStyle/>
          <a:p>
            <a:fld id="{7EBED803-4850-45C8-A887-04EC7DD26561}" type="slidenum">
              <a:rPr lang="en-GB" smtClean="0"/>
              <a:t>24</a:t>
            </a:fld>
            <a:endParaRPr lang="en-GB"/>
          </a:p>
        </p:txBody>
      </p:sp>
    </p:spTree>
    <p:extLst>
      <p:ext uri="{BB962C8B-B14F-4D97-AF65-F5344CB8AC3E}">
        <p14:creationId xmlns:p14="http://schemas.microsoft.com/office/powerpoint/2010/main" val="41303708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1AE50EC-BE3F-4A84-A961-E91EA68088BB}" type="slidenum">
              <a:rPr lang="en-GB" smtClean="0"/>
              <a:t>28</a:t>
            </a:fld>
            <a:endParaRPr lang="en-GB"/>
          </a:p>
        </p:txBody>
      </p:sp>
    </p:spTree>
    <p:extLst>
      <p:ext uri="{BB962C8B-B14F-4D97-AF65-F5344CB8AC3E}">
        <p14:creationId xmlns:p14="http://schemas.microsoft.com/office/powerpoint/2010/main" val="6470055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369588CD-1CBB-4C98-913A-4B9E136A73A0}" type="slidenum">
              <a:rPr lang="en-GB" smtClean="0"/>
              <a:t>29</a:t>
            </a:fld>
            <a:endParaRPr lang="en-GB" dirty="0"/>
          </a:p>
        </p:txBody>
      </p:sp>
    </p:spTree>
    <p:extLst>
      <p:ext uri="{BB962C8B-B14F-4D97-AF65-F5344CB8AC3E}">
        <p14:creationId xmlns:p14="http://schemas.microsoft.com/office/powerpoint/2010/main" val="30850790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Sponsored by UK Space Agency</a:t>
            </a:r>
          </a:p>
        </p:txBody>
      </p:sp>
      <p:sp>
        <p:nvSpPr>
          <p:cNvPr id="4" name="Slide Number Placeholder 3"/>
          <p:cNvSpPr>
            <a:spLocks noGrp="1"/>
          </p:cNvSpPr>
          <p:nvPr>
            <p:ph type="sldNum" sz="quarter" idx="10"/>
          </p:nvPr>
        </p:nvSpPr>
        <p:spPr/>
        <p:txBody>
          <a:bodyPr/>
          <a:lstStyle/>
          <a:p>
            <a:fld id="{4ABDAAD4-2BEB-4640-9245-663C43DC8502}" type="slidenum">
              <a:rPr lang="en-GB" smtClean="0"/>
              <a:t>30</a:t>
            </a:fld>
            <a:endParaRPr lang="en-GB"/>
          </a:p>
        </p:txBody>
      </p:sp>
    </p:spTree>
    <p:extLst>
      <p:ext uri="{BB962C8B-B14F-4D97-AF65-F5344CB8AC3E}">
        <p14:creationId xmlns:p14="http://schemas.microsoft.com/office/powerpoint/2010/main" val="15137825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Initially used this setup to improve soil moisture estimates for Ghana</a:t>
            </a:r>
          </a:p>
          <a:p>
            <a:pPr marL="171450" indent="-171450">
              <a:buFont typeface="Arial" panose="020B0604020202020204" pitchFamily="34" charset="0"/>
              <a:buChar char="•"/>
            </a:pPr>
            <a:r>
              <a:rPr lang="en-US" dirty="0"/>
              <a:t>Ghana is in West Africa, can see that coast line and lake </a:t>
            </a:r>
            <a:r>
              <a:rPr lang="en-US" dirty="0" err="1"/>
              <a:t>volta</a:t>
            </a:r>
            <a:r>
              <a:rPr lang="en-US" dirty="0"/>
              <a:t> here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EC859-E99C-0B41-834A-60FD88B4BB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18177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A3C8D63-1989-40E0-9A09-D61A24547E97}" type="slidenum">
              <a:rPr kumimoji="0" lang="de-DE"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de-DE"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2859349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A3C8D63-1989-40E0-9A09-D61A24547E97}" type="slidenum">
              <a:rPr kumimoji="0" lang="de-DE"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de-DE"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172984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A3C8D63-1989-40E0-9A09-D61A24547E97}" type="slidenum">
              <a:rPr kumimoji="0" lang="de-DE"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de-DE"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6136597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dirty="0"/>
              <a:t>The</a:t>
            </a:r>
            <a:r>
              <a:rPr lang="en-GB" b="1" baseline="0" dirty="0"/>
              <a:t> UK Space Agency</a:t>
            </a:r>
            <a:endParaRPr lang="en-GB" b="1" dirty="0"/>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369588CD-1CBB-4C98-913A-4B9E136A73A0}" type="slidenum">
              <a:rPr lang="en-GB" smtClean="0"/>
              <a:t>20</a:t>
            </a:fld>
            <a:endParaRPr lang="en-GB"/>
          </a:p>
        </p:txBody>
      </p:sp>
    </p:spTree>
    <p:extLst>
      <p:ext uri="{BB962C8B-B14F-4D97-AF65-F5344CB8AC3E}">
        <p14:creationId xmlns:p14="http://schemas.microsoft.com/office/powerpoint/2010/main" val="20958772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0" dirty="0">
                <a:solidFill>
                  <a:schemeClr val="bg1"/>
                </a:solidFill>
                <a:latin typeface="Arial"/>
                <a:cs typeface="Arial"/>
              </a:rPr>
              <a:t>We have formed </a:t>
            </a:r>
            <a:r>
              <a:rPr lang="en-GB" sz="1200" b="1" dirty="0">
                <a:solidFill>
                  <a:schemeClr val="bg1"/>
                </a:solidFill>
                <a:latin typeface="Arial"/>
                <a:cs typeface="Arial"/>
              </a:rPr>
              <a:t>130 international partnerships </a:t>
            </a:r>
            <a:r>
              <a:rPr lang="en-GB" sz="1200" b="0" dirty="0">
                <a:solidFill>
                  <a:schemeClr val="bg1"/>
                </a:solidFill>
                <a:latin typeface="Arial"/>
                <a:cs typeface="Arial"/>
              </a:rPr>
              <a:t>through IPP</a:t>
            </a:r>
            <a:r>
              <a:rPr lang="en-GB" sz="1200" dirty="0">
                <a:solidFill>
                  <a:schemeClr val="bg1"/>
                </a:solidFill>
                <a:latin typeface="Arial"/>
                <a:cs typeface="Arial"/>
              </a:rPr>
              <a:t>, including government ministries, research institutes/academia, NGOs and private sector. </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bg1"/>
                </a:solidFill>
                <a:latin typeface="Arial"/>
                <a:cs typeface="Arial"/>
              </a:rPr>
              <a:t>IPP consortiums have </a:t>
            </a:r>
            <a:r>
              <a:rPr lang="en-GB" sz="1200" b="1" dirty="0">
                <a:solidFill>
                  <a:schemeClr val="bg1"/>
                </a:solidFill>
                <a:latin typeface="Arial"/>
                <a:cs typeface="Arial"/>
              </a:rPr>
              <a:t>trained over 2,000 people and</a:t>
            </a:r>
            <a:r>
              <a:rPr lang="en-GB" sz="1200" kern="1200" dirty="0">
                <a:solidFill>
                  <a:schemeClr val="tx1"/>
                </a:solidFill>
                <a:effectLst/>
                <a:latin typeface="+mn-lt"/>
                <a:ea typeface="+mn-ea"/>
                <a:cs typeface="+mn-cs"/>
              </a:rPr>
              <a:t>186 organisations have been trained on the use of satellite data and the IPP-funded solutions. Based on current trends, over 4,000 individuals in developing countries are expected to receive training via IPP projects by the end of the first 5 years.</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dirty="0"/>
              <a:t>End point: - One of the key learning points from our projects so far is that it is vital to have a strong end user involved in the project, who can really champion the use of the project solution at all levels,. It’s also really important to have a strong in-country presence </a:t>
            </a:r>
            <a:r>
              <a:rPr lang="en-GB" dirty="0" err="1"/>
              <a:t>prefereablly</a:t>
            </a:r>
            <a:r>
              <a:rPr lang="en-GB" dirty="0"/>
              <a:t> employing someone local to keep the communications channels as effective as possible.</a:t>
            </a:r>
          </a:p>
        </p:txBody>
      </p:sp>
      <p:sp>
        <p:nvSpPr>
          <p:cNvPr id="4" name="Slide Number Placeholder 3"/>
          <p:cNvSpPr>
            <a:spLocks noGrp="1"/>
          </p:cNvSpPr>
          <p:nvPr>
            <p:ph type="sldNum" sz="quarter" idx="10"/>
          </p:nvPr>
        </p:nvSpPr>
        <p:spPr/>
        <p:txBody>
          <a:bodyPr/>
          <a:lstStyle/>
          <a:p>
            <a:fld id="{369588CD-1CBB-4C98-913A-4B9E136A73A0}" type="slidenum">
              <a:rPr lang="en-GB" smtClean="0"/>
              <a:t>21</a:t>
            </a:fld>
            <a:endParaRPr lang="en-GB"/>
          </a:p>
        </p:txBody>
      </p:sp>
    </p:spTree>
    <p:extLst>
      <p:ext uri="{BB962C8B-B14F-4D97-AF65-F5344CB8AC3E}">
        <p14:creationId xmlns:p14="http://schemas.microsoft.com/office/powerpoint/2010/main" val="21473890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1AE50EC-BE3F-4A84-A961-E91EA68088BB}" type="slidenum">
              <a:rPr lang="en-GB" smtClean="0"/>
              <a:t>22</a:t>
            </a:fld>
            <a:endParaRPr lang="en-GB"/>
          </a:p>
        </p:txBody>
      </p:sp>
    </p:spTree>
    <p:extLst>
      <p:ext uri="{BB962C8B-B14F-4D97-AF65-F5344CB8AC3E}">
        <p14:creationId xmlns:p14="http://schemas.microsoft.com/office/powerpoint/2010/main" val="27636430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a:t>The</a:t>
            </a:r>
            <a:r>
              <a:rPr lang="en-GB" b="1" baseline="0"/>
              <a:t> UK Space Agency</a:t>
            </a:r>
            <a:endParaRPr lang="en-GB" b="1"/>
          </a:p>
          <a:p>
            <a:pPr marL="0" marR="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10"/>
          </p:nvPr>
        </p:nvSpPr>
        <p:spPr/>
        <p:txBody>
          <a:bodyPr/>
          <a:lstStyle/>
          <a:p>
            <a:fld id="{369588CD-1CBB-4C98-913A-4B9E136A73A0}" type="slidenum">
              <a:rPr lang="en-GB" smtClean="0"/>
              <a:t>23</a:t>
            </a:fld>
            <a:endParaRPr lang="en-GB"/>
          </a:p>
        </p:txBody>
      </p:sp>
    </p:spTree>
    <p:extLst>
      <p:ext uri="{BB962C8B-B14F-4D97-AF65-F5344CB8AC3E}">
        <p14:creationId xmlns:p14="http://schemas.microsoft.com/office/powerpoint/2010/main" val="8693074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07424" y="0"/>
            <a:ext cx="7583886" cy="6858000"/>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1310" cy="6858000"/>
          </a:xfrm>
          <a:prstGeom prst="rect">
            <a:avLst/>
          </a:prstGeom>
        </p:spPr>
      </p:pic>
      <p:sp>
        <p:nvSpPr>
          <p:cNvPr id="2" name="Title 1"/>
          <p:cNvSpPr>
            <a:spLocks noGrp="1"/>
          </p:cNvSpPr>
          <p:nvPr>
            <p:ph type="ctrTitle" hasCustomPrompt="1"/>
          </p:nvPr>
        </p:nvSpPr>
        <p:spPr>
          <a:xfrm>
            <a:off x="432001" y="1914525"/>
            <a:ext cx="6692700" cy="2867025"/>
          </a:xfrm>
        </p:spPr>
        <p:txBody>
          <a:bodyPr anchor="t">
            <a:normAutofit/>
          </a:bodyPr>
          <a:lstStyle>
            <a:lvl1pPr algn="ctr">
              <a:defRPr sz="5000" b="1">
                <a:solidFill>
                  <a:schemeClr val="bg1"/>
                </a:solidFill>
              </a:defRPr>
            </a:lvl1pPr>
          </a:lstStyle>
          <a:p>
            <a:r>
              <a:rPr lang="en-US" dirty="0"/>
              <a:t/>
            </a:r>
            <a:br>
              <a:rPr lang="en-US" dirty="0"/>
            </a:br>
            <a:r>
              <a:rPr lang="en-US" dirty="0"/>
              <a:t>UK Space Agency</a:t>
            </a:r>
            <a:br>
              <a:rPr lang="en-US" dirty="0"/>
            </a:br>
            <a:r>
              <a:rPr lang="en-US" dirty="0"/>
              <a:t>Update</a:t>
            </a:r>
            <a:endParaRPr lang="en-GB" dirty="0"/>
          </a:p>
        </p:txBody>
      </p:sp>
      <p:sp>
        <p:nvSpPr>
          <p:cNvPr id="3" name="Subtitle 2"/>
          <p:cNvSpPr>
            <a:spLocks noGrp="1"/>
          </p:cNvSpPr>
          <p:nvPr>
            <p:ph type="subTitle" idx="1" hasCustomPrompt="1"/>
          </p:nvPr>
        </p:nvSpPr>
        <p:spPr>
          <a:xfrm>
            <a:off x="445631" y="5505450"/>
            <a:ext cx="4631194" cy="924976"/>
          </a:xfrm>
        </p:spPr>
        <p:txBody>
          <a:bodyPr anchor="b"/>
          <a:lstStyle>
            <a:lvl1pPr marL="0" indent="0" algn="l">
              <a:buNone/>
              <a:defRPr sz="2400" b="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CEOS Plenary Oct 2017</a:t>
            </a:r>
            <a:endParaRPr lang="en-GB" dirty="0"/>
          </a:p>
        </p:txBody>
      </p:sp>
      <p:pic>
        <p:nvPicPr>
          <p:cNvPr id="12" name="Picture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76251" y="428624"/>
            <a:ext cx="1847849" cy="515273"/>
          </a:xfrm>
          <a:prstGeom prst="rect">
            <a:avLst/>
          </a:prstGeom>
        </p:spPr>
      </p:pic>
    </p:spTree>
    <p:extLst>
      <p:ext uri="{BB962C8B-B14F-4D97-AF65-F5344CB8AC3E}">
        <p14:creationId xmlns:p14="http://schemas.microsoft.com/office/powerpoint/2010/main" val="18103224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cSld name="1_Title Slide">
    <p:spTree>
      <p:nvGrpSpPr>
        <p:cNvPr id="1" name=""/>
        <p:cNvGrpSpPr/>
        <p:nvPr/>
      </p:nvGrpSpPr>
      <p:grpSpPr>
        <a:xfrm>
          <a:off x="0" y="0"/>
          <a:ext cx="0" cy="0"/>
          <a:chOff x="0" y="0"/>
          <a:chExt cx="0" cy="0"/>
        </a:xfrm>
      </p:grpSpPr>
      <p:sp>
        <p:nvSpPr>
          <p:cNvPr id="12" name="Rectangle 11"/>
          <p:cNvSpPr/>
          <p:nvPr/>
        </p:nvSpPr>
        <p:spPr bwMode="gray">
          <a:xfrm>
            <a:off x="54299" y="1337920"/>
            <a:ext cx="12082515" cy="5476859"/>
          </a:xfrm>
          <a:prstGeom prst="rect">
            <a:avLst/>
          </a:prstGeom>
          <a:solidFill>
            <a:schemeClr val="accent2"/>
          </a:solidFill>
          <a:ln w="952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80147" tIns="40074" rIns="80147" bIns="40074" rtlCol="0" anchor="ctr"/>
          <a:lstStyle/>
          <a:p>
            <a:pPr algn="ctr"/>
            <a:endParaRPr lang="en-GB" sz="1800" noProof="0" dirty="0"/>
          </a:p>
        </p:txBody>
      </p:sp>
      <p:sp>
        <p:nvSpPr>
          <p:cNvPr id="4" name="Date Placeholder 3"/>
          <p:cNvSpPr>
            <a:spLocks noGrp="1"/>
          </p:cNvSpPr>
          <p:nvPr>
            <p:ph type="dt" sz="half" idx="10"/>
          </p:nvPr>
        </p:nvSpPr>
        <p:spPr bwMode="gray">
          <a:xfrm>
            <a:off x="343251" y="6302669"/>
            <a:ext cx="5651396" cy="326517"/>
          </a:xfrm>
          <a:prstGeom prst="rect">
            <a:avLst/>
          </a:prstGeom>
        </p:spPr>
        <p:txBody>
          <a:bodyPr/>
          <a:lstStyle>
            <a:lvl1pPr algn="l">
              <a:defRPr sz="1600" b="0">
                <a:solidFill>
                  <a:schemeClr val="bg2"/>
                </a:solidFill>
              </a:defRPr>
            </a:lvl1pPr>
          </a:lstStyle>
          <a:p>
            <a:fld id="{E8C63A10-C4D2-435E-8FA3-BC5C56C446D5}" type="datetime1">
              <a:rPr lang="en-GB" smtClean="0"/>
              <a:t>21/10/2019</a:t>
            </a:fld>
            <a:endParaRPr lang="en-GB" dirty="0"/>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gray">
          <a:xfrm>
            <a:off x="117535" y="299549"/>
            <a:ext cx="3251915" cy="848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bwMode="gray">
          <a:xfrm>
            <a:off x="-2852833" y="1281467"/>
            <a:ext cx="2709280" cy="2296922"/>
          </a:xfrm>
          <a:prstGeom prst="rect">
            <a:avLst/>
          </a:prstGeom>
          <a:solidFill>
            <a:srgbClr val="FFFF00"/>
          </a:solidFill>
        </p:spPr>
        <p:txBody>
          <a:bodyPr wrap="square" lIns="80147" tIns="40074" rIns="80147" bIns="40074" rtlCol="0">
            <a:spAutoFit/>
          </a:bodyPr>
          <a:lstStyle/>
          <a:p>
            <a:r>
              <a:rPr lang="en-GB" sz="1800" noProof="0" dirty="0"/>
              <a:t>Please note:</a:t>
            </a:r>
          </a:p>
          <a:p>
            <a:r>
              <a:rPr lang="en-GB" sz="1800" noProof="0" dirty="0"/>
              <a:t>This</a:t>
            </a:r>
            <a:r>
              <a:rPr lang="en-GB" sz="1800" baseline="0" noProof="0" dirty="0"/>
              <a:t> is an Office 2010 template. Documents and presentations should NOT be edited as a 2003 file (ppt) as this will distort the template settings.</a:t>
            </a:r>
            <a:endParaRPr lang="en-GB" sz="1800" noProof="0" dirty="0"/>
          </a:p>
        </p:txBody>
      </p:sp>
      <p:sp>
        <p:nvSpPr>
          <p:cNvPr id="13" name="Rounded Rectangle 12"/>
          <p:cNvSpPr/>
          <p:nvPr/>
        </p:nvSpPr>
        <p:spPr bwMode="gray">
          <a:xfrm>
            <a:off x="49176" y="4636863"/>
            <a:ext cx="11321920" cy="1528519"/>
          </a:xfrm>
          <a:custGeom>
            <a:avLst/>
            <a:gdLst>
              <a:gd name="connsiteX0" fmla="*/ 0 w 10675372"/>
              <a:gd name="connsiteY0" fmla="*/ 526141 h 1728000"/>
              <a:gd name="connsiteX1" fmla="*/ 526141 w 10675372"/>
              <a:gd name="connsiteY1" fmla="*/ 0 h 1728000"/>
              <a:gd name="connsiteX2" fmla="*/ 10149231 w 10675372"/>
              <a:gd name="connsiteY2" fmla="*/ 0 h 1728000"/>
              <a:gd name="connsiteX3" fmla="*/ 10675372 w 10675372"/>
              <a:gd name="connsiteY3" fmla="*/ 526141 h 1728000"/>
              <a:gd name="connsiteX4" fmla="*/ 10675372 w 10675372"/>
              <a:gd name="connsiteY4" fmla="*/ 1201859 h 1728000"/>
              <a:gd name="connsiteX5" fmla="*/ 10149231 w 10675372"/>
              <a:gd name="connsiteY5" fmla="*/ 1728000 h 1728000"/>
              <a:gd name="connsiteX6" fmla="*/ 526141 w 10675372"/>
              <a:gd name="connsiteY6" fmla="*/ 1728000 h 1728000"/>
              <a:gd name="connsiteX7" fmla="*/ 0 w 10675372"/>
              <a:gd name="connsiteY7" fmla="*/ 1201859 h 1728000"/>
              <a:gd name="connsiteX8" fmla="*/ 0 w 10675372"/>
              <a:gd name="connsiteY8" fmla="*/ 526141 h 1728000"/>
              <a:gd name="connsiteX0" fmla="*/ 0 w 10675372"/>
              <a:gd name="connsiteY0" fmla="*/ 526141 h 1728000"/>
              <a:gd name="connsiteX1" fmla="*/ 526141 w 10675372"/>
              <a:gd name="connsiteY1" fmla="*/ 0 h 1728000"/>
              <a:gd name="connsiteX2" fmla="*/ 10149231 w 10675372"/>
              <a:gd name="connsiteY2" fmla="*/ 0 h 1728000"/>
              <a:gd name="connsiteX3" fmla="*/ 10675372 w 10675372"/>
              <a:gd name="connsiteY3" fmla="*/ 526141 h 1728000"/>
              <a:gd name="connsiteX4" fmla="*/ 10675372 w 10675372"/>
              <a:gd name="connsiteY4" fmla="*/ 1201859 h 1728000"/>
              <a:gd name="connsiteX5" fmla="*/ 10149231 w 10675372"/>
              <a:gd name="connsiteY5" fmla="*/ 1728000 h 1728000"/>
              <a:gd name="connsiteX6" fmla="*/ 526141 w 10675372"/>
              <a:gd name="connsiteY6" fmla="*/ 1728000 h 1728000"/>
              <a:gd name="connsiteX7" fmla="*/ 0 w 10675372"/>
              <a:gd name="connsiteY7" fmla="*/ 1201859 h 1728000"/>
              <a:gd name="connsiteX8" fmla="*/ 0 w 10675372"/>
              <a:gd name="connsiteY8" fmla="*/ 526141 h 1728000"/>
              <a:gd name="connsiteX0" fmla="*/ 0 w 10675372"/>
              <a:gd name="connsiteY0" fmla="*/ 526141 h 1728000"/>
              <a:gd name="connsiteX1" fmla="*/ 526141 w 10675372"/>
              <a:gd name="connsiteY1" fmla="*/ 0 h 1728000"/>
              <a:gd name="connsiteX2" fmla="*/ 10149231 w 10675372"/>
              <a:gd name="connsiteY2" fmla="*/ 0 h 1728000"/>
              <a:gd name="connsiteX3" fmla="*/ 10675372 w 10675372"/>
              <a:gd name="connsiteY3" fmla="*/ 526141 h 1728000"/>
              <a:gd name="connsiteX4" fmla="*/ 10675372 w 10675372"/>
              <a:gd name="connsiteY4" fmla="*/ 1201859 h 1728000"/>
              <a:gd name="connsiteX5" fmla="*/ 10149231 w 10675372"/>
              <a:gd name="connsiteY5" fmla="*/ 1728000 h 1728000"/>
              <a:gd name="connsiteX6" fmla="*/ 526141 w 10675372"/>
              <a:gd name="connsiteY6" fmla="*/ 1728000 h 1728000"/>
              <a:gd name="connsiteX7" fmla="*/ 0 w 10675372"/>
              <a:gd name="connsiteY7" fmla="*/ 1201859 h 1728000"/>
              <a:gd name="connsiteX8" fmla="*/ 0 w 10675372"/>
              <a:gd name="connsiteY8" fmla="*/ 526141 h 1728000"/>
              <a:gd name="connsiteX0" fmla="*/ 0 w 10675372"/>
              <a:gd name="connsiteY0" fmla="*/ 527050 h 1728909"/>
              <a:gd name="connsiteX1" fmla="*/ 526141 w 10675372"/>
              <a:gd name="connsiteY1" fmla="*/ 909 h 1728909"/>
              <a:gd name="connsiteX2" fmla="*/ 10149231 w 10675372"/>
              <a:gd name="connsiteY2" fmla="*/ 909 h 1728909"/>
              <a:gd name="connsiteX3" fmla="*/ 10675372 w 10675372"/>
              <a:gd name="connsiteY3" fmla="*/ 0 h 1728909"/>
              <a:gd name="connsiteX4" fmla="*/ 10675372 w 10675372"/>
              <a:gd name="connsiteY4" fmla="*/ 1202768 h 1728909"/>
              <a:gd name="connsiteX5" fmla="*/ 10149231 w 10675372"/>
              <a:gd name="connsiteY5" fmla="*/ 1728909 h 1728909"/>
              <a:gd name="connsiteX6" fmla="*/ 526141 w 10675372"/>
              <a:gd name="connsiteY6" fmla="*/ 1728909 h 1728909"/>
              <a:gd name="connsiteX7" fmla="*/ 0 w 10675372"/>
              <a:gd name="connsiteY7" fmla="*/ 1202768 h 1728909"/>
              <a:gd name="connsiteX8" fmla="*/ 0 w 10675372"/>
              <a:gd name="connsiteY8" fmla="*/ 527050 h 1728909"/>
              <a:gd name="connsiteX0" fmla="*/ 0 w 10675372"/>
              <a:gd name="connsiteY0" fmla="*/ 527050 h 1728909"/>
              <a:gd name="connsiteX1" fmla="*/ 526141 w 10675372"/>
              <a:gd name="connsiteY1" fmla="*/ 909 h 1728909"/>
              <a:gd name="connsiteX2" fmla="*/ 10149231 w 10675372"/>
              <a:gd name="connsiteY2" fmla="*/ 909 h 1728909"/>
              <a:gd name="connsiteX3" fmla="*/ 10675372 w 10675372"/>
              <a:gd name="connsiteY3" fmla="*/ 0 h 1728909"/>
              <a:gd name="connsiteX4" fmla="*/ 10675372 w 10675372"/>
              <a:gd name="connsiteY4" fmla="*/ 1202768 h 1728909"/>
              <a:gd name="connsiteX5" fmla="*/ 10149231 w 10675372"/>
              <a:gd name="connsiteY5" fmla="*/ 1728909 h 1728909"/>
              <a:gd name="connsiteX6" fmla="*/ 526141 w 10675372"/>
              <a:gd name="connsiteY6" fmla="*/ 1728909 h 1728909"/>
              <a:gd name="connsiteX7" fmla="*/ 0 w 10675372"/>
              <a:gd name="connsiteY7" fmla="*/ 1202768 h 1728909"/>
              <a:gd name="connsiteX8" fmla="*/ 0 w 10675372"/>
              <a:gd name="connsiteY8" fmla="*/ 527050 h 1728909"/>
              <a:gd name="connsiteX0" fmla="*/ 0 w 10675372"/>
              <a:gd name="connsiteY0" fmla="*/ 527050 h 1728909"/>
              <a:gd name="connsiteX1" fmla="*/ 526141 w 10675372"/>
              <a:gd name="connsiteY1" fmla="*/ 909 h 1728909"/>
              <a:gd name="connsiteX2" fmla="*/ 10149231 w 10675372"/>
              <a:gd name="connsiteY2" fmla="*/ 909 h 1728909"/>
              <a:gd name="connsiteX3" fmla="*/ 10675372 w 10675372"/>
              <a:gd name="connsiteY3" fmla="*/ 0 h 1728909"/>
              <a:gd name="connsiteX4" fmla="*/ 10675372 w 10675372"/>
              <a:gd name="connsiteY4" fmla="*/ 1202768 h 1728909"/>
              <a:gd name="connsiteX5" fmla="*/ 10149231 w 10675372"/>
              <a:gd name="connsiteY5" fmla="*/ 1728909 h 1728909"/>
              <a:gd name="connsiteX6" fmla="*/ 526141 w 10675372"/>
              <a:gd name="connsiteY6" fmla="*/ 1728909 h 1728909"/>
              <a:gd name="connsiteX7" fmla="*/ 0 w 10675372"/>
              <a:gd name="connsiteY7" fmla="*/ 1202768 h 1728909"/>
              <a:gd name="connsiteX8" fmla="*/ 0 w 10675372"/>
              <a:gd name="connsiteY8" fmla="*/ 527050 h 1728909"/>
              <a:gd name="connsiteX0" fmla="*/ 0 w 10675372"/>
              <a:gd name="connsiteY0" fmla="*/ 527050 h 1728909"/>
              <a:gd name="connsiteX1" fmla="*/ 526141 w 10675372"/>
              <a:gd name="connsiteY1" fmla="*/ 909 h 1728909"/>
              <a:gd name="connsiteX2" fmla="*/ 10149231 w 10675372"/>
              <a:gd name="connsiteY2" fmla="*/ 909 h 1728909"/>
              <a:gd name="connsiteX3" fmla="*/ 10675372 w 10675372"/>
              <a:gd name="connsiteY3" fmla="*/ 0 h 1728909"/>
              <a:gd name="connsiteX4" fmla="*/ 10675372 w 10675372"/>
              <a:gd name="connsiteY4" fmla="*/ 1202768 h 1728909"/>
              <a:gd name="connsiteX5" fmla="*/ 10149231 w 10675372"/>
              <a:gd name="connsiteY5" fmla="*/ 1728909 h 1728909"/>
              <a:gd name="connsiteX6" fmla="*/ 526141 w 10675372"/>
              <a:gd name="connsiteY6" fmla="*/ 1728909 h 1728909"/>
              <a:gd name="connsiteX7" fmla="*/ 0 w 10675372"/>
              <a:gd name="connsiteY7" fmla="*/ 1202768 h 1728909"/>
              <a:gd name="connsiteX8" fmla="*/ 0 w 10675372"/>
              <a:gd name="connsiteY8" fmla="*/ 527050 h 1728909"/>
              <a:gd name="connsiteX0" fmla="*/ 0 w 10675372"/>
              <a:gd name="connsiteY0" fmla="*/ 527050 h 1728909"/>
              <a:gd name="connsiteX1" fmla="*/ 526141 w 10675372"/>
              <a:gd name="connsiteY1" fmla="*/ 909 h 1728909"/>
              <a:gd name="connsiteX2" fmla="*/ 10149231 w 10675372"/>
              <a:gd name="connsiteY2" fmla="*/ 909 h 1728909"/>
              <a:gd name="connsiteX3" fmla="*/ 10675372 w 10675372"/>
              <a:gd name="connsiteY3" fmla="*/ 0 h 1728909"/>
              <a:gd name="connsiteX4" fmla="*/ 10675372 w 10675372"/>
              <a:gd name="connsiteY4" fmla="*/ 1202768 h 1728909"/>
              <a:gd name="connsiteX5" fmla="*/ 10149231 w 10675372"/>
              <a:gd name="connsiteY5" fmla="*/ 1728909 h 1728909"/>
              <a:gd name="connsiteX6" fmla="*/ 526141 w 10675372"/>
              <a:gd name="connsiteY6" fmla="*/ 1728909 h 1728909"/>
              <a:gd name="connsiteX7" fmla="*/ 0 w 10675372"/>
              <a:gd name="connsiteY7" fmla="*/ 527050 h 1728909"/>
              <a:gd name="connsiteX0" fmla="*/ 0 w 10149231"/>
              <a:gd name="connsiteY0" fmla="*/ 1728909 h 1728909"/>
              <a:gd name="connsiteX1" fmla="*/ 0 w 10149231"/>
              <a:gd name="connsiteY1" fmla="*/ 909 h 1728909"/>
              <a:gd name="connsiteX2" fmla="*/ 9623090 w 10149231"/>
              <a:gd name="connsiteY2" fmla="*/ 909 h 1728909"/>
              <a:gd name="connsiteX3" fmla="*/ 10149231 w 10149231"/>
              <a:gd name="connsiteY3" fmla="*/ 0 h 1728909"/>
              <a:gd name="connsiteX4" fmla="*/ 10149231 w 10149231"/>
              <a:gd name="connsiteY4" fmla="*/ 1202768 h 1728909"/>
              <a:gd name="connsiteX5" fmla="*/ 9623090 w 10149231"/>
              <a:gd name="connsiteY5" fmla="*/ 1728909 h 1728909"/>
              <a:gd name="connsiteX6" fmla="*/ 0 w 10149231"/>
              <a:gd name="connsiteY6" fmla="*/ 1728909 h 1728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49231" h="1728909">
                <a:moveTo>
                  <a:pt x="0" y="1728909"/>
                </a:moveTo>
                <a:lnTo>
                  <a:pt x="0" y="909"/>
                </a:lnTo>
                <a:lnTo>
                  <a:pt x="9623090" y="909"/>
                </a:lnTo>
                <a:lnTo>
                  <a:pt x="10149231" y="0"/>
                </a:lnTo>
                <a:lnTo>
                  <a:pt x="10149231" y="1202768"/>
                </a:lnTo>
                <a:cubicBezTo>
                  <a:pt x="10149231" y="1493348"/>
                  <a:pt x="9913670" y="1728909"/>
                  <a:pt x="9623090" y="1728909"/>
                </a:cubicBezTo>
                <a:lnTo>
                  <a:pt x="0" y="1728909"/>
                </a:lnTo>
                <a:close/>
              </a:path>
            </a:pathLst>
          </a:custGeom>
          <a:solidFill>
            <a:schemeClr val="accent1"/>
          </a:solidFill>
          <a:ln w="952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80147" tIns="40074" rIns="80147" bIns="40074" rtlCol="0" anchor="ctr"/>
          <a:lstStyle/>
          <a:p>
            <a:pPr algn="ctr"/>
            <a:endParaRPr lang="en-GB" sz="1800" noProof="0" dirty="0"/>
          </a:p>
        </p:txBody>
      </p:sp>
      <p:sp>
        <p:nvSpPr>
          <p:cNvPr id="20" name="Rectangle 19"/>
          <p:cNvSpPr/>
          <p:nvPr/>
        </p:nvSpPr>
        <p:spPr bwMode="gray">
          <a:xfrm>
            <a:off x="70589" y="1337922"/>
            <a:ext cx="11299683" cy="3304351"/>
          </a:xfrm>
          <a:prstGeom prst="rect">
            <a:avLst/>
          </a:prstGeom>
          <a:solidFill>
            <a:schemeClr val="tx2"/>
          </a:solidFill>
          <a:ln w="952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80147" tIns="40074" rIns="80147" bIns="40074" rtlCol="0" anchor="ctr"/>
          <a:lstStyle/>
          <a:p>
            <a:pPr algn="ctr"/>
            <a:endParaRPr lang="en-GB" sz="1800" noProof="0" dirty="0"/>
          </a:p>
        </p:txBody>
      </p:sp>
      <p:sp>
        <p:nvSpPr>
          <p:cNvPr id="2" name="Title 1"/>
          <p:cNvSpPr>
            <a:spLocks noGrp="1"/>
          </p:cNvSpPr>
          <p:nvPr>
            <p:ph type="ctrTitle"/>
          </p:nvPr>
        </p:nvSpPr>
        <p:spPr bwMode="gray">
          <a:xfrm>
            <a:off x="334408" y="4767959"/>
            <a:ext cx="10587897" cy="816292"/>
          </a:xfrm>
        </p:spPr>
        <p:txBody>
          <a:bodyPr anchor="ctr" anchorCtr="0"/>
          <a:lstStyle>
            <a:lvl1pPr algn="l">
              <a:defRPr sz="2800">
                <a:solidFill>
                  <a:schemeClr val="bg1"/>
                </a:solidFill>
              </a:defRPr>
            </a:lvl1pPr>
          </a:lstStyle>
          <a:p>
            <a:r>
              <a:rPr lang="en-US" noProof="0"/>
              <a:t>Click to edit Master title style</a:t>
            </a:r>
            <a:endParaRPr lang="en-GB" noProof="0"/>
          </a:p>
        </p:txBody>
      </p:sp>
      <p:sp>
        <p:nvSpPr>
          <p:cNvPr id="3" name="Subtitle 2"/>
          <p:cNvSpPr>
            <a:spLocks noGrp="1"/>
          </p:cNvSpPr>
          <p:nvPr>
            <p:ph type="subTitle" idx="1"/>
          </p:nvPr>
        </p:nvSpPr>
        <p:spPr bwMode="gray">
          <a:xfrm>
            <a:off x="334409" y="5649566"/>
            <a:ext cx="10587897" cy="357511"/>
          </a:xfrm>
        </p:spPr>
        <p:txBody>
          <a:bodyPr anchor="ctr" anchorCtr="0"/>
          <a:lstStyle>
            <a:lvl1pPr marL="0" indent="0" algn="l">
              <a:buNone/>
              <a:defRPr sz="2100" b="0">
                <a:solidFill>
                  <a:schemeClr val="bg2"/>
                </a:solidFill>
              </a:defRPr>
            </a:lvl1pPr>
            <a:lvl2pPr marL="457119" indent="0" algn="ctr">
              <a:buNone/>
              <a:defRPr>
                <a:solidFill>
                  <a:schemeClr val="tx1">
                    <a:tint val="75000"/>
                  </a:schemeClr>
                </a:solidFill>
              </a:defRPr>
            </a:lvl2pPr>
            <a:lvl3pPr marL="914239" indent="0" algn="ctr">
              <a:buNone/>
              <a:defRPr>
                <a:solidFill>
                  <a:schemeClr val="tx1">
                    <a:tint val="75000"/>
                  </a:schemeClr>
                </a:solidFill>
              </a:defRPr>
            </a:lvl3pPr>
            <a:lvl4pPr marL="1371358" indent="0" algn="ctr">
              <a:buNone/>
              <a:defRPr>
                <a:solidFill>
                  <a:schemeClr val="tx1">
                    <a:tint val="75000"/>
                  </a:schemeClr>
                </a:solidFill>
              </a:defRPr>
            </a:lvl4pPr>
            <a:lvl5pPr marL="1828477" indent="0" algn="ctr">
              <a:buNone/>
              <a:defRPr>
                <a:solidFill>
                  <a:schemeClr val="tx1">
                    <a:tint val="75000"/>
                  </a:schemeClr>
                </a:solidFill>
              </a:defRPr>
            </a:lvl5pPr>
            <a:lvl6pPr marL="2285596" indent="0" algn="ctr">
              <a:buNone/>
              <a:defRPr>
                <a:solidFill>
                  <a:schemeClr val="tx1">
                    <a:tint val="75000"/>
                  </a:schemeClr>
                </a:solidFill>
              </a:defRPr>
            </a:lvl6pPr>
            <a:lvl7pPr marL="2742716" indent="0" algn="ctr">
              <a:buNone/>
              <a:defRPr>
                <a:solidFill>
                  <a:schemeClr val="tx1">
                    <a:tint val="75000"/>
                  </a:schemeClr>
                </a:solidFill>
              </a:defRPr>
            </a:lvl7pPr>
            <a:lvl8pPr marL="3199835" indent="0" algn="ctr">
              <a:buNone/>
              <a:defRPr>
                <a:solidFill>
                  <a:schemeClr val="tx1">
                    <a:tint val="75000"/>
                  </a:schemeClr>
                </a:solidFill>
              </a:defRPr>
            </a:lvl8pPr>
            <a:lvl9pPr marL="3656954" indent="0" algn="ctr">
              <a:buNone/>
              <a:defRPr>
                <a:solidFill>
                  <a:schemeClr val="tx1">
                    <a:tint val="75000"/>
                  </a:schemeClr>
                </a:solidFill>
              </a:defRPr>
            </a:lvl9pPr>
          </a:lstStyle>
          <a:p>
            <a:r>
              <a:rPr lang="en-US" noProof="0"/>
              <a:t>Click to edit Master subtitle style</a:t>
            </a:r>
            <a:endParaRPr lang="en-GB" noProof="0"/>
          </a:p>
        </p:txBody>
      </p:sp>
      <p:sp>
        <p:nvSpPr>
          <p:cNvPr id="6" name="Text Placeholder 5"/>
          <p:cNvSpPr>
            <a:spLocks noGrp="1"/>
          </p:cNvSpPr>
          <p:nvPr>
            <p:ph type="body" sz="quarter" idx="12" hasCustomPrompt="1"/>
          </p:nvPr>
        </p:nvSpPr>
        <p:spPr bwMode="gray">
          <a:xfrm>
            <a:off x="6195549" y="6302221"/>
            <a:ext cx="4662499" cy="326845"/>
          </a:xfrm>
        </p:spPr>
        <p:txBody>
          <a:bodyPr anchor="ctr"/>
          <a:lstStyle>
            <a:lvl1pPr algn="r">
              <a:defRPr sz="1600" b="0">
                <a:solidFill>
                  <a:schemeClr val="bg2"/>
                </a:solidFill>
              </a:defRPr>
            </a:lvl1pPr>
          </a:lstStyle>
          <a:p>
            <a:pPr lvl="0"/>
            <a:r>
              <a:rPr lang="en-GB" noProof="0"/>
              <a:t>Author name or Event here</a:t>
            </a:r>
          </a:p>
        </p:txBody>
      </p:sp>
      <p:sp>
        <p:nvSpPr>
          <p:cNvPr id="25" name="Picture Placeholder 24"/>
          <p:cNvSpPr>
            <a:spLocks noGrp="1"/>
          </p:cNvSpPr>
          <p:nvPr>
            <p:ph type="pic" sz="quarter" idx="13" hasCustomPrompt="1"/>
          </p:nvPr>
        </p:nvSpPr>
        <p:spPr bwMode="gray">
          <a:xfrm>
            <a:off x="110823" y="1381167"/>
            <a:ext cx="11205320" cy="3219456"/>
          </a:xfrm>
          <a:solidFill>
            <a:schemeClr val="bg2"/>
          </a:solidFill>
        </p:spPr>
        <p:txBody>
          <a:bodyPr/>
          <a:lstStyle>
            <a:lvl1pPr marL="0" marR="0" indent="0" algn="l" defTabSz="914239" rtl="0" eaLnBrk="1" fontAlgn="auto" latinLnBrk="0" hangingPunct="1">
              <a:lnSpc>
                <a:spcPct val="100000"/>
              </a:lnSpc>
              <a:spcBef>
                <a:spcPts val="789"/>
              </a:spcBef>
              <a:spcAft>
                <a:spcPts val="0"/>
              </a:spcAft>
              <a:buClrTx/>
              <a:buSzTx/>
              <a:buFontTx/>
              <a:buNone/>
              <a:tabLst/>
              <a:defRPr>
                <a:solidFill>
                  <a:schemeClr val="tx2"/>
                </a:solidFill>
              </a:defRPr>
            </a:lvl1pPr>
          </a:lstStyle>
          <a:p>
            <a:r>
              <a:rPr lang="en-GB" noProof="0" dirty="0"/>
              <a:t>Please click the icon and insert a suitable image. The picture will automatically be cropped to fit this shape. Ensure that the original image size is sufficient.</a:t>
            </a:r>
          </a:p>
        </p:txBody>
      </p:sp>
    </p:spTree>
    <p:extLst>
      <p:ext uri="{BB962C8B-B14F-4D97-AF65-F5344CB8AC3E}">
        <p14:creationId xmlns:p14="http://schemas.microsoft.com/office/powerpoint/2010/main" val="17536822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BLANK Slide + TEXT">
    <p:spTree>
      <p:nvGrpSpPr>
        <p:cNvPr id="1" name=""/>
        <p:cNvGrpSpPr/>
        <p:nvPr/>
      </p:nvGrpSpPr>
      <p:grpSpPr>
        <a:xfrm>
          <a:off x="0" y="0"/>
          <a:ext cx="0" cy="0"/>
          <a:chOff x="0" y="0"/>
          <a:chExt cx="0" cy="0"/>
        </a:xfrm>
      </p:grpSpPr>
      <p:sp>
        <p:nvSpPr>
          <p:cNvPr id="7" name="Text Placeholder 7"/>
          <p:cNvSpPr>
            <a:spLocks noGrp="1"/>
          </p:cNvSpPr>
          <p:nvPr>
            <p:ph type="body" sz="quarter" idx="14" hasCustomPrompt="1"/>
          </p:nvPr>
        </p:nvSpPr>
        <p:spPr>
          <a:xfrm>
            <a:off x="253766" y="210833"/>
            <a:ext cx="4739260" cy="628507"/>
          </a:xfrm>
          <a:prstGeom prst="rect">
            <a:avLst/>
          </a:prstGeom>
          <a:noFill/>
          <a:effectLst/>
        </p:spPr>
        <p:txBody>
          <a:bodyPr vert="horz" wrap="none" lIns="0" tIns="0" rIns="0" bIns="0"/>
          <a:lstStyle>
            <a:lvl1pPr marL="0" indent="0">
              <a:spcBef>
                <a:spcPts val="0"/>
              </a:spcBef>
              <a:buNone/>
              <a:defRPr sz="2667" b="0" i="0">
                <a:ln>
                  <a:noFill/>
                </a:ln>
                <a:solidFill>
                  <a:srgbClr val="545454"/>
                </a:solidFill>
                <a:latin typeface="Arial"/>
                <a:cs typeface="Arial"/>
              </a:defRPr>
            </a:lvl1pPr>
          </a:lstStyle>
          <a:p>
            <a:pPr lvl="0"/>
            <a:r>
              <a:rPr lang="en-GB"/>
              <a:t>HEADLINE TO GO HERE</a:t>
            </a:r>
            <a:endParaRPr lang="en-US"/>
          </a:p>
        </p:txBody>
      </p:sp>
    </p:spTree>
    <p:extLst>
      <p:ext uri="{BB962C8B-B14F-4D97-AF65-F5344CB8AC3E}">
        <p14:creationId xmlns:p14="http://schemas.microsoft.com/office/powerpoint/2010/main" val="3285432375"/>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Vertical Text">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xmlns="" id="{A4A37B70-DF89-5A4A-A8A3-6272FB15F6E3}"/>
              </a:ext>
            </a:extLst>
          </p:cNvPr>
          <p:cNvSpPr>
            <a:spLocks noGrp="1"/>
          </p:cNvSpPr>
          <p:nvPr>
            <p:ph type="body" orient="vert" idx="1"/>
          </p:nvPr>
        </p:nvSpPr>
        <p:spPr>
          <a:xfrm>
            <a:off x="334964" y="1497027"/>
            <a:ext cx="7632700" cy="4356766"/>
          </a:xfrm>
        </p:spPr>
        <p:txBody>
          <a:bodyPr vert="eaVe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7">
            <a:extLst>
              <a:ext uri="{FF2B5EF4-FFF2-40B4-BE49-F238E27FC236}">
                <a16:creationId xmlns:a16="http://schemas.microsoft.com/office/drawing/2014/main" xmlns="" id="{63ACDE91-6E6F-7D47-BC38-A39065757D3A}"/>
              </a:ext>
            </a:extLst>
          </p:cNvPr>
          <p:cNvSpPr>
            <a:spLocks noGrp="1"/>
          </p:cNvSpPr>
          <p:nvPr>
            <p:ph type="title"/>
          </p:nvPr>
        </p:nvSpPr>
        <p:spPr>
          <a:xfrm>
            <a:off x="334963" y="260351"/>
            <a:ext cx="10548937" cy="1002007"/>
          </a:xfrm>
          <a:prstGeom prst="rect">
            <a:avLst/>
          </a:prstGeom>
        </p:spPr>
        <p:txBody>
          <a:bodyPr vert="horz" lIns="0" tIns="0" rIns="0" bIns="0" rtlCol="0" anchor="ctr">
            <a:normAutofit/>
          </a:bodyPr>
          <a:lstStyle/>
          <a:p>
            <a:r>
              <a:rPr lang="en-US" dirty="0"/>
              <a:t>Click to edit Master title style</a:t>
            </a:r>
          </a:p>
        </p:txBody>
      </p:sp>
      <p:sp>
        <p:nvSpPr>
          <p:cNvPr id="8" name="Rectangle 7">
            <a:extLst>
              <a:ext uri="{FF2B5EF4-FFF2-40B4-BE49-F238E27FC236}">
                <a16:creationId xmlns:a16="http://schemas.microsoft.com/office/drawing/2014/main" xmlns="" id="{CD4E6007-8E09-1948-A0FA-E75051A41122}"/>
              </a:ext>
            </a:extLst>
          </p:cNvPr>
          <p:cNvSpPr/>
          <p:nvPr userDrawn="1"/>
        </p:nvSpPr>
        <p:spPr>
          <a:xfrm flipV="1">
            <a:off x="334960" y="1262358"/>
            <a:ext cx="11522078" cy="3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5">
            <a:extLst>
              <a:ext uri="{FF2B5EF4-FFF2-40B4-BE49-F238E27FC236}">
                <a16:creationId xmlns:a16="http://schemas.microsoft.com/office/drawing/2014/main" xmlns="" id="{01A42B72-6DD7-2141-9691-F07D55E5A621}"/>
              </a:ext>
            </a:extLst>
          </p:cNvPr>
          <p:cNvSpPr txBox="1">
            <a:spLocks/>
          </p:cNvSpPr>
          <p:nvPr userDrawn="1"/>
        </p:nvSpPr>
        <p:spPr>
          <a:xfrm>
            <a:off x="11487054" y="496426"/>
            <a:ext cx="369759" cy="29102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39E80EF-F19E-1449-9A2C-4048A290265F}" type="slidenum">
              <a:rPr lang="en-US" smtClean="0"/>
              <a:pPr/>
              <a:t>‹#›</a:t>
            </a:fld>
            <a:endParaRPr lang="en-US" dirty="0"/>
          </a:p>
        </p:txBody>
      </p:sp>
      <p:sp>
        <p:nvSpPr>
          <p:cNvPr id="10" name="Footer Placeholder 20">
            <a:extLst>
              <a:ext uri="{FF2B5EF4-FFF2-40B4-BE49-F238E27FC236}">
                <a16:creationId xmlns:a16="http://schemas.microsoft.com/office/drawing/2014/main" xmlns="" id="{9BFD4040-23F9-4745-AC2E-4787A0B5345C}"/>
              </a:ext>
            </a:extLst>
          </p:cNvPr>
          <p:cNvSpPr>
            <a:spLocks noGrp="1"/>
          </p:cNvSpPr>
          <p:nvPr>
            <p:ph type="ftr" sz="quarter" idx="3"/>
          </p:nvPr>
        </p:nvSpPr>
        <p:spPr>
          <a:xfrm>
            <a:off x="2800350" y="6249776"/>
            <a:ext cx="6645729" cy="30767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Author     |     Email        |     NCEO Institute</a:t>
            </a:r>
            <a:endParaRPr lang="en-US" dirty="0"/>
          </a:p>
        </p:txBody>
      </p:sp>
    </p:spTree>
    <p:extLst>
      <p:ext uri="{BB962C8B-B14F-4D97-AF65-F5344CB8AC3E}">
        <p14:creationId xmlns:p14="http://schemas.microsoft.com/office/powerpoint/2010/main" val="11018079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15CBCD87-CB1A-4F54-A674-708B48742170}" type="datetimeFigureOut">
              <a:rPr lang="en-GB" smtClean="0"/>
              <a:t>21/10/2019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4AB31F9-C725-45DB-81C6-CF9941D30F3D}" type="slidenum">
              <a:rPr lang="en-GB" smtClean="0"/>
              <a:t>‹#›</a:t>
            </a:fld>
            <a:endParaRPr lang="en-GB"/>
          </a:p>
        </p:txBody>
      </p:sp>
    </p:spTree>
    <p:extLst>
      <p:ext uri="{BB962C8B-B14F-4D97-AF65-F5344CB8AC3E}">
        <p14:creationId xmlns:p14="http://schemas.microsoft.com/office/powerpoint/2010/main" val="27606151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5CBCD87-CB1A-4F54-A674-708B48742170}" type="datetimeFigureOut">
              <a:rPr lang="en-GB" smtClean="0"/>
              <a:t>21/10/2019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4AB31F9-C725-45DB-81C6-CF9941D30F3D}" type="slidenum">
              <a:rPr lang="en-GB" smtClean="0"/>
              <a:t>‹#›</a:t>
            </a:fld>
            <a:endParaRPr lang="en-GB"/>
          </a:p>
        </p:txBody>
      </p:sp>
    </p:spTree>
    <p:extLst>
      <p:ext uri="{BB962C8B-B14F-4D97-AF65-F5344CB8AC3E}">
        <p14:creationId xmlns:p14="http://schemas.microsoft.com/office/powerpoint/2010/main" val="37898240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613" y="4406900"/>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613"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5CBCD87-CB1A-4F54-A674-708B48742170}" type="datetimeFigureOut">
              <a:rPr lang="en-GB" smtClean="0"/>
              <a:t>21/10/2019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4AB31F9-C725-45DB-81C6-CF9941D30F3D}" type="slidenum">
              <a:rPr lang="en-GB" smtClean="0"/>
              <a:t>‹#›</a:t>
            </a:fld>
            <a:endParaRPr lang="en-GB"/>
          </a:p>
        </p:txBody>
      </p:sp>
    </p:spTree>
    <p:extLst>
      <p:ext uri="{BB962C8B-B14F-4D97-AF65-F5344CB8AC3E}">
        <p14:creationId xmlns:p14="http://schemas.microsoft.com/office/powerpoint/2010/main" val="29374334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15CBCD87-CB1A-4F54-A674-708B48742170}" type="datetimeFigureOut">
              <a:rPr lang="en-GB" smtClean="0"/>
              <a:t>21/10/2019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4AB31F9-C725-45DB-81C6-CF9941D30F3D}" type="slidenum">
              <a:rPr lang="en-GB" smtClean="0"/>
              <a:t>‹#›</a:t>
            </a:fld>
            <a:endParaRPr lang="en-GB"/>
          </a:p>
        </p:txBody>
      </p:sp>
    </p:spTree>
    <p:extLst>
      <p:ext uri="{BB962C8B-B14F-4D97-AF65-F5344CB8AC3E}">
        <p14:creationId xmlns:p14="http://schemas.microsoft.com/office/powerpoint/2010/main" val="27772772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15CBCD87-CB1A-4F54-A674-708B48742170}" type="datetimeFigureOut">
              <a:rPr lang="en-GB" smtClean="0"/>
              <a:t>21/10/2019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4AB31F9-C725-45DB-81C6-CF9941D30F3D}" type="slidenum">
              <a:rPr lang="en-GB" smtClean="0"/>
              <a:t>‹#›</a:t>
            </a:fld>
            <a:endParaRPr lang="en-GB"/>
          </a:p>
        </p:txBody>
      </p:sp>
    </p:spTree>
    <p:extLst>
      <p:ext uri="{BB962C8B-B14F-4D97-AF65-F5344CB8AC3E}">
        <p14:creationId xmlns:p14="http://schemas.microsoft.com/office/powerpoint/2010/main" val="32896848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15CBCD87-CB1A-4F54-A674-708B48742170}" type="datetimeFigureOut">
              <a:rPr lang="en-GB" smtClean="0"/>
              <a:t>21/10/2019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4AB31F9-C725-45DB-81C6-CF9941D30F3D}" type="slidenum">
              <a:rPr lang="en-GB" smtClean="0"/>
              <a:t>‹#›</a:t>
            </a:fld>
            <a:endParaRPr lang="en-GB"/>
          </a:p>
        </p:txBody>
      </p:sp>
    </p:spTree>
    <p:extLst>
      <p:ext uri="{BB962C8B-B14F-4D97-AF65-F5344CB8AC3E}">
        <p14:creationId xmlns:p14="http://schemas.microsoft.com/office/powerpoint/2010/main" val="9149317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CBCD87-CB1A-4F54-A674-708B48742170}" type="datetimeFigureOut">
              <a:rPr lang="en-GB" smtClean="0"/>
              <a:t>21/10/2019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4AB31F9-C725-45DB-81C6-CF9941D30F3D}" type="slidenum">
              <a:rPr lang="en-GB" smtClean="0"/>
              <a:t>‹#›</a:t>
            </a:fld>
            <a:endParaRPr lang="en-GB"/>
          </a:p>
        </p:txBody>
      </p:sp>
    </p:spTree>
    <p:extLst>
      <p:ext uri="{BB962C8B-B14F-4D97-AF65-F5344CB8AC3E}">
        <p14:creationId xmlns:p14="http://schemas.microsoft.com/office/powerpoint/2010/main" val="9183258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GB"/>
          </a:p>
        </p:txBody>
      </p:sp>
      <p:sp>
        <p:nvSpPr>
          <p:cNvPr id="2" name="Title 1"/>
          <p:cNvSpPr>
            <a:spLocks noGrp="1"/>
          </p:cNvSpPr>
          <p:nvPr>
            <p:ph type="title" hasCustomPrompt="1"/>
          </p:nvPr>
        </p:nvSpPr>
        <p:spPr/>
        <p:txBody>
          <a:bodyPr/>
          <a:lstStyle>
            <a:lvl1pPr>
              <a:defRPr baseline="0"/>
            </a:lvl1pPr>
          </a:lstStyle>
          <a:p>
            <a:r>
              <a:rPr lang="en-US" dirty="0"/>
              <a:t>Growing the UK Space Sector</a:t>
            </a:r>
            <a:endParaRPr lang="en-GB"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lstStyle/>
          <a:p>
            <a:fld id="{5642EECE-B15D-402B-B309-7FABA9D582F9}" type="slidenum">
              <a:rPr lang="en-GB" smtClean="0"/>
              <a:t>‹#›</a:t>
            </a:fld>
            <a:endParaRPr lang="en-GB"/>
          </a:p>
        </p:txBody>
      </p:sp>
    </p:spTree>
    <p:extLst>
      <p:ext uri="{BB962C8B-B14F-4D97-AF65-F5344CB8AC3E}">
        <p14:creationId xmlns:p14="http://schemas.microsoft.com/office/powerpoint/2010/main" val="41257458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6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5CBCD87-CB1A-4F54-A674-708B48742170}" type="datetimeFigureOut">
              <a:rPr lang="en-GB" smtClean="0"/>
              <a:t>21/10/2019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4AB31F9-C725-45DB-81C6-CF9941D30F3D}" type="slidenum">
              <a:rPr lang="en-GB" smtClean="0"/>
              <a:t>‹#›</a:t>
            </a:fld>
            <a:endParaRPr lang="en-GB"/>
          </a:p>
        </p:txBody>
      </p:sp>
    </p:spTree>
    <p:extLst>
      <p:ext uri="{BB962C8B-B14F-4D97-AF65-F5344CB8AC3E}">
        <p14:creationId xmlns:p14="http://schemas.microsoft.com/office/powerpoint/2010/main" val="6988421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188"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5CBCD87-CB1A-4F54-A674-708B48742170}" type="datetimeFigureOut">
              <a:rPr lang="en-GB" smtClean="0"/>
              <a:t>21/10/2019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4AB31F9-C725-45DB-81C6-CF9941D30F3D}" type="slidenum">
              <a:rPr lang="en-GB" smtClean="0"/>
              <a:t>‹#›</a:t>
            </a:fld>
            <a:endParaRPr lang="en-GB"/>
          </a:p>
        </p:txBody>
      </p:sp>
    </p:spTree>
    <p:extLst>
      <p:ext uri="{BB962C8B-B14F-4D97-AF65-F5344CB8AC3E}">
        <p14:creationId xmlns:p14="http://schemas.microsoft.com/office/powerpoint/2010/main" val="39458471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5CBCD87-CB1A-4F54-A674-708B48742170}" type="datetimeFigureOut">
              <a:rPr lang="en-GB" smtClean="0"/>
              <a:t>21/10/2019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4AB31F9-C725-45DB-81C6-CF9941D30F3D}" type="slidenum">
              <a:rPr lang="en-GB" smtClean="0"/>
              <a:t>‹#›</a:t>
            </a:fld>
            <a:endParaRPr lang="en-GB"/>
          </a:p>
        </p:txBody>
      </p:sp>
    </p:spTree>
    <p:extLst>
      <p:ext uri="{BB962C8B-B14F-4D97-AF65-F5344CB8AC3E}">
        <p14:creationId xmlns:p14="http://schemas.microsoft.com/office/powerpoint/2010/main" val="22503553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8"/>
            <a:ext cx="8077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5CBCD87-CB1A-4F54-A674-708B48742170}" type="datetimeFigureOut">
              <a:rPr lang="en-GB" smtClean="0"/>
              <a:t>21/10/2019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4AB31F9-C725-45DB-81C6-CF9941D30F3D}" type="slidenum">
              <a:rPr lang="en-GB" smtClean="0"/>
              <a:t>‹#›</a:t>
            </a:fld>
            <a:endParaRPr lang="en-GB"/>
          </a:p>
        </p:txBody>
      </p:sp>
    </p:spTree>
    <p:extLst>
      <p:ext uri="{BB962C8B-B14F-4D97-AF65-F5344CB8AC3E}">
        <p14:creationId xmlns:p14="http://schemas.microsoft.com/office/powerpoint/2010/main" val="20240039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E6E910F2-007E-4BA1-A975-F8B3C5B598DD}" type="datetimeFigureOut">
              <a:rPr lang="en-GB" smtClean="0"/>
              <a:t>21/10/2019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6C15FF7-E201-46BE-81E0-E55088C52448}" type="slidenum">
              <a:rPr lang="en-GB" smtClean="0"/>
              <a:t>‹#›</a:t>
            </a:fld>
            <a:endParaRPr lang="en-GB"/>
          </a:p>
        </p:txBody>
      </p:sp>
    </p:spTree>
    <p:extLst>
      <p:ext uri="{BB962C8B-B14F-4D97-AF65-F5344CB8AC3E}">
        <p14:creationId xmlns:p14="http://schemas.microsoft.com/office/powerpoint/2010/main" val="11693876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6E910F2-007E-4BA1-A975-F8B3C5B598DD}" type="datetimeFigureOut">
              <a:rPr lang="en-GB" smtClean="0"/>
              <a:t>21/10/2019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6C15FF7-E201-46BE-81E0-E55088C52448}" type="slidenum">
              <a:rPr lang="en-GB" smtClean="0"/>
              <a:t>‹#›</a:t>
            </a:fld>
            <a:endParaRPr lang="en-GB"/>
          </a:p>
        </p:txBody>
      </p:sp>
    </p:spTree>
    <p:extLst>
      <p:ext uri="{BB962C8B-B14F-4D97-AF65-F5344CB8AC3E}">
        <p14:creationId xmlns:p14="http://schemas.microsoft.com/office/powerpoint/2010/main" val="29557528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613" y="4406900"/>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613"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6E910F2-007E-4BA1-A975-F8B3C5B598DD}" type="datetimeFigureOut">
              <a:rPr lang="en-GB" smtClean="0"/>
              <a:t>21/10/2019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6C15FF7-E201-46BE-81E0-E55088C52448}" type="slidenum">
              <a:rPr lang="en-GB" smtClean="0"/>
              <a:t>‹#›</a:t>
            </a:fld>
            <a:endParaRPr lang="en-GB"/>
          </a:p>
        </p:txBody>
      </p:sp>
    </p:spTree>
    <p:extLst>
      <p:ext uri="{BB962C8B-B14F-4D97-AF65-F5344CB8AC3E}">
        <p14:creationId xmlns:p14="http://schemas.microsoft.com/office/powerpoint/2010/main" val="28609963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E6E910F2-007E-4BA1-A975-F8B3C5B598DD}" type="datetimeFigureOut">
              <a:rPr lang="en-GB" smtClean="0"/>
              <a:t>21/10/2019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6C15FF7-E201-46BE-81E0-E55088C52448}" type="slidenum">
              <a:rPr lang="en-GB" smtClean="0"/>
              <a:t>‹#›</a:t>
            </a:fld>
            <a:endParaRPr lang="en-GB"/>
          </a:p>
        </p:txBody>
      </p:sp>
    </p:spTree>
    <p:extLst>
      <p:ext uri="{BB962C8B-B14F-4D97-AF65-F5344CB8AC3E}">
        <p14:creationId xmlns:p14="http://schemas.microsoft.com/office/powerpoint/2010/main" val="21160636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E6E910F2-007E-4BA1-A975-F8B3C5B598DD}" type="datetimeFigureOut">
              <a:rPr lang="en-GB" smtClean="0"/>
              <a:t>21/10/2019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6C15FF7-E201-46BE-81E0-E55088C52448}" type="slidenum">
              <a:rPr lang="en-GB" smtClean="0"/>
              <a:t>‹#›</a:t>
            </a:fld>
            <a:endParaRPr lang="en-GB"/>
          </a:p>
        </p:txBody>
      </p:sp>
    </p:spTree>
    <p:extLst>
      <p:ext uri="{BB962C8B-B14F-4D97-AF65-F5344CB8AC3E}">
        <p14:creationId xmlns:p14="http://schemas.microsoft.com/office/powerpoint/2010/main" val="33719379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E6E910F2-007E-4BA1-A975-F8B3C5B598DD}" type="datetimeFigureOut">
              <a:rPr lang="en-GB" smtClean="0"/>
              <a:t>21/10/2019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6C15FF7-E201-46BE-81E0-E55088C52448}" type="slidenum">
              <a:rPr lang="en-GB" smtClean="0"/>
              <a:t>‹#›</a:t>
            </a:fld>
            <a:endParaRPr lang="en-GB"/>
          </a:p>
        </p:txBody>
      </p:sp>
    </p:spTree>
    <p:extLst>
      <p:ext uri="{BB962C8B-B14F-4D97-AF65-F5344CB8AC3E}">
        <p14:creationId xmlns:p14="http://schemas.microsoft.com/office/powerpoint/2010/main" val="30304430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endParaRPr lang="en-GB"/>
          </a:p>
        </p:txBody>
      </p:sp>
      <p:sp>
        <p:nvSpPr>
          <p:cNvPr id="2" name="Title 1"/>
          <p:cNvSpPr>
            <a:spLocks noGrp="1"/>
          </p:cNvSpPr>
          <p:nvPr>
            <p:ph type="title"/>
          </p:nvPr>
        </p:nvSpPr>
        <p:spPr/>
        <p:txBody>
          <a:bodyPr/>
          <a:lstStyle/>
          <a:p>
            <a:r>
              <a:rPr lang="en-US" dirty="0"/>
              <a:t>Click to edit Master title style</a:t>
            </a:r>
            <a:endParaRPr lang="en-GB" dirty="0"/>
          </a:p>
        </p:txBody>
      </p:sp>
      <p:sp>
        <p:nvSpPr>
          <p:cNvPr id="3" name="Content Placeholder 2"/>
          <p:cNvSpPr>
            <a:spLocks noGrp="1"/>
          </p:cNvSpPr>
          <p:nvPr>
            <p:ph sz="half" idx="1"/>
          </p:nvPr>
        </p:nvSpPr>
        <p:spPr>
          <a:xfrm>
            <a:off x="432000" y="1825625"/>
            <a:ext cx="55878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5878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p:txBody>
          <a:bodyPr/>
          <a:lstStyle/>
          <a:p>
            <a:fld id="{5642EECE-B15D-402B-B309-7FABA9D582F9}" type="slidenum">
              <a:rPr lang="en-GB" smtClean="0"/>
              <a:t>‹#›</a:t>
            </a:fld>
            <a:endParaRPr lang="en-GB"/>
          </a:p>
        </p:txBody>
      </p:sp>
    </p:spTree>
    <p:extLst>
      <p:ext uri="{BB962C8B-B14F-4D97-AF65-F5344CB8AC3E}">
        <p14:creationId xmlns:p14="http://schemas.microsoft.com/office/powerpoint/2010/main" val="28544290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E910F2-007E-4BA1-A975-F8B3C5B598DD}" type="datetimeFigureOut">
              <a:rPr lang="en-GB" smtClean="0"/>
              <a:t>21/10/2019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6C15FF7-E201-46BE-81E0-E55088C52448}" type="slidenum">
              <a:rPr lang="en-GB" smtClean="0"/>
              <a:t>‹#›</a:t>
            </a:fld>
            <a:endParaRPr lang="en-GB"/>
          </a:p>
        </p:txBody>
      </p:sp>
    </p:spTree>
    <p:extLst>
      <p:ext uri="{BB962C8B-B14F-4D97-AF65-F5344CB8AC3E}">
        <p14:creationId xmlns:p14="http://schemas.microsoft.com/office/powerpoint/2010/main" val="41087111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6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6E910F2-007E-4BA1-A975-F8B3C5B598DD}" type="datetimeFigureOut">
              <a:rPr lang="en-GB" smtClean="0"/>
              <a:t>21/10/2019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6C15FF7-E201-46BE-81E0-E55088C52448}" type="slidenum">
              <a:rPr lang="en-GB" smtClean="0"/>
              <a:t>‹#›</a:t>
            </a:fld>
            <a:endParaRPr lang="en-GB"/>
          </a:p>
        </p:txBody>
      </p:sp>
    </p:spTree>
    <p:extLst>
      <p:ext uri="{BB962C8B-B14F-4D97-AF65-F5344CB8AC3E}">
        <p14:creationId xmlns:p14="http://schemas.microsoft.com/office/powerpoint/2010/main" val="36375400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188"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6E910F2-007E-4BA1-A975-F8B3C5B598DD}" type="datetimeFigureOut">
              <a:rPr lang="en-GB" smtClean="0"/>
              <a:t>21/10/2019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6C15FF7-E201-46BE-81E0-E55088C52448}" type="slidenum">
              <a:rPr lang="en-GB" smtClean="0"/>
              <a:t>‹#›</a:t>
            </a:fld>
            <a:endParaRPr lang="en-GB"/>
          </a:p>
        </p:txBody>
      </p:sp>
    </p:spTree>
    <p:extLst>
      <p:ext uri="{BB962C8B-B14F-4D97-AF65-F5344CB8AC3E}">
        <p14:creationId xmlns:p14="http://schemas.microsoft.com/office/powerpoint/2010/main" val="4915687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6E910F2-007E-4BA1-A975-F8B3C5B598DD}" type="datetimeFigureOut">
              <a:rPr lang="en-GB" smtClean="0"/>
              <a:t>21/10/2019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6C15FF7-E201-46BE-81E0-E55088C52448}" type="slidenum">
              <a:rPr lang="en-GB" smtClean="0"/>
              <a:t>‹#›</a:t>
            </a:fld>
            <a:endParaRPr lang="en-GB"/>
          </a:p>
        </p:txBody>
      </p:sp>
    </p:spTree>
    <p:extLst>
      <p:ext uri="{BB962C8B-B14F-4D97-AF65-F5344CB8AC3E}">
        <p14:creationId xmlns:p14="http://schemas.microsoft.com/office/powerpoint/2010/main" val="40583099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8"/>
            <a:ext cx="8077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6E910F2-007E-4BA1-A975-F8B3C5B598DD}" type="datetimeFigureOut">
              <a:rPr lang="en-GB" smtClean="0"/>
              <a:t>21/10/2019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6C15FF7-E201-46BE-81E0-E55088C52448}" type="slidenum">
              <a:rPr lang="en-GB" smtClean="0"/>
              <a:t>‹#›</a:t>
            </a:fld>
            <a:endParaRPr lang="en-GB"/>
          </a:p>
        </p:txBody>
      </p:sp>
    </p:spTree>
    <p:extLst>
      <p:ext uri="{BB962C8B-B14F-4D97-AF65-F5344CB8AC3E}">
        <p14:creationId xmlns:p14="http://schemas.microsoft.com/office/powerpoint/2010/main" val="16947852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386005F2-D6DD-4CAA-870A-9C8E0A013F18}" type="datetimeFigureOut">
              <a:rPr lang="en-GB" smtClean="0"/>
              <a:t>21/10/2019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21C57C3-9BCB-459D-84FB-07DEA4528348}" type="slidenum">
              <a:rPr lang="en-GB" smtClean="0"/>
              <a:t>‹#›</a:t>
            </a:fld>
            <a:endParaRPr lang="en-GB"/>
          </a:p>
        </p:txBody>
      </p:sp>
    </p:spTree>
    <p:extLst>
      <p:ext uri="{BB962C8B-B14F-4D97-AF65-F5344CB8AC3E}">
        <p14:creationId xmlns:p14="http://schemas.microsoft.com/office/powerpoint/2010/main" val="42073769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86005F2-D6DD-4CAA-870A-9C8E0A013F18}" type="datetimeFigureOut">
              <a:rPr lang="en-GB" smtClean="0"/>
              <a:t>21/10/2019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21C57C3-9BCB-459D-84FB-07DEA4528348}" type="slidenum">
              <a:rPr lang="en-GB" smtClean="0"/>
              <a:t>‹#›</a:t>
            </a:fld>
            <a:endParaRPr lang="en-GB"/>
          </a:p>
        </p:txBody>
      </p:sp>
    </p:spTree>
    <p:extLst>
      <p:ext uri="{BB962C8B-B14F-4D97-AF65-F5344CB8AC3E}">
        <p14:creationId xmlns:p14="http://schemas.microsoft.com/office/powerpoint/2010/main" val="36752526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613" y="4406900"/>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613"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6005F2-D6DD-4CAA-870A-9C8E0A013F18}" type="datetimeFigureOut">
              <a:rPr lang="en-GB" smtClean="0"/>
              <a:t>21/10/2019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21C57C3-9BCB-459D-84FB-07DEA4528348}" type="slidenum">
              <a:rPr lang="en-GB" smtClean="0"/>
              <a:t>‹#›</a:t>
            </a:fld>
            <a:endParaRPr lang="en-GB"/>
          </a:p>
        </p:txBody>
      </p:sp>
    </p:spTree>
    <p:extLst>
      <p:ext uri="{BB962C8B-B14F-4D97-AF65-F5344CB8AC3E}">
        <p14:creationId xmlns:p14="http://schemas.microsoft.com/office/powerpoint/2010/main" val="23323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386005F2-D6DD-4CAA-870A-9C8E0A013F18}" type="datetimeFigureOut">
              <a:rPr lang="en-GB" smtClean="0"/>
              <a:t>21/10/2019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21C57C3-9BCB-459D-84FB-07DEA4528348}" type="slidenum">
              <a:rPr lang="en-GB" smtClean="0"/>
              <a:t>‹#›</a:t>
            </a:fld>
            <a:endParaRPr lang="en-GB"/>
          </a:p>
        </p:txBody>
      </p:sp>
    </p:spTree>
    <p:extLst>
      <p:ext uri="{BB962C8B-B14F-4D97-AF65-F5344CB8AC3E}">
        <p14:creationId xmlns:p14="http://schemas.microsoft.com/office/powerpoint/2010/main" val="38364700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386005F2-D6DD-4CAA-870A-9C8E0A013F18}" type="datetimeFigureOut">
              <a:rPr lang="en-GB" smtClean="0"/>
              <a:t>21/10/2019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21C57C3-9BCB-459D-84FB-07DEA4528348}" type="slidenum">
              <a:rPr lang="en-GB" smtClean="0"/>
              <a:t>‹#›</a:t>
            </a:fld>
            <a:endParaRPr lang="en-GB"/>
          </a:p>
        </p:txBody>
      </p:sp>
    </p:spTree>
    <p:extLst>
      <p:ext uri="{BB962C8B-B14F-4D97-AF65-F5344CB8AC3E}">
        <p14:creationId xmlns:p14="http://schemas.microsoft.com/office/powerpoint/2010/main" val="2776798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call-out)">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endParaRPr lang="en-GB"/>
          </a:p>
        </p:txBody>
      </p:sp>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32000" y="1825625"/>
            <a:ext cx="3726000" cy="4351338"/>
          </a:xfrm>
          <a:solidFill>
            <a:schemeClr val="accent1"/>
          </a:solidFill>
        </p:spPr>
        <p:txBody>
          <a:bodyPr lIns="144000" tIns="180000" rIns="144000" bIns="18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308898" y="1825625"/>
            <a:ext cx="7451102"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p:txBody>
          <a:bodyPr/>
          <a:lstStyle/>
          <a:p>
            <a:fld id="{5642EECE-B15D-402B-B309-7FABA9D582F9}" type="slidenum">
              <a:rPr lang="en-GB" smtClean="0"/>
              <a:t>‹#›</a:t>
            </a:fld>
            <a:endParaRPr lang="en-GB"/>
          </a:p>
        </p:txBody>
      </p:sp>
    </p:spTree>
    <p:extLst>
      <p:ext uri="{BB962C8B-B14F-4D97-AF65-F5344CB8AC3E}">
        <p14:creationId xmlns:p14="http://schemas.microsoft.com/office/powerpoint/2010/main" val="32122827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386005F2-D6DD-4CAA-870A-9C8E0A013F18}" type="datetimeFigureOut">
              <a:rPr lang="en-GB" smtClean="0"/>
              <a:t>21/10/2019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21C57C3-9BCB-459D-84FB-07DEA4528348}" type="slidenum">
              <a:rPr lang="en-GB" smtClean="0"/>
              <a:t>‹#›</a:t>
            </a:fld>
            <a:endParaRPr lang="en-GB"/>
          </a:p>
        </p:txBody>
      </p:sp>
    </p:spTree>
    <p:extLst>
      <p:ext uri="{BB962C8B-B14F-4D97-AF65-F5344CB8AC3E}">
        <p14:creationId xmlns:p14="http://schemas.microsoft.com/office/powerpoint/2010/main" val="39614424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6005F2-D6DD-4CAA-870A-9C8E0A013F18}" type="datetimeFigureOut">
              <a:rPr lang="en-GB" smtClean="0"/>
              <a:t>21/10/2019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21C57C3-9BCB-459D-84FB-07DEA4528348}" type="slidenum">
              <a:rPr lang="en-GB" smtClean="0"/>
              <a:t>‹#›</a:t>
            </a:fld>
            <a:endParaRPr lang="en-GB"/>
          </a:p>
        </p:txBody>
      </p:sp>
    </p:spTree>
    <p:extLst>
      <p:ext uri="{BB962C8B-B14F-4D97-AF65-F5344CB8AC3E}">
        <p14:creationId xmlns:p14="http://schemas.microsoft.com/office/powerpoint/2010/main" val="11437848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6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86005F2-D6DD-4CAA-870A-9C8E0A013F18}" type="datetimeFigureOut">
              <a:rPr lang="en-GB" smtClean="0"/>
              <a:t>21/10/2019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21C57C3-9BCB-459D-84FB-07DEA4528348}" type="slidenum">
              <a:rPr lang="en-GB" smtClean="0"/>
              <a:t>‹#›</a:t>
            </a:fld>
            <a:endParaRPr lang="en-GB"/>
          </a:p>
        </p:txBody>
      </p:sp>
    </p:spTree>
    <p:extLst>
      <p:ext uri="{BB962C8B-B14F-4D97-AF65-F5344CB8AC3E}">
        <p14:creationId xmlns:p14="http://schemas.microsoft.com/office/powerpoint/2010/main" val="17836049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188"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86005F2-D6DD-4CAA-870A-9C8E0A013F18}" type="datetimeFigureOut">
              <a:rPr lang="en-GB" smtClean="0"/>
              <a:t>21/10/2019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21C57C3-9BCB-459D-84FB-07DEA4528348}" type="slidenum">
              <a:rPr lang="en-GB" smtClean="0"/>
              <a:t>‹#›</a:t>
            </a:fld>
            <a:endParaRPr lang="en-GB"/>
          </a:p>
        </p:txBody>
      </p:sp>
    </p:spTree>
    <p:extLst>
      <p:ext uri="{BB962C8B-B14F-4D97-AF65-F5344CB8AC3E}">
        <p14:creationId xmlns:p14="http://schemas.microsoft.com/office/powerpoint/2010/main" val="35370253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86005F2-D6DD-4CAA-870A-9C8E0A013F18}" type="datetimeFigureOut">
              <a:rPr lang="en-GB" smtClean="0"/>
              <a:t>21/10/2019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21C57C3-9BCB-459D-84FB-07DEA4528348}" type="slidenum">
              <a:rPr lang="en-GB" smtClean="0"/>
              <a:t>‹#›</a:t>
            </a:fld>
            <a:endParaRPr lang="en-GB"/>
          </a:p>
        </p:txBody>
      </p:sp>
    </p:spTree>
    <p:extLst>
      <p:ext uri="{BB962C8B-B14F-4D97-AF65-F5344CB8AC3E}">
        <p14:creationId xmlns:p14="http://schemas.microsoft.com/office/powerpoint/2010/main" val="21265709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8"/>
            <a:ext cx="8077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86005F2-D6DD-4CAA-870A-9C8E0A013F18}" type="datetimeFigureOut">
              <a:rPr lang="en-GB" smtClean="0"/>
              <a:t>21/10/2019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21C57C3-9BCB-459D-84FB-07DEA4528348}" type="slidenum">
              <a:rPr lang="en-GB" smtClean="0"/>
              <a:t>‹#›</a:t>
            </a:fld>
            <a:endParaRPr lang="en-GB"/>
          </a:p>
        </p:txBody>
      </p:sp>
    </p:spTree>
    <p:extLst>
      <p:ext uri="{BB962C8B-B14F-4D97-AF65-F5344CB8AC3E}">
        <p14:creationId xmlns:p14="http://schemas.microsoft.com/office/powerpoint/2010/main" val="31960332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GB"/>
          </a:p>
        </p:txBody>
      </p:sp>
      <p:sp>
        <p:nvSpPr>
          <p:cNvPr id="2" name="Title 1"/>
          <p:cNvSpPr>
            <a:spLocks noGrp="1"/>
          </p:cNvSpPr>
          <p:nvPr>
            <p:ph type="title"/>
          </p:nvPr>
        </p:nvSpPr>
        <p:spPr/>
        <p:txBody>
          <a:bodyPr/>
          <a:lstStyle/>
          <a:p>
            <a:r>
              <a:rPr lang="en-US"/>
              <a:t>Click to edit Master title style</a:t>
            </a:r>
            <a:endParaRPr lang="en-GB"/>
          </a:p>
        </p:txBody>
      </p:sp>
      <p:sp>
        <p:nvSpPr>
          <p:cNvPr id="5" name="Slide Number Placeholder 4"/>
          <p:cNvSpPr>
            <a:spLocks noGrp="1"/>
          </p:cNvSpPr>
          <p:nvPr>
            <p:ph type="sldNum" sz="quarter" idx="12"/>
          </p:nvPr>
        </p:nvSpPr>
        <p:spPr/>
        <p:txBody>
          <a:bodyPr/>
          <a:lstStyle/>
          <a:p>
            <a:fld id="{5642EECE-B15D-402B-B309-7FABA9D582F9}" type="slidenum">
              <a:rPr lang="en-GB" smtClean="0"/>
              <a:t>‹#›</a:t>
            </a:fld>
            <a:endParaRPr lang="en-GB"/>
          </a:p>
        </p:txBody>
      </p:sp>
    </p:spTree>
    <p:extLst>
      <p:ext uri="{BB962C8B-B14F-4D97-AF65-F5344CB8AC3E}">
        <p14:creationId xmlns:p14="http://schemas.microsoft.com/office/powerpoint/2010/main" val="18294074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642EECE-B15D-402B-B309-7FABA9D582F9}" type="slidenum">
              <a:rPr lang="en-GB" smtClean="0"/>
              <a:t>‹#›</a:t>
            </a:fld>
            <a:endParaRPr lang="en-GB"/>
          </a:p>
        </p:txBody>
      </p:sp>
    </p:spTree>
    <p:extLst>
      <p:ext uri="{BB962C8B-B14F-4D97-AF65-F5344CB8AC3E}">
        <p14:creationId xmlns:p14="http://schemas.microsoft.com/office/powerpoint/2010/main" val="1452073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Full-Width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xmlns="" id="{FE2DDB23-49DE-3C4C-B144-2B5ED7C1846C}"/>
              </a:ext>
            </a:extLst>
          </p:cNvPr>
          <p:cNvSpPr>
            <a:spLocks noGrp="1"/>
          </p:cNvSpPr>
          <p:nvPr>
            <p:ph type="pic" idx="1"/>
          </p:nvPr>
        </p:nvSpPr>
        <p:spPr>
          <a:xfrm>
            <a:off x="334963" y="1479175"/>
            <a:ext cx="11522075" cy="426848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8" name="Title Placeholder 7">
            <a:extLst>
              <a:ext uri="{FF2B5EF4-FFF2-40B4-BE49-F238E27FC236}">
                <a16:creationId xmlns:a16="http://schemas.microsoft.com/office/drawing/2014/main" xmlns="" id="{A55D5B0A-9AC9-0D4A-BC8C-86E15566AA5E}"/>
              </a:ext>
            </a:extLst>
          </p:cNvPr>
          <p:cNvSpPr>
            <a:spLocks noGrp="1"/>
          </p:cNvSpPr>
          <p:nvPr>
            <p:ph type="title"/>
          </p:nvPr>
        </p:nvSpPr>
        <p:spPr>
          <a:xfrm>
            <a:off x="334963" y="260351"/>
            <a:ext cx="11522073" cy="1002007"/>
          </a:xfrm>
          <a:prstGeom prst="rect">
            <a:avLst/>
          </a:prstGeom>
        </p:spPr>
        <p:txBody>
          <a:bodyPr vert="horz" lIns="0" tIns="0" rIns="0" bIns="0" rtlCol="0" anchor="ctr">
            <a:normAutofit/>
          </a:bodyPr>
          <a:lstStyle/>
          <a:p>
            <a:r>
              <a:rPr lang="en-US" dirty="0"/>
              <a:t>Click to edit Master title style</a:t>
            </a:r>
          </a:p>
        </p:txBody>
      </p:sp>
      <p:sp>
        <p:nvSpPr>
          <p:cNvPr id="9" name="Rectangle 8">
            <a:extLst>
              <a:ext uri="{FF2B5EF4-FFF2-40B4-BE49-F238E27FC236}">
                <a16:creationId xmlns:a16="http://schemas.microsoft.com/office/drawing/2014/main" xmlns="" id="{897764C0-A288-384C-91EE-1E74156E015F}"/>
              </a:ext>
            </a:extLst>
          </p:cNvPr>
          <p:cNvSpPr/>
          <p:nvPr userDrawn="1"/>
        </p:nvSpPr>
        <p:spPr>
          <a:xfrm flipV="1">
            <a:off x="334960" y="1262358"/>
            <a:ext cx="11522078" cy="3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5">
            <a:extLst>
              <a:ext uri="{FF2B5EF4-FFF2-40B4-BE49-F238E27FC236}">
                <a16:creationId xmlns:a16="http://schemas.microsoft.com/office/drawing/2014/main" xmlns="" id="{8D226D15-35F6-4B4B-9A74-5773A6DCEC39}"/>
              </a:ext>
            </a:extLst>
          </p:cNvPr>
          <p:cNvSpPr>
            <a:spLocks noGrp="1"/>
          </p:cNvSpPr>
          <p:nvPr>
            <p:ph type="sldNum" sz="quarter" idx="4"/>
          </p:nvPr>
        </p:nvSpPr>
        <p:spPr>
          <a:xfrm>
            <a:off x="5570871" y="6505156"/>
            <a:ext cx="369759" cy="291021"/>
          </a:xfrm>
          <a:prstGeom prst="rect">
            <a:avLst/>
          </a:prstGeom>
        </p:spPr>
        <p:txBody>
          <a:bodyPr vert="horz" lIns="91440" tIns="45720" rIns="91440" bIns="45720" rtlCol="0" anchor="ctr"/>
          <a:lstStyle>
            <a:lvl1pPr algn="r">
              <a:defRPr sz="1200">
                <a:solidFill>
                  <a:schemeClr val="tx1">
                    <a:tint val="75000"/>
                  </a:schemeClr>
                </a:solidFill>
              </a:defRPr>
            </a:lvl1pPr>
          </a:lstStyle>
          <a:p>
            <a:fld id="{139E80EF-F19E-1449-9A2C-4048A290265F}" type="slidenum">
              <a:rPr lang="en-US" smtClean="0"/>
              <a:t>‹#›</a:t>
            </a:fld>
            <a:endParaRPr lang="en-US" dirty="0"/>
          </a:p>
        </p:txBody>
      </p:sp>
      <p:sp>
        <p:nvSpPr>
          <p:cNvPr id="14" name="Footer Placeholder 20">
            <a:extLst>
              <a:ext uri="{FF2B5EF4-FFF2-40B4-BE49-F238E27FC236}">
                <a16:creationId xmlns:a16="http://schemas.microsoft.com/office/drawing/2014/main" xmlns="" id="{530887EB-4A9A-994F-9CD5-CBFB9E23C14E}"/>
              </a:ext>
            </a:extLst>
          </p:cNvPr>
          <p:cNvSpPr>
            <a:spLocks noGrp="1"/>
          </p:cNvSpPr>
          <p:nvPr>
            <p:ph type="ftr" sz="quarter" idx="3"/>
          </p:nvPr>
        </p:nvSpPr>
        <p:spPr>
          <a:xfrm>
            <a:off x="2848812" y="6154507"/>
            <a:ext cx="5813878" cy="30767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Author       |    Email       |    Phone       |    Attribute</a:t>
            </a:r>
          </a:p>
        </p:txBody>
      </p:sp>
    </p:spTree>
    <p:extLst>
      <p:ext uri="{BB962C8B-B14F-4D97-AF65-F5344CB8AC3E}">
        <p14:creationId xmlns:p14="http://schemas.microsoft.com/office/powerpoint/2010/main" val="26647585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Content and Image Righ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ADA0D879-1109-484A-9609-98D9C97D08DC}"/>
              </a:ext>
            </a:extLst>
          </p:cNvPr>
          <p:cNvSpPr>
            <a:spLocks noGrp="1"/>
          </p:cNvSpPr>
          <p:nvPr>
            <p:ph idx="1"/>
          </p:nvPr>
        </p:nvSpPr>
        <p:spPr>
          <a:xfrm>
            <a:off x="334960" y="1497028"/>
            <a:ext cx="7632704" cy="434860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Placeholder 7">
            <a:extLst>
              <a:ext uri="{FF2B5EF4-FFF2-40B4-BE49-F238E27FC236}">
                <a16:creationId xmlns:a16="http://schemas.microsoft.com/office/drawing/2014/main" xmlns="" id="{D43FBAA9-E3A9-E44D-B1FC-D6D3ED63B98C}"/>
              </a:ext>
            </a:extLst>
          </p:cNvPr>
          <p:cNvSpPr>
            <a:spLocks noGrp="1"/>
          </p:cNvSpPr>
          <p:nvPr>
            <p:ph type="title"/>
          </p:nvPr>
        </p:nvSpPr>
        <p:spPr>
          <a:xfrm>
            <a:off x="334965" y="260353"/>
            <a:ext cx="10548937" cy="1002007"/>
          </a:xfrm>
          <a:prstGeom prst="rect">
            <a:avLst/>
          </a:prstGeom>
        </p:spPr>
        <p:txBody>
          <a:bodyPr vert="horz" lIns="0" tIns="0" rIns="0" bIns="0" rtlCol="0" anchor="ctr">
            <a:normAutofit/>
          </a:bodyPr>
          <a:lstStyle/>
          <a:p>
            <a:r>
              <a:rPr lang="en-US" dirty="0"/>
              <a:t>Click to edit Master title style</a:t>
            </a:r>
          </a:p>
        </p:txBody>
      </p:sp>
      <p:sp>
        <p:nvSpPr>
          <p:cNvPr id="13" name="Picture Placeholder 2">
            <a:extLst>
              <a:ext uri="{FF2B5EF4-FFF2-40B4-BE49-F238E27FC236}">
                <a16:creationId xmlns:a16="http://schemas.microsoft.com/office/drawing/2014/main" xmlns="" id="{FD3072A8-C09B-1946-A374-E70206114B82}"/>
              </a:ext>
            </a:extLst>
          </p:cNvPr>
          <p:cNvSpPr>
            <a:spLocks noGrp="1"/>
          </p:cNvSpPr>
          <p:nvPr>
            <p:ph type="pic" idx="10"/>
          </p:nvPr>
        </p:nvSpPr>
        <p:spPr>
          <a:xfrm>
            <a:off x="8112125" y="1497027"/>
            <a:ext cx="3744912" cy="4348603"/>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9" name="Footer Placeholder 20">
            <a:extLst>
              <a:ext uri="{FF2B5EF4-FFF2-40B4-BE49-F238E27FC236}">
                <a16:creationId xmlns:a16="http://schemas.microsoft.com/office/drawing/2014/main" xmlns="" id="{9BFD4040-23F9-4745-AC2E-4787A0B5345C}"/>
              </a:ext>
            </a:extLst>
          </p:cNvPr>
          <p:cNvSpPr>
            <a:spLocks noGrp="1"/>
          </p:cNvSpPr>
          <p:nvPr>
            <p:ph type="ftr" sz="quarter" idx="3"/>
          </p:nvPr>
        </p:nvSpPr>
        <p:spPr>
          <a:xfrm>
            <a:off x="3109384" y="6249778"/>
            <a:ext cx="5975349" cy="30767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a:t>Pedro Rodriguez-Veiga      |     University of Leicester</a:t>
            </a:r>
            <a:endParaRPr lang="en-US" dirty="0"/>
          </a:p>
        </p:txBody>
      </p:sp>
    </p:spTree>
    <p:extLst>
      <p:ext uri="{BB962C8B-B14F-4D97-AF65-F5344CB8AC3E}">
        <p14:creationId xmlns:p14="http://schemas.microsoft.com/office/powerpoint/2010/main" val="1265553750"/>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9_Main Message + Aufzählung">
    <p:spTree>
      <p:nvGrpSpPr>
        <p:cNvPr id="1" name=""/>
        <p:cNvGrpSpPr/>
        <p:nvPr/>
      </p:nvGrpSpPr>
      <p:grpSpPr>
        <a:xfrm>
          <a:off x="0" y="0"/>
          <a:ext cx="0" cy="0"/>
          <a:chOff x="0" y="0"/>
          <a:chExt cx="0" cy="0"/>
        </a:xfrm>
      </p:grpSpPr>
      <p:pic>
        <p:nvPicPr>
          <p:cNvPr id="2" name="Grafik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flipV="1">
            <a:off x="2778" y="3"/>
            <a:ext cx="10347812" cy="6857999"/>
          </a:xfrm>
          <a:prstGeom prst="rect">
            <a:avLst/>
          </a:prstGeom>
        </p:spPr>
      </p:pic>
      <p:sp>
        <p:nvSpPr>
          <p:cNvPr id="4" name="Textplatzhalter 7"/>
          <p:cNvSpPr>
            <a:spLocks noGrp="1"/>
          </p:cNvSpPr>
          <p:nvPr>
            <p:ph type="body" sz="quarter" idx="18" hasCustomPrompt="1"/>
          </p:nvPr>
        </p:nvSpPr>
        <p:spPr>
          <a:xfrm>
            <a:off x="2776" y="3048839"/>
            <a:ext cx="8610557" cy="3447393"/>
          </a:xfrm>
          <a:prstGeom prst="rect">
            <a:avLst/>
          </a:prstGeom>
        </p:spPr>
        <p:txBody>
          <a:bodyPr lIns="360000" tIns="180000" rIns="540000" bIns="180000"/>
          <a:lstStyle>
            <a:lvl1pPr marL="228600" indent="-228600">
              <a:buClr>
                <a:srgbClr val="00B0F0"/>
              </a:buClr>
              <a:buFont typeface="Wingdings" panose="05000000000000000000" pitchFamily="2" charset="2"/>
              <a:buChar char="§"/>
              <a:defRPr sz="2000">
                <a:solidFill>
                  <a:srgbClr val="475D6E"/>
                </a:solidFill>
                <a:latin typeface="Calibri" panose="020F0502020204030204" pitchFamily="34" charset="0"/>
                <a:cs typeface="Calibri" panose="020F0502020204030204" pitchFamily="34" charset="0"/>
              </a:defRPr>
            </a:lvl1pPr>
            <a:lvl2pPr marL="540000">
              <a:defRPr sz="1800">
                <a:solidFill>
                  <a:srgbClr val="475D6E"/>
                </a:solidFill>
                <a:latin typeface="Calibri" panose="020F0502020204030204" pitchFamily="34" charset="0"/>
                <a:cs typeface="Calibri" panose="020F0502020204030204" pitchFamily="34" charset="0"/>
              </a:defRPr>
            </a:lvl2pPr>
            <a:lvl3pPr marL="900000" indent="-228600">
              <a:buFont typeface="Courier New" panose="02070309020205020404" pitchFamily="49" charset="0"/>
              <a:buChar char="o"/>
              <a:defRPr sz="1600">
                <a:solidFill>
                  <a:srgbClr val="475D6E"/>
                </a:solidFill>
                <a:latin typeface="Calibri" panose="020F0502020204030204" pitchFamily="34" charset="0"/>
                <a:cs typeface="Calibri" panose="020F0502020204030204" pitchFamily="34" charset="0"/>
              </a:defRPr>
            </a:lvl3pPr>
            <a:lvl4pPr marL="1125101" indent="-160729">
              <a:buFont typeface="Symbol" panose="05050102010706020507" pitchFamily="18" charset="2"/>
              <a:buChar char="-"/>
              <a:defRPr sz="1400">
                <a:solidFill>
                  <a:srgbClr val="494948"/>
                </a:solidFill>
              </a:defRPr>
            </a:lvl4pPr>
            <a:lvl5pPr marL="1440000" indent="-228600">
              <a:buFont typeface="Symbol" panose="05050102010706020507" pitchFamily="18" charset="2"/>
              <a:buChar char="-"/>
              <a:defRPr lang="de-DE" sz="1600" kern="1200" dirty="0">
                <a:solidFill>
                  <a:srgbClr val="475D6E"/>
                </a:solidFill>
                <a:latin typeface="Calibri" panose="020F0502020204030204" pitchFamily="34" charset="0"/>
                <a:ea typeface="+mn-ea"/>
                <a:cs typeface="Calibri" panose="020F0502020204030204" pitchFamily="34" charset="0"/>
              </a:defRPr>
            </a:lvl5pPr>
            <a:lvl6pPr marL="1980000" indent="-228600">
              <a:buFont typeface="Wingdings" panose="05000000000000000000" pitchFamily="2" charset="2"/>
              <a:buChar char="§"/>
              <a:defRPr lang="de-DE" sz="1600" kern="1200" dirty="0">
                <a:solidFill>
                  <a:srgbClr val="475D6E"/>
                </a:solidFill>
                <a:latin typeface="Calibri" panose="020F0502020204030204" pitchFamily="34" charset="0"/>
                <a:ea typeface="+mn-ea"/>
                <a:cs typeface="Calibri" panose="020F0502020204030204" pitchFamily="34" charset="0"/>
              </a:defRPr>
            </a:lvl6pPr>
          </a:lstStyle>
          <a:p>
            <a:pPr lvl="0"/>
            <a:r>
              <a:rPr lang="de-DE" dirty="0"/>
              <a:t>Textmasterformat bearbeiten</a:t>
            </a:r>
          </a:p>
          <a:p>
            <a:pPr lvl="1"/>
            <a:r>
              <a:rPr lang="de-DE" dirty="0"/>
              <a:t>Zweite Ebene</a:t>
            </a:r>
          </a:p>
          <a:p>
            <a:pPr lvl="2"/>
            <a:r>
              <a:rPr lang="de-DE" dirty="0"/>
              <a:t>Dritte Ebene</a:t>
            </a:r>
          </a:p>
          <a:p>
            <a:pPr lvl="4"/>
            <a:r>
              <a:rPr lang="de-DE" dirty="0"/>
              <a:t>Vierte Ebene</a:t>
            </a:r>
          </a:p>
          <a:p>
            <a:pPr lvl="5"/>
            <a:r>
              <a:rPr lang="de-DE" dirty="0"/>
              <a:t>Fünfte Ebene</a:t>
            </a:r>
          </a:p>
        </p:txBody>
      </p:sp>
      <p:sp>
        <p:nvSpPr>
          <p:cNvPr id="5" name="Titel 1"/>
          <p:cNvSpPr>
            <a:spLocks noGrp="1"/>
          </p:cNvSpPr>
          <p:nvPr>
            <p:ph type="ctrTitle" hasCustomPrompt="1"/>
          </p:nvPr>
        </p:nvSpPr>
        <p:spPr>
          <a:xfrm>
            <a:off x="2" y="1793900"/>
            <a:ext cx="8673860" cy="835199"/>
          </a:xfrm>
          <a:prstGeom prst="rect">
            <a:avLst/>
          </a:prstGeom>
          <a:noFill/>
          <a:ln w="0" cmpd="sng">
            <a:noFill/>
          </a:ln>
        </p:spPr>
        <p:txBody>
          <a:bodyPr lIns="360000" tIns="540000" rIns="540000" bIns="360000" anchor="ctr" anchorCtr="0">
            <a:noAutofit/>
          </a:bodyPr>
          <a:lstStyle>
            <a:lvl1pPr algn="l">
              <a:defRPr sz="2800" b="0" i="0">
                <a:solidFill>
                  <a:srgbClr val="00B0F0"/>
                </a:solidFill>
                <a:latin typeface="Calibri" panose="020F0502020204030204" pitchFamily="34" charset="0"/>
                <a:cs typeface="Calibri" panose="020F0502020204030204" pitchFamily="34" charset="0"/>
              </a:defRPr>
            </a:lvl1pPr>
          </a:lstStyle>
          <a:p>
            <a:r>
              <a:rPr lang="de-DE" dirty="0"/>
              <a:t>Titel durch Klicken bearbeiten</a:t>
            </a:r>
          </a:p>
        </p:txBody>
      </p:sp>
      <p:sp>
        <p:nvSpPr>
          <p:cNvPr id="7" name="Fußzeilenplatzhalter 14">
            <a:extLst>
              <a:ext uri="{FF2B5EF4-FFF2-40B4-BE49-F238E27FC236}">
                <a16:creationId xmlns:a16="http://schemas.microsoft.com/office/drawing/2014/main" xmlns="" id="{23384E57-C004-4991-BAF5-EBD2A03B297C}"/>
              </a:ext>
            </a:extLst>
          </p:cNvPr>
          <p:cNvSpPr>
            <a:spLocks noGrp="1"/>
          </p:cNvSpPr>
          <p:nvPr>
            <p:ph type="ftr" sz="quarter" idx="3"/>
          </p:nvPr>
        </p:nvSpPr>
        <p:spPr>
          <a:xfrm>
            <a:off x="366811" y="6585594"/>
            <a:ext cx="5391149" cy="183044"/>
          </a:xfrm>
          <a:prstGeom prst="rect">
            <a:avLst/>
          </a:prstGeom>
        </p:spPr>
        <p:txBody>
          <a:bodyPr vert="horz" lIns="0" tIns="108000" rIns="0" bIns="0" rtlCol="0" anchor="b" anchorCtr="0"/>
          <a:lstStyle>
            <a:lvl1pPr marL="0" marR="0" indent="0" algn="l" defTabSz="914400" rtl="0" eaLnBrk="1" fontAlgn="auto" latinLnBrk="0" hangingPunct="1">
              <a:lnSpc>
                <a:spcPct val="100000"/>
              </a:lnSpc>
              <a:spcBef>
                <a:spcPts val="0"/>
              </a:spcBef>
              <a:spcAft>
                <a:spcPts val="0"/>
              </a:spcAft>
              <a:buClrTx/>
              <a:buSzTx/>
              <a:buFontTx/>
              <a:buNone/>
              <a:tabLst/>
              <a:defRPr sz="700" b="0" i="0">
                <a:solidFill>
                  <a:srgbClr val="111111"/>
                </a:solidFill>
                <a:latin typeface="Calibri" panose="020F0502020204030204" pitchFamily="34" charset="0"/>
                <a:cs typeface="Calibri" panose="020F0502020204030204" pitchFamily="34" charset="0"/>
              </a:defRPr>
            </a:lvl1pPr>
          </a:lstStyle>
          <a:p>
            <a:r>
              <a:rPr lang="de-DE" dirty="0"/>
              <a:t>© AZO – AZO Master </a:t>
            </a:r>
            <a:r>
              <a:rPr lang="de-DE" dirty="0" err="1"/>
              <a:t>Presentation</a:t>
            </a:r>
            <a:r>
              <a:rPr lang="de-DE" dirty="0"/>
              <a:t> </a:t>
            </a:r>
          </a:p>
        </p:txBody>
      </p:sp>
    </p:spTree>
    <p:extLst>
      <p:ext uri="{BB962C8B-B14F-4D97-AF65-F5344CB8AC3E}">
        <p14:creationId xmlns:p14="http://schemas.microsoft.com/office/powerpoint/2010/main" val="14996300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Isosceles Triangle 8"/>
          <p:cNvSpPr/>
          <p:nvPr/>
        </p:nvSpPr>
        <p:spPr>
          <a:xfrm>
            <a:off x="0" y="5910263"/>
            <a:ext cx="714375" cy="947737"/>
          </a:xfrm>
          <a:prstGeom prst="triangle">
            <a:avLst>
              <a:gd name="adj" fmla="val 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Isosceles Triangle 9"/>
          <p:cNvSpPr/>
          <p:nvPr/>
        </p:nvSpPr>
        <p:spPr>
          <a:xfrm>
            <a:off x="10372725" y="5910263"/>
            <a:ext cx="1819275" cy="947308"/>
          </a:xfrm>
          <a:prstGeom prst="triangle">
            <a:avLst>
              <a:gd name="adj" fmla="val 10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laceholder 1"/>
          <p:cNvSpPr>
            <a:spLocks noGrp="1"/>
          </p:cNvSpPr>
          <p:nvPr>
            <p:ph type="title"/>
          </p:nvPr>
        </p:nvSpPr>
        <p:spPr>
          <a:xfrm>
            <a:off x="432000" y="365125"/>
            <a:ext cx="113280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32000" y="1825625"/>
            <a:ext cx="113280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3"/>
          </p:nvPr>
        </p:nvSpPr>
        <p:spPr>
          <a:xfrm>
            <a:off x="432001" y="6364817"/>
            <a:ext cx="7721400" cy="365125"/>
          </a:xfrm>
          <a:prstGeom prst="rect">
            <a:avLst/>
          </a:prstGeom>
        </p:spPr>
        <p:txBody>
          <a:bodyPr vert="horz" lIns="91440" tIns="45720" rIns="91440" bIns="45720" rtlCol="0" anchor="ctr"/>
          <a:lstStyle>
            <a:lvl1pPr algn="l">
              <a:defRPr sz="1200">
                <a:solidFill>
                  <a:schemeClr val="tx2"/>
                </a:solidFill>
              </a:defRPr>
            </a:lvl1pPr>
          </a:lstStyle>
          <a:p>
            <a:endParaRPr lang="en-GB"/>
          </a:p>
        </p:txBody>
      </p:sp>
      <p:sp>
        <p:nvSpPr>
          <p:cNvPr id="6" name="Slide Number Placeholder 5"/>
          <p:cNvSpPr>
            <a:spLocks noGrp="1"/>
          </p:cNvSpPr>
          <p:nvPr>
            <p:ph type="sldNum" sz="quarter" idx="4"/>
          </p:nvPr>
        </p:nvSpPr>
        <p:spPr>
          <a:xfrm>
            <a:off x="10998200" y="6364817"/>
            <a:ext cx="761800" cy="365125"/>
          </a:xfrm>
          <a:prstGeom prst="rect">
            <a:avLst/>
          </a:prstGeom>
        </p:spPr>
        <p:txBody>
          <a:bodyPr vert="horz" lIns="91440" tIns="45720" rIns="91440" bIns="45720" rtlCol="0" anchor="ctr"/>
          <a:lstStyle>
            <a:lvl1pPr algn="r">
              <a:defRPr sz="1200" b="1">
                <a:solidFill>
                  <a:schemeClr val="bg1"/>
                </a:solidFill>
              </a:defRPr>
            </a:lvl1pPr>
          </a:lstStyle>
          <a:p>
            <a:fld id="{5642EECE-B15D-402B-B309-7FABA9D582F9}" type="slidenum">
              <a:rPr lang="en-GB" smtClean="0"/>
              <a:pPr/>
              <a:t>‹#›</a:t>
            </a:fld>
            <a:endParaRPr lang="en-GB"/>
          </a:p>
        </p:txBody>
      </p:sp>
    </p:spTree>
    <p:extLst>
      <p:ext uri="{BB962C8B-B14F-4D97-AF65-F5344CB8AC3E}">
        <p14:creationId xmlns:p14="http://schemas.microsoft.com/office/powerpoint/2010/main" val="24183732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6" r:id="rId4"/>
    <p:sldLayoutId id="2147483654" r:id="rId5"/>
    <p:sldLayoutId id="2147483655" r:id="rId6"/>
    <p:sldLayoutId id="2147483693" r:id="rId7"/>
    <p:sldLayoutId id="2147483694" r:id="rId8"/>
    <p:sldLayoutId id="2147483695" r:id="rId9"/>
    <p:sldLayoutId id="2147483696" r:id="rId10"/>
    <p:sldLayoutId id="2147483697" r:id="rId11"/>
    <p:sldLayoutId id="2147483698" r:id="rId12"/>
  </p:sldLayoutIdLst>
  <p:hf hdr="0" ftr="0" dt="0"/>
  <p:txStyles>
    <p:titleStyle>
      <a:lvl1pPr algn="l" defTabSz="914400" rtl="0" eaLnBrk="1" latinLnBrk="0" hangingPunct="1">
        <a:lnSpc>
          <a:spcPct val="90000"/>
        </a:lnSpc>
        <a:spcBef>
          <a:spcPct val="0"/>
        </a:spcBef>
        <a:buNone/>
        <a:defRPr sz="40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CBCD87-CB1A-4F54-A674-708B48742170}" type="datetimeFigureOut">
              <a:rPr lang="en-GB" smtClean="0"/>
              <a:t>21/10/2019</a:t>
            </a:fld>
            <a:endParaRPr lang="en-GB"/>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AB31F9-C725-45DB-81C6-CF9941D30F3D}" type="slidenum">
              <a:rPr lang="en-GB" smtClean="0"/>
              <a:t>‹#›</a:t>
            </a:fld>
            <a:endParaRPr lang="en-GB"/>
          </a:p>
        </p:txBody>
      </p:sp>
    </p:spTree>
    <p:extLst>
      <p:ext uri="{BB962C8B-B14F-4D97-AF65-F5344CB8AC3E}">
        <p14:creationId xmlns:p14="http://schemas.microsoft.com/office/powerpoint/2010/main" val="269653324"/>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E910F2-007E-4BA1-A975-F8B3C5B598DD}" type="datetimeFigureOut">
              <a:rPr lang="en-GB" smtClean="0"/>
              <a:t>21/10/2019</a:t>
            </a:fld>
            <a:endParaRPr lang="en-GB"/>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C15FF7-E201-46BE-81E0-E55088C52448}" type="slidenum">
              <a:rPr lang="en-GB" smtClean="0"/>
              <a:t>‹#›</a:t>
            </a:fld>
            <a:endParaRPr lang="en-GB"/>
          </a:p>
        </p:txBody>
      </p:sp>
    </p:spTree>
    <p:extLst>
      <p:ext uri="{BB962C8B-B14F-4D97-AF65-F5344CB8AC3E}">
        <p14:creationId xmlns:p14="http://schemas.microsoft.com/office/powerpoint/2010/main" val="3677958115"/>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6005F2-D6DD-4CAA-870A-9C8E0A013F18}" type="datetimeFigureOut">
              <a:rPr lang="en-GB" smtClean="0"/>
              <a:t>21/10/2019</a:t>
            </a:fld>
            <a:endParaRPr lang="en-GB"/>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1C57C3-9BCB-459D-84FB-07DEA4528348}" type="slidenum">
              <a:rPr lang="en-GB" smtClean="0"/>
              <a:t>‹#›</a:t>
            </a:fld>
            <a:endParaRPr lang="en-GB"/>
          </a:p>
        </p:txBody>
      </p:sp>
    </p:spTree>
    <p:extLst>
      <p:ext uri="{BB962C8B-B14F-4D97-AF65-F5344CB8AC3E}">
        <p14:creationId xmlns:p14="http://schemas.microsoft.com/office/powerpoint/2010/main" val="2078910539"/>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png"/></Relationships>
</file>

<file path=ppt/slides/_rels/slide1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mailto:hb91@leicester.ac.uk|" TargetMode="External"/><Relationship Id="rId1" Type="http://schemas.openxmlformats.org/officeDocument/2006/relationships/slideLayout" Target="../slideLayouts/slideLayout12.xml"/><Relationship Id="rId6" Type="http://schemas.openxmlformats.org/officeDocument/2006/relationships/image" Target="../media/image59.png"/><Relationship Id="rId5" Type="http://schemas.openxmlformats.org/officeDocument/2006/relationships/image" Target="../media/image58.jpeg"/><Relationship Id="rId4" Type="http://schemas.openxmlformats.org/officeDocument/2006/relationships/image" Target="../media/image57.png"/></Relationships>
</file>

<file path=ppt/slides/_rels/slide1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1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emf"/><Relationship Id="rId1" Type="http://schemas.openxmlformats.org/officeDocument/2006/relationships/slideLayout" Target="../slideLayouts/slideLayout8.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14.xml.rels><?xml version="1.0" encoding="UTF-8" standalone="yes"?>
<Relationships xmlns="http://schemas.openxmlformats.org/package/2006/relationships"><Relationship Id="rId3" Type="http://schemas.openxmlformats.org/officeDocument/2006/relationships/image" Target="../media/image68.tiff"/><Relationship Id="rId2" Type="http://schemas.openxmlformats.org/officeDocument/2006/relationships/image" Target="../media/image67.jpeg"/><Relationship Id="rId1" Type="http://schemas.openxmlformats.org/officeDocument/2006/relationships/slideLayout" Target="../slideLayouts/slideLayout6.xml"/><Relationship Id="rId4" Type="http://schemas.openxmlformats.org/officeDocument/2006/relationships/image" Target="../media/image69.png"/></Relationships>
</file>

<file path=ppt/slides/_rels/slide15.xml.rels><?xml version="1.0" encoding="UTF-8" standalone="yes"?>
<Relationships xmlns="http://schemas.openxmlformats.org/package/2006/relationships"><Relationship Id="rId3" Type="http://schemas.openxmlformats.org/officeDocument/2006/relationships/image" Target="../media/image71.jpeg"/><Relationship Id="rId7" Type="http://schemas.openxmlformats.org/officeDocument/2006/relationships/image" Target="../media/image66.png"/><Relationship Id="rId2" Type="http://schemas.openxmlformats.org/officeDocument/2006/relationships/image" Target="../media/image70.jpeg"/><Relationship Id="rId1" Type="http://schemas.openxmlformats.org/officeDocument/2006/relationships/slideLayout" Target="../slideLayouts/slideLayout6.xml"/><Relationship Id="rId6" Type="http://schemas.openxmlformats.org/officeDocument/2006/relationships/image" Target="../media/image74.png"/><Relationship Id="rId5" Type="http://schemas.openxmlformats.org/officeDocument/2006/relationships/image" Target="../media/image73.jpeg"/><Relationship Id="rId4" Type="http://schemas.openxmlformats.org/officeDocument/2006/relationships/image" Target="../media/image72.jpeg"/></Relationships>
</file>

<file path=ppt/slides/_rels/slide16.xml.rels><?xml version="1.0" encoding="UTF-8" standalone="yes"?>
<Relationships xmlns="http://schemas.openxmlformats.org/package/2006/relationships"><Relationship Id="rId8" Type="http://schemas.openxmlformats.org/officeDocument/2006/relationships/image" Target="../media/image80.tiff"/><Relationship Id="rId13" Type="http://schemas.openxmlformats.org/officeDocument/2006/relationships/image" Target="../media/image85.tiff"/><Relationship Id="rId3" Type="http://schemas.openxmlformats.org/officeDocument/2006/relationships/image" Target="../media/image75.tiff"/><Relationship Id="rId7" Type="http://schemas.openxmlformats.org/officeDocument/2006/relationships/image" Target="../media/image79.tiff"/><Relationship Id="rId12" Type="http://schemas.openxmlformats.org/officeDocument/2006/relationships/image" Target="../media/image84.tiff"/><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78.tiff"/><Relationship Id="rId11" Type="http://schemas.openxmlformats.org/officeDocument/2006/relationships/image" Target="../media/image83.tiff"/><Relationship Id="rId5" Type="http://schemas.openxmlformats.org/officeDocument/2006/relationships/image" Target="../media/image77.tiff"/><Relationship Id="rId10" Type="http://schemas.openxmlformats.org/officeDocument/2006/relationships/image" Target="../media/image82.png"/><Relationship Id="rId4" Type="http://schemas.openxmlformats.org/officeDocument/2006/relationships/image" Target="../media/image76.tiff"/><Relationship Id="rId9" Type="http://schemas.openxmlformats.org/officeDocument/2006/relationships/image" Target="../media/image81.tiff"/><Relationship Id="rId14" Type="http://schemas.openxmlformats.org/officeDocument/2006/relationships/image" Target="../media/image86.png"/></Relationships>
</file>

<file path=ppt/slides/_rels/slide17.xml.rels><?xml version="1.0" encoding="UTF-8" standalone="yes"?>
<Relationships xmlns="http://schemas.openxmlformats.org/package/2006/relationships"><Relationship Id="rId8" Type="http://schemas.openxmlformats.org/officeDocument/2006/relationships/image" Target="../media/image78.tiff"/><Relationship Id="rId3" Type="http://schemas.openxmlformats.org/officeDocument/2006/relationships/image" Target="../media/image87.tiff"/><Relationship Id="rId7" Type="http://schemas.openxmlformats.org/officeDocument/2006/relationships/image" Target="../media/image77.tiff"/><Relationship Id="rId12" Type="http://schemas.openxmlformats.org/officeDocument/2006/relationships/image" Target="../media/image82.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76.tiff"/><Relationship Id="rId11" Type="http://schemas.openxmlformats.org/officeDocument/2006/relationships/image" Target="../media/image81.tiff"/><Relationship Id="rId5" Type="http://schemas.openxmlformats.org/officeDocument/2006/relationships/image" Target="../media/image75.tiff"/><Relationship Id="rId10" Type="http://schemas.openxmlformats.org/officeDocument/2006/relationships/image" Target="../media/image80.tiff"/><Relationship Id="rId4" Type="http://schemas.openxmlformats.org/officeDocument/2006/relationships/image" Target="../media/image88.png"/><Relationship Id="rId9" Type="http://schemas.openxmlformats.org/officeDocument/2006/relationships/image" Target="../media/image79.tiff"/></Relationships>
</file>

<file path=ppt/slides/_rels/slide18.xml.rels><?xml version="1.0" encoding="UTF-8" standalone="yes"?>
<Relationships xmlns="http://schemas.openxmlformats.org/package/2006/relationships"><Relationship Id="rId8" Type="http://schemas.openxmlformats.org/officeDocument/2006/relationships/image" Target="../media/image80.tiff"/><Relationship Id="rId3" Type="http://schemas.openxmlformats.org/officeDocument/2006/relationships/image" Target="../media/image75.tiff"/><Relationship Id="rId7" Type="http://schemas.openxmlformats.org/officeDocument/2006/relationships/image" Target="../media/image79.tiff"/><Relationship Id="rId12" Type="http://schemas.openxmlformats.org/officeDocument/2006/relationships/image" Target="../media/image90.pn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78.tiff"/><Relationship Id="rId11" Type="http://schemas.openxmlformats.org/officeDocument/2006/relationships/image" Target="../media/image89.png"/><Relationship Id="rId5" Type="http://schemas.openxmlformats.org/officeDocument/2006/relationships/image" Target="../media/image77.tiff"/><Relationship Id="rId10" Type="http://schemas.openxmlformats.org/officeDocument/2006/relationships/image" Target="../media/image82.png"/><Relationship Id="rId4" Type="http://schemas.openxmlformats.org/officeDocument/2006/relationships/image" Target="../media/image76.tiff"/><Relationship Id="rId9" Type="http://schemas.openxmlformats.org/officeDocument/2006/relationships/image" Target="../media/image81.tif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1.jpeg"/><Relationship Id="rId7" Type="http://schemas.openxmlformats.org/officeDocument/2006/relationships/image" Target="../media/image95.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jpeg"/></Relationships>
</file>

<file path=ppt/slides/_rels/slide21.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1.jpeg"/><Relationship Id="rId7" Type="http://schemas.openxmlformats.org/officeDocument/2006/relationships/image" Target="../media/image96.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jpeg"/></Relationships>
</file>

<file path=ppt/slides/_rels/slide2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98.png"/></Relationships>
</file>

<file path=ppt/slides/_rels/slide23.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1.jpeg"/><Relationship Id="rId7" Type="http://schemas.openxmlformats.org/officeDocument/2006/relationships/image" Target="../media/image95.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jpeg"/></Relationships>
</file>

<file path=ppt/slides/_rels/slide24.xml.rels><?xml version="1.0" encoding="UTF-8" standalone="yes"?>
<Relationships xmlns="http://schemas.openxmlformats.org/package/2006/relationships"><Relationship Id="rId8" Type="http://schemas.openxmlformats.org/officeDocument/2006/relationships/image" Target="../media/image104.jpeg"/><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102.jpg"/><Relationship Id="rId5" Type="http://schemas.openxmlformats.org/officeDocument/2006/relationships/image" Target="../media/image101.png"/><Relationship Id="rId4" Type="http://schemas.openxmlformats.org/officeDocument/2006/relationships/image" Target="../media/image100.png"/></Relationships>
</file>

<file path=ppt/slides/_rels/slide25.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108.emf"/><Relationship Id="rId2" Type="http://schemas.openxmlformats.org/officeDocument/2006/relationships/image" Target="../media/image107.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8" Type="http://schemas.openxmlformats.org/officeDocument/2006/relationships/hyperlink" Target="https://www.spacefordevelopment.org/library/" TargetMode="External"/><Relationship Id="rId13" Type="http://schemas.openxmlformats.org/officeDocument/2006/relationships/image" Target="../media/image112.png"/><Relationship Id="rId3" Type="http://schemas.openxmlformats.org/officeDocument/2006/relationships/hyperlink" Target="mailto:IPP@ukspaceagency.gov.uk" TargetMode="External"/><Relationship Id="rId7" Type="http://schemas.openxmlformats.org/officeDocument/2006/relationships/hyperlink" Target="https://www.spacefordevelopment.org/" TargetMode="External"/><Relationship Id="rId12" Type="http://schemas.openxmlformats.org/officeDocument/2006/relationships/image" Target="../media/image111.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109.png"/><Relationship Id="rId11" Type="http://schemas.openxmlformats.org/officeDocument/2006/relationships/image" Target="../media/image110.png"/><Relationship Id="rId5" Type="http://schemas.openxmlformats.org/officeDocument/2006/relationships/image" Target="../media/image96.png"/><Relationship Id="rId10" Type="http://schemas.openxmlformats.org/officeDocument/2006/relationships/hyperlink" Target="https://www.gov.uk/government/publications/international-partnership-programme-project-overview" TargetMode="External"/><Relationship Id="rId4" Type="http://schemas.openxmlformats.org/officeDocument/2006/relationships/hyperlink" Target="mailto:tim@cariboudigital.net" TargetMode="External"/><Relationship Id="rId9" Type="http://schemas.openxmlformats.org/officeDocument/2006/relationships/hyperlink" Target="https://www.spacefordevelopment.org/catalogue/"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3.xml"/><Relationship Id="rId1" Type="http://schemas.openxmlformats.org/officeDocument/2006/relationships/slideLayout" Target="../slideLayouts/slideLayout10.xml"/><Relationship Id="rId4" Type="http://schemas.openxmlformats.org/officeDocument/2006/relationships/image" Target="../media/image114.jpeg"/></Relationships>
</file>

<file path=ppt/slides/_rels/slide31.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126.png"/><Relationship Id="rId13" Type="http://schemas.openxmlformats.org/officeDocument/2006/relationships/image" Target="../media/image131.jpeg"/><Relationship Id="rId3" Type="http://schemas.openxmlformats.org/officeDocument/2006/relationships/image" Target="../media/image121.png"/><Relationship Id="rId7" Type="http://schemas.openxmlformats.org/officeDocument/2006/relationships/image" Target="../media/image125.png"/><Relationship Id="rId12" Type="http://schemas.openxmlformats.org/officeDocument/2006/relationships/image" Target="../media/image130.jpeg"/><Relationship Id="rId2" Type="http://schemas.openxmlformats.org/officeDocument/2006/relationships/image" Target="../media/image5.emf"/><Relationship Id="rId1" Type="http://schemas.openxmlformats.org/officeDocument/2006/relationships/slideLayout" Target="../slideLayouts/slideLayout5.xml"/><Relationship Id="rId6" Type="http://schemas.openxmlformats.org/officeDocument/2006/relationships/image" Target="../media/image124.png"/><Relationship Id="rId11" Type="http://schemas.openxmlformats.org/officeDocument/2006/relationships/image" Target="../media/image129.png"/><Relationship Id="rId5" Type="http://schemas.openxmlformats.org/officeDocument/2006/relationships/image" Target="../media/image123.png"/><Relationship Id="rId10" Type="http://schemas.openxmlformats.org/officeDocument/2006/relationships/image" Target="../media/image128.png"/><Relationship Id="rId4" Type="http://schemas.openxmlformats.org/officeDocument/2006/relationships/image" Target="../media/image122.png"/><Relationship Id="rId9" Type="http://schemas.openxmlformats.org/officeDocument/2006/relationships/image" Target="../media/image12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image" Target="../media/image17.png"/><Relationship Id="rId1" Type="http://schemas.openxmlformats.org/officeDocument/2006/relationships/slideLayout" Target="../slideLayouts/slideLayout6.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gif"/><Relationship Id="rId18" Type="http://schemas.openxmlformats.org/officeDocument/2006/relationships/image" Target="../media/image43.jpeg"/><Relationship Id="rId26" Type="http://schemas.openxmlformats.org/officeDocument/2006/relationships/image" Target="../media/image24.png"/><Relationship Id="rId3" Type="http://schemas.openxmlformats.org/officeDocument/2006/relationships/image" Target="../media/image28.jpeg"/><Relationship Id="rId21" Type="http://schemas.openxmlformats.org/officeDocument/2006/relationships/image" Target="../media/image46.jpeg"/><Relationship Id="rId7" Type="http://schemas.openxmlformats.org/officeDocument/2006/relationships/image" Target="../media/image32.png"/><Relationship Id="rId12" Type="http://schemas.openxmlformats.org/officeDocument/2006/relationships/image" Target="../media/image37.png"/><Relationship Id="rId17" Type="http://schemas.openxmlformats.org/officeDocument/2006/relationships/image" Target="../media/image42.png"/><Relationship Id="rId25" Type="http://schemas.openxmlformats.org/officeDocument/2006/relationships/image" Target="../media/image50.png"/><Relationship Id="rId2" Type="http://schemas.openxmlformats.org/officeDocument/2006/relationships/image" Target="../media/image27.png"/><Relationship Id="rId16" Type="http://schemas.openxmlformats.org/officeDocument/2006/relationships/image" Target="../media/image41.png"/><Relationship Id="rId20"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31.jpg"/><Relationship Id="rId11" Type="http://schemas.openxmlformats.org/officeDocument/2006/relationships/image" Target="../media/image36.jpeg"/><Relationship Id="rId24" Type="http://schemas.openxmlformats.org/officeDocument/2006/relationships/image" Target="../media/image49.jpeg"/><Relationship Id="rId5" Type="http://schemas.openxmlformats.org/officeDocument/2006/relationships/image" Target="../media/image30.png"/><Relationship Id="rId15" Type="http://schemas.openxmlformats.org/officeDocument/2006/relationships/image" Target="../media/image40.png"/><Relationship Id="rId23" Type="http://schemas.openxmlformats.org/officeDocument/2006/relationships/image" Target="../media/image48.jpeg"/><Relationship Id="rId10" Type="http://schemas.openxmlformats.org/officeDocument/2006/relationships/image" Target="../media/image35.png"/><Relationship Id="rId19" Type="http://schemas.openxmlformats.org/officeDocument/2006/relationships/image" Target="../media/image44.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9.jpeg"/><Relationship Id="rId22" Type="http://schemas.openxmlformats.org/officeDocument/2006/relationships/image" Target="../media/image47.png"/><Relationship Id="rId27"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4645" y="2301229"/>
            <a:ext cx="6982590" cy="1649895"/>
          </a:xfrm>
        </p:spPr>
        <p:txBody>
          <a:bodyPr>
            <a:normAutofit/>
          </a:bodyPr>
          <a:lstStyle/>
          <a:p>
            <a:r>
              <a:rPr lang="en-GB" dirty="0"/>
              <a:t>UKSA LIASON Report </a:t>
            </a:r>
          </a:p>
        </p:txBody>
      </p:sp>
      <p:sp>
        <p:nvSpPr>
          <p:cNvPr id="3" name="Subtitle 2"/>
          <p:cNvSpPr>
            <a:spLocks noGrp="1"/>
          </p:cNvSpPr>
          <p:nvPr>
            <p:ph type="subTitle" idx="1"/>
          </p:nvPr>
        </p:nvSpPr>
        <p:spPr>
          <a:xfrm>
            <a:off x="220204" y="5933024"/>
            <a:ext cx="4631194" cy="924976"/>
          </a:xfrm>
        </p:spPr>
        <p:txBody>
          <a:bodyPr>
            <a:normAutofit fontScale="70000" lnSpcReduction="20000"/>
          </a:bodyPr>
          <a:lstStyle/>
          <a:p>
            <a:endParaRPr lang="en-GB" dirty="0"/>
          </a:p>
          <a:p>
            <a:r>
              <a:rPr lang="en-GB" dirty="0"/>
              <a:t>CEOS WGISS - 48 Oct 2019</a:t>
            </a:r>
          </a:p>
          <a:p>
            <a:r>
              <a:rPr lang="en-GB" dirty="0"/>
              <a:t>VAST Vietnam</a:t>
            </a:r>
          </a:p>
          <a:p>
            <a:endParaRPr lang="en-GB" dirty="0"/>
          </a:p>
        </p:txBody>
      </p:sp>
      <p:sp>
        <p:nvSpPr>
          <p:cNvPr id="4" name="Title 1">
            <a:extLst>
              <a:ext uri="{FF2B5EF4-FFF2-40B4-BE49-F238E27FC236}">
                <a16:creationId xmlns:a16="http://schemas.microsoft.com/office/drawing/2014/main" xmlns="" id="{C19DFA9B-2BDA-5745-AA28-FDDCF18BE8A1}"/>
              </a:ext>
            </a:extLst>
          </p:cNvPr>
          <p:cNvSpPr txBox="1">
            <a:spLocks/>
          </p:cNvSpPr>
          <p:nvPr/>
        </p:nvSpPr>
        <p:spPr>
          <a:xfrm>
            <a:off x="0" y="3511827"/>
            <a:ext cx="6982590" cy="1649895"/>
          </a:xfrm>
          <a:prstGeom prst="rect">
            <a:avLst/>
          </a:prstGeom>
        </p:spPr>
        <p:txBody>
          <a:bodyPr vert="horz" lIns="91440" tIns="45720" rIns="91440" bIns="45720" rtlCol="0" anchor="t">
            <a:normAutofit fontScale="47500" lnSpcReduction="20000"/>
          </a:bodyPr>
          <a:lstStyle>
            <a:lvl1pPr algn="ctr" defTabSz="914400" rtl="0" eaLnBrk="1" latinLnBrk="0" hangingPunct="1">
              <a:lnSpc>
                <a:spcPct val="90000"/>
              </a:lnSpc>
              <a:spcBef>
                <a:spcPct val="0"/>
              </a:spcBef>
              <a:buNone/>
              <a:defRPr sz="5000" b="1" kern="1200">
                <a:solidFill>
                  <a:schemeClr val="bg1"/>
                </a:solidFill>
                <a:latin typeface="+mj-lt"/>
                <a:ea typeface="+mj-ea"/>
                <a:cs typeface="+mj-cs"/>
              </a:defRPr>
            </a:lvl1pPr>
          </a:lstStyle>
          <a:p>
            <a:r>
              <a:rPr lang="en-GB" dirty="0"/>
              <a:t>Esther Conway (CEDA), Rob Fletcher (Satellite Applications Catapult),  Hugh Mortimer (STFC), Heiko </a:t>
            </a:r>
            <a:r>
              <a:rPr lang="en-GB" dirty="0" err="1"/>
              <a:t>Balzter</a:t>
            </a:r>
            <a:r>
              <a:rPr lang="en-GB" dirty="0"/>
              <a:t> (NCEO), Bertie Archer (UKSA), Michelle Odgers UKSA), Barbara Hoffman (HR Wallingford), Athene Gadsby (UKSA), Tim Hayward (Caribou Space)  </a:t>
            </a:r>
          </a:p>
        </p:txBody>
      </p:sp>
    </p:spTree>
    <p:extLst>
      <p:ext uri="{BB962C8B-B14F-4D97-AF65-F5344CB8AC3E}">
        <p14:creationId xmlns:p14="http://schemas.microsoft.com/office/powerpoint/2010/main" val="23433749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9666" y="-27384"/>
            <a:ext cx="6192838" cy="503238"/>
          </a:xfrm>
        </p:spPr>
        <p:txBody>
          <a:bodyPr>
            <a:normAutofit fontScale="90000"/>
          </a:bodyPr>
          <a:lstStyle/>
          <a:p>
            <a:r>
              <a:rPr lang="en-GB" dirty="0"/>
              <a:t>Thematic Focus</a:t>
            </a:r>
          </a:p>
        </p:txBody>
      </p:sp>
      <p:sp>
        <p:nvSpPr>
          <p:cNvPr id="3" name="Content Placeholder 2"/>
          <p:cNvSpPr>
            <a:spLocks noGrp="1"/>
          </p:cNvSpPr>
          <p:nvPr>
            <p:ph idx="1"/>
          </p:nvPr>
        </p:nvSpPr>
        <p:spPr>
          <a:xfrm>
            <a:off x="1524000" y="404665"/>
            <a:ext cx="9144000" cy="4968875"/>
          </a:xfrm>
        </p:spPr>
        <p:txBody>
          <a:bodyPr>
            <a:normAutofit fontScale="92500" lnSpcReduction="10000"/>
          </a:bodyPr>
          <a:lstStyle/>
          <a:p>
            <a:pPr lvl="0"/>
            <a:endParaRPr lang="en-GB" sz="2400" b="1" dirty="0"/>
          </a:p>
          <a:p>
            <a:pPr marL="0" indent="0">
              <a:buNone/>
            </a:pPr>
            <a:r>
              <a:rPr lang="en-GB" sz="2400" b="1" dirty="0"/>
              <a:t>	Climate smart agriculture</a:t>
            </a:r>
            <a:r>
              <a:rPr lang="en-GB" sz="2400" dirty="0"/>
              <a:t> </a:t>
            </a:r>
          </a:p>
          <a:p>
            <a:pPr marL="0" indent="0">
              <a:buNone/>
            </a:pPr>
            <a:endParaRPr lang="en-GB" sz="2400" dirty="0"/>
          </a:p>
          <a:p>
            <a:pPr marL="0" indent="0">
              <a:buNone/>
            </a:pPr>
            <a:endParaRPr lang="en-GB" sz="1600" b="1" dirty="0"/>
          </a:p>
          <a:p>
            <a:pPr marL="0" indent="0">
              <a:buNone/>
            </a:pPr>
            <a:r>
              <a:rPr lang="en-GB" sz="2400" b="1" dirty="0"/>
              <a:t>                                  Dealing with pest and disease threats</a:t>
            </a:r>
            <a:r>
              <a:rPr lang="en-GB" sz="2400" dirty="0"/>
              <a:t> </a:t>
            </a:r>
          </a:p>
          <a:p>
            <a:pPr lvl="0"/>
            <a:endParaRPr lang="en-GB" sz="2400" b="1" dirty="0"/>
          </a:p>
          <a:p>
            <a:pPr lvl="0"/>
            <a:endParaRPr lang="en-GB" sz="2400" b="1" dirty="0"/>
          </a:p>
          <a:p>
            <a:pPr marL="0" indent="0">
              <a:buNone/>
            </a:pPr>
            <a:r>
              <a:rPr lang="en-GB" sz="2400" b="1" dirty="0"/>
              <a:t>	Sustainable intensification</a:t>
            </a:r>
            <a:r>
              <a:rPr lang="en-GB" sz="2400" dirty="0"/>
              <a:t>  </a:t>
            </a:r>
          </a:p>
          <a:p>
            <a:pPr marL="0" indent="0">
              <a:buNone/>
            </a:pPr>
            <a:endParaRPr lang="en-GB" sz="3200" dirty="0"/>
          </a:p>
          <a:p>
            <a:pPr marL="0" indent="0">
              <a:buNone/>
            </a:pPr>
            <a:r>
              <a:rPr lang="en-GB" sz="2400" b="1" dirty="0"/>
              <a:t>                                                 Precision agriculture</a:t>
            </a:r>
            <a:r>
              <a:rPr lang="en-GB" sz="2400" dirty="0"/>
              <a:t> </a:t>
            </a:r>
          </a:p>
          <a:p>
            <a:pPr lvl="0"/>
            <a:endParaRPr lang="en-GB" sz="2400" b="1" dirty="0"/>
          </a:p>
          <a:p>
            <a:pPr lvl="0"/>
            <a:endParaRPr lang="en-GB" sz="1100" b="1" dirty="0"/>
          </a:p>
          <a:p>
            <a:pPr marL="457200" lvl="1" indent="0">
              <a:buNone/>
            </a:pPr>
            <a:r>
              <a:rPr lang="en-GB" sz="2200" b="1" dirty="0"/>
              <a:t>    Enabling technologies</a:t>
            </a:r>
            <a:endParaRPr lang="en-GB" sz="2200" dirty="0"/>
          </a:p>
          <a:p>
            <a:endParaRPr lang="en-GB" sz="2400" dirty="0"/>
          </a:p>
        </p:txBody>
      </p:sp>
      <p:pic>
        <p:nvPicPr>
          <p:cNvPr id="1026" name="Picture 2"/>
          <p:cNvPicPr>
            <a:picLocks noChangeAspect="1" noChangeArrowheads="1"/>
          </p:cNvPicPr>
          <p:nvPr/>
        </p:nvPicPr>
        <p:blipFill>
          <a:blip r:embed="rId2">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6826674" y="128042"/>
            <a:ext cx="1365443" cy="17887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44920" y="1815073"/>
            <a:ext cx="2051720" cy="136398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t="18538" r="67831" b="8615"/>
          <a:stretch/>
        </p:blipFill>
        <p:spPr bwMode="auto">
          <a:xfrm>
            <a:off x="8904312" y="2706519"/>
            <a:ext cx="1368152" cy="147172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202" y="3455680"/>
            <a:ext cx="2550959" cy="136872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descr="C:\Users\HYZ49798\AppData\Local\Microsoft\Windows\INetCache\Content.Outlook\IJUH5YBV\P9041336.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23992" y="5013652"/>
            <a:ext cx="1728192" cy="129566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3071665" y="1278071"/>
            <a:ext cx="2037737" cy="461665"/>
          </a:xfrm>
          <a:prstGeom prst="rect">
            <a:avLst/>
          </a:prstGeom>
        </p:spPr>
        <p:txBody>
          <a:bodyPr wrap="none">
            <a:spAutoFit/>
          </a:bodyPr>
          <a:lstStyle/>
          <a:p>
            <a:r>
              <a:rPr lang="zh-CN" altLang="en-US" sz="2400" b="1" dirty="0"/>
              <a:t>气候智能农业</a:t>
            </a:r>
            <a:endParaRPr lang="en-GB" sz="2400" dirty="0"/>
          </a:p>
        </p:txBody>
      </p:sp>
      <p:sp>
        <p:nvSpPr>
          <p:cNvPr id="5" name="Rectangle 4"/>
          <p:cNvSpPr/>
          <p:nvPr/>
        </p:nvSpPr>
        <p:spPr>
          <a:xfrm>
            <a:off x="6078518" y="2391272"/>
            <a:ext cx="2731838" cy="461665"/>
          </a:xfrm>
          <a:prstGeom prst="rect">
            <a:avLst/>
          </a:prstGeom>
        </p:spPr>
        <p:txBody>
          <a:bodyPr wrap="none">
            <a:spAutoFit/>
          </a:bodyPr>
          <a:lstStyle/>
          <a:p>
            <a:r>
              <a:rPr lang="zh-CN" altLang="en-US" sz="2400" b="1" dirty="0"/>
              <a:t>处理病虫害的威胁 </a:t>
            </a:r>
            <a:endParaRPr lang="en-GB" sz="2400" dirty="0"/>
          </a:p>
        </p:txBody>
      </p:sp>
      <p:sp>
        <p:nvSpPr>
          <p:cNvPr id="6" name="Rectangle 5"/>
          <p:cNvSpPr/>
          <p:nvPr/>
        </p:nvSpPr>
        <p:spPr>
          <a:xfrm>
            <a:off x="3074871" y="3650362"/>
            <a:ext cx="2034531" cy="461665"/>
          </a:xfrm>
          <a:prstGeom prst="rect">
            <a:avLst/>
          </a:prstGeom>
        </p:spPr>
        <p:txBody>
          <a:bodyPr wrap="none">
            <a:spAutoFit/>
          </a:bodyPr>
          <a:lstStyle/>
          <a:p>
            <a:r>
              <a:rPr lang="zh-CN" altLang="en-US" sz="2400" b="1" dirty="0"/>
              <a:t>可持续集约化</a:t>
            </a:r>
            <a:endParaRPr lang="en-GB" sz="2400" dirty="0"/>
          </a:p>
        </p:txBody>
      </p:sp>
      <p:sp>
        <p:nvSpPr>
          <p:cNvPr id="7" name="Rectangle 6"/>
          <p:cNvSpPr/>
          <p:nvPr/>
        </p:nvSpPr>
        <p:spPr>
          <a:xfrm>
            <a:off x="8904312" y="4367321"/>
            <a:ext cx="1418978" cy="461665"/>
          </a:xfrm>
          <a:prstGeom prst="rect">
            <a:avLst/>
          </a:prstGeom>
        </p:spPr>
        <p:txBody>
          <a:bodyPr wrap="none">
            <a:spAutoFit/>
          </a:bodyPr>
          <a:lstStyle/>
          <a:p>
            <a:r>
              <a:rPr lang="zh-CN" altLang="en-US" sz="2400" b="1" dirty="0"/>
              <a:t>精准农业</a:t>
            </a:r>
            <a:endParaRPr lang="en-GB" sz="2400" dirty="0"/>
          </a:p>
        </p:txBody>
      </p:sp>
      <p:sp>
        <p:nvSpPr>
          <p:cNvPr id="9" name="Rectangle 8"/>
          <p:cNvSpPr/>
          <p:nvPr/>
        </p:nvSpPr>
        <p:spPr>
          <a:xfrm>
            <a:off x="3359634" y="5805265"/>
            <a:ext cx="1417376" cy="461665"/>
          </a:xfrm>
          <a:prstGeom prst="rect">
            <a:avLst/>
          </a:prstGeom>
        </p:spPr>
        <p:txBody>
          <a:bodyPr wrap="none">
            <a:spAutoFit/>
          </a:bodyPr>
          <a:lstStyle/>
          <a:p>
            <a:r>
              <a:rPr lang="zh-CN" altLang="en-US" sz="2400" b="1" dirty="0"/>
              <a:t>技术应用</a:t>
            </a:r>
            <a:endParaRPr lang="en-GB" sz="2400" dirty="0"/>
          </a:p>
        </p:txBody>
      </p:sp>
    </p:spTree>
    <p:extLst>
      <p:ext uri="{BB962C8B-B14F-4D97-AF65-F5344CB8AC3E}">
        <p14:creationId xmlns:p14="http://schemas.microsoft.com/office/powerpoint/2010/main" val="20362219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a:t>NCEO ODA Programme</a:t>
            </a:r>
          </a:p>
        </p:txBody>
      </p:sp>
      <p:sp>
        <p:nvSpPr>
          <p:cNvPr id="4" name="Footer Placeholder 3"/>
          <p:cNvSpPr>
            <a:spLocks noGrp="1"/>
          </p:cNvSpPr>
          <p:nvPr>
            <p:ph type="ftr" sz="quarter" idx="3"/>
          </p:nvPr>
        </p:nvSpPr>
        <p:spPr/>
        <p:txBody>
          <a:bodyPr/>
          <a:lstStyle/>
          <a:p>
            <a:r>
              <a:rPr lang="en-US" dirty="0"/>
              <a:t>Heiko </a:t>
            </a:r>
            <a:r>
              <a:rPr lang="en-US" dirty="0" err="1"/>
              <a:t>Balzter</a:t>
            </a:r>
            <a:r>
              <a:rPr lang="en-US" dirty="0"/>
              <a:t> |</a:t>
            </a:r>
            <a:r>
              <a:rPr lang="en-GB" dirty="0"/>
              <a:t> </a:t>
            </a:r>
            <a:r>
              <a:rPr lang="en-GB" dirty="0">
                <a:hlinkClick r:id="rId2"/>
              </a:rPr>
              <a:t>hb91@leicester.ac.uk</a:t>
            </a:r>
            <a:r>
              <a:rPr lang="en-US" dirty="0">
                <a:hlinkClick r:id="rId2"/>
              </a:rPr>
              <a:t>|</a:t>
            </a:r>
            <a:r>
              <a:rPr lang="en-US" dirty="0"/>
              <a:t> University of Leicester </a:t>
            </a:r>
          </a:p>
        </p:txBody>
      </p:sp>
      <p:pic>
        <p:nvPicPr>
          <p:cNvPr id="2050" name="Picture 2" descr="Image result for NCEO logo">
            <a:extLst>
              <a:ext uri="{FF2B5EF4-FFF2-40B4-BE49-F238E27FC236}">
                <a16:creationId xmlns:a16="http://schemas.microsoft.com/office/drawing/2014/main" xmlns="" id="{8F120A68-C235-9540-9C66-BB352D6B72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1767" y="5973984"/>
            <a:ext cx="2218633" cy="76664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NERC logo">
            <a:extLst>
              <a:ext uri="{FF2B5EF4-FFF2-40B4-BE49-F238E27FC236}">
                <a16:creationId xmlns:a16="http://schemas.microsoft.com/office/drawing/2014/main" xmlns="" id="{0ED9C09C-4EAA-0D45-A45B-2E60E6B7302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53857" y="6154984"/>
            <a:ext cx="1984444" cy="40246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NERC ODA">
            <a:extLst>
              <a:ext uri="{FF2B5EF4-FFF2-40B4-BE49-F238E27FC236}">
                <a16:creationId xmlns:a16="http://schemas.microsoft.com/office/drawing/2014/main" xmlns="" id="{42AE349D-DE7E-7743-BA2D-4849422B96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664" y="2066745"/>
            <a:ext cx="5273472" cy="287959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NERC ODA">
            <a:extLst>
              <a:ext uri="{FF2B5EF4-FFF2-40B4-BE49-F238E27FC236}">
                <a16:creationId xmlns:a16="http://schemas.microsoft.com/office/drawing/2014/main" xmlns="" id="{6F725A73-770F-3648-8821-64ADEBB01B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76041" y="2645765"/>
            <a:ext cx="30734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39112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xmlns="" id="{1C68D687-E7E2-9D46-B3BF-D3E45DB1A89C}"/>
              </a:ext>
            </a:extLst>
          </p:cNvPr>
          <p:cNvSpPr>
            <a:spLocks noGrp="1"/>
          </p:cNvSpPr>
          <p:nvPr>
            <p:ph type="title"/>
          </p:nvPr>
        </p:nvSpPr>
        <p:spPr/>
        <p:txBody>
          <a:bodyPr/>
          <a:lstStyle/>
          <a:p>
            <a:r>
              <a:rPr lang="en-US" dirty="0"/>
              <a:t>Soil moisture estimates for Ghana</a:t>
            </a:r>
          </a:p>
        </p:txBody>
      </p:sp>
      <p:grpSp>
        <p:nvGrpSpPr>
          <p:cNvPr id="2" name="Group 1">
            <a:extLst>
              <a:ext uri="{FF2B5EF4-FFF2-40B4-BE49-F238E27FC236}">
                <a16:creationId xmlns:a16="http://schemas.microsoft.com/office/drawing/2014/main" xmlns="" id="{A3401793-668A-2048-972A-D50A1D3D5FBE}"/>
              </a:ext>
            </a:extLst>
          </p:cNvPr>
          <p:cNvGrpSpPr>
            <a:grpSpLocks noChangeAspect="1"/>
          </p:cNvGrpSpPr>
          <p:nvPr/>
        </p:nvGrpSpPr>
        <p:grpSpPr>
          <a:xfrm>
            <a:off x="138505" y="1922388"/>
            <a:ext cx="7796863" cy="3265385"/>
            <a:chOff x="1112256" y="1439556"/>
            <a:chExt cx="10309667" cy="4317768"/>
          </a:xfrm>
        </p:grpSpPr>
        <p:pic>
          <p:nvPicPr>
            <p:cNvPr id="14" name="Picture 13">
              <a:extLst>
                <a:ext uri="{FF2B5EF4-FFF2-40B4-BE49-F238E27FC236}">
                  <a16:creationId xmlns:a16="http://schemas.microsoft.com/office/drawing/2014/main" xmlns="" id="{17C577D4-43CD-B74D-8DDF-C90F3BF569D3}"/>
                </a:ext>
              </a:extLst>
            </p:cNvPr>
            <p:cNvPicPr>
              <a:picLocks noChangeAspect="1"/>
            </p:cNvPicPr>
            <p:nvPr/>
          </p:nvPicPr>
          <p:blipFill rotWithShape="1">
            <a:blip r:embed="rId3" cstate="screen">
              <a:alphaModFix/>
              <a:extLst>
                <a:ext uri="{28A0092B-C50C-407E-A947-70E740481C1C}">
                  <a14:useLocalDpi xmlns:a14="http://schemas.microsoft.com/office/drawing/2010/main"/>
                </a:ext>
              </a:extLst>
            </a:blip>
            <a:srcRect t="7086"/>
            <a:stretch/>
          </p:blipFill>
          <p:spPr>
            <a:xfrm>
              <a:off x="4667015" y="1439556"/>
              <a:ext cx="6754908" cy="4314963"/>
            </a:xfrm>
            <a:prstGeom prst="rect">
              <a:avLst/>
            </a:prstGeom>
          </p:spPr>
        </p:pic>
        <p:pic>
          <p:nvPicPr>
            <p:cNvPr id="23" name="Picture 22">
              <a:extLst>
                <a:ext uri="{FF2B5EF4-FFF2-40B4-BE49-F238E27FC236}">
                  <a16:creationId xmlns:a16="http://schemas.microsoft.com/office/drawing/2014/main" xmlns="" id="{F0E20F3E-DD97-CB45-9242-069BCC06E97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12256" y="1439557"/>
              <a:ext cx="2361856" cy="4317767"/>
            </a:xfrm>
            <a:prstGeom prst="rect">
              <a:avLst/>
            </a:prstGeom>
          </p:spPr>
        </p:pic>
        <p:cxnSp>
          <p:nvCxnSpPr>
            <p:cNvPr id="25" name="Straight Connector 24">
              <a:extLst>
                <a:ext uri="{FF2B5EF4-FFF2-40B4-BE49-F238E27FC236}">
                  <a16:creationId xmlns:a16="http://schemas.microsoft.com/office/drawing/2014/main" xmlns="" id="{318A4634-8756-9D4C-82DF-9801DAACBB95}"/>
                </a:ext>
              </a:extLst>
            </p:cNvPr>
            <p:cNvCxnSpPr/>
            <p:nvPr/>
          </p:nvCxnSpPr>
          <p:spPr>
            <a:xfrm flipV="1">
              <a:off x="2815577" y="1662178"/>
              <a:ext cx="2706423" cy="8588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5A4B46A0-5850-6C40-9D31-5CCA84FF5826}"/>
                </a:ext>
              </a:extLst>
            </p:cNvPr>
            <p:cNvCxnSpPr/>
            <p:nvPr/>
          </p:nvCxnSpPr>
          <p:spPr>
            <a:xfrm>
              <a:off x="2802649" y="2534254"/>
              <a:ext cx="2719351" cy="26922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2" name="Text Placeholder 32">
            <a:extLst>
              <a:ext uri="{FF2B5EF4-FFF2-40B4-BE49-F238E27FC236}">
                <a16:creationId xmlns:a16="http://schemas.microsoft.com/office/drawing/2014/main" xmlns="" id="{A9628447-95BB-5A46-8B99-81D43CD531A7}"/>
              </a:ext>
            </a:extLst>
          </p:cNvPr>
          <p:cNvSpPr txBox="1">
            <a:spLocks/>
          </p:cNvSpPr>
          <p:nvPr/>
        </p:nvSpPr>
        <p:spPr>
          <a:xfrm>
            <a:off x="7644917" y="1534590"/>
            <a:ext cx="4547084" cy="4576943"/>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2B3459"/>
                </a:solidFill>
                <a:effectLst/>
                <a:uLnTx/>
                <a:uFillTx/>
                <a:latin typeface="Calibri" panose="020F0502020204030204"/>
                <a:ea typeface="+mn-ea"/>
                <a:cs typeface="+mn-cs"/>
              </a:rPr>
              <a:t>Estimates of soil moisture over Ghana, found by combining model predictions with satellite observations.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2B3459"/>
                </a:solidFill>
                <a:effectLst/>
                <a:uLnTx/>
                <a:uFillTx/>
                <a:latin typeface="Calibri" panose="020F0502020204030204"/>
                <a:ea typeface="+mn-ea"/>
                <a:cs typeface="+mn-cs"/>
              </a:rPr>
              <a:t>Prototype for larger scale Africa wide soil moisture dataset.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2B3459"/>
                </a:solidFill>
                <a:effectLst/>
                <a:uLnTx/>
                <a:uFillTx/>
                <a:latin typeface="Calibri" panose="020F0502020204030204"/>
                <a:ea typeface="+mn-ea"/>
                <a:cs typeface="+mn-cs"/>
              </a:rPr>
              <a:t>Dataset description:</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2B3459"/>
                </a:solidFill>
                <a:effectLst/>
                <a:uLnTx/>
                <a:uFillTx/>
                <a:latin typeface="Calibri" panose="020F0502020204030204"/>
                <a:ea typeface="+mn-ea"/>
                <a:cs typeface="+mn-cs"/>
              </a:rPr>
              <a:t>Pinnington, E., </a:t>
            </a:r>
            <a:r>
              <a:rPr kumimoji="0" lang="en-US" sz="1400" b="0" i="0" u="none" strike="noStrike" kern="1200" cap="none" spc="0" normalizeH="0" baseline="0" noProof="0" dirty="0" err="1">
                <a:ln>
                  <a:noFill/>
                </a:ln>
                <a:solidFill>
                  <a:srgbClr val="2B3459"/>
                </a:solidFill>
                <a:effectLst/>
                <a:uLnTx/>
                <a:uFillTx/>
                <a:latin typeface="Calibri" panose="020F0502020204030204"/>
                <a:ea typeface="+mn-ea"/>
                <a:cs typeface="+mn-cs"/>
              </a:rPr>
              <a:t>Quaife</a:t>
            </a:r>
            <a:r>
              <a:rPr kumimoji="0" lang="en-US" sz="1400" b="0" i="0" u="none" strike="noStrike" kern="1200" cap="none" spc="0" normalizeH="0" baseline="0" noProof="0" dirty="0">
                <a:ln>
                  <a:noFill/>
                </a:ln>
                <a:solidFill>
                  <a:srgbClr val="2B3459"/>
                </a:solidFill>
                <a:effectLst/>
                <a:uLnTx/>
                <a:uFillTx/>
                <a:latin typeface="Calibri" panose="020F0502020204030204"/>
                <a:ea typeface="+mn-ea"/>
                <a:cs typeface="+mn-cs"/>
              </a:rPr>
              <a:t>, T., and Black, E.: Impact of remotely sensed soil moisture and precipitation on soil moisture prediction in a data assimilation system with the JULES land surface model, </a:t>
            </a:r>
            <a:r>
              <a:rPr kumimoji="0" lang="en-US" sz="1400" b="0" i="0" u="none" strike="noStrike" kern="1200" cap="none" spc="0" normalizeH="0" baseline="0" noProof="0" dirty="0" err="1">
                <a:ln>
                  <a:noFill/>
                </a:ln>
                <a:solidFill>
                  <a:srgbClr val="2B3459"/>
                </a:solidFill>
                <a:effectLst/>
                <a:uLnTx/>
                <a:uFillTx/>
                <a:latin typeface="Calibri" panose="020F0502020204030204"/>
                <a:ea typeface="+mn-ea"/>
                <a:cs typeface="+mn-cs"/>
              </a:rPr>
              <a:t>Hydrol</a:t>
            </a:r>
            <a:r>
              <a:rPr kumimoji="0" lang="en-US" sz="1400" b="0" i="0" u="none" strike="noStrike" kern="1200" cap="none" spc="0" normalizeH="0" baseline="0" noProof="0" dirty="0">
                <a:ln>
                  <a:noFill/>
                </a:ln>
                <a:solidFill>
                  <a:srgbClr val="2B3459"/>
                </a:solidFill>
                <a:effectLst/>
                <a:uLnTx/>
                <a:uFillTx/>
                <a:latin typeface="Calibri" panose="020F0502020204030204"/>
                <a:ea typeface="+mn-ea"/>
                <a:cs typeface="+mn-cs"/>
              </a:rPr>
              <a:t>. Earth Syst. Sci., 22, 2575-2588, https://</a:t>
            </a:r>
            <a:r>
              <a:rPr kumimoji="0" lang="en-US" sz="1400" b="0" i="0" u="none" strike="noStrike" kern="1200" cap="none" spc="0" normalizeH="0" baseline="0" noProof="0" dirty="0" err="1">
                <a:ln>
                  <a:noFill/>
                </a:ln>
                <a:solidFill>
                  <a:srgbClr val="2B3459"/>
                </a:solidFill>
                <a:effectLst/>
                <a:uLnTx/>
                <a:uFillTx/>
                <a:latin typeface="Calibri" panose="020F0502020204030204"/>
                <a:ea typeface="+mn-ea"/>
                <a:cs typeface="+mn-cs"/>
              </a:rPr>
              <a:t>doi.org</a:t>
            </a:r>
            <a:r>
              <a:rPr kumimoji="0" lang="en-US" sz="1400" b="0" i="0" u="none" strike="noStrike" kern="1200" cap="none" spc="0" normalizeH="0" baseline="0" noProof="0" dirty="0">
                <a:ln>
                  <a:noFill/>
                </a:ln>
                <a:solidFill>
                  <a:srgbClr val="2B3459"/>
                </a:solidFill>
                <a:effectLst/>
                <a:uLnTx/>
                <a:uFillTx/>
                <a:latin typeface="Calibri" panose="020F0502020204030204"/>
                <a:ea typeface="+mn-ea"/>
                <a:cs typeface="+mn-cs"/>
              </a:rPr>
              <a:t>/10.5194/hess-22-2575-2018, 2018.</a:t>
            </a:r>
          </a:p>
        </p:txBody>
      </p:sp>
    </p:spTree>
    <p:extLst>
      <p:ext uri="{BB962C8B-B14F-4D97-AF65-F5344CB8AC3E}">
        <p14:creationId xmlns:p14="http://schemas.microsoft.com/office/powerpoint/2010/main" val="3459792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a:xfrm>
            <a:off x="446167" y="119854"/>
            <a:ext cx="6045738" cy="1002007"/>
          </a:xfrm>
        </p:spPr>
        <p:txBody>
          <a:bodyPr>
            <a:normAutofit fontScale="90000"/>
          </a:bodyPr>
          <a:lstStyle/>
          <a:p>
            <a:r>
              <a:rPr lang="en-GB" sz="4000" dirty="0"/>
              <a:t>Kenya Aboveground Biomass</a:t>
            </a:r>
          </a:p>
        </p:txBody>
      </p:sp>
      <p:sp>
        <p:nvSpPr>
          <p:cNvPr id="13" name="Content Placeholder 12"/>
          <p:cNvSpPr>
            <a:spLocks noGrp="1"/>
          </p:cNvSpPr>
          <p:nvPr>
            <p:ph idx="1"/>
          </p:nvPr>
        </p:nvSpPr>
        <p:spPr>
          <a:xfrm>
            <a:off x="334966" y="944578"/>
            <a:ext cx="6045738" cy="2726120"/>
          </a:xfrm>
        </p:spPr>
        <p:txBody>
          <a:bodyPr>
            <a:noAutofit/>
          </a:bodyPr>
          <a:lstStyle/>
          <a:p>
            <a:r>
              <a:rPr lang="en-GB" sz="1800" dirty="0"/>
              <a:t>The NCEO ODA AGB map is the most detailed and accurate biomass map for Kenya that has been produced to date. The accuracy assessment found coefficients of determination (R</a:t>
            </a:r>
            <a:r>
              <a:rPr lang="en-GB" sz="1800" baseline="30000" dirty="0"/>
              <a:t>2</a:t>
            </a:r>
            <a:r>
              <a:rPr lang="en-GB" sz="1800" dirty="0"/>
              <a:t>) between 0.64 and 0.90, and root mean square errors (RMSE) ranging from 35.9 t ha</a:t>
            </a:r>
            <a:r>
              <a:rPr lang="en-GB" sz="1800" baseline="30000" dirty="0"/>
              <a:t>-1</a:t>
            </a:r>
            <a:r>
              <a:rPr lang="en-GB" sz="1800" dirty="0"/>
              <a:t> to 65.2 t ha</a:t>
            </a:r>
            <a:r>
              <a:rPr lang="en-GB" sz="1800" baseline="30000" dirty="0"/>
              <a:t>-1</a:t>
            </a:r>
            <a:r>
              <a:rPr lang="en-GB" sz="1800" dirty="0"/>
              <a:t> </a:t>
            </a:r>
          </a:p>
          <a:p>
            <a:r>
              <a:rPr lang="en-GB" sz="1800" dirty="0"/>
              <a:t>The highest AGB densities are found in the dense tropical forests with values up to 530 t ha</a:t>
            </a:r>
            <a:r>
              <a:rPr lang="en-GB" sz="1800" baseline="30000" dirty="0"/>
              <a:t>-1</a:t>
            </a:r>
            <a:r>
              <a:rPr lang="en-GB" sz="1800" dirty="0"/>
              <a:t> (average 92 t ha</a:t>
            </a:r>
            <a:r>
              <a:rPr lang="en-GB" sz="1800" baseline="30000" dirty="0"/>
              <a:t>-1</a:t>
            </a:r>
            <a:r>
              <a:rPr lang="en-GB" sz="1800" dirty="0"/>
              <a:t>). Despite the low levels of biomass density (average 13 t ha</a:t>
            </a:r>
            <a:r>
              <a:rPr lang="en-GB" sz="1800" baseline="30000" dirty="0"/>
              <a:t>-1</a:t>
            </a:r>
            <a:r>
              <a:rPr lang="en-GB" sz="1800" dirty="0"/>
              <a:t>), the large area of wooded grassland and savannah in Kenya potentially stores up 58% of the total AGB in the country</a:t>
            </a:r>
          </a:p>
        </p:txBody>
      </p:sp>
      <p:pic>
        <p:nvPicPr>
          <p:cNvPr id="7" name="Picture 6"/>
          <p:cNvPicPr>
            <a:picLocks noChangeAspect="1"/>
          </p:cNvPicPr>
          <p:nvPr/>
        </p:nvPicPr>
        <p:blipFill rotWithShape="1">
          <a:blip r:embed="rId2" cstate="screen">
            <a:extLst>
              <a:ext uri="{28A0092B-C50C-407E-A947-70E740481C1C}">
                <a14:useLocalDpi xmlns:a14="http://schemas.microsoft.com/office/drawing/2010/main"/>
              </a:ext>
            </a:extLst>
          </a:blip>
          <a:srcRect t="2075" b="14200"/>
          <a:stretch/>
        </p:blipFill>
        <p:spPr bwMode="auto">
          <a:xfrm>
            <a:off x="6491905" y="214313"/>
            <a:ext cx="5666757" cy="6688772"/>
          </a:xfrm>
          <a:prstGeom prst="rect">
            <a:avLst/>
          </a:prstGeom>
          <a:noFill/>
          <a:ln>
            <a:noFill/>
          </a:ln>
          <a:extLst>
            <a:ext uri="{53640926-AAD7-44D8-BBD7-CCE9431645EC}">
              <a14:shadowObscured xmlns:a14="http://schemas.microsoft.com/office/drawing/2010/main"/>
            </a:ext>
          </a:extLst>
        </p:spPr>
      </p:pic>
      <p:pic>
        <p:nvPicPr>
          <p:cNvPr id="11" name="Picture 10"/>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42960" y="3777770"/>
            <a:ext cx="2069643" cy="2368866"/>
          </a:xfrm>
          <a:prstGeom prst="rect">
            <a:avLst/>
          </a:prstGeom>
          <a:ln w="3175">
            <a:solidFill>
              <a:schemeClr val="tx1"/>
            </a:solidFill>
          </a:ln>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4966" y="3780976"/>
            <a:ext cx="3907426" cy="2359529"/>
          </a:xfrm>
          <a:prstGeom prst="rect">
            <a:avLst/>
          </a:prstGeom>
        </p:spPr>
      </p:pic>
      <p:pic>
        <p:nvPicPr>
          <p:cNvPr id="2" name="Picture 1"/>
          <p:cNvPicPr>
            <a:picLocks noChangeAspect="1"/>
          </p:cNvPicPr>
          <p:nvPr/>
        </p:nvPicPr>
        <p:blipFill>
          <a:blip r:embed="rId5"/>
          <a:stretch>
            <a:fillRect/>
          </a:stretch>
        </p:blipFill>
        <p:spPr>
          <a:xfrm>
            <a:off x="334966" y="6266437"/>
            <a:ext cx="1707028" cy="457240"/>
          </a:xfrm>
          <a:prstGeom prst="rect">
            <a:avLst/>
          </a:prstGeom>
        </p:spPr>
      </p:pic>
      <p:pic>
        <p:nvPicPr>
          <p:cNvPr id="3" name="Picture 2"/>
          <p:cNvPicPr>
            <a:picLocks noChangeAspect="1"/>
          </p:cNvPicPr>
          <p:nvPr/>
        </p:nvPicPr>
        <p:blipFill>
          <a:blip r:embed="rId6"/>
          <a:stretch>
            <a:fillRect/>
          </a:stretch>
        </p:blipFill>
        <p:spPr>
          <a:xfrm>
            <a:off x="2288679" y="6251196"/>
            <a:ext cx="1548518" cy="487722"/>
          </a:xfrm>
          <a:prstGeom prst="rect">
            <a:avLst/>
          </a:prstGeom>
        </p:spPr>
      </p:pic>
    </p:spTree>
    <p:extLst>
      <p:ext uri="{BB962C8B-B14F-4D97-AF65-F5344CB8AC3E}">
        <p14:creationId xmlns:p14="http://schemas.microsoft.com/office/powerpoint/2010/main" val="10984585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6CE5D792-E17F-8F4F-A8DC-37B15FE57BBE}"/>
              </a:ext>
            </a:extLst>
          </p:cNvPr>
          <p:cNvSpPr>
            <a:spLocks noGrp="1"/>
          </p:cNvSpPr>
          <p:nvPr>
            <p:ph type="sldNum" sz="quarter" idx="12"/>
          </p:nvPr>
        </p:nvSpPr>
        <p:spPr/>
        <p:txBody>
          <a:bodyPr/>
          <a:lstStyle/>
          <a:p>
            <a:fld id="{5642EECE-B15D-402B-B309-7FABA9D582F9}" type="slidenum">
              <a:rPr lang="en-GB" smtClean="0"/>
              <a:t>14</a:t>
            </a:fld>
            <a:endParaRPr lang="en-GB"/>
          </a:p>
        </p:txBody>
      </p:sp>
      <p:pic>
        <p:nvPicPr>
          <p:cNvPr id="3" name="Picture 1">
            <a:extLst>
              <a:ext uri="{FF2B5EF4-FFF2-40B4-BE49-F238E27FC236}">
                <a16:creationId xmlns:a16="http://schemas.microsoft.com/office/drawing/2014/main" xmlns="" id="{4A3917A6-F7EE-E740-8205-F72717FF75AC}"/>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631675" y="846525"/>
            <a:ext cx="1512000" cy="479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xmlns="" id="{B560A117-32BE-DE4C-8A66-411C97024075}"/>
              </a:ext>
            </a:extLst>
          </p:cNvPr>
          <p:cNvSpPr/>
          <p:nvPr/>
        </p:nvSpPr>
        <p:spPr>
          <a:xfrm>
            <a:off x="529384" y="136810"/>
            <a:ext cx="9157828" cy="707886"/>
          </a:xfrm>
          <a:prstGeom prst="rect">
            <a:avLst/>
          </a:prstGeom>
        </p:spPr>
        <p:txBody>
          <a:bodyPr wrap="none">
            <a:spAutoFit/>
          </a:bodyPr>
          <a:lstStyle/>
          <a:p>
            <a:pPr defTabSz="414680" fontAlgn="base">
              <a:spcBef>
                <a:spcPct val="0"/>
              </a:spcBef>
              <a:spcAft>
                <a:spcPct val="0"/>
              </a:spcAft>
            </a:pPr>
            <a:r>
              <a:rPr lang="en-GB" sz="4000" dirty="0">
                <a:solidFill>
                  <a:srgbClr val="002060"/>
                </a:solidFill>
                <a:latin typeface="Calibri" panose="020F0502020204030204" pitchFamily="34" charset="0"/>
                <a:ea typeface="MS PGothic" pitchFamily="34" charset="-128"/>
                <a:cs typeface="Calibri" panose="020F0502020204030204" pitchFamily="34" charset="0"/>
              </a:rPr>
              <a:t>Maps of stable and change classes in Kenya</a:t>
            </a:r>
          </a:p>
        </p:txBody>
      </p:sp>
      <p:sp>
        <p:nvSpPr>
          <p:cNvPr id="5" name="Rectangle 4">
            <a:extLst>
              <a:ext uri="{FF2B5EF4-FFF2-40B4-BE49-F238E27FC236}">
                <a16:creationId xmlns:a16="http://schemas.microsoft.com/office/drawing/2014/main" xmlns="" id="{A673CB24-A8F2-194C-AC9E-0BF6144D9880}"/>
              </a:ext>
            </a:extLst>
          </p:cNvPr>
          <p:cNvSpPr/>
          <p:nvPr/>
        </p:nvSpPr>
        <p:spPr>
          <a:xfrm>
            <a:off x="5203022" y="1347435"/>
            <a:ext cx="7007328" cy="5312223"/>
          </a:xfrm>
          <a:prstGeom prst="rect">
            <a:avLst/>
          </a:prstGeom>
        </p:spPr>
        <p:txBody>
          <a:bodyPr wrap="square">
            <a:spAutoFit/>
          </a:bodyPr>
          <a:lstStyle/>
          <a:p>
            <a:pPr defTabSz="414680" fontAlgn="base">
              <a:spcBef>
                <a:spcPct val="0"/>
              </a:spcBef>
              <a:spcAft>
                <a:spcPct val="0"/>
              </a:spcAft>
            </a:pPr>
            <a:r>
              <a:rPr lang="en-GB" sz="2000" u="sng" dirty="0">
                <a:solidFill>
                  <a:schemeClr val="accent4">
                    <a:lumMod val="10000"/>
                  </a:schemeClr>
                </a:solidFill>
                <a:latin typeface="Calibri" panose="020F0502020204030204" pitchFamily="34" charset="0"/>
                <a:ea typeface="Verdana" panose="020B0604030504040204" pitchFamily="34" charset="0"/>
                <a:cs typeface="Calibri" panose="020F0502020204030204" pitchFamily="34" charset="0"/>
              </a:rPr>
              <a:t>Classification likelihood</a:t>
            </a:r>
          </a:p>
          <a:p>
            <a:pPr marL="362845" indent="-259175" defTabSz="414680" fontAlgn="base">
              <a:lnSpc>
                <a:spcPct val="114000"/>
              </a:lnSpc>
              <a:spcBef>
                <a:spcPct val="0"/>
              </a:spcBef>
              <a:spcAft>
                <a:spcPct val="0"/>
              </a:spcAft>
              <a:buFont typeface="Arial" panose="020B0604020202020204" pitchFamily="34" charset="0"/>
              <a:buChar char="•"/>
            </a:pPr>
            <a:r>
              <a:rPr lang="en-GB" sz="2000" dirty="0">
                <a:solidFill>
                  <a:schemeClr val="accent4">
                    <a:lumMod val="10000"/>
                  </a:schemeClr>
                </a:solidFill>
                <a:latin typeface="Calibri" panose="020F0502020204030204" pitchFamily="34" charset="0"/>
                <a:ea typeface="Verdana" panose="020B0604030504040204" pitchFamily="34" charset="0"/>
                <a:cs typeface="Calibri" panose="020F0502020204030204" pitchFamily="34" charset="0"/>
              </a:rPr>
              <a:t>Likelihood scale defined according to IPCC (2010): </a:t>
            </a:r>
          </a:p>
          <a:p>
            <a:pPr marL="1155490" indent="-259175" defTabSz="414680" fontAlgn="base">
              <a:lnSpc>
                <a:spcPct val="114000"/>
              </a:lnSpc>
              <a:spcBef>
                <a:spcPct val="0"/>
              </a:spcBef>
              <a:spcAft>
                <a:spcPct val="0"/>
              </a:spcAft>
              <a:buFont typeface="Wingdings" panose="05000000000000000000" pitchFamily="2" charset="2"/>
              <a:buChar char="Ø"/>
            </a:pPr>
            <a:r>
              <a:rPr lang="en-GB" sz="2000" dirty="0">
                <a:solidFill>
                  <a:schemeClr val="accent4">
                    <a:lumMod val="10000"/>
                  </a:schemeClr>
                </a:solidFill>
                <a:latin typeface="Calibri" panose="020F0502020204030204" pitchFamily="34" charset="0"/>
                <a:ea typeface="Verdana" panose="020B0604030504040204" pitchFamily="34" charset="0"/>
                <a:cs typeface="Calibri" panose="020F0502020204030204" pitchFamily="34" charset="0"/>
              </a:rPr>
              <a:t>“unlikely”: &lt; 0.33</a:t>
            </a:r>
          </a:p>
          <a:p>
            <a:pPr marL="1155490" indent="-259175" defTabSz="414680" fontAlgn="base">
              <a:lnSpc>
                <a:spcPct val="114000"/>
              </a:lnSpc>
              <a:spcBef>
                <a:spcPct val="0"/>
              </a:spcBef>
              <a:spcAft>
                <a:spcPct val="0"/>
              </a:spcAft>
              <a:buFont typeface="Wingdings" panose="05000000000000000000" pitchFamily="2" charset="2"/>
              <a:buChar char="Ø"/>
            </a:pPr>
            <a:r>
              <a:rPr lang="en-GB" sz="2000" dirty="0">
                <a:solidFill>
                  <a:schemeClr val="accent4">
                    <a:lumMod val="10000"/>
                  </a:schemeClr>
                </a:solidFill>
                <a:latin typeface="Calibri" panose="020F0502020204030204" pitchFamily="34" charset="0"/>
                <a:ea typeface="Verdana" panose="020B0604030504040204" pitchFamily="34" charset="0"/>
                <a:cs typeface="Calibri" panose="020F0502020204030204" pitchFamily="34" charset="0"/>
              </a:rPr>
              <a:t>“about as likely as not” : 0.33-0.66</a:t>
            </a:r>
          </a:p>
          <a:p>
            <a:pPr marL="1155490" indent="-259175" defTabSz="414680" fontAlgn="base">
              <a:lnSpc>
                <a:spcPct val="114000"/>
              </a:lnSpc>
              <a:spcBef>
                <a:spcPct val="0"/>
              </a:spcBef>
              <a:spcAft>
                <a:spcPct val="0"/>
              </a:spcAft>
              <a:buFont typeface="Wingdings" panose="05000000000000000000" pitchFamily="2" charset="2"/>
              <a:buChar char="Ø"/>
            </a:pPr>
            <a:r>
              <a:rPr lang="en-GB" sz="2000" dirty="0">
                <a:solidFill>
                  <a:schemeClr val="accent4">
                    <a:lumMod val="10000"/>
                  </a:schemeClr>
                </a:solidFill>
                <a:latin typeface="Calibri" panose="020F0502020204030204" pitchFamily="34" charset="0"/>
                <a:ea typeface="Verdana" panose="020B0604030504040204" pitchFamily="34" charset="0"/>
                <a:cs typeface="Calibri" panose="020F0502020204030204" pitchFamily="34" charset="0"/>
              </a:rPr>
              <a:t>“likely”: &gt; 0.66</a:t>
            </a:r>
          </a:p>
          <a:p>
            <a:pPr marL="1155490" indent="-259175" defTabSz="414680" fontAlgn="base">
              <a:lnSpc>
                <a:spcPct val="114000"/>
              </a:lnSpc>
              <a:spcBef>
                <a:spcPct val="0"/>
              </a:spcBef>
              <a:spcAft>
                <a:spcPct val="0"/>
              </a:spcAft>
              <a:buFont typeface="Wingdings" panose="05000000000000000000" pitchFamily="2" charset="2"/>
              <a:buChar char="Ø"/>
            </a:pPr>
            <a:endParaRPr lang="en-GB" sz="2000" dirty="0">
              <a:solidFill>
                <a:schemeClr val="accent4">
                  <a:lumMod val="10000"/>
                </a:schemeClr>
              </a:solidFill>
              <a:latin typeface="Calibri" panose="020F0502020204030204" pitchFamily="34" charset="0"/>
              <a:ea typeface="Verdana" panose="020B0604030504040204" pitchFamily="34" charset="0"/>
              <a:cs typeface="Calibri" panose="020F0502020204030204" pitchFamily="34" charset="0"/>
            </a:endParaRPr>
          </a:p>
          <a:p>
            <a:pPr marL="2160" defTabSz="414680" fontAlgn="base">
              <a:lnSpc>
                <a:spcPct val="114000"/>
              </a:lnSpc>
              <a:spcBef>
                <a:spcPct val="0"/>
              </a:spcBef>
              <a:spcAft>
                <a:spcPct val="0"/>
              </a:spcAft>
            </a:pPr>
            <a:r>
              <a:rPr lang="en-GB" sz="2000" u="sng" dirty="0">
                <a:solidFill>
                  <a:schemeClr val="accent4">
                    <a:lumMod val="10000"/>
                  </a:schemeClr>
                </a:solidFill>
                <a:latin typeface="Calibri" panose="020F0502020204030204" pitchFamily="34" charset="0"/>
                <a:ea typeface="Verdana" panose="020B0604030504040204" pitchFamily="34" charset="0"/>
                <a:cs typeface="Calibri" panose="020F0502020204030204" pitchFamily="34" charset="0"/>
              </a:rPr>
              <a:t>Country statistics 2014-2017 (“likely” classes)</a:t>
            </a:r>
          </a:p>
          <a:p>
            <a:pPr marL="367165" indent="-259175" defTabSz="414680" fontAlgn="base">
              <a:lnSpc>
                <a:spcPct val="114000"/>
              </a:lnSpc>
              <a:spcBef>
                <a:spcPct val="0"/>
              </a:spcBef>
              <a:spcAft>
                <a:spcPct val="0"/>
              </a:spcAft>
              <a:buFont typeface="Arial" panose="020B0604020202020204" pitchFamily="34" charset="0"/>
              <a:buChar char="•"/>
            </a:pPr>
            <a:r>
              <a:rPr lang="en-GB" sz="2000" dirty="0">
                <a:solidFill>
                  <a:schemeClr val="accent4">
                    <a:lumMod val="10000"/>
                  </a:schemeClr>
                </a:solidFill>
                <a:latin typeface="Calibri" panose="020F0502020204030204" pitchFamily="34" charset="0"/>
                <a:ea typeface="Verdana" panose="020B0604030504040204" pitchFamily="34" charset="0"/>
                <a:cs typeface="Calibri" panose="020F0502020204030204" pitchFamily="34" charset="0"/>
              </a:rPr>
              <a:t>Stable Forest (SF): 4.1%</a:t>
            </a:r>
          </a:p>
          <a:p>
            <a:pPr marL="367165" indent="-259175" defTabSz="414680" fontAlgn="base">
              <a:lnSpc>
                <a:spcPct val="114000"/>
              </a:lnSpc>
              <a:spcBef>
                <a:spcPct val="0"/>
              </a:spcBef>
              <a:spcAft>
                <a:spcPct val="0"/>
              </a:spcAft>
              <a:buFont typeface="Arial" panose="020B0604020202020204" pitchFamily="34" charset="0"/>
              <a:buChar char="•"/>
            </a:pPr>
            <a:r>
              <a:rPr lang="en-GB" sz="2000" dirty="0">
                <a:solidFill>
                  <a:schemeClr val="accent4">
                    <a:lumMod val="10000"/>
                  </a:schemeClr>
                </a:solidFill>
                <a:latin typeface="Calibri" panose="020F0502020204030204" pitchFamily="34" charset="0"/>
                <a:ea typeface="Verdana" panose="020B0604030504040204" pitchFamily="34" charset="0"/>
                <a:cs typeface="Calibri" panose="020F0502020204030204" pitchFamily="34" charset="0"/>
              </a:rPr>
              <a:t>Stable Other Vegetation (SOV): 53.0%</a:t>
            </a:r>
          </a:p>
          <a:p>
            <a:pPr marL="367165" indent="-259175" defTabSz="414680" fontAlgn="base">
              <a:lnSpc>
                <a:spcPct val="114000"/>
              </a:lnSpc>
              <a:spcBef>
                <a:spcPct val="0"/>
              </a:spcBef>
              <a:spcAft>
                <a:spcPct val="0"/>
              </a:spcAft>
              <a:buFont typeface="Arial" panose="020B0604020202020204" pitchFamily="34" charset="0"/>
              <a:buChar char="•"/>
            </a:pPr>
            <a:r>
              <a:rPr lang="en-GB" sz="2000" dirty="0">
                <a:solidFill>
                  <a:schemeClr val="accent4">
                    <a:lumMod val="10000"/>
                  </a:schemeClr>
                </a:solidFill>
                <a:latin typeface="Calibri" panose="020F0502020204030204" pitchFamily="34" charset="0"/>
                <a:ea typeface="Verdana" panose="020B0604030504040204" pitchFamily="34" charset="0"/>
                <a:cs typeface="Calibri" panose="020F0502020204030204" pitchFamily="34" charset="0"/>
              </a:rPr>
              <a:t>Stable Other Land (SOL): 17.0%</a:t>
            </a:r>
          </a:p>
          <a:p>
            <a:pPr marL="367165" indent="-259175" defTabSz="414680" fontAlgn="base">
              <a:lnSpc>
                <a:spcPct val="114000"/>
              </a:lnSpc>
              <a:spcBef>
                <a:spcPct val="0"/>
              </a:spcBef>
              <a:spcAft>
                <a:spcPct val="0"/>
              </a:spcAft>
              <a:buFont typeface="Arial" panose="020B0604020202020204" pitchFamily="34" charset="0"/>
              <a:buChar char="•"/>
            </a:pPr>
            <a:r>
              <a:rPr lang="en-GB" sz="2000" dirty="0">
                <a:solidFill>
                  <a:schemeClr val="accent4">
                    <a:lumMod val="10000"/>
                  </a:schemeClr>
                </a:solidFill>
                <a:latin typeface="Calibri" panose="020F0502020204030204" pitchFamily="34" charset="0"/>
                <a:ea typeface="Verdana" panose="020B0604030504040204" pitchFamily="34" charset="0"/>
                <a:cs typeface="Calibri" panose="020F0502020204030204" pitchFamily="34" charset="0"/>
              </a:rPr>
              <a:t>Stable Water (SW): 2.0%</a:t>
            </a:r>
          </a:p>
          <a:p>
            <a:pPr marL="367165" indent="-259175" defTabSz="414680" fontAlgn="base">
              <a:lnSpc>
                <a:spcPct val="114000"/>
              </a:lnSpc>
              <a:spcBef>
                <a:spcPct val="0"/>
              </a:spcBef>
              <a:spcAft>
                <a:spcPct val="0"/>
              </a:spcAft>
              <a:buFont typeface="Arial" panose="020B0604020202020204" pitchFamily="34" charset="0"/>
              <a:buChar char="•"/>
            </a:pPr>
            <a:r>
              <a:rPr lang="en-GB" sz="2000" dirty="0">
                <a:solidFill>
                  <a:schemeClr val="accent4">
                    <a:lumMod val="10000"/>
                  </a:schemeClr>
                </a:solidFill>
                <a:latin typeface="Calibri" panose="020F0502020204030204" pitchFamily="34" charset="0"/>
                <a:ea typeface="Verdana" panose="020B0604030504040204" pitchFamily="34" charset="0"/>
                <a:cs typeface="Calibri" panose="020F0502020204030204" pitchFamily="34" charset="0"/>
              </a:rPr>
              <a:t>Forest Loss (Floss): 0.1%</a:t>
            </a:r>
          </a:p>
          <a:p>
            <a:pPr marL="107990" defTabSz="414680" fontAlgn="base">
              <a:lnSpc>
                <a:spcPct val="114000"/>
              </a:lnSpc>
              <a:spcBef>
                <a:spcPct val="0"/>
              </a:spcBef>
              <a:spcAft>
                <a:spcPct val="0"/>
              </a:spcAft>
            </a:pPr>
            <a:endParaRPr lang="en-GB" sz="2000" dirty="0">
              <a:solidFill>
                <a:schemeClr val="accent4">
                  <a:lumMod val="10000"/>
                </a:schemeClr>
              </a:solidFill>
              <a:latin typeface="Calibri" panose="020F0502020204030204" pitchFamily="34" charset="0"/>
              <a:ea typeface="Verdana" panose="020B0604030504040204" pitchFamily="34" charset="0"/>
              <a:cs typeface="Calibri" panose="020F0502020204030204" pitchFamily="34" charset="0"/>
            </a:endParaRPr>
          </a:p>
          <a:p>
            <a:pPr marL="2160" defTabSz="414680" fontAlgn="base">
              <a:lnSpc>
                <a:spcPct val="114000"/>
              </a:lnSpc>
              <a:spcBef>
                <a:spcPct val="0"/>
              </a:spcBef>
              <a:spcAft>
                <a:spcPct val="0"/>
              </a:spcAft>
            </a:pPr>
            <a:r>
              <a:rPr lang="en-GB" sz="2000" u="sng" dirty="0">
                <a:solidFill>
                  <a:schemeClr val="accent4">
                    <a:lumMod val="10000"/>
                  </a:schemeClr>
                </a:solidFill>
                <a:latin typeface="Calibri" panose="020F0502020204030204" pitchFamily="34" charset="0"/>
                <a:ea typeface="Verdana" panose="020B0604030504040204" pitchFamily="34" charset="0"/>
                <a:cs typeface="Calibri" panose="020F0502020204030204" pitchFamily="34" charset="0"/>
              </a:rPr>
              <a:t>76.2% of the country classified as “likely”,  and</a:t>
            </a:r>
          </a:p>
          <a:p>
            <a:pPr marL="2160" defTabSz="414680" fontAlgn="base">
              <a:lnSpc>
                <a:spcPct val="114000"/>
              </a:lnSpc>
              <a:spcBef>
                <a:spcPct val="0"/>
              </a:spcBef>
              <a:spcAft>
                <a:spcPct val="0"/>
              </a:spcAft>
            </a:pPr>
            <a:r>
              <a:rPr lang="en-GB" sz="2000" u="sng" dirty="0">
                <a:solidFill>
                  <a:schemeClr val="accent4">
                    <a:lumMod val="10000"/>
                  </a:schemeClr>
                </a:solidFill>
                <a:latin typeface="Calibri" panose="020F0502020204030204" pitchFamily="34" charset="0"/>
                <a:ea typeface="Verdana" panose="020B0604030504040204" pitchFamily="34" charset="0"/>
                <a:cs typeface="Calibri" panose="020F0502020204030204" pitchFamily="34" charset="0"/>
              </a:rPr>
              <a:t>23.8% as “about as likely as not”</a:t>
            </a:r>
          </a:p>
        </p:txBody>
      </p:sp>
      <p:pic>
        <p:nvPicPr>
          <p:cNvPr id="6" name="Picture 5">
            <a:extLst>
              <a:ext uri="{FF2B5EF4-FFF2-40B4-BE49-F238E27FC236}">
                <a16:creationId xmlns:a16="http://schemas.microsoft.com/office/drawing/2014/main" xmlns="" id="{F2ACFDCB-450C-074C-A24E-4F121D64630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2561" y="777796"/>
            <a:ext cx="4600899" cy="5840357"/>
          </a:xfrm>
          <a:prstGeom prst="rect">
            <a:avLst/>
          </a:prstGeom>
        </p:spPr>
      </p:pic>
      <p:pic>
        <p:nvPicPr>
          <p:cNvPr id="7" name="Picture 6">
            <a:extLst>
              <a:ext uri="{FF2B5EF4-FFF2-40B4-BE49-F238E27FC236}">
                <a16:creationId xmlns:a16="http://schemas.microsoft.com/office/drawing/2014/main" xmlns="" id="{A6B46102-FD23-D44C-B85E-8EC31170AFCD}"/>
              </a:ext>
            </a:extLst>
          </p:cNvPr>
          <p:cNvPicPr>
            <a:picLocks noChangeAspect="1"/>
          </p:cNvPicPr>
          <p:nvPr/>
        </p:nvPicPr>
        <p:blipFill>
          <a:blip r:embed="rId4"/>
          <a:stretch>
            <a:fillRect/>
          </a:stretch>
        </p:blipFill>
        <p:spPr>
          <a:xfrm>
            <a:off x="10631675" y="136810"/>
            <a:ext cx="1512000" cy="709715"/>
          </a:xfrm>
          <a:prstGeom prst="rect">
            <a:avLst/>
          </a:prstGeom>
        </p:spPr>
      </p:pic>
    </p:spTree>
    <p:extLst>
      <p:ext uri="{BB962C8B-B14F-4D97-AF65-F5344CB8AC3E}">
        <p14:creationId xmlns:p14="http://schemas.microsoft.com/office/powerpoint/2010/main" val="11546237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1B867F6A-3F5B-2E40-B9D2-A28FF0AF9DAA}"/>
              </a:ext>
            </a:extLst>
          </p:cNvPr>
          <p:cNvSpPr>
            <a:spLocks noGrp="1"/>
          </p:cNvSpPr>
          <p:nvPr>
            <p:ph type="sldNum" sz="quarter" idx="12"/>
          </p:nvPr>
        </p:nvSpPr>
        <p:spPr/>
        <p:txBody>
          <a:bodyPr/>
          <a:lstStyle/>
          <a:p>
            <a:fld id="{5642EECE-B15D-402B-B309-7FABA9D582F9}" type="slidenum">
              <a:rPr lang="en-GB" smtClean="0"/>
              <a:t>15</a:t>
            </a:fld>
            <a:endParaRPr lang="en-GB"/>
          </a:p>
        </p:txBody>
      </p:sp>
      <p:sp>
        <p:nvSpPr>
          <p:cNvPr id="3" name="TextBox 2">
            <a:extLst>
              <a:ext uri="{FF2B5EF4-FFF2-40B4-BE49-F238E27FC236}">
                <a16:creationId xmlns:a16="http://schemas.microsoft.com/office/drawing/2014/main" xmlns="" id="{2280B62A-D359-1840-B98A-ECFB30CBF01A}"/>
              </a:ext>
            </a:extLst>
          </p:cNvPr>
          <p:cNvSpPr txBox="1"/>
          <p:nvPr/>
        </p:nvSpPr>
        <p:spPr>
          <a:xfrm>
            <a:off x="8225572" y="622996"/>
            <a:ext cx="3892832" cy="1015663"/>
          </a:xfrm>
          <a:prstGeom prst="rect">
            <a:avLst/>
          </a:prstGeom>
          <a:solidFill>
            <a:srgbClr val="7030A0">
              <a:alpha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Rh = Heterotrophic (non-plant originating) respiration, result of soil and litter decomposition</a:t>
            </a:r>
          </a:p>
        </p:txBody>
      </p:sp>
      <p:sp>
        <p:nvSpPr>
          <p:cNvPr id="4" name="TextBox 3">
            <a:extLst>
              <a:ext uri="{FF2B5EF4-FFF2-40B4-BE49-F238E27FC236}">
                <a16:creationId xmlns:a16="http://schemas.microsoft.com/office/drawing/2014/main" xmlns="" id="{A7A33F80-2D7B-EF4E-8024-DCAC2A5ED058}"/>
              </a:ext>
            </a:extLst>
          </p:cNvPr>
          <p:cNvSpPr txBox="1"/>
          <p:nvPr/>
        </p:nvSpPr>
        <p:spPr>
          <a:xfrm>
            <a:off x="4356768" y="5383745"/>
            <a:ext cx="3892832" cy="1323439"/>
          </a:xfrm>
          <a:prstGeom prst="rect">
            <a:avLst/>
          </a:prstGeom>
          <a:solidFill>
            <a:schemeClr val="accent6">
              <a:lumMod val="75000"/>
              <a:alpha val="4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NPP = Net Primary Productivity, i.e. photosynthesis less autotrophic (plant originating) respiration</a:t>
            </a:r>
          </a:p>
        </p:txBody>
      </p:sp>
      <p:sp>
        <p:nvSpPr>
          <p:cNvPr id="5" name="TextBox 4">
            <a:extLst>
              <a:ext uri="{FF2B5EF4-FFF2-40B4-BE49-F238E27FC236}">
                <a16:creationId xmlns:a16="http://schemas.microsoft.com/office/drawing/2014/main" xmlns="" id="{63A1525E-53AF-D841-B906-D1E47FCDA5A3}"/>
              </a:ext>
            </a:extLst>
          </p:cNvPr>
          <p:cNvSpPr txBox="1"/>
          <p:nvPr/>
        </p:nvSpPr>
        <p:spPr>
          <a:xfrm>
            <a:off x="73596" y="853593"/>
            <a:ext cx="4427140"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The NCEO ODA used the CARDAMOM model-data fusion framework combining the latest NCEO created - Earth Observations based maps of forest land cover and above ground biomass, and time varying meteorological information to create a state-of-the-art carbon cycle model for forest areas over Kenya.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Our analysis estimates that for the period 2015-2017 Kenya’s forests were a net sink of 11.5 (3.8 / 20.2) </a:t>
            </a:r>
            <a:r>
              <a:rPr kumimoji="0" lang="en-GB" sz="2000" b="0" i="0" u="none" strike="noStrike" kern="1200" cap="none" spc="0" normalizeH="0" baseline="0" noProof="0" dirty="0" err="1">
                <a:ln>
                  <a:noFill/>
                </a:ln>
                <a:solidFill>
                  <a:prstClr val="black"/>
                </a:solidFill>
                <a:effectLst/>
                <a:uLnTx/>
                <a:uFillTx/>
                <a:latin typeface="Calibri" panose="020F0502020204030204"/>
                <a:ea typeface="+mn-ea"/>
                <a:cs typeface="+mn-cs"/>
              </a:rPr>
              <a:t>TgC</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GB" sz="2000" b="0" i="0" u="none" strike="noStrike" kern="1200" cap="none" spc="0" normalizeH="0" baseline="0" noProof="0" dirty="0" err="1">
                <a:ln>
                  <a:noFill/>
                </a:ln>
                <a:solidFill>
                  <a:prstClr val="black"/>
                </a:solidFill>
                <a:effectLst/>
                <a:uLnTx/>
                <a:uFillTx/>
                <a:latin typeface="Calibri" panose="020F0502020204030204"/>
                <a:ea typeface="+mn-ea"/>
                <a:cs typeface="+mn-cs"/>
              </a:rPr>
              <a:t>yr</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 or 2.1 (0.7 / 3.7)  </a:t>
            </a:r>
            <a:r>
              <a:rPr kumimoji="0" lang="en-GB" sz="2000" b="0" i="0" u="none" strike="noStrike" kern="1200" cap="none" spc="0" normalizeH="0" baseline="0" noProof="0" dirty="0" err="1">
                <a:ln>
                  <a:noFill/>
                </a:ln>
                <a:solidFill>
                  <a:prstClr val="black"/>
                </a:solidFill>
                <a:effectLst/>
                <a:uLnTx/>
                <a:uFillTx/>
                <a:latin typeface="Calibri" panose="020F0502020204030204"/>
                <a:ea typeface="+mn-ea"/>
                <a:cs typeface="+mn-cs"/>
              </a:rPr>
              <a:t>MgC</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/ha/yr. The areas of greatest biomass accumulation (indicated by NPP) are found is the mangrove forests along the south east coast and central western areas towards Lake Victoria</a:t>
            </a:r>
          </a:p>
        </p:txBody>
      </p:sp>
      <p:sp>
        <p:nvSpPr>
          <p:cNvPr id="6" name="TextBox 5">
            <a:extLst>
              <a:ext uri="{FF2B5EF4-FFF2-40B4-BE49-F238E27FC236}">
                <a16:creationId xmlns:a16="http://schemas.microsoft.com/office/drawing/2014/main" xmlns="" id="{D19EE28F-4D2C-134A-A720-B285B41CC48C}"/>
              </a:ext>
            </a:extLst>
          </p:cNvPr>
          <p:cNvSpPr txBox="1"/>
          <p:nvPr/>
        </p:nvSpPr>
        <p:spPr>
          <a:xfrm>
            <a:off x="349016" y="-38313"/>
            <a:ext cx="11493967" cy="584775"/>
          </a:xfrm>
          <a:prstGeom prst="rect">
            <a:avLst/>
          </a:prstGeom>
          <a:noFill/>
          <a:ln w="3810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effectLst/>
                <a:uLnTx/>
                <a:uFillTx/>
                <a:latin typeface="Calibri" panose="020F0502020204030204"/>
                <a:ea typeface="+mn-ea"/>
                <a:cs typeface="+mn-cs"/>
              </a:rPr>
              <a:t>Kenyan forest C-cycle analysis</a:t>
            </a:r>
          </a:p>
        </p:txBody>
      </p:sp>
      <p:grpSp>
        <p:nvGrpSpPr>
          <p:cNvPr id="7" name="Group 6">
            <a:extLst>
              <a:ext uri="{FF2B5EF4-FFF2-40B4-BE49-F238E27FC236}">
                <a16:creationId xmlns:a16="http://schemas.microsoft.com/office/drawing/2014/main" xmlns="" id="{A91318DB-BF84-3C46-BE4D-AB390B4EE7C4}"/>
              </a:ext>
            </a:extLst>
          </p:cNvPr>
          <p:cNvGrpSpPr>
            <a:grpSpLocks noChangeAspect="1"/>
          </p:cNvGrpSpPr>
          <p:nvPr/>
        </p:nvGrpSpPr>
        <p:grpSpPr>
          <a:xfrm>
            <a:off x="4357169" y="688908"/>
            <a:ext cx="3960000" cy="4671400"/>
            <a:chOff x="1043609" y="596348"/>
            <a:chExt cx="4297016" cy="5068957"/>
          </a:xfrm>
        </p:grpSpPr>
        <p:pic>
          <p:nvPicPr>
            <p:cNvPr id="8" name="Picture 7">
              <a:extLst>
                <a:ext uri="{FF2B5EF4-FFF2-40B4-BE49-F238E27FC236}">
                  <a16:creationId xmlns:a16="http://schemas.microsoft.com/office/drawing/2014/main" xmlns="" id="{C947760B-FAAB-FE4A-BF7E-3A7C8441B22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43609" y="596348"/>
              <a:ext cx="3617844" cy="5068957"/>
            </a:xfrm>
            <a:prstGeom prst="rect">
              <a:avLst/>
            </a:prstGeom>
          </p:spPr>
        </p:pic>
        <p:pic>
          <p:nvPicPr>
            <p:cNvPr id="9" name="Picture 8">
              <a:extLst>
                <a:ext uri="{FF2B5EF4-FFF2-40B4-BE49-F238E27FC236}">
                  <a16:creationId xmlns:a16="http://schemas.microsoft.com/office/drawing/2014/main" xmlns="" id="{710E72A1-B0E0-D747-BF0B-56B523E3726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661453" y="596348"/>
              <a:ext cx="679172" cy="5068957"/>
            </a:xfrm>
            <a:prstGeom prst="rect">
              <a:avLst/>
            </a:prstGeom>
          </p:spPr>
        </p:pic>
      </p:grpSp>
      <p:grpSp>
        <p:nvGrpSpPr>
          <p:cNvPr id="10" name="Group 9">
            <a:extLst>
              <a:ext uri="{FF2B5EF4-FFF2-40B4-BE49-F238E27FC236}">
                <a16:creationId xmlns:a16="http://schemas.microsoft.com/office/drawing/2014/main" xmlns="" id="{4C992AF5-5742-F244-A6D7-AF9952763F2B}"/>
              </a:ext>
            </a:extLst>
          </p:cNvPr>
          <p:cNvGrpSpPr>
            <a:grpSpLocks noChangeAspect="1"/>
          </p:cNvGrpSpPr>
          <p:nvPr/>
        </p:nvGrpSpPr>
        <p:grpSpPr>
          <a:xfrm>
            <a:off x="8294081" y="2036698"/>
            <a:ext cx="3960000" cy="4820043"/>
            <a:chOff x="6735417" y="1093303"/>
            <a:chExt cx="4164498" cy="5068957"/>
          </a:xfrm>
        </p:grpSpPr>
        <p:pic>
          <p:nvPicPr>
            <p:cNvPr id="11" name="Picture 10">
              <a:extLst>
                <a:ext uri="{FF2B5EF4-FFF2-40B4-BE49-F238E27FC236}">
                  <a16:creationId xmlns:a16="http://schemas.microsoft.com/office/drawing/2014/main" xmlns="" id="{4728EFBF-907E-BA4A-8AC5-4962E7796C2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735417" y="1093303"/>
              <a:ext cx="3488638" cy="5068957"/>
            </a:xfrm>
            <a:prstGeom prst="rect">
              <a:avLst/>
            </a:prstGeom>
          </p:spPr>
        </p:pic>
        <p:pic>
          <p:nvPicPr>
            <p:cNvPr id="12" name="Picture 11">
              <a:extLst>
                <a:ext uri="{FF2B5EF4-FFF2-40B4-BE49-F238E27FC236}">
                  <a16:creationId xmlns:a16="http://schemas.microsoft.com/office/drawing/2014/main" xmlns="" id="{81F63F73-EB70-B347-9313-E6E25342948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31"/>
            <a:stretch/>
          </p:blipFill>
          <p:spPr>
            <a:xfrm>
              <a:off x="10224055" y="1093303"/>
              <a:ext cx="675860" cy="5068957"/>
            </a:xfrm>
            <a:prstGeom prst="rect">
              <a:avLst/>
            </a:prstGeom>
          </p:spPr>
        </p:pic>
      </p:grpSp>
      <p:pic>
        <p:nvPicPr>
          <p:cNvPr id="13" name="Picture 12">
            <a:extLst>
              <a:ext uri="{FF2B5EF4-FFF2-40B4-BE49-F238E27FC236}">
                <a16:creationId xmlns:a16="http://schemas.microsoft.com/office/drawing/2014/main" xmlns="" id="{C46C612E-89F7-D64D-80B5-A4C4AEC7E38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15251"/>
            <a:ext cx="2120275" cy="504000"/>
          </a:xfrm>
          <a:prstGeom prst="rect">
            <a:avLst/>
          </a:prstGeom>
        </p:spPr>
      </p:pic>
      <p:pic>
        <p:nvPicPr>
          <p:cNvPr id="14" name="Picture 13">
            <a:extLst>
              <a:ext uri="{FF2B5EF4-FFF2-40B4-BE49-F238E27FC236}">
                <a16:creationId xmlns:a16="http://schemas.microsoft.com/office/drawing/2014/main" xmlns="" id="{9E5FDCE8-C460-3F4D-AAC4-2B91562F36C3}"/>
              </a:ext>
            </a:extLst>
          </p:cNvPr>
          <p:cNvPicPr>
            <a:picLocks noChangeAspect="1"/>
          </p:cNvPicPr>
          <p:nvPr/>
        </p:nvPicPr>
        <p:blipFill>
          <a:blip r:embed="rId7"/>
          <a:stretch>
            <a:fillRect/>
          </a:stretch>
        </p:blipFill>
        <p:spPr>
          <a:xfrm>
            <a:off x="10500014" y="23390"/>
            <a:ext cx="1548518" cy="487722"/>
          </a:xfrm>
          <a:prstGeom prst="rect">
            <a:avLst/>
          </a:prstGeom>
        </p:spPr>
      </p:pic>
    </p:spTree>
    <p:extLst>
      <p:ext uri="{BB962C8B-B14F-4D97-AF65-F5344CB8AC3E}">
        <p14:creationId xmlns:p14="http://schemas.microsoft.com/office/powerpoint/2010/main" val="4772763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xmlns="" id="{FFC21534-A767-6648-9981-17F896B2BD23}"/>
              </a:ext>
            </a:extLst>
          </p:cNvPr>
          <p:cNvGrpSpPr/>
          <p:nvPr/>
        </p:nvGrpSpPr>
        <p:grpSpPr>
          <a:xfrm>
            <a:off x="7608168" y="4552583"/>
            <a:ext cx="2893402" cy="2255726"/>
            <a:chOff x="22414" y="3552754"/>
            <a:chExt cx="2957992" cy="2472647"/>
          </a:xfrm>
        </p:grpSpPr>
        <p:pic>
          <p:nvPicPr>
            <p:cNvPr id="24" name="Picture 23">
              <a:extLst>
                <a:ext uri="{FF2B5EF4-FFF2-40B4-BE49-F238E27FC236}">
                  <a16:creationId xmlns:a16="http://schemas.microsoft.com/office/drawing/2014/main" xmlns="" id="{601F3351-FF58-7C49-BE41-CF3ADEB0C39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512" y="3552754"/>
              <a:ext cx="721388" cy="532717"/>
            </a:xfrm>
            <a:prstGeom prst="rect">
              <a:avLst/>
            </a:prstGeom>
          </p:spPr>
        </p:pic>
        <p:pic>
          <p:nvPicPr>
            <p:cNvPr id="25" name="Picture 24">
              <a:extLst>
                <a:ext uri="{FF2B5EF4-FFF2-40B4-BE49-F238E27FC236}">
                  <a16:creationId xmlns:a16="http://schemas.microsoft.com/office/drawing/2014/main" xmlns="" id="{C837BA87-A868-0C4A-B733-2729A5C915F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1460" y="4251474"/>
              <a:ext cx="697492" cy="661101"/>
            </a:xfrm>
            <a:prstGeom prst="rect">
              <a:avLst/>
            </a:prstGeom>
          </p:spPr>
        </p:pic>
        <p:pic>
          <p:nvPicPr>
            <p:cNvPr id="26" name="Picture 25">
              <a:extLst>
                <a:ext uri="{FF2B5EF4-FFF2-40B4-BE49-F238E27FC236}">
                  <a16:creationId xmlns:a16="http://schemas.microsoft.com/office/drawing/2014/main" xmlns="" id="{D2B27BA6-98BA-3F48-B9ED-D51A56D36F6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71073" y="4309312"/>
              <a:ext cx="727495" cy="727495"/>
            </a:xfrm>
            <a:prstGeom prst="rect">
              <a:avLst/>
            </a:prstGeom>
          </p:spPr>
        </p:pic>
        <p:pic>
          <p:nvPicPr>
            <p:cNvPr id="27" name="Picture 26">
              <a:extLst>
                <a:ext uri="{FF2B5EF4-FFF2-40B4-BE49-F238E27FC236}">
                  <a16:creationId xmlns:a16="http://schemas.microsoft.com/office/drawing/2014/main" xmlns="" id="{A265BABD-403A-6342-B231-1FC2B03F52B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2414" y="5048480"/>
              <a:ext cx="943337" cy="943337"/>
            </a:xfrm>
            <a:prstGeom prst="rect">
              <a:avLst/>
            </a:prstGeom>
          </p:spPr>
        </p:pic>
        <p:pic>
          <p:nvPicPr>
            <p:cNvPr id="28" name="Picture 27">
              <a:extLst>
                <a:ext uri="{FF2B5EF4-FFF2-40B4-BE49-F238E27FC236}">
                  <a16:creationId xmlns:a16="http://schemas.microsoft.com/office/drawing/2014/main" xmlns="" id="{1D3AD5BB-CE03-BD42-84EA-1AA6EDC4DD0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84360" y="4146588"/>
              <a:ext cx="870871" cy="870871"/>
            </a:xfrm>
            <a:prstGeom prst="rect">
              <a:avLst/>
            </a:prstGeom>
          </p:spPr>
        </p:pic>
        <p:pic>
          <p:nvPicPr>
            <p:cNvPr id="29" name="Picture 28">
              <a:extLst>
                <a:ext uri="{FF2B5EF4-FFF2-40B4-BE49-F238E27FC236}">
                  <a16:creationId xmlns:a16="http://schemas.microsoft.com/office/drawing/2014/main" xmlns="" id="{A2D64D1A-A0E4-0946-8B0C-D7FCC61B68E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30129" y="5159711"/>
              <a:ext cx="720873" cy="720873"/>
            </a:xfrm>
            <a:prstGeom prst="rect">
              <a:avLst/>
            </a:prstGeom>
          </p:spPr>
        </p:pic>
        <p:pic>
          <p:nvPicPr>
            <p:cNvPr id="30" name="Picture 29">
              <a:extLst>
                <a:ext uri="{FF2B5EF4-FFF2-40B4-BE49-F238E27FC236}">
                  <a16:creationId xmlns:a16="http://schemas.microsoft.com/office/drawing/2014/main" xmlns="" id="{C7226672-5115-C94B-8E41-2F85D894BF7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884189" y="5201114"/>
              <a:ext cx="1096217" cy="824287"/>
            </a:xfrm>
            <a:prstGeom prst="rect">
              <a:avLst/>
            </a:prstGeom>
          </p:spPr>
        </p:pic>
        <p:pic>
          <p:nvPicPr>
            <p:cNvPr id="32" name="Picture 31">
              <a:extLst>
                <a:ext uri="{FF2B5EF4-FFF2-40B4-BE49-F238E27FC236}">
                  <a16:creationId xmlns:a16="http://schemas.microsoft.com/office/drawing/2014/main" xmlns="" id="{82E1C414-48EE-0042-A973-BBB35A13D4B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30129" y="3552754"/>
              <a:ext cx="1727076" cy="507964"/>
            </a:xfrm>
            <a:prstGeom prst="rect">
              <a:avLst/>
            </a:prstGeom>
          </p:spPr>
        </p:pic>
      </p:grpSp>
      <p:sp>
        <p:nvSpPr>
          <p:cNvPr id="8" name="Title 1"/>
          <p:cNvSpPr txBox="1">
            <a:spLocks/>
          </p:cNvSpPr>
          <p:nvPr/>
        </p:nvSpPr>
        <p:spPr bwMode="auto">
          <a:xfrm>
            <a:off x="1703512" y="188641"/>
            <a:ext cx="8794966" cy="7651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200" b="0">
                <a:solidFill>
                  <a:schemeClr val="tx2"/>
                </a:solidFill>
                <a:latin typeface="+mj-lt"/>
                <a:ea typeface="+mj-ea"/>
                <a:cs typeface="+mj-cs"/>
              </a:defRPr>
            </a:lvl1pPr>
            <a:lvl2pPr algn="l" rtl="0" fontAlgn="base">
              <a:spcBef>
                <a:spcPct val="0"/>
              </a:spcBef>
              <a:spcAft>
                <a:spcPct val="0"/>
              </a:spcAft>
              <a:defRPr sz="3600">
                <a:solidFill>
                  <a:schemeClr val="bg1"/>
                </a:solidFill>
                <a:latin typeface="Trebuchet MS" pitchFamily="34" charset="0"/>
              </a:defRPr>
            </a:lvl2pPr>
            <a:lvl3pPr algn="l" rtl="0" fontAlgn="base">
              <a:spcBef>
                <a:spcPct val="0"/>
              </a:spcBef>
              <a:spcAft>
                <a:spcPct val="0"/>
              </a:spcAft>
              <a:defRPr sz="3600">
                <a:solidFill>
                  <a:schemeClr val="bg1"/>
                </a:solidFill>
                <a:latin typeface="Trebuchet MS" pitchFamily="34" charset="0"/>
              </a:defRPr>
            </a:lvl3pPr>
            <a:lvl4pPr algn="l" rtl="0" fontAlgn="base">
              <a:spcBef>
                <a:spcPct val="0"/>
              </a:spcBef>
              <a:spcAft>
                <a:spcPct val="0"/>
              </a:spcAft>
              <a:defRPr sz="3600">
                <a:solidFill>
                  <a:schemeClr val="bg1"/>
                </a:solidFill>
                <a:latin typeface="Trebuchet MS" pitchFamily="34" charset="0"/>
              </a:defRPr>
            </a:lvl4pPr>
            <a:lvl5pPr algn="l" rtl="0" fontAlgn="base">
              <a:spcBef>
                <a:spcPct val="0"/>
              </a:spcBef>
              <a:spcAft>
                <a:spcPct val="0"/>
              </a:spcAft>
              <a:defRPr sz="3600">
                <a:solidFill>
                  <a:schemeClr val="bg1"/>
                </a:solidFill>
                <a:latin typeface="Trebuchet MS" pitchFamily="34" charset="0"/>
              </a:defRPr>
            </a:lvl5pPr>
            <a:lvl6pPr marL="457200" algn="l" rtl="0" fontAlgn="base">
              <a:spcBef>
                <a:spcPct val="0"/>
              </a:spcBef>
              <a:spcAft>
                <a:spcPct val="0"/>
              </a:spcAft>
              <a:defRPr sz="3600">
                <a:solidFill>
                  <a:schemeClr val="bg1"/>
                </a:solidFill>
                <a:latin typeface="Trebuchet MS" pitchFamily="34" charset="0"/>
              </a:defRPr>
            </a:lvl6pPr>
            <a:lvl7pPr marL="914400" algn="l" rtl="0" fontAlgn="base">
              <a:spcBef>
                <a:spcPct val="0"/>
              </a:spcBef>
              <a:spcAft>
                <a:spcPct val="0"/>
              </a:spcAft>
              <a:defRPr sz="3600">
                <a:solidFill>
                  <a:schemeClr val="bg1"/>
                </a:solidFill>
                <a:latin typeface="Trebuchet MS" pitchFamily="34" charset="0"/>
              </a:defRPr>
            </a:lvl7pPr>
            <a:lvl8pPr marL="1371600" algn="l" rtl="0" fontAlgn="base">
              <a:spcBef>
                <a:spcPct val="0"/>
              </a:spcBef>
              <a:spcAft>
                <a:spcPct val="0"/>
              </a:spcAft>
              <a:defRPr sz="3600">
                <a:solidFill>
                  <a:schemeClr val="bg1"/>
                </a:solidFill>
                <a:latin typeface="Trebuchet MS" pitchFamily="34" charset="0"/>
              </a:defRPr>
            </a:lvl8pPr>
            <a:lvl9pPr marL="1828800" algn="l" rtl="0" fontAlgn="base">
              <a:spcBef>
                <a:spcPct val="0"/>
              </a:spcBef>
              <a:spcAft>
                <a:spcPct val="0"/>
              </a:spcAft>
              <a:defRPr sz="3600">
                <a:solidFill>
                  <a:schemeClr val="bg1"/>
                </a:solidFill>
                <a:latin typeface="Trebuchet MS" pitchFamily="34" charset="0"/>
              </a:defRPr>
            </a:lvl9pPr>
          </a:lstStyle>
          <a:p>
            <a:r>
              <a:rPr lang="en-GB" sz="2800" b="1" dirty="0">
                <a:solidFill>
                  <a:srgbClr val="002060"/>
                </a:solidFill>
                <a:latin typeface="Arial"/>
              </a:rPr>
              <a:t>Emission Factors for SE Asian Peatlands</a:t>
            </a:r>
          </a:p>
        </p:txBody>
      </p:sp>
      <p:sp>
        <p:nvSpPr>
          <p:cNvPr id="2" name="Rectangle 1"/>
          <p:cNvSpPr/>
          <p:nvPr/>
        </p:nvSpPr>
        <p:spPr>
          <a:xfrm>
            <a:off x="4779076" y="887230"/>
            <a:ext cx="5719402" cy="3477875"/>
          </a:xfrm>
          <a:prstGeom prst="rect">
            <a:avLst/>
          </a:prstGeom>
        </p:spPr>
        <p:txBody>
          <a:bodyPr wrap="square">
            <a:spAutoFit/>
          </a:bodyPr>
          <a:lstStyle/>
          <a:p>
            <a:pPr marL="285750" indent="-285750" fontAlgn="base">
              <a:spcBef>
                <a:spcPct val="0"/>
              </a:spcBef>
              <a:buFont typeface="Arial" panose="020B0604020202020204" pitchFamily="34" charset="0"/>
              <a:buChar char="•"/>
            </a:pPr>
            <a:r>
              <a:rPr lang="en-GB" sz="2000" b="1" dirty="0">
                <a:solidFill>
                  <a:srgbClr val="595959"/>
                </a:solidFill>
                <a:latin typeface="Arial" panose="020B0604020202020204" pitchFamily="34" charset="0"/>
                <a:cs typeface="Arial" panose="020B0604020202020204" pitchFamily="34" charset="0"/>
              </a:rPr>
              <a:t>30 peat fire plumes sampled</a:t>
            </a:r>
            <a:r>
              <a:rPr lang="en-GB" sz="2000" dirty="0">
                <a:solidFill>
                  <a:srgbClr val="595959"/>
                </a:solidFill>
                <a:latin typeface="Arial" panose="020B0604020202020204" pitchFamily="34" charset="0"/>
                <a:cs typeface="Arial" panose="020B0604020202020204" pitchFamily="34" charset="0"/>
              </a:rPr>
              <a:t> in-situ with </a:t>
            </a:r>
            <a:r>
              <a:rPr lang="en-GB" sz="2000" dirty="0">
                <a:solidFill>
                  <a:srgbClr val="595959"/>
                </a:solidFill>
                <a:latin typeface="Arial" charset="0"/>
              </a:rPr>
              <a:t>FTIR Spectrometer </a:t>
            </a:r>
            <a:r>
              <a:rPr lang="en-GB" sz="2000" dirty="0">
                <a:solidFill>
                  <a:srgbClr val="595959"/>
                </a:solidFill>
                <a:latin typeface="Arial" panose="020B0604020202020204" pitchFamily="34" charset="0"/>
                <a:cs typeface="Arial" panose="020B0604020202020204" pitchFamily="34" charset="0"/>
              </a:rPr>
              <a:t>in 2015 </a:t>
            </a:r>
            <a:r>
              <a:rPr lang="en-GB" sz="2000" dirty="0">
                <a:solidFill>
                  <a:srgbClr val="595959"/>
                </a:solidFill>
                <a:latin typeface="Arial" charset="0"/>
              </a:rPr>
              <a:t>across 5 locations on Kalimantan, Indonesia.</a:t>
            </a:r>
          </a:p>
          <a:p>
            <a:pPr marL="285750" indent="-285750" fontAlgn="base">
              <a:spcBef>
                <a:spcPct val="0"/>
              </a:spcBef>
              <a:buFont typeface="Arial" panose="020B0604020202020204" pitchFamily="34" charset="0"/>
              <a:buChar char="•"/>
            </a:pPr>
            <a:r>
              <a:rPr lang="en-GB" sz="2000" b="1" dirty="0">
                <a:solidFill>
                  <a:srgbClr val="595959"/>
                </a:solidFill>
                <a:latin typeface="Arial" charset="0"/>
              </a:rPr>
              <a:t>New carbonaceous trace gas emission factors </a:t>
            </a:r>
            <a:r>
              <a:rPr lang="en-GB" sz="2000" dirty="0">
                <a:solidFill>
                  <a:srgbClr val="595959"/>
                </a:solidFill>
                <a:latin typeface="Arial" charset="0"/>
              </a:rPr>
              <a:t>(CO</a:t>
            </a:r>
            <a:r>
              <a:rPr lang="en-GB" sz="2000" baseline="-25000" dirty="0">
                <a:solidFill>
                  <a:srgbClr val="595959"/>
                </a:solidFill>
                <a:latin typeface="Arial" charset="0"/>
              </a:rPr>
              <a:t>2</a:t>
            </a:r>
            <a:r>
              <a:rPr lang="en-GB" sz="2000" dirty="0">
                <a:solidFill>
                  <a:srgbClr val="595959"/>
                </a:solidFill>
                <a:latin typeface="Arial" charset="0"/>
              </a:rPr>
              <a:t>, CH</a:t>
            </a:r>
            <a:r>
              <a:rPr lang="en-GB" sz="2000" baseline="-25000" dirty="0">
                <a:solidFill>
                  <a:srgbClr val="595959"/>
                </a:solidFill>
                <a:latin typeface="Arial" charset="0"/>
              </a:rPr>
              <a:t>4</a:t>
            </a:r>
            <a:r>
              <a:rPr lang="en-GB" sz="2000" dirty="0">
                <a:solidFill>
                  <a:srgbClr val="595959"/>
                </a:solidFill>
                <a:latin typeface="Arial" charset="0"/>
              </a:rPr>
              <a:t>, CO) generated for tropical peat fires.</a:t>
            </a:r>
          </a:p>
          <a:p>
            <a:pPr marL="285750" indent="-285750" fontAlgn="base">
              <a:spcBef>
                <a:spcPct val="0"/>
              </a:spcBef>
              <a:buFont typeface="Arial" panose="020B0604020202020204" pitchFamily="34" charset="0"/>
              <a:buChar char="•"/>
            </a:pPr>
            <a:r>
              <a:rPr lang="en-GB" sz="2000" b="1" dirty="0">
                <a:solidFill>
                  <a:srgbClr val="595959"/>
                </a:solidFill>
                <a:latin typeface="Arial" charset="0"/>
              </a:rPr>
              <a:t>New particulate emission factors </a:t>
            </a:r>
            <a:r>
              <a:rPr lang="en-GB" sz="2000" dirty="0">
                <a:solidFill>
                  <a:srgbClr val="595959"/>
                </a:solidFill>
                <a:latin typeface="Arial" charset="0"/>
              </a:rPr>
              <a:t>(PM</a:t>
            </a:r>
            <a:r>
              <a:rPr lang="en-GB" sz="2000" baseline="-25000" dirty="0">
                <a:solidFill>
                  <a:srgbClr val="595959"/>
                </a:solidFill>
                <a:latin typeface="Arial" charset="0"/>
              </a:rPr>
              <a:t>2.5</a:t>
            </a:r>
            <a:r>
              <a:rPr lang="en-GB" sz="2000" dirty="0">
                <a:solidFill>
                  <a:srgbClr val="595959"/>
                </a:solidFill>
                <a:latin typeface="Arial" charset="0"/>
              </a:rPr>
              <a:t> and black carbon) generated for tropical peat fires.</a:t>
            </a:r>
            <a:r>
              <a:rPr lang="en-GB" sz="2000" b="1" dirty="0">
                <a:solidFill>
                  <a:srgbClr val="595959"/>
                </a:solidFill>
                <a:latin typeface="Arial" charset="0"/>
              </a:rPr>
              <a:t> </a:t>
            </a:r>
            <a:endParaRPr lang="en-GB" sz="2000" b="1" dirty="0">
              <a:solidFill>
                <a:srgbClr val="595959"/>
              </a:solidFill>
              <a:latin typeface="Arial" panose="020B0604020202020204" pitchFamily="34" charset="0"/>
              <a:cs typeface="Arial" panose="020B0604020202020204" pitchFamily="34" charset="0"/>
            </a:endParaRPr>
          </a:p>
          <a:p>
            <a:pPr marL="285750" indent="-285750" fontAlgn="base">
              <a:spcBef>
                <a:spcPct val="0"/>
              </a:spcBef>
              <a:buFont typeface="Arial" panose="020B0604020202020204" pitchFamily="34" charset="0"/>
              <a:buChar char="•"/>
            </a:pPr>
            <a:r>
              <a:rPr lang="en-GB" sz="2000" b="1" dirty="0">
                <a:solidFill>
                  <a:srgbClr val="595959"/>
                </a:solidFill>
                <a:latin typeface="Arial" panose="020B0604020202020204" pitchFamily="34" charset="0"/>
                <a:cs typeface="Arial" panose="020B0604020202020204" pitchFamily="34" charset="0"/>
              </a:rPr>
              <a:t>Update emission and fuel consumption totals </a:t>
            </a:r>
            <a:r>
              <a:rPr lang="en-GB" sz="2000" dirty="0">
                <a:solidFill>
                  <a:srgbClr val="595959"/>
                </a:solidFill>
                <a:latin typeface="Arial" panose="020B0604020202020204" pitchFamily="34" charset="0"/>
                <a:cs typeface="Arial" panose="020B0604020202020204" pitchFamily="34" charset="0"/>
              </a:rPr>
              <a:t>generated for 2015 SE Asian peatland fires</a:t>
            </a:r>
          </a:p>
        </p:txBody>
      </p:sp>
      <p:grpSp>
        <p:nvGrpSpPr>
          <p:cNvPr id="9" name="Group 8">
            <a:extLst>
              <a:ext uri="{FF2B5EF4-FFF2-40B4-BE49-F238E27FC236}">
                <a16:creationId xmlns:a16="http://schemas.microsoft.com/office/drawing/2014/main" xmlns="" id="{3EE967C8-FFB8-6D44-A34E-C459905706BC}"/>
              </a:ext>
            </a:extLst>
          </p:cNvPr>
          <p:cNvGrpSpPr/>
          <p:nvPr/>
        </p:nvGrpSpPr>
        <p:grpSpPr>
          <a:xfrm>
            <a:off x="1647014" y="4511377"/>
            <a:ext cx="6063327" cy="2246878"/>
            <a:chOff x="764705" y="6373034"/>
            <a:chExt cx="2201759" cy="733219"/>
          </a:xfrm>
        </p:grpSpPr>
        <p:pic>
          <p:nvPicPr>
            <p:cNvPr id="11" name="Picture 10">
              <a:extLst>
                <a:ext uri="{FF2B5EF4-FFF2-40B4-BE49-F238E27FC236}">
                  <a16:creationId xmlns:a16="http://schemas.microsoft.com/office/drawing/2014/main" xmlns="" id="{70CAA909-DA64-134A-BB6B-90F6A04A2094}"/>
                </a:ext>
              </a:extLst>
            </p:cNvPr>
            <p:cNvPicPr>
              <a:picLocks noChangeAspect="1"/>
            </p:cNvPicPr>
            <p:nvPr/>
          </p:nvPicPr>
          <p:blipFill>
            <a:blip r:embed="rId11"/>
            <a:stretch>
              <a:fillRect/>
            </a:stretch>
          </p:blipFill>
          <p:spPr>
            <a:xfrm>
              <a:off x="1859493" y="6375437"/>
              <a:ext cx="1106971" cy="730815"/>
            </a:xfrm>
            <a:prstGeom prst="rect">
              <a:avLst/>
            </a:prstGeom>
          </p:spPr>
        </p:pic>
        <p:pic>
          <p:nvPicPr>
            <p:cNvPr id="12" name="Picture 11">
              <a:extLst>
                <a:ext uri="{FF2B5EF4-FFF2-40B4-BE49-F238E27FC236}">
                  <a16:creationId xmlns:a16="http://schemas.microsoft.com/office/drawing/2014/main" xmlns="" id="{942E8084-0C69-F749-B362-1BF955142E5E}"/>
                </a:ext>
              </a:extLst>
            </p:cNvPr>
            <p:cNvPicPr>
              <a:picLocks noChangeAspect="1"/>
            </p:cNvPicPr>
            <p:nvPr/>
          </p:nvPicPr>
          <p:blipFill>
            <a:blip r:embed="rId12"/>
            <a:stretch>
              <a:fillRect/>
            </a:stretch>
          </p:blipFill>
          <p:spPr>
            <a:xfrm>
              <a:off x="764705" y="6373034"/>
              <a:ext cx="1116002" cy="733219"/>
            </a:xfrm>
            <a:prstGeom prst="rect">
              <a:avLst/>
            </a:prstGeom>
          </p:spPr>
        </p:pic>
      </p:grpSp>
      <p:pic>
        <p:nvPicPr>
          <p:cNvPr id="20" name="Picture 19">
            <a:extLst>
              <a:ext uri="{FF2B5EF4-FFF2-40B4-BE49-F238E27FC236}">
                <a16:creationId xmlns:a16="http://schemas.microsoft.com/office/drawing/2014/main" xmlns="" id="{CF6B515C-D72A-4948-989A-1A351B96A496}"/>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647331" y="3507669"/>
            <a:ext cx="3092297" cy="2007416"/>
          </a:xfrm>
          <a:prstGeom prst="rect">
            <a:avLst/>
          </a:prstGeom>
        </p:spPr>
      </p:pic>
      <p:pic>
        <p:nvPicPr>
          <p:cNvPr id="35" name="Picture 34">
            <a:extLst>
              <a:ext uri="{FF2B5EF4-FFF2-40B4-BE49-F238E27FC236}">
                <a16:creationId xmlns:a16="http://schemas.microsoft.com/office/drawing/2014/main" xmlns="" id="{4AA272D0-60C4-004B-B792-720F853A75E8}"/>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703513" y="844159"/>
            <a:ext cx="3036115" cy="2663511"/>
          </a:xfrm>
          <a:prstGeom prst="rect">
            <a:avLst/>
          </a:prstGeom>
        </p:spPr>
      </p:pic>
    </p:spTree>
    <p:extLst>
      <p:ext uri="{BB962C8B-B14F-4D97-AF65-F5344CB8AC3E}">
        <p14:creationId xmlns:p14="http://schemas.microsoft.com/office/powerpoint/2010/main" val="4227940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03512" y="836713"/>
            <a:ext cx="5108529" cy="2554545"/>
          </a:xfrm>
          <a:prstGeom prst="rect">
            <a:avLst/>
          </a:prstGeom>
        </p:spPr>
        <p:txBody>
          <a:bodyPr wrap="square">
            <a:spAutoFit/>
          </a:bodyPr>
          <a:lstStyle/>
          <a:p>
            <a:pPr marL="285750" indent="-285750" fontAlgn="base">
              <a:spcBef>
                <a:spcPct val="0"/>
              </a:spcBef>
              <a:buFont typeface="Arial" panose="020B0604020202020204" pitchFamily="34" charset="0"/>
              <a:buChar char="•"/>
            </a:pPr>
            <a:r>
              <a:rPr lang="en-GB" sz="2000" b="1" dirty="0">
                <a:solidFill>
                  <a:srgbClr val="595959"/>
                </a:solidFill>
                <a:latin typeface="Arial" panose="020B0604020202020204" pitchFamily="34" charset="0"/>
                <a:cs typeface="Arial" panose="020B0604020202020204" pitchFamily="34" charset="0"/>
              </a:rPr>
              <a:t>Very</a:t>
            </a:r>
            <a:r>
              <a:rPr lang="en-GB" sz="2000" dirty="0">
                <a:solidFill>
                  <a:srgbClr val="595959"/>
                </a:solidFill>
                <a:latin typeface="Arial" panose="020B0604020202020204" pitchFamily="34" charset="0"/>
                <a:cs typeface="Arial" panose="020B0604020202020204" pitchFamily="34" charset="0"/>
              </a:rPr>
              <a:t> </a:t>
            </a:r>
            <a:r>
              <a:rPr lang="en-GB" sz="2000" b="1" dirty="0">
                <a:solidFill>
                  <a:srgbClr val="595959"/>
                </a:solidFill>
                <a:latin typeface="Arial" panose="020B0604020202020204" pitchFamily="34" charset="0"/>
                <a:cs typeface="Arial" panose="020B0604020202020204" pitchFamily="34" charset="0"/>
              </a:rPr>
              <a:t>high temporal resolution </a:t>
            </a:r>
            <a:r>
              <a:rPr lang="en-GB" sz="2000" dirty="0">
                <a:solidFill>
                  <a:srgbClr val="595959"/>
                </a:solidFill>
                <a:latin typeface="Arial" panose="020B0604020202020204" pitchFamily="34" charset="0"/>
                <a:cs typeface="Arial" panose="020B0604020202020204" pitchFamily="34" charset="0"/>
              </a:rPr>
              <a:t>(10 minute) fire radiative power data from Himawari geostationary sensor produced.</a:t>
            </a:r>
          </a:p>
          <a:p>
            <a:pPr marL="285750" indent="-285750" fontAlgn="base">
              <a:spcBef>
                <a:spcPct val="0"/>
              </a:spcBef>
              <a:buFont typeface="Arial" panose="020B0604020202020204" pitchFamily="34" charset="0"/>
              <a:buChar char="•"/>
            </a:pPr>
            <a:r>
              <a:rPr lang="en-GB" sz="2000" b="1" dirty="0">
                <a:solidFill>
                  <a:srgbClr val="595959"/>
                </a:solidFill>
                <a:latin typeface="Arial" panose="020B0604020202020204" pitchFamily="34" charset="0"/>
                <a:cs typeface="Arial" panose="020B0604020202020204" pitchFamily="34" charset="0"/>
              </a:rPr>
              <a:t>Emission source maps </a:t>
            </a:r>
            <a:r>
              <a:rPr lang="en-GB" sz="2000" dirty="0">
                <a:solidFill>
                  <a:srgbClr val="595959"/>
                </a:solidFill>
                <a:latin typeface="Arial" panose="020B0604020202020204" pitchFamily="34" charset="0"/>
                <a:cs typeface="Arial" panose="020B0604020202020204" pitchFamily="34" charset="0"/>
              </a:rPr>
              <a:t>generated for Kalimantan at 2km resolution.  Far higher resolution than in other emission inventories.</a:t>
            </a:r>
          </a:p>
        </p:txBody>
      </p:sp>
      <p:pic>
        <p:nvPicPr>
          <p:cNvPr id="3" name="Picture 2">
            <a:extLst>
              <a:ext uri="{FF2B5EF4-FFF2-40B4-BE49-F238E27FC236}">
                <a16:creationId xmlns:a16="http://schemas.microsoft.com/office/drawing/2014/main" xmlns="" id="{3E82D408-6644-424D-9A55-E6740AC7F0D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0096" y="3867001"/>
            <a:ext cx="6076449" cy="2990999"/>
          </a:xfrm>
          <a:prstGeom prst="rect">
            <a:avLst/>
          </a:prstGeom>
        </p:spPr>
      </p:pic>
      <p:pic>
        <p:nvPicPr>
          <p:cNvPr id="5" name="Picture 4">
            <a:extLst>
              <a:ext uri="{FF2B5EF4-FFF2-40B4-BE49-F238E27FC236}">
                <a16:creationId xmlns:a16="http://schemas.microsoft.com/office/drawing/2014/main" xmlns="" id="{9D98C79D-57FA-CD4A-B720-A308CB9F5DB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88089" y="836712"/>
            <a:ext cx="3682409" cy="3024336"/>
          </a:xfrm>
          <a:prstGeom prst="rect">
            <a:avLst/>
          </a:prstGeom>
        </p:spPr>
      </p:pic>
      <p:sp>
        <p:nvSpPr>
          <p:cNvPr id="12" name="Title 1">
            <a:extLst>
              <a:ext uri="{FF2B5EF4-FFF2-40B4-BE49-F238E27FC236}">
                <a16:creationId xmlns:a16="http://schemas.microsoft.com/office/drawing/2014/main" xmlns="" id="{A607467F-198F-9243-A34B-5E17083370FA}"/>
              </a:ext>
            </a:extLst>
          </p:cNvPr>
          <p:cNvSpPr txBox="1">
            <a:spLocks/>
          </p:cNvSpPr>
          <p:nvPr/>
        </p:nvSpPr>
        <p:spPr bwMode="auto">
          <a:xfrm>
            <a:off x="1703512" y="188641"/>
            <a:ext cx="8866985" cy="7651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200" b="0">
                <a:solidFill>
                  <a:schemeClr val="tx2"/>
                </a:solidFill>
                <a:latin typeface="+mj-lt"/>
                <a:ea typeface="+mj-ea"/>
                <a:cs typeface="+mj-cs"/>
              </a:defRPr>
            </a:lvl1pPr>
            <a:lvl2pPr algn="l" rtl="0" fontAlgn="base">
              <a:spcBef>
                <a:spcPct val="0"/>
              </a:spcBef>
              <a:spcAft>
                <a:spcPct val="0"/>
              </a:spcAft>
              <a:defRPr sz="3600">
                <a:solidFill>
                  <a:schemeClr val="bg1"/>
                </a:solidFill>
                <a:latin typeface="Trebuchet MS" pitchFamily="34" charset="0"/>
              </a:defRPr>
            </a:lvl2pPr>
            <a:lvl3pPr algn="l" rtl="0" fontAlgn="base">
              <a:spcBef>
                <a:spcPct val="0"/>
              </a:spcBef>
              <a:spcAft>
                <a:spcPct val="0"/>
              </a:spcAft>
              <a:defRPr sz="3600">
                <a:solidFill>
                  <a:schemeClr val="bg1"/>
                </a:solidFill>
                <a:latin typeface="Trebuchet MS" pitchFamily="34" charset="0"/>
              </a:defRPr>
            </a:lvl3pPr>
            <a:lvl4pPr algn="l" rtl="0" fontAlgn="base">
              <a:spcBef>
                <a:spcPct val="0"/>
              </a:spcBef>
              <a:spcAft>
                <a:spcPct val="0"/>
              </a:spcAft>
              <a:defRPr sz="3600">
                <a:solidFill>
                  <a:schemeClr val="bg1"/>
                </a:solidFill>
                <a:latin typeface="Trebuchet MS" pitchFamily="34" charset="0"/>
              </a:defRPr>
            </a:lvl4pPr>
            <a:lvl5pPr algn="l" rtl="0" fontAlgn="base">
              <a:spcBef>
                <a:spcPct val="0"/>
              </a:spcBef>
              <a:spcAft>
                <a:spcPct val="0"/>
              </a:spcAft>
              <a:defRPr sz="3600">
                <a:solidFill>
                  <a:schemeClr val="bg1"/>
                </a:solidFill>
                <a:latin typeface="Trebuchet MS" pitchFamily="34" charset="0"/>
              </a:defRPr>
            </a:lvl5pPr>
            <a:lvl6pPr marL="457200" algn="l" rtl="0" fontAlgn="base">
              <a:spcBef>
                <a:spcPct val="0"/>
              </a:spcBef>
              <a:spcAft>
                <a:spcPct val="0"/>
              </a:spcAft>
              <a:defRPr sz="3600">
                <a:solidFill>
                  <a:schemeClr val="bg1"/>
                </a:solidFill>
                <a:latin typeface="Trebuchet MS" pitchFamily="34" charset="0"/>
              </a:defRPr>
            </a:lvl6pPr>
            <a:lvl7pPr marL="914400" algn="l" rtl="0" fontAlgn="base">
              <a:spcBef>
                <a:spcPct val="0"/>
              </a:spcBef>
              <a:spcAft>
                <a:spcPct val="0"/>
              </a:spcAft>
              <a:defRPr sz="3600">
                <a:solidFill>
                  <a:schemeClr val="bg1"/>
                </a:solidFill>
                <a:latin typeface="Trebuchet MS" pitchFamily="34" charset="0"/>
              </a:defRPr>
            </a:lvl7pPr>
            <a:lvl8pPr marL="1371600" algn="l" rtl="0" fontAlgn="base">
              <a:spcBef>
                <a:spcPct val="0"/>
              </a:spcBef>
              <a:spcAft>
                <a:spcPct val="0"/>
              </a:spcAft>
              <a:defRPr sz="3600">
                <a:solidFill>
                  <a:schemeClr val="bg1"/>
                </a:solidFill>
                <a:latin typeface="Trebuchet MS" pitchFamily="34" charset="0"/>
              </a:defRPr>
            </a:lvl8pPr>
            <a:lvl9pPr marL="1828800" algn="l" rtl="0" fontAlgn="base">
              <a:spcBef>
                <a:spcPct val="0"/>
              </a:spcBef>
              <a:spcAft>
                <a:spcPct val="0"/>
              </a:spcAft>
              <a:defRPr sz="3600">
                <a:solidFill>
                  <a:schemeClr val="bg1"/>
                </a:solidFill>
                <a:latin typeface="Trebuchet MS" pitchFamily="34" charset="0"/>
              </a:defRPr>
            </a:lvl9pPr>
          </a:lstStyle>
          <a:p>
            <a:r>
              <a:rPr lang="en-GB" sz="2800" b="1" dirty="0">
                <a:solidFill>
                  <a:srgbClr val="002060"/>
                </a:solidFill>
                <a:latin typeface="Arial"/>
              </a:rPr>
              <a:t>Geostationary FRP Emission Source Mapping</a:t>
            </a:r>
          </a:p>
        </p:txBody>
      </p:sp>
      <p:grpSp>
        <p:nvGrpSpPr>
          <p:cNvPr id="15" name="Group 14">
            <a:extLst>
              <a:ext uri="{FF2B5EF4-FFF2-40B4-BE49-F238E27FC236}">
                <a16:creationId xmlns:a16="http://schemas.microsoft.com/office/drawing/2014/main" xmlns="" id="{A9A1FBB7-BBA3-654D-B035-CB3D0B05DE03}"/>
              </a:ext>
            </a:extLst>
          </p:cNvPr>
          <p:cNvGrpSpPr/>
          <p:nvPr/>
        </p:nvGrpSpPr>
        <p:grpSpPr>
          <a:xfrm>
            <a:off x="1692151" y="4005064"/>
            <a:ext cx="2893402" cy="2255726"/>
            <a:chOff x="22414" y="3552754"/>
            <a:chExt cx="2957992" cy="2472647"/>
          </a:xfrm>
        </p:grpSpPr>
        <p:pic>
          <p:nvPicPr>
            <p:cNvPr id="16" name="Picture 15">
              <a:extLst>
                <a:ext uri="{FF2B5EF4-FFF2-40B4-BE49-F238E27FC236}">
                  <a16:creationId xmlns:a16="http://schemas.microsoft.com/office/drawing/2014/main" xmlns="" id="{D4841E70-9227-F541-B279-280A4F1E48A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9512" y="3552754"/>
              <a:ext cx="721388" cy="532717"/>
            </a:xfrm>
            <a:prstGeom prst="rect">
              <a:avLst/>
            </a:prstGeom>
          </p:spPr>
        </p:pic>
        <p:pic>
          <p:nvPicPr>
            <p:cNvPr id="17" name="Picture 16">
              <a:extLst>
                <a:ext uri="{FF2B5EF4-FFF2-40B4-BE49-F238E27FC236}">
                  <a16:creationId xmlns:a16="http://schemas.microsoft.com/office/drawing/2014/main" xmlns="" id="{F35F3FD8-67B8-1546-A7A5-7A0D18439D3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91460" y="4251474"/>
              <a:ext cx="697492" cy="661101"/>
            </a:xfrm>
            <a:prstGeom prst="rect">
              <a:avLst/>
            </a:prstGeom>
          </p:spPr>
        </p:pic>
        <p:pic>
          <p:nvPicPr>
            <p:cNvPr id="19" name="Picture 18">
              <a:extLst>
                <a:ext uri="{FF2B5EF4-FFF2-40B4-BE49-F238E27FC236}">
                  <a16:creationId xmlns:a16="http://schemas.microsoft.com/office/drawing/2014/main" xmlns="" id="{F6533F66-98EF-5D43-82B8-D53E6416890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071073" y="4309312"/>
              <a:ext cx="727495" cy="727495"/>
            </a:xfrm>
            <a:prstGeom prst="rect">
              <a:avLst/>
            </a:prstGeom>
          </p:spPr>
        </p:pic>
        <p:pic>
          <p:nvPicPr>
            <p:cNvPr id="20" name="Picture 19">
              <a:extLst>
                <a:ext uri="{FF2B5EF4-FFF2-40B4-BE49-F238E27FC236}">
                  <a16:creationId xmlns:a16="http://schemas.microsoft.com/office/drawing/2014/main" xmlns="" id="{F22DB294-ACCD-C648-9664-D0149E6FF0C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2414" y="5048480"/>
              <a:ext cx="943337" cy="943337"/>
            </a:xfrm>
            <a:prstGeom prst="rect">
              <a:avLst/>
            </a:prstGeom>
          </p:spPr>
        </p:pic>
        <p:pic>
          <p:nvPicPr>
            <p:cNvPr id="21" name="Picture 20">
              <a:extLst>
                <a:ext uri="{FF2B5EF4-FFF2-40B4-BE49-F238E27FC236}">
                  <a16:creationId xmlns:a16="http://schemas.microsoft.com/office/drawing/2014/main" xmlns="" id="{2FD78906-97DD-7A4C-A1C4-830143AD8A2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84360" y="4146588"/>
              <a:ext cx="870871" cy="870871"/>
            </a:xfrm>
            <a:prstGeom prst="rect">
              <a:avLst/>
            </a:prstGeom>
          </p:spPr>
        </p:pic>
        <p:pic>
          <p:nvPicPr>
            <p:cNvPr id="22" name="Picture 21">
              <a:extLst>
                <a:ext uri="{FF2B5EF4-FFF2-40B4-BE49-F238E27FC236}">
                  <a16:creationId xmlns:a16="http://schemas.microsoft.com/office/drawing/2014/main" xmlns="" id="{A70B800C-1EEC-B74E-BBF9-9EA6B6A072A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30129" y="5159711"/>
              <a:ext cx="720873" cy="720873"/>
            </a:xfrm>
            <a:prstGeom prst="rect">
              <a:avLst/>
            </a:prstGeom>
          </p:spPr>
        </p:pic>
        <p:pic>
          <p:nvPicPr>
            <p:cNvPr id="23" name="Picture 22">
              <a:extLst>
                <a:ext uri="{FF2B5EF4-FFF2-40B4-BE49-F238E27FC236}">
                  <a16:creationId xmlns:a16="http://schemas.microsoft.com/office/drawing/2014/main" xmlns="" id="{65F605D0-5FC3-D243-9FB0-9DF7F052FCB5}"/>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884189" y="5201114"/>
              <a:ext cx="1096217" cy="824287"/>
            </a:xfrm>
            <a:prstGeom prst="rect">
              <a:avLst/>
            </a:prstGeom>
          </p:spPr>
        </p:pic>
        <p:pic>
          <p:nvPicPr>
            <p:cNvPr id="24" name="Picture 23">
              <a:extLst>
                <a:ext uri="{FF2B5EF4-FFF2-40B4-BE49-F238E27FC236}">
                  <a16:creationId xmlns:a16="http://schemas.microsoft.com/office/drawing/2014/main" xmlns="" id="{3ECF25B6-16CB-714B-9A65-2DD2D9C8759D}"/>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030129" y="3552754"/>
              <a:ext cx="1727076" cy="507964"/>
            </a:xfrm>
            <a:prstGeom prst="rect">
              <a:avLst/>
            </a:prstGeom>
          </p:spPr>
        </p:pic>
      </p:grpSp>
    </p:spTree>
    <p:extLst>
      <p:ext uri="{BB962C8B-B14F-4D97-AF65-F5344CB8AC3E}">
        <p14:creationId xmlns:p14="http://schemas.microsoft.com/office/powerpoint/2010/main" val="2800604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03512" y="1268761"/>
            <a:ext cx="4896545" cy="2554545"/>
          </a:xfrm>
          <a:prstGeom prst="rect">
            <a:avLst/>
          </a:prstGeom>
        </p:spPr>
        <p:txBody>
          <a:bodyPr wrap="square">
            <a:spAutoFit/>
          </a:bodyPr>
          <a:lstStyle/>
          <a:p>
            <a:pPr marL="285750" indent="-285750" fontAlgn="base">
              <a:spcBef>
                <a:spcPct val="0"/>
              </a:spcBef>
              <a:buFont typeface="Arial" panose="020B0604020202020204" pitchFamily="34" charset="0"/>
              <a:buChar char="•"/>
            </a:pPr>
            <a:r>
              <a:rPr lang="en-GB" sz="2000" b="1" dirty="0">
                <a:solidFill>
                  <a:srgbClr val="595959"/>
                </a:solidFill>
                <a:latin typeface="Arial" panose="020B0604020202020204" pitchFamily="34" charset="0"/>
                <a:cs typeface="Arial" panose="020B0604020202020204" pitchFamily="34" charset="0"/>
              </a:rPr>
              <a:t>'Top-down’ particulate matter</a:t>
            </a:r>
            <a:r>
              <a:rPr lang="en-GB" sz="2000" dirty="0">
                <a:solidFill>
                  <a:srgbClr val="595959"/>
                </a:solidFill>
                <a:latin typeface="Arial" panose="020B0604020202020204" pitchFamily="34" charset="0"/>
                <a:cs typeface="Arial" panose="020B0604020202020204" pitchFamily="34" charset="0"/>
              </a:rPr>
              <a:t> emission coefficient generated for surficial peat fires in SE Asia.</a:t>
            </a:r>
          </a:p>
          <a:p>
            <a:pPr marL="285750" indent="-285750" fontAlgn="base">
              <a:spcBef>
                <a:spcPct val="0"/>
              </a:spcBef>
              <a:buFont typeface="Arial" panose="020B0604020202020204" pitchFamily="34" charset="0"/>
              <a:buChar char="•"/>
            </a:pPr>
            <a:r>
              <a:rPr lang="en-GB" sz="2000" b="1" dirty="0">
                <a:solidFill>
                  <a:srgbClr val="595959"/>
                </a:solidFill>
                <a:latin typeface="Arial" panose="020B0604020202020204" pitchFamily="34" charset="0"/>
                <a:cs typeface="Arial" panose="020B0604020202020204" pitchFamily="34" charset="0"/>
              </a:rPr>
              <a:t>Appropriate for flaming peat fires</a:t>
            </a:r>
            <a:r>
              <a:rPr lang="en-GB" sz="2000" dirty="0">
                <a:solidFill>
                  <a:srgbClr val="595959"/>
                </a:solidFill>
                <a:latin typeface="Arial" panose="020B0604020202020204" pitchFamily="34" charset="0"/>
                <a:cs typeface="Arial" panose="020B0604020202020204" pitchFamily="34" charset="0"/>
              </a:rPr>
              <a:t> this new coefficient has demonstrated the importance of fire phase when estimating emissions.</a:t>
            </a:r>
            <a:endParaRPr lang="en-GB" sz="2000" b="1" dirty="0">
              <a:solidFill>
                <a:srgbClr val="595959"/>
              </a:solidFill>
              <a:latin typeface="Arial" panose="020B0604020202020204" pitchFamily="34" charset="0"/>
              <a:cs typeface="Arial" panose="020B0604020202020204" pitchFamily="34" charset="0"/>
            </a:endParaRPr>
          </a:p>
          <a:p>
            <a:pPr marL="285750" indent="-285750" fontAlgn="base">
              <a:spcBef>
                <a:spcPct val="0"/>
              </a:spcBef>
              <a:buFont typeface="Arial" panose="020B0604020202020204" pitchFamily="34" charset="0"/>
              <a:buChar char="•"/>
            </a:pPr>
            <a:endParaRPr lang="en-GB" sz="2000" dirty="0">
              <a:solidFill>
                <a:srgbClr val="595959"/>
              </a:solidFill>
              <a:latin typeface="Arial" panose="020B0604020202020204" pitchFamily="34" charset="0"/>
              <a:cs typeface="Arial" panose="020B0604020202020204" pitchFamily="34" charset="0"/>
            </a:endParaRPr>
          </a:p>
        </p:txBody>
      </p:sp>
      <p:sp>
        <p:nvSpPr>
          <p:cNvPr id="12" name="Title 1">
            <a:extLst>
              <a:ext uri="{FF2B5EF4-FFF2-40B4-BE49-F238E27FC236}">
                <a16:creationId xmlns:a16="http://schemas.microsoft.com/office/drawing/2014/main" xmlns="" id="{A607467F-198F-9243-A34B-5E17083370FA}"/>
              </a:ext>
            </a:extLst>
          </p:cNvPr>
          <p:cNvSpPr txBox="1">
            <a:spLocks/>
          </p:cNvSpPr>
          <p:nvPr/>
        </p:nvSpPr>
        <p:spPr bwMode="auto">
          <a:xfrm>
            <a:off x="1703512" y="188641"/>
            <a:ext cx="8866985" cy="7651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200" b="0">
                <a:solidFill>
                  <a:schemeClr val="tx2"/>
                </a:solidFill>
                <a:latin typeface="+mj-lt"/>
                <a:ea typeface="+mj-ea"/>
                <a:cs typeface="+mj-cs"/>
              </a:defRPr>
            </a:lvl1pPr>
            <a:lvl2pPr algn="l" rtl="0" fontAlgn="base">
              <a:spcBef>
                <a:spcPct val="0"/>
              </a:spcBef>
              <a:spcAft>
                <a:spcPct val="0"/>
              </a:spcAft>
              <a:defRPr sz="3600">
                <a:solidFill>
                  <a:schemeClr val="bg1"/>
                </a:solidFill>
                <a:latin typeface="Trebuchet MS" pitchFamily="34" charset="0"/>
              </a:defRPr>
            </a:lvl2pPr>
            <a:lvl3pPr algn="l" rtl="0" fontAlgn="base">
              <a:spcBef>
                <a:spcPct val="0"/>
              </a:spcBef>
              <a:spcAft>
                <a:spcPct val="0"/>
              </a:spcAft>
              <a:defRPr sz="3600">
                <a:solidFill>
                  <a:schemeClr val="bg1"/>
                </a:solidFill>
                <a:latin typeface="Trebuchet MS" pitchFamily="34" charset="0"/>
              </a:defRPr>
            </a:lvl3pPr>
            <a:lvl4pPr algn="l" rtl="0" fontAlgn="base">
              <a:spcBef>
                <a:spcPct val="0"/>
              </a:spcBef>
              <a:spcAft>
                <a:spcPct val="0"/>
              </a:spcAft>
              <a:defRPr sz="3600">
                <a:solidFill>
                  <a:schemeClr val="bg1"/>
                </a:solidFill>
                <a:latin typeface="Trebuchet MS" pitchFamily="34" charset="0"/>
              </a:defRPr>
            </a:lvl4pPr>
            <a:lvl5pPr algn="l" rtl="0" fontAlgn="base">
              <a:spcBef>
                <a:spcPct val="0"/>
              </a:spcBef>
              <a:spcAft>
                <a:spcPct val="0"/>
              </a:spcAft>
              <a:defRPr sz="3600">
                <a:solidFill>
                  <a:schemeClr val="bg1"/>
                </a:solidFill>
                <a:latin typeface="Trebuchet MS" pitchFamily="34" charset="0"/>
              </a:defRPr>
            </a:lvl5pPr>
            <a:lvl6pPr marL="457200" algn="l" rtl="0" fontAlgn="base">
              <a:spcBef>
                <a:spcPct val="0"/>
              </a:spcBef>
              <a:spcAft>
                <a:spcPct val="0"/>
              </a:spcAft>
              <a:defRPr sz="3600">
                <a:solidFill>
                  <a:schemeClr val="bg1"/>
                </a:solidFill>
                <a:latin typeface="Trebuchet MS" pitchFamily="34" charset="0"/>
              </a:defRPr>
            </a:lvl6pPr>
            <a:lvl7pPr marL="914400" algn="l" rtl="0" fontAlgn="base">
              <a:spcBef>
                <a:spcPct val="0"/>
              </a:spcBef>
              <a:spcAft>
                <a:spcPct val="0"/>
              </a:spcAft>
              <a:defRPr sz="3600">
                <a:solidFill>
                  <a:schemeClr val="bg1"/>
                </a:solidFill>
                <a:latin typeface="Trebuchet MS" pitchFamily="34" charset="0"/>
              </a:defRPr>
            </a:lvl7pPr>
            <a:lvl8pPr marL="1371600" algn="l" rtl="0" fontAlgn="base">
              <a:spcBef>
                <a:spcPct val="0"/>
              </a:spcBef>
              <a:spcAft>
                <a:spcPct val="0"/>
              </a:spcAft>
              <a:defRPr sz="3600">
                <a:solidFill>
                  <a:schemeClr val="bg1"/>
                </a:solidFill>
                <a:latin typeface="Trebuchet MS" pitchFamily="34" charset="0"/>
              </a:defRPr>
            </a:lvl8pPr>
            <a:lvl9pPr marL="1828800" algn="l" rtl="0" fontAlgn="base">
              <a:spcBef>
                <a:spcPct val="0"/>
              </a:spcBef>
              <a:spcAft>
                <a:spcPct val="0"/>
              </a:spcAft>
              <a:defRPr sz="3600">
                <a:solidFill>
                  <a:schemeClr val="bg1"/>
                </a:solidFill>
                <a:latin typeface="Trebuchet MS" pitchFamily="34" charset="0"/>
              </a:defRPr>
            </a:lvl9pPr>
          </a:lstStyle>
          <a:p>
            <a:r>
              <a:rPr lang="en-GB" sz="2800" b="1" dirty="0">
                <a:solidFill>
                  <a:srgbClr val="002060"/>
                </a:solidFill>
                <a:latin typeface="Arial"/>
              </a:rPr>
              <a:t>New ‘Top-Down’ Emission Coefficient </a:t>
            </a:r>
          </a:p>
        </p:txBody>
      </p:sp>
      <p:grpSp>
        <p:nvGrpSpPr>
          <p:cNvPr id="15" name="Group 14">
            <a:extLst>
              <a:ext uri="{FF2B5EF4-FFF2-40B4-BE49-F238E27FC236}">
                <a16:creationId xmlns:a16="http://schemas.microsoft.com/office/drawing/2014/main" xmlns="" id="{A9A1FBB7-BBA3-654D-B035-CB3D0B05DE03}"/>
              </a:ext>
            </a:extLst>
          </p:cNvPr>
          <p:cNvGrpSpPr/>
          <p:nvPr/>
        </p:nvGrpSpPr>
        <p:grpSpPr>
          <a:xfrm>
            <a:off x="1692151" y="4005064"/>
            <a:ext cx="2893402" cy="2255726"/>
            <a:chOff x="22414" y="3552754"/>
            <a:chExt cx="2957992" cy="2472647"/>
          </a:xfrm>
        </p:grpSpPr>
        <p:pic>
          <p:nvPicPr>
            <p:cNvPr id="16" name="Picture 15">
              <a:extLst>
                <a:ext uri="{FF2B5EF4-FFF2-40B4-BE49-F238E27FC236}">
                  <a16:creationId xmlns:a16="http://schemas.microsoft.com/office/drawing/2014/main" xmlns="" id="{D4841E70-9227-F541-B279-280A4F1E48A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512" y="3552754"/>
              <a:ext cx="721388" cy="532717"/>
            </a:xfrm>
            <a:prstGeom prst="rect">
              <a:avLst/>
            </a:prstGeom>
          </p:spPr>
        </p:pic>
        <p:pic>
          <p:nvPicPr>
            <p:cNvPr id="17" name="Picture 16">
              <a:extLst>
                <a:ext uri="{FF2B5EF4-FFF2-40B4-BE49-F238E27FC236}">
                  <a16:creationId xmlns:a16="http://schemas.microsoft.com/office/drawing/2014/main" xmlns="" id="{F35F3FD8-67B8-1546-A7A5-7A0D18439D3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1460" y="4251474"/>
              <a:ext cx="697492" cy="661101"/>
            </a:xfrm>
            <a:prstGeom prst="rect">
              <a:avLst/>
            </a:prstGeom>
          </p:spPr>
        </p:pic>
        <p:pic>
          <p:nvPicPr>
            <p:cNvPr id="19" name="Picture 18">
              <a:extLst>
                <a:ext uri="{FF2B5EF4-FFF2-40B4-BE49-F238E27FC236}">
                  <a16:creationId xmlns:a16="http://schemas.microsoft.com/office/drawing/2014/main" xmlns="" id="{F6533F66-98EF-5D43-82B8-D53E6416890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71073" y="4309312"/>
              <a:ext cx="727495" cy="727495"/>
            </a:xfrm>
            <a:prstGeom prst="rect">
              <a:avLst/>
            </a:prstGeom>
          </p:spPr>
        </p:pic>
        <p:pic>
          <p:nvPicPr>
            <p:cNvPr id="20" name="Picture 19">
              <a:extLst>
                <a:ext uri="{FF2B5EF4-FFF2-40B4-BE49-F238E27FC236}">
                  <a16:creationId xmlns:a16="http://schemas.microsoft.com/office/drawing/2014/main" xmlns="" id="{F22DB294-ACCD-C648-9664-D0149E6FF0C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2414" y="5048480"/>
              <a:ext cx="943337" cy="943337"/>
            </a:xfrm>
            <a:prstGeom prst="rect">
              <a:avLst/>
            </a:prstGeom>
          </p:spPr>
        </p:pic>
        <p:pic>
          <p:nvPicPr>
            <p:cNvPr id="21" name="Picture 20">
              <a:extLst>
                <a:ext uri="{FF2B5EF4-FFF2-40B4-BE49-F238E27FC236}">
                  <a16:creationId xmlns:a16="http://schemas.microsoft.com/office/drawing/2014/main" xmlns="" id="{2FD78906-97DD-7A4C-A1C4-830143AD8A2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84360" y="4146588"/>
              <a:ext cx="870871" cy="870871"/>
            </a:xfrm>
            <a:prstGeom prst="rect">
              <a:avLst/>
            </a:prstGeom>
          </p:spPr>
        </p:pic>
        <p:pic>
          <p:nvPicPr>
            <p:cNvPr id="22" name="Picture 21">
              <a:extLst>
                <a:ext uri="{FF2B5EF4-FFF2-40B4-BE49-F238E27FC236}">
                  <a16:creationId xmlns:a16="http://schemas.microsoft.com/office/drawing/2014/main" xmlns="" id="{A70B800C-1EEC-B74E-BBF9-9EA6B6A072A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30129" y="5159711"/>
              <a:ext cx="720873" cy="720873"/>
            </a:xfrm>
            <a:prstGeom prst="rect">
              <a:avLst/>
            </a:prstGeom>
          </p:spPr>
        </p:pic>
        <p:pic>
          <p:nvPicPr>
            <p:cNvPr id="23" name="Picture 22">
              <a:extLst>
                <a:ext uri="{FF2B5EF4-FFF2-40B4-BE49-F238E27FC236}">
                  <a16:creationId xmlns:a16="http://schemas.microsoft.com/office/drawing/2014/main" xmlns="" id="{65F605D0-5FC3-D243-9FB0-9DF7F052FCB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884189" y="5201114"/>
              <a:ext cx="1096217" cy="824287"/>
            </a:xfrm>
            <a:prstGeom prst="rect">
              <a:avLst/>
            </a:prstGeom>
          </p:spPr>
        </p:pic>
        <p:pic>
          <p:nvPicPr>
            <p:cNvPr id="24" name="Picture 23">
              <a:extLst>
                <a:ext uri="{FF2B5EF4-FFF2-40B4-BE49-F238E27FC236}">
                  <a16:creationId xmlns:a16="http://schemas.microsoft.com/office/drawing/2014/main" xmlns="" id="{3ECF25B6-16CB-714B-9A65-2DD2D9C8759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30129" y="3552754"/>
              <a:ext cx="1727076" cy="507964"/>
            </a:xfrm>
            <a:prstGeom prst="rect">
              <a:avLst/>
            </a:prstGeom>
          </p:spPr>
        </p:pic>
      </p:grpSp>
      <p:pic>
        <p:nvPicPr>
          <p:cNvPr id="6" name="Picture 5">
            <a:extLst>
              <a:ext uri="{FF2B5EF4-FFF2-40B4-BE49-F238E27FC236}">
                <a16:creationId xmlns:a16="http://schemas.microsoft.com/office/drawing/2014/main" xmlns="" id="{6A20D1C7-08CB-8447-A9DF-715AC034A44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600056" y="1287174"/>
            <a:ext cx="3970440" cy="4374074"/>
          </a:xfrm>
          <a:prstGeom prst="rect">
            <a:avLst/>
          </a:prstGeom>
        </p:spPr>
      </p:pic>
      <p:pic>
        <p:nvPicPr>
          <p:cNvPr id="8" name="Picture 7">
            <a:extLst>
              <a:ext uri="{FF2B5EF4-FFF2-40B4-BE49-F238E27FC236}">
                <a16:creationId xmlns:a16="http://schemas.microsoft.com/office/drawing/2014/main" xmlns="" id="{DA337DF4-C6B8-9246-9C65-7AD3628857CE}"/>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629394" y="4203998"/>
            <a:ext cx="2564961" cy="2488471"/>
          </a:xfrm>
          <a:prstGeom prst="rect">
            <a:avLst/>
          </a:prstGeom>
        </p:spPr>
      </p:pic>
    </p:spTree>
    <p:extLst>
      <p:ext uri="{BB962C8B-B14F-4D97-AF65-F5344CB8AC3E}">
        <p14:creationId xmlns:p14="http://schemas.microsoft.com/office/powerpoint/2010/main" val="1472280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7B1B8B2-FAFB-4ECF-B0C4-009200256E69}"/>
              </a:ext>
            </a:extLst>
          </p:cNvPr>
          <p:cNvSpPr>
            <a:spLocks noGrp="1"/>
          </p:cNvSpPr>
          <p:nvPr>
            <p:ph type="ctrTitle"/>
          </p:nvPr>
        </p:nvSpPr>
        <p:spPr>
          <a:xfrm>
            <a:off x="445631" y="2122715"/>
            <a:ext cx="6692700" cy="3429000"/>
          </a:xfrm>
        </p:spPr>
        <p:txBody>
          <a:bodyPr>
            <a:normAutofit fontScale="90000"/>
          </a:bodyPr>
          <a:lstStyle/>
          <a:p>
            <a:r>
              <a:rPr lang="en-US" sz="3600" dirty="0"/>
              <a:t>International Partnership Programme</a:t>
            </a:r>
            <a:br>
              <a:rPr lang="en-US" sz="3600" dirty="0"/>
            </a:br>
            <a:r>
              <a:rPr lang="en-US" sz="3600" b="0" dirty="0"/>
              <a:t>(IPP)</a:t>
            </a:r>
            <a:br>
              <a:rPr lang="en-US" sz="3600" b="0" dirty="0"/>
            </a:br>
            <a:r>
              <a:rPr lang="en-US" sz="2800" b="0" dirty="0"/>
              <a:t/>
            </a:r>
            <a:br>
              <a:rPr lang="en-US" sz="2800" b="0" dirty="0"/>
            </a:br>
            <a:r>
              <a:rPr lang="en-US" sz="2800" b="0" dirty="0"/>
              <a:t/>
            </a:r>
            <a:br>
              <a:rPr lang="en-US" sz="2800" b="0" dirty="0"/>
            </a:br>
            <a:r>
              <a:rPr lang="en-US" sz="2800" b="0" dirty="0"/>
              <a:t>Athene Gadsby, International Partnership Programme Manager</a:t>
            </a:r>
            <a:br>
              <a:rPr lang="en-US" sz="2800" b="0" dirty="0"/>
            </a:br>
            <a:r>
              <a:rPr lang="en-US" sz="2800" b="0" dirty="0"/>
              <a:t/>
            </a:r>
            <a:br>
              <a:rPr lang="en-US" sz="2800" b="0" dirty="0"/>
            </a:br>
            <a:r>
              <a:rPr lang="en-US" sz="2800" b="0" dirty="0"/>
              <a:t>Tim Hayward, Caribou Space</a:t>
            </a:r>
            <a:endParaRPr lang="en-US" sz="2800" dirty="0"/>
          </a:p>
        </p:txBody>
      </p:sp>
      <p:sp>
        <p:nvSpPr>
          <p:cNvPr id="3" name="Subtitle 2">
            <a:extLst>
              <a:ext uri="{FF2B5EF4-FFF2-40B4-BE49-F238E27FC236}">
                <a16:creationId xmlns:a16="http://schemas.microsoft.com/office/drawing/2014/main" xmlns="" id="{22B47041-AE48-435B-9146-78572BAB30FE}"/>
              </a:ext>
            </a:extLst>
          </p:cNvPr>
          <p:cNvSpPr>
            <a:spLocks noGrp="1"/>
          </p:cNvSpPr>
          <p:nvPr>
            <p:ph type="subTitle" idx="1"/>
          </p:nvPr>
        </p:nvSpPr>
        <p:spPr>
          <a:xfrm>
            <a:off x="445631" y="5701393"/>
            <a:ext cx="4631194" cy="924976"/>
          </a:xfrm>
        </p:spPr>
        <p:txBody>
          <a:bodyPr>
            <a:normAutofit/>
          </a:bodyPr>
          <a:lstStyle/>
          <a:p>
            <a:r>
              <a:rPr lang="en-US" sz="2000" dirty="0"/>
              <a:t>GCRF Virtual Conference</a:t>
            </a:r>
          </a:p>
        </p:txBody>
      </p:sp>
    </p:spTree>
    <p:extLst>
      <p:ext uri="{BB962C8B-B14F-4D97-AF65-F5344CB8AC3E}">
        <p14:creationId xmlns:p14="http://schemas.microsoft.com/office/powerpoint/2010/main" val="38674571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4">
            <a:extLst>
              <a:ext uri="{FF2B5EF4-FFF2-40B4-BE49-F238E27FC236}">
                <a16:creationId xmlns:a16="http://schemas.microsoft.com/office/drawing/2014/main" xmlns="" id="{61968FF7-FDBD-4B35-8DE4-C8C482B06DF7}"/>
              </a:ext>
            </a:extLst>
          </p:cNvPr>
          <p:cNvSpPr txBox="1"/>
          <p:nvPr/>
        </p:nvSpPr>
        <p:spPr>
          <a:xfrm>
            <a:off x="734060" y="1557734"/>
            <a:ext cx="4797425" cy="4208844"/>
          </a:xfrm>
          <a:prstGeom prst="rect">
            <a:avLst/>
          </a:prstGeom>
        </p:spPr>
        <p:txBody>
          <a:bodyPr vert="horz" wrap="square" lIns="0" tIns="12700" rIns="0" bIns="0" rtlCol="0">
            <a:spAutoFit/>
          </a:bodyPr>
          <a:lstStyle/>
          <a:p>
            <a:pPr marL="241300" marR="0" lvl="0" indent="-228600" algn="l" defTabSz="914400" rtl="0" eaLnBrk="1" fontAlgn="auto" latinLnBrk="0" hangingPunct="1">
              <a:lnSpc>
                <a:spcPct val="100000"/>
              </a:lnSpc>
              <a:spcBef>
                <a:spcPts val="100"/>
              </a:spcBef>
              <a:spcAft>
                <a:spcPts val="0"/>
              </a:spcAft>
              <a:buClrTx/>
              <a:buSzTx/>
              <a:buFontTx/>
              <a:buChar char="•"/>
              <a:tabLst>
                <a:tab pos="240665" algn="l"/>
                <a:tab pos="241300" algn="l"/>
              </a:tabLst>
              <a:defRPr/>
            </a:pPr>
            <a:r>
              <a:rPr kumimoji="0" sz="1500" b="0" i="0" u="none" strike="noStrike" kern="1200" cap="none" spc="-5" normalizeH="0" baseline="0" noProof="0" dirty="0">
                <a:ln>
                  <a:noFill/>
                </a:ln>
                <a:solidFill>
                  <a:srgbClr val="2E5496"/>
                </a:solidFill>
                <a:effectLst/>
                <a:uLnTx/>
                <a:uFillTx/>
                <a:latin typeface="Arial"/>
                <a:ea typeface="+mn-ea"/>
                <a:cs typeface="Arial"/>
              </a:rPr>
              <a:t>https://geobrowser.satapps.org/</a:t>
            </a:r>
            <a:endParaRPr kumimoji="0" sz="1500" b="0"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25"/>
              </a:spcBef>
              <a:spcAft>
                <a:spcPts val="0"/>
              </a:spcAft>
              <a:buClrTx/>
              <a:buSzTx/>
              <a:buFontTx/>
              <a:buChar char="•"/>
              <a:tabLst/>
              <a:defRPr/>
            </a:pPr>
            <a:endParaRPr kumimoji="0" sz="2450" b="0" i="0" u="none" strike="noStrike" kern="1200" cap="none" spc="0" normalizeH="0" baseline="0" noProof="0" dirty="0">
              <a:ln>
                <a:noFill/>
              </a:ln>
              <a:solidFill>
                <a:prstClr val="black"/>
              </a:solidFill>
              <a:effectLst/>
              <a:uLnTx/>
              <a:uFillTx/>
              <a:latin typeface="Times New Roman"/>
              <a:ea typeface="+mn-ea"/>
              <a:cs typeface="Times New Roman"/>
            </a:endParaRPr>
          </a:p>
          <a:p>
            <a:pPr marL="241300" marR="5080" lvl="0" indent="-228600" algn="l" defTabSz="914400" rtl="0" eaLnBrk="1" fontAlgn="auto" latinLnBrk="0" hangingPunct="1">
              <a:lnSpc>
                <a:spcPts val="1620"/>
              </a:lnSpc>
              <a:spcBef>
                <a:spcPts val="0"/>
              </a:spcBef>
              <a:spcAft>
                <a:spcPts val="0"/>
              </a:spcAft>
              <a:buClrTx/>
              <a:buSzTx/>
              <a:buFontTx/>
              <a:buChar char="•"/>
              <a:tabLst>
                <a:tab pos="240665" algn="l"/>
                <a:tab pos="241300" algn="l"/>
              </a:tabLst>
              <a:defRPr/>
            </a:pPr>
            <a:r>
              <a:rPr kumimoji="0" sz="1500" b="0" i="0" u="none" strike="noStrike" kern="1200" cap="none" spc="0" normalizeH="0" baseline="0" noProof="0" dirty="0">
                <a:ln>
                  <a:noFill/>
                </a:ln>
                <a:solidFill>
                  <a:prstClr val="black"/>
                </a:solidFill>
                <a:effectLst/>
                <a:uLnTx/>
                <a:uFillTx/>
                <a:latin typeface="Arial"/>
                <a:ea typeface="+mn-ea"/>
                <a:cs typeface="Arial"/>
              </a:rPr>
              <a:t>Online data hub providing free access to </a:t>
            </a:r>
            <a:r>
              <a:rPr kumimoji="0" sz="1500" b="0" i="0" u="none" strike="noStrike" kern="1200" cap="none" spc="-5" normalizeH="0" baseline="0" noProof="0" dirty="0">
                <a:ln>
                  <a:noFill/>
                </a:ln>
                <a:solidFill>
                  <a:prstClr val="black"/>
                </a:solidFill>
                <a:effectLst/>
                <a:uLnTx/>
                <a:uFillTx/>
                <a:latin typeface="Arial"/>
                <a:ea typeface="+mn-ea"/>
                <a:cs typeface="Arial"/>
              </a:rPr>
              <a:t>Sentinel-1/2,  SSGP </a:t>
            </a:r>
            <a:r>
              <a:rPr kumimoji="0" sz="1500" b="0" i="0" u="none" strike="noStrike" kern="1200" cap="none" spc="0" normalizeH="0" baseline="0" noProof="0" dirty="0">
                <a:ln>
                  <a:noFill/>
                </a:ln>
                <a:solidFill>
                  <a:prstClr val="black"/>
                </a:solidFill>
                <a:effectLst/>
                <a:uLnTx/>
                <a:uFillTx/>
                <a:latin typeface="Arial"/>
                <a:ea typeface="+mn-ea"/>
                <a:cs typeface="Arial"/>
              </a:rPr>
              <a:t>and </a:t>
            </a:r>
            <a:r>
              <a:rPr kumimoji="0" sz="1500" b="0" i="0" u="none" strike="noStrike" kern="1200" cap="none" spc="-5" normalizeH="0" baseline="0" noProof="0" dirty="0">
                <a:ln>
                  <a:noFill/>
                </a:ln>
                <a:solidFill>
                  <a:prstClr val="black"/>
                </a:solidFill>
                <a:effectLst/>
                <a:uLnTx/>
                <a:uFillTx/>
                <a:latin typeface="Arial"/>
                <a:ea typeface="+mn-ea"/>
                <a:cs typeface="Arial"/>
              </a:rPr>
              <a:t>NovaSAR</a:t>
            </a:r>
            <a:r>
              <a:rPr kumimoji="0" sz="1500" b="0" i="0" u="none" strike="noStrike" kern="1200" cap="none" spc="-20" normalizeH="0" baseline="0" noProof="0" dirty="0">
                <a:ln>
                  <a:noFill/>
                </a:ln>
                <a:solidFill>
                  <a:prstClr val="black"/>
                </a:solidFill>
                <a:effectLst/>
                <a:uLnTx/>
                <a:uFillTx/>
                <a:latin typeface="Arial"/>
                <a:ea typeface="+mn-ea"/>
                <a:cs typeface="Arial"/>
              </a:rPr>
              <a:t> </a:t>
            </a:r>
            <a:r>
              <a:rPr kumimoji="0" sz="1500" b="0" i="0" u="none" strike="noStrike" kern="1200" cap="none" spc="-5" normalizeH="0" baseline="0" noProof="0" dirty="0">
                <a:ln>
                  <a:noFill/>
                </a:ln>
                <a:solidFill>
                  <a:prstClr val="black"/>
                </a:solidFill>
                <a:effectLst/>
                <a:uLnTx/>
                <a:uFillTx/>
                <a:latin typeface="Arial"/>
                <a:ea typeface="+mn-ea"/>
                <a:cs typeface="Arial"/>
              </a:rPr>
              <a:t>data</a:t>
            </a:r>
            <a:endParaRPr kumimoji="0" sz="1500" b="0"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30"/>
              </a:spcBef>
              <a:spcAft>
                <a:spcPts val="0"/>
              </a:spcAft>
              <a:buClrTx/>
              <a:buSzTx/>
              <a:buFontTx/>
              <a:buChar char="•"/>
              <a:tabLst/>
              <a:defRPr/>
            </a:pPr>
            <a:endParaRPr kumimoji="0" sz="2250" b="0" i="0" u="none" strike="noStrike" kern="1200" cap="none" spc="0" normalizeH="0" baseline="0" noProof="0" dirty="0">
              <a:ln>
                <a:noFill/>
              </a:ln>
              <a:solidFill>
                <a:prstClr val="black"/>
              </a:solidFill>
              <a:effectLst/>
              <a:uLnTx/>
              <a:uFillTx/>
              <a:latin typeface="Times New Roman"/>
              <a:ea typeface="+mn-ea"/>
              <a:cs typeface="Times New Roman"/>
            </a:endParaRPr>
          </a:p>
          <a:p>
            <a:pPr marL="241300" marR="0" lvl="0" indent="-228600" algn="l" defTabSz="914400" rtl="0" eaLnBrk="1" fontAlgn="auto" latinLnBrk="0" hangingPunct="1">
              <a:lnSpc>
                <a:spcPct val="100000"/>
              </a:lnSpc>
              <a:spcBef>
                <a:spcPts val="0"/>
              </a:spcBef>
              <a:spcAft>
                <a:spcPts val="0"/>
              </a:spcAft>
              <a:buClrTx/>
              <a:buSzTx/>
              <a:buFontTx/>
              <a:buChar char="•"/>
              <a:tabLst>
                <a:tab pos="240665" algn="l"/>
                <a:tab pos="241300" algn="l"/>
              </a:tabLst>
              <a:defRPr/>
            </a:pPr>
            <a:r>
              <a:rPr kumimoji="0" sz="1500" b="0" i="0" u="none" strike="noStrike" kern="1200" cap="none" spc="0" normalizeH="0" baseline="0" noProof="0" dirty="0">
                <a:ln>
                  <a:noFill/>
                </a:ln>
                <a:solidFill>
                  <a:prstClr val="black"/>
                </a:solidFill>
                <a:effectLst/>
                <a:uLnTx/>
                <a:uFillTx/>
                <a:latin typeface="Arial"/>
                <a:ea typeface="+mn-ea"/>
                <a:cs typeface="Arial"/>
              </a:rPr>
              <a:t>API available for programmatic access to EO</a:t>
            </a:r>
            <a:r>
              <a:rPr kumimoji="0" sz="1500" b="0" i="0" u="none" strike="noStrike" kern="1200" cap="none" spc="-100" normalizeH="0" baseline="0" noProof="0" dirty="0">
                <a:ln>
                  <a:noFill/>
                </a:ln>
                <a:solidFill>
                  <a:prstClr val="black"/>
                </a:solidFill>
                <a:effectLst/>
                <a:uLnTx/>
                <a:uFillTx/>
                <a:latin typeface="Arial"/>
                <a:ea typeface="+mn-ea"/>
                <a:cs typeface="Arial"/>
              </a:rPr>
              <a:t> </a:t>
            </a:r>
            <a:r>
              <a:rPr kumimoji="0" sz="1500" b="0" i="0" u="none" strike="noStrike" kern="1200" cap="none" spc="0" normalizeH="0" baseline="0" noProof="0" dirty="0">
                <a:ln>
                  <a:noFill/>
                </a:ln>
                <a:solidFill>
                  <a:prstClr val="black"/>
                </a:solidFill>
                <a:effectLst/>
                <a:uLnTx/>
                <a:uFillTx/>
                <a:latin typeface="Arial"/>
                <a:ea typeface="+mn-ea"/>
                <a:cs typeface="Arial"/>
              </a:rPr>
              <a:t>imagery</a:t>
            </a:r>
          </a:p>
          <a:p>
            <a:pPr marL="0" marR="0" lvl="0" indent="0" algn="l" defTabSz="914400" rtl="0" eaLnBrk="1" fontAlgn="auto" latinLnBrk="0" hangingPunct="1">
              <a:lnSpc>
                <a:spcPct val="100000"/>
              </a:lnSpc>
              <a:spcBef>
                <a:spcPts val="30"/>
              </a:spcBef>
              <a:spcAft>
                <a:spcPts val="0"/>
              </a:spcAft>
              <a:buClrTx/>
              <a:buSzTx/>
              <a:buFontTx/>
              <a:buChar char="•"/>
              <a:tabLst/>
              <a:defRPr/>
            </a:pPr>
            <a:endParaRPr kumimoji="0" sz="2450" b="0" i="0" u="none" strike="noStrike" kern="1200" cap="none" spc="0" normalizeH="0" baseline="0" noProof="0" dirty="0">
              <a:ln>
                <a:noFill/>
              </a:ln>
              <a:solidFill>
                <a:prstClr val="black"/>
              </a:solidFill>
              <a:effectLst/>
              <a:uLnTx/>
              <a:uFillTx/>
              <a:latin typeface="Times New Roman"/>
              <a:ea typeface="+mn-ea"/>
              <a:cs typeface="Times New Roman"/>
            </a:endParaRPr>
          </a:p>
          <a:p>
            <a:pPr marL="241300" marR="539750" lvl="0" indent="-228600" algn="l" defTabSz="914400" rtl="0" eaLnBrk="1" fontAlgn="auto" latinLnBrk="0" hangingPunct="1">
              <a:lnSpc>
                <a:spcPts val="1620"/>
              </a:lnSpc>
              <a:spcBef>
                <a:spcPts val="0"/>
              </a:spcBef>
              <a:spcAft>
                <a:spcPts val="0"/>
              </a:spcAft>
              <a:buClrTx/>
              <a:buSzTx/>
              <a:buFontTx/>
              <a:buChar char="•"/>
              <a:tabLst>
                <a:tab pos="240665" algn="l"/>
                <a:tab pos="241300" algn="l"/>
              </a:tabLst>
              <a:defRPr/>
            </a:pPr>
            <a:r>
              <a:rPr kumimoji="0" sz="1500" b="0" i="0" u="none" strike="noStrike" kern="1200" cap="none" spc="-5" normalizeH="0" baseline="0" noProof="0" dirty="0">
                <a:ln>
                  <a:noFill/>
                </a:ln>
                <a:solidFill>
                  <a:prstClr val="black"/>
                </a:solidFill>
                <a:effectLst/>
                <a:uLnTx/>
                <a:uFillTx/>
                <a:latin typeface="Arial"/>
                <a:ea typeface="+mn-ea"/>
                <a:cs typeface="Arial"/>
              </a:rPr>
              <a:t>NovaSAR data will be </a:t>
            </a:r>
            <a:r>
              <a:rPr kumimoji="0" sz="1500" b="0" i="0" u="none" strike="noStrike" kern="1200" cap="none" spc="0" normalizeH="0" baseline="0" noProof="0" dirty="0">
                <a:ln>
                  <a:noFill/>
                </a:ln>
                <a:solidFill>
                  <a:prstClr val="black"/>
                </a:solidFill>
                <a:effectLst/>
                <a:uLnTx/>
                <a:uFillTx/>
                <a:latin typeface="Arial"/>
                <a:ea typeface="+mn-ea"/>
                <a:cs typeface="Arial"/>
              </a:rPr>
              <a:t>freely accessible through  </a:t>
            </a:r>
            <a:r>
              <a:rPr kumimoji="0" sz="1500" b="0" i="0" u="none" strike="noStrike" kern="1200" cap="none" spc="-5" normalizeH="0" baseline="0" noProof="0" dirty="0">
                <a:ln>
                  <a:noFill/>
                </a:ln>
                <a:solidFill>
                  <a:prstClr val="black"/>
                </a:solidFill>
                <a:effectLst/>
                <a:uLnTx/>
                <a:uFillTx/>
                <a:latin typeface="Arial"/>
                <a:ea typeface="+mn-ea"/>
                <a:cs typeface="Arial"/>
              </a:rPr>
              <a:t>SEDAS </a:t>
            </a:r>
            <a:r>
              <a:rPr kumimoji="0" sz="1500" b="0" i="0" u="none" strike="noStrike" kern="1200" cap="none" spc="0" normalizeH="0" baseline="0" noProof="0" dirty="0">
                <a:ln>
                  <a:noFill/>
                </a:ln>
                <a:solidFill>
                  <a:prstClr val="black"/>
                </a:solidFill>
                <a:effectLst/>
                <a:uLnTx/>
                <a:uFillTx/>
                <a:latin typeface="Arial"/>
                <a:ea typeface="+mn-ea"/>
                <a:cs typeface="Arial"/>
              </a:rPr>
              <a:t>after user</a:t>
            </a:r>
            <a:r>
              <a:rPr kumimoji="0" sz="1500" b="0" i="0" u="none" strike="noStrike" kern="1200" cap="none" spc="-35" normalizeH="0" baseline="0" noProof="0" dirty="0">
                <a:ln>
                  <a:noFill/>
                </a:ln>
                <a:solidFill>
                  <a:prstClr val="black"/>
                </a:solidFill>
                <a:effectLst/>
                <a:uLnTx/>
                <a:uFillTx/>
                <a:latin typeface="Arial"/>
                <a:ea typeface="+mn-ea"/>
                <a:cs typeface="Arial"/>
              </a:rPr>
              <a:t> </a:t>
            </a:r>
            <a:r>
              <a:rPr kumimoji="0" sz="1500" b="0" i="0" u="none" strike="noStrike" kern="1200" cap="none" spc="0" normalizeH="0" baseline="0" noProof="0" dirty="0">
                <a:ln>
                  <a:noFill/>
                </a:ln>
                <a:solidFill>
                  <a:prstClr val="black"/>
                </a:solidFill>
                <a:effectLst/>
                <a:uLnTx/>
                <a:uFillTx/>
                <a:latin typeface="Arial"/>
                <a:ea typeface="+mn-ea"/>
                <a:cs typeface="Arial"/>
              </a:rPr>
              <a:t>registration</a:t>
            </a:r>
          </a:p>
          <a:p>
            <a:pPr marL="0" marR="0" lvl="0" indent="0" algn="l" defTabSz="914400" rtl="0" eaLnBrk="1" fontAlgn="auto" latinLnBrk="0" hangingPunct="1">
              <a:lnSpc>
                <a:spcPct val="100000"/>
              </a:lnSpc>
              <a:spcBef>
                <a:spcPts val="0"/>
              </a:spcBef>
              <a:spcAft>
                <a:spcPts val="0"/>
              </a:spcAft>
              <a:buClrTx/>
              <a:buSzTx/>
              <a:buFontTx/>
              <a:buChar char="•"/>
              <a:tabLst/>
              <a:defRPr/>
            </a:pPr>
            <a:endParaRPr kumimoji="0" sz="2450" b="0" i="0" u="none" strike="noStrike" kern="1200" cap="none" spc="0" normalizeH="0" baseline="0" noProof="0" dirty="0">
              <a:ln>
                <a:noFill/>
              </a:ln>
              <a:solidFill>
                <a:prstClr val="black"/>
              </a:solidFill>
              <a:effectLst/>
              <a:uLnTx/>
              <a:uFillTx/>
              <a:latin typeface="Times New Roman"/>
              <a:ea typeface="+mn-ea"/>
              <a:cs typeface="Times New Roman"/>
            </a:endParaRPr>
          </a:p>
          <a:p>
            <a:pPr marL="241300" marR="25400" lvl="0" indent="-228600" algn="l" defTabSz="914400" rtl="0" eaLnBrk="1" fontAlgn="auto" latinLnBrk="0" hangingPunct="1">
              <a:lnSpc>
                <a:spcPts val="1620"/>
              </a:lnSpc>
              <a:spcBef>
                <a:spcPts val="5"/>
              </a:spcBef>
              <a:spcAft>
                <a:spcPts val="0"/>
              </a:spcAft>
              <a:buClrTx/>
              <a:buSzTx/>
              <a:buFontTx/>
              <a:buChar char="•"/>
              <a:tabLst>
                <a:tab pos="240665" algn="l"/>
                <a:tab pos="241300" algn="l"/>
              </a:tabLst>
              <a:defRPr/>
            </a:pPr>
            <a:r>
              <a:rPr kumimoji="0" sz="1500" b="0" i="0" u="none" strike="noStrike" kern="1200" cap="none" spc="-5" normalizeH="0" baseline="0" noProof="0" dirty="0">
                <a:ln>
                  <a:noFill/>
                </a:ln>
                <a:solidFill>
                  <a:prstClr val="black"/>
                </a:solidFill>
                <a:effectLst/>
                <a:uLnTx/>
                <a:uFillTx/>
                <a:latin typeface="Arial"/>
                <a:ea typeface="+mn-ea"/>
                <a:cs typeface="Arial"/>
              </a:rPr>
              <a:t>NovaSAR data </a:t>
            </a:r>
            <a:r>
              <a:rPr kumimoji="0" sz="1500" b="0" i="0" u="none" strike="noStrike" kern="1200" cap="none" spc="0" normalizeH="0" baseline="0" noProof="0" dirty="0">
                <a:ln>
                  <a:noFill/>
                </a:ln>
                <a:solidFill>
                  <a:prstClr val="black"/>
                </a:solidFill>
                <a:effectLst/>
                <a:uLnTx/>
                <a:uFillTx/>
                <a:latin typeface="Arial"/>
                <a:ea typeface="+mn-ea"/>
                <a:cs typeface="Arial"/>
              </a:rPr>
              <a:t>tasking (selected users) </a:t>
            </a:r>
            <a:r>
              <a:rPr kumimoji="0" sz="1500" b="0" i="0" u="none" strike="noStrike" kern="1200" cap="none" spc="-5" normalizeH="0" baseline="0" noProof="0" dirty="0">
                <a:ln>
                  <a:noFill/>
                </a:ln>
                <a:solidFill>
                  <a:prstClr val="black"/>
                </a:solidFill>
                <a:effectLst/>
                <a:uLnTx/>
                <a:uFillTx/>
                <a:latin typeface="Arial"/>
                <a:ea typeface="+mn-ea"/>
                <a:cs typeface="Arial"/>
              </a:rPr>
              <a:t>available with  </a:t>
            </a:r>
            <a:r>
              <a:rPr kumimoji="0" sz="1500" b="0" i="0" u="none" strike="noStrike" kern="1200" cap="none" spc="0" normalizeH="0" baseline="0" noProof="0" dirty="0">
                <a:ln>
                  <a:noFill/>
                </a:ln>
                <a:solidFill>
                  <a:prstClr val="black"/>
                </a:solidFill>
                <a:effectLst/>
                <a:uLnTx/>
                <a:uFillTx/>
                <a:latin typeface="Arial"/>
                <a:ea typeface="+mn-ea"/>
                <a:cs typeface="Arial"/>
              </a:rPr>
              <a:t>user friendly</a:t>
            </a:r>
            <a:r>
              <a:rPr kumimoji="0" sz="1500" b="0" i="0" u="none" strike="noStrike" kern="1200" cap="none" spc="-40" normalizeH="0" baseline="0" noProof="0" dirty="0">
                <a:ln>
                  <a:noFill/>
                </a:ln>
                <a:solidFill>
                  <a:prstClr val="black"/>
                </a:solidFill>
                <a:effectLst/>
                <a:uLnTx/>
                <a:uFillTx/>
                <a:latin typeface="Arial"/>
                <a:ea typeface="+mn-ea"/>
                <a:cs typeface="Arial"/>
              </a:rPr>
              <a:t> </a:t>
            </a:r>
            <a:r>
              <a:rPr kumimoji="0" sz="1500" b="0" i="0" u="none" strike="noStrike" kern="1200" cap="none" spc="0" normalizeH="0" baseline="0" noProof="0" dirty="0">
                <a:ln>
                  <a:noFill/>
                </a:ln>
                <a:solidFill>
                  <a:prstClr val="black"/>
                </a:solidFill>
                <a:effectLst/>
                <a:uLnTx/>
                <a:uFillTx/>
                <a:latin typeface="Arial"/>
                <a:ea typeface="+mn-ea"/>
                <a:cs typeface="Arial"/>
              </a:rPr>
              <a:t>interface</a:t>
            </a:r>
            <a:endParaRPr kumimoji="0" lang="en-GB" sz="1500" b="0" i="0" u="none" strike="noStrike" kern="1200" cap="none" spc="0" normalizeH="0" baseline="0" noProof="0" dirty="0">
              <a:ln>
                <a:noFill/>
              </a:ln>
              <a:solidFill>
                <a:prstClr val="black"/>
              </a:solidFill>
              <a:effectLst/>
              <a:uLnTx/>
              <a:uFillTx/>
              <a:latin typeface="Arial"/>
              <a:ea typeface="+mn-ea"/>
              <a:cs typeface="Arial"/>
            </a:endParaRPr>
          </a:p>
          <a:p>
            <a:pPr marL="241300" marR="25400" lvl="0" indent="-228600" algn="l" defTabSz="914400" rtl="0" eaLnBrk="1" fontAlgn="auto" latinLnBrk="0" hangingPunct="1">
              <a:lnSpc>
                <a:spcPts val="1620"/>
              </a:lnSpc>
              <a:spcBef>
                <a:spcPts val="5"/>
              </a:spcBef>
              <a:spcAft>
                <a:spcPts val="0"/>
              </a:spcAft>
              <a:buClrTx/>
              <a:buSzTx/>
              <a:buFontTx/>
              <a:buChar char="•"/>
              <a:tabLst>
                <a:tab pos="240665" algn="l"/>
                <a:tab pos="241300" algn="l"/>
              </a:tabLst>
              <a:defRPr/>
            </a:pPr>
            <a:endParaRPr kumimoji="0" lang="en-GB" sz="1500" b="0" i="0" u="none" strike="noStrike" kern="1200" cap="none" spc="0" normalizeH="0" baseline="0" noProof="0" dirty="0">
              <a:ln>
                <a:noFill/>
              </a:ln>
              <a:solidFill>
                <a:prstClr val="black"/>
              </a:solidFill>
              <a:effectLst/>
              <a:uLnTx/>
              <a:uFillTx/>
              <a:latin typeface="Arial"/>
              <a:ea typeface="+mn-ea"/>
              <a:cs typeface="Arial"/>
            </a:endParaRPr>
          </a:p>
          <a:p>
            <a:pPr marL="241300" marR="25400" lvl="0" indent="-228600" algn="l" defTabSz="914400" rtl="0" eaLnBrk="1" fontAlgn="auto" latinLnBrk="0" hangingPunct="1">
              <a:lnSpc>
                <a:spcPts val="1620"/>
              </a:lnSpc>
              <a:spcBef>
                <a:spcPts val="5"/>
              </a:spcBef>
              <a:spcAft>
                <a:spcPts val="0"/>
              </a:spcAft>
              <a:buClrTx/>
              <a:buSzTx/>
              <a:buFontTx/>
              <a:buChar char="•"/>
              <a:tabLst>
                <a:tab pos="240665" algn="l"/>
                <a:tab pos="241300" algn="l"/>
              </a:tabLst>
              <a:defRPr/>
            </a:pPr>
            <a:r>
              <a:rPr kumimoji="0" lang="en-GB" sz="1500" b="0" i="0" u="none" strike="noStrike" kern="1200" cap="none" spc="0" normalizeH="0" baseline="0" noProof="0" dirty="0">
                <a:ln>
                  <a:noFill/>
                </a:ln>
                <a:solidFill>
                  <a:prstClr val="black"/>
                </a:solidFill>
                <a:effectLst/>
                <a:uLnTx/>
                <a:uFillTx/>
                <a:latin typeface="Arial"/>
                <a:ea typeface="+mn-ea"/>
                <a:cs typeface="Arial"/>
              </a:rPr>
              <a:t>Current user base ~ 1000</a:t>
            </a:r>
          </a:p>
          <a:p>
            <a:pPr marL="241300" marR="25400" lvl="0" indent="-228600" algn="l" defTabSz="914400" rtl="0" eaLnBrk="1" fontAlgn="auto" latinLnBrk="0" hangingPunct="1">
              <a:lnSpc>
                <a:spcPts val="1620"/>
              </a:lnSpc>
              <a:spcBef>
                <a:spcPts val="5"/>
              </a:spcBef>
              <a:spcAft>
                <a:spcPts val="0"/>
              </a:spcAft>
              <a:buClrTx/>
              <a:buSzTx/>
              <a:buFontTx/>
              <a:buChar char="•"/>
              <a:tabLst>
                <a:tab pos="240665" algn="l"/>
                <a:tab pos="241300" algn="l"/>
              </a:tabLst>
              <a:defRPr/>
            </a:pPr>
            <a:endParaRPr kumimoji="0" lang="en-GB" sz="1500" b="0" i="0" u="none" strike="noStrike" kern="1200" cap="none" spc="0" normalizeH="0" baseline="0" noProof="0" dirty="0">
              <a:ln>
                <a:noFill/>
              </a:ln>
              <a:solidFill>
                <a:prstClr val="black"/>
              </a:solidFill>
              <a:effectLst/>
              <a:uLnTx/>
              <a:uFillTx/>
              <a:latin typeface="Arial"/>
              <a:ea typeface="+mn-ea"/>
              <a:cs typeface="Arial"/>
            </a:endParaRPr>
          </a:p>
          <a:p>
            <a:pPr marL="241300" marR="25400" lvl="0" indent="-228600" algn="l" defTabSz="914400" rtl="0" eaLnBrk="1" fontAlgn="auto" latinLnBrk="0" hangingPunct="1">
              <a:lnSpc>
                <a:spcPts val="1620"/>
              </a:lnSpc>
              <a:spcBef>
                <a:spcPts val="5"/>
              </a:spcBef>
              <a:spcAft>
                <a:spcPts val="0"/>
              </a:spcAft>
              <a:buClrTx/>
              <a:buSzTx/>
              <a:buFontTx/>
              <a:buChar char="•"/>
              <a:tabLst>
                <a:tab pos="240665" algn="l"/>
                <a:tab pos="241300" algn="l"/>
              </a:tabLst>
              <a:defRPr/>
            </a:pPr>
            <a:r>
              <a:rPr kumimoji="0" lang="en-GB" sz="1500" b="0" i="0" u="none" strike="noStrike" kern="1200" cap="none" spc="0" normalizeH="0" baseline="0" noProof="0" dirty="0">
                <a:ln>
                  <a:noFill/>
                </a:ln>
                <a:solidFill>
                  <a:prstClr val="black"/>
                </a:solidFill>
                <a:effectLst/>
                <a:uLnTx/>
                <a:uFillTx/>
                <a:latin typeface="Arial"/>
                <a:ea typeface="+mn-ea"/>
                <a:cs typeface="Arial"/>
              </a:rPr>
              <a:t>‘New’ Python API downloaded 300+ times since launch in September 2019</a:t>
            </a:r>
            <a:endParaRPr kumimoji="0" sz="1500" b="0" i="0" u="none" strike="noStrike" kern="1200" cap="none" spc="0" normalizeH="0" baseline="0" noProof="0" dirty="0">
              <a:ln>
                <a:noFill/>
              </a:ln>
              <a:solidFill>
                <a:prstClr val="black"/>
              </a:solidFill>
              <a:effectLst/>
              <a:uLnTx/>
              <a:uFillTx/>
              <a:latin typeface="Arial"/>
              <a:ea typeface="+mn-ea"/>
              <a:cs typeface="Arial"/>
            </a:endParaRPr>
          </a:p>
        </p:txBody>
      </p:sp>
      <p:sp>
        <p:nvSpPr>
          <p:cNvPr id="9" name="object 2">
            <a:extLst>
              <a:ext uri="{FF2B5EF4-FFF2-40B4-BE49-F238E27FC236}">
                <a16:creationId xmlns:a16="http://schemas.microsoft.com/office/drawing/2014/main" xmlns="" id="{B03DE0D9-FA1A-4CA1-91B4-C87BE885A7C2}"/>
              </a:ext>
            </a:extLst>
          </p:cNvPr>
          <p:cNvSpPr txBox="1">
            <a:spLocks/>
          </p:cNvSpPr>
          <p:nvPr/>
        </p:nvSpPr>
        <p:spPr>
          <a:xfrm>
            <a:off x="1045345" y="1209436"/>
            <a:ext cx="1953895" cy="696595"/>
          </a:xfrm>
          <a:prstGeom prst="rect">
            <a:avLst/>
          </a:prstGeom>
        </p:spPr>
        <p:txBody>
          <a:bodyPr vert="horz" wrap="square" lIns="0" tIns="13335" rIns="0" bIns="0" rtlCol="0">
            <a:spAutoFit/>
          </a:bodyPr>
          <a:lstStyle>
            <a:lvl1pPr>
              <a:defRPr sz="1800" b="0" i="0">
                <a:solidFill>
                  <a:srgbClr val="FF0000"/>
                </a:solidFill>
                <a:latin typeface="Arial"/>
                <a:ea typeface="+mj-ea"/>
                <a:cs typeface="Arial"/>
              </a:defRPr>
            </a:lvl1p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lang="en-GB" sz="4400" b="1" i="0" u="none" strike="noStrike" kern="0" cap="none" spc="0" normalizeH="0" baseline="0" noProof="0" dirty="0">
                <a:ln>
                  <a:noFill/>
                </a:ln>
                <a:solidFill>
                  <a:srgbClr val="000000"/>
                </a:solidFill>
                <a:effectLst/>
                <a:uLnTx/>
                <a:uFillTx/>
                <a:latin typeface="Arial"/>
                <a:ea typeface="+mj-ea"/>
                <a:cs typeface="Arial"/>
              </a:rPr>
              <a:t>SED</a:t>
            </a:r>
            <a:r>
              <a:rPr kumimoji="0" lang="en-GB" sz="4400" b="1" i="0" u="none" strike="noStrike" kern="0" cap="none" spc="5" normalizeH="0" baseline="0" noProof="0" dirty="0">
                <a:ln>
                  <a:noFill/>
                </a:ln>
                <a:solidFill>
                  <a:srgbClr val="000000"/>
                </a:solidFill>
                <a:effectLst/>
                <a:uLnTx/>
                <a:uFillTx/>
                <a:latin typeface="Arial"/>
                <a:ea typeface="+mj-ea"/>
                <a:cs typeface="Arial"/>
              </a:rPr>
              <a:t>A</a:t>
            </a:r>
            <a:r>
              <a:rPr kumimoji="0" lang="en-GB" sz="4400" b="1" i="0" u="none" strike="noStrike" kern="0" cap="none" spc="0" normalizeH="0" baseline="0" noProof="0" dirty="0">
                <a:ln>
                  <a:noFill/>
                </a:ln>
                <a:solidFill>
                  <a:srgbClr val="000000"/>
                </a:solidFill>
                <a:effectLst/>
                <a:uLnTx/>
                <a:uFillTx/>
                <a:latin typeface="Arial"/>
                <a:ea typeface="+mj-ea"/>
                <a:cs typeface="Arial"/>
              </a:rPr>
              <a:t>S</a:t>
            </a:r>
            <a:endParaRPr kumimoji="0" lang="en-GB" sz="4400" b="0" i="0" u="none" strike="noStrike" kern="0" cap="none" spc="0" normalizeH="0" baseline="0" noProof="0" dirty="0">
              <a:ln>
                <a:noFill/>
              </a:ln>
              <a:solidFill>
                <a:srgbClr val="FF0000"/>
              </a:solidFill>
              <a:effectLst/>
              <a:uLnTx/>
              <a:uFillTx/>
              <a:latin typeface="Arial"/>
              <a:ea typeface="+mj-ea"/>
              <a:cs typeface="Arial"/>
            </a:endParaRPr>
          </a:p>
        </p:txBody>
      </p:sp>
      <p:sp>
        <p:nvSpPr>
          <p:cNvPr id="10" name="object 5">
            <a:extLst>
              <a:ext uri="{FF2B5EF4-FFF2-40B4-BE49-F238E27FC236}">
                <a16:creationId xmlns:a16="http://schemas.microsoft.com/office/drawing/2014/main" xmlns="" id="{05A7CC22-D3C2-495E-AC72-346C4D3C7199}"/>
              </a:ext>
            </a:extLst>
          </p:cNvPr>
          <p:cNvSpPr/>
          <p:nvPr/>
        </p:nvSpPr>
        <p:spPr>
          <a:xfrm>
            <a:off x="5879592" y="0"/>
            <a:ext cx="6312408" cy="6857998"/>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21695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xmlns="" id="{D3085D47-3985-4F48-9431-70AE89E12814}"/>
              </a:ext>
            </a:extLst>
          </p:cNvPr>
          <p:cNvSpPr/>
          <p:nvPr/>
        </p:nvSpPr>
        <p:spPr>
          <a:xfrm>
            <a:off x="7495953" y="1403498"/>
            <a:ext cx="4859080" cy="5560828"/>
          </a:xfrm>
          <a:custGeom>
            <a:avLst/>
            <a:gdLst>
              <a:gd name="connsiteX0" fmla="*/ 2137145 w 4859080"/>
              <a:gd name="connsiteY0" fmla="*/ 5507665 h 5560828"/>
              <a:gd name="connsiteX1" fmla="*/ 0 w 4859080"/>
              <a:gd name="connsiteY1" fmla="*/ 3125972 h 5560828"/>
              <a:gd name="connsiteX2" fmla="*/ 3136605 w 4859080"/>
              <a:gd name="connsiteY2" fmla="*/ 0 h 5560828"/>
              <a:gd name="connsiteX3" fmla="*/ 4837814 w 4859080"/>
              <a:gd name="connsiteY3" fmla="*/ 1743739 h 5560828"/>
              <a:gd name="connsiteX4" fmla="*/ 4859080 w 4859080"/>
              <a:gd name="connsiteY4" fmla="*/ 5560828 h 5560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9080" h="5560828">
                <a:moveTo>
                  <a:pt x="2137145" y="5507665"/>
                </a:moveTo>
                <a:lnTo>
                  <a:pt x="0" y="3125972"/>
                </a:lnTo>
                <a:lnTo>
                  <a:pt x="3136605" y="0"/>
                </a:lnTo>
                <a:lnTo>
                  <a:pt x="4837814" y="1743739"/>
                </a:lnTo>
                <a:lnTo>
                  <a:pt x="4859080" y="5560828"/>
                </a:lnTo>
              </a:path>
            </a:pathLst>
          </a:custGeom>
          <a:blipFill dpi="0" rotWithShape="1">
            <a:blip r:embed="rId3" cstate="print">
              <a:extLst>
                <a:ext uri="{28A0092B-C50C-407E-A947-70E740481C1C}">
                  <a14:useLocalDpi xmlns:a14="http://schemas.microsoft.com/office/drawing/2010/main"/>
                </a:ext>
              </a:extLst>
            </a:blip>
            <a:srcRect/>
            <a:stretch>
              <a:fillRect b="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reeform: Shape 8">
            <a:extLst>
              <a:ext uri="{FF2B5EF4-FFF2-40B4-BE49-F238E27FC236}">
                <a16:creationId xmlns:a16="http://schemas.microsoft.com/office/drawing/2014/main" xmlns="" id="{819A80D9-724C-4330-B906-1848618BEA42}"/>
              </a:ext>
            </a:extLst>
          </p:cNvPr>
          <p:cNvSpPr/>
          <p:nvPr/>
        </p:nvSpPr>
        <p:spPr>
          <a:xfrm>
            <a:off x="5375082" y="-143123"/>
            <a:ext cx="6694998" cy="3506525"/>
          </a:xfrm>
          <a:custGeom>
            <a:avLst/>
            <a:gdLst>
              <a:gd name="connsiteX0" fmla="*/ 0 w 6694998"/>
              <a:gd name="connsiteY0" fmla="*/ 0 h 3506525"/>
              <a:gd name="connsiteX1" fmla="*/ 3204375 w 6694998"/>
              <a:gd name="connsiteY1" fmla="*/ 3506525 h 3506525"/>
              <a:gd name="connsiteX2" fmla="*/ 6694998 w 6694998"/>
              <a:gd name="connsiteY2" fmla="*/ 55659 h 3506525"/>
            </a:gdLst>
            <a:ahLst/>
            <a:cxnLst>
              <a:cxn ang="0">
                <a:pos x="connsiteX0" y="connsiteY0"/>
              </a:cxn>
              <a:cxn ang="0">
                <a:pos x="connsiteX1" y="connsiteY1"/>
              </a:cxn>
              <a:cxn ang="0">
                <a:pos x="connsiteX2" y="connsiteY2"/>
              </a:cxn>
            </a:cxnLst>
            <a:rect l="l" t="t" r="r" b="b"/>
            <a:pathLst>
              <a:path w="6694998" h="3506525">
                <a:moveTo>
                  <a:pt x="0" y="0"/>
                </a:moveTo>
                <a:lnTo>
                  <a:pt x="3204375" y="3506525"/>
                </a:lnTo>
                <a:lnTo>
                  <a:pt x="6694998" y="55659"/>
                </a:lnTo>
              </a:path>
            </a:pathLst>
          </a:custGeom>
          <a:blipFill dpi="0" rotWithShape="1">
            <a:blip r:embed="rId4" cstate="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Freeform: Shape 29">
            <a:extLst>
              <a:ext uri="{FF2B5EF4-FFF2-40B4-BE49-F238E27FC236}">
                <a16:creationId xmlns:a16="http://schemas.microsoft.com/office/drawing/2014/main" xmlns="" id="{191148DE-EAFC-4221-B509-7FE213CF20F9}"/>
              </a:ext>
            </a:extLst>
          </p:cNvPr>
          <p:cNvSpPr/>
          <p:nvPr/>
        </p:nvSpPr>
        <p:spPr>
          <a:xfrm>
            <a:off x="5136065" y="4557363"/>
            <a:ext cx="4614530" cy="2371060"/>
          </a:xfrm>
          <a:custGeom>
            <a:avLst/>
            <a:gdLst>
              <a:gd name="connsiteX0" fmla="*/ 0 w 4614530"/>
              <a:gd name="connsiteY0" fmla="*/ 2339163 h 2371060"/>
              <a:gd name="connsiteX1" fmla="*/ 2381693 w 4614530"/>
              <a:gd name="connsiteY1" fmla="*/ 0 h 2371060"/>
              <a:gd name="connsiteX2" fmla="*/ 4614530 w 4614530"/>
              <a:gd name="connsiteY2" fmla="*/ 2371060 h 2371060"/>
            </a:gdLst>
            <a:ahLst/>
            <a:cxnLst>
              <a:cxn ang="0">
                <a:pos x="connsiteX0" y="connsiteY0"/>
              </a:cxn>
              <a:cxn ang="0">
                <a:pos x="connsiteX1" y="connsiteY1"/>
              </a:cxn>
              <a:cxn ang="0">
                <a:pos x="connsiteX2" y="connsiteY2"/>
              </a:cxn>
            </a:cxnLst>
            <a:rect l="l" t="t" r="r" b="b"/>
            <a:pathLst>
              <a:path w="4614530" h="2371060">
                <a:moveTo>
                  <a:pt x="0" y="2339163"/>
                </a:moveTo>
                <a:lnTo>
                  <a:pt x="2381693" y="0"/>
                </a:lnTo>
                <a:lnTo>
                  <a:pt x="4614530" y="2371060"/>
                </a:lnTo>
              </a:path>
            </a:pathLst>
          </a:custGeom>
          <a:blipFill dpi="0" rotWithShape="1">
            <a:blip r:embed="rId5" cstate="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Freeform: Shape 26">
            <a:extLst>
              <a:ext uri="{FF2B5EF4-FFF2-40B4-BE49-F238E27FC236}">
                <a16:creationId xmlns:a16="http://schemas.microsoft.com/office/drawing/2014/main" xmlns="" id="{9D8C2E61-718C-4CE8-BE5E-E4F0138929DC}"/>
              </a:ext>
            </a:extLst>
          </p:cNvPr>
          <p:cNvSpPr/>
          <p:nvPr/>
        </p:nvSpPr>
        <p:spPr>
          <a:xfrm>
            <a:off x="10653824" y="-219405"/>
            <a:ext cx="1637414" cy="3270949"/>
          </a:xfrm>
          <a:custGeom>
            <a:avLst/>
            <a:gdLst>
              <a:gd name="connsiteX0" fmla="*/ 1626782 w 1637414"/>
              <a:gd name="connsiteY0" fmla="*/ 3168502 h 3168502"/>
              <a:gd name="connsiteX1" fmla="*/ 0 w 1637414"/>
              <a:gd name="connsiteY1" fmla="*/ 1552353 h 3168502"/>
              <a:gd name="connsiteX2" fmla="*/ 1637414 w 1637414"/>
              <a:gd name="connsiteY2" fmla="*/ 0 h 3168502"/>
              <a:gd name="connsiteX3" fmla="*/ 1637414 w 1637414"/>
              <a:gd name="connsiteY3" fmla="*/ 74428 h 3168502"/>
            </a:gdLst>
            <a:ahLst/>
            <a:cxnLst>
              <a:cxn ang="0">
                <a:pos x="connsiteX0" y="connsiteY0"/>
              </a:cxn>
              <a:cxn ang="0">
                <a:pos x="connsiteX1" y="connsiteY1"/>
              </a:cxn>
              <a:cxn ang="0">
                <a:pos x="connsiteX2" y="connsiteY2"/>
              </a:cxn>
              <a:cxn ang="0">
                <a:pos x="connsiteX3" y="connsiteY3"/>
              </a:cxn>
            </a:cxnLst>
            <a:rect l="l" t="t" r="r" b="b"/>
            <a:pathLst>
              <a:path w="1637414" h="3168502">
                <a:moveTo>
                  <a:pt x="1626782" y="3168502"/>
                </a:moveTo>
                <a:lnTo>
                  <a:pt x="0" y="1552353"/>
                </a:lnTo>
                <a:lnTo>
                  <a:pt x="1637414" y="0"/>
                </a:lnTo>
                <a:lnTo>
                  <a:pt x="1637414" y="74428"/>
                </a:lnTo>
              </a:path>
            </a:pathLst>
          </a:custGeom>
          <a:blipFill dpi="0" rotWithShape="0">
            <a:blip r:embed="rId6" cstate="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 name="Straight Connector 12">
            <a:extLst>
              <a:ext uri="{FF2B5EF4-FFF2-40B4-BE49-F238E27FC236}">
                <a16:creationId xmlns:a16="http://schemas.microsoft.com/office/drawing/2014/main" xmlns="" id="{F670D01A-1569-420C-ABF1-F44CD58BE01D}"/>
              </a:ext>
            </a:extLst>
          </p:cNvPr>
          <p:cNvCxnSpPr/>
          <p:nvPr/>
        </p:nvCxnSpPr>
        <p:spPr>
          <a:xfrm>
            <a:off x="5386872" y="-142445"/>
            <a:ext cx="3282367" cy="3552395"/>
          </a:xfrm>
          <a:prstGeom prst="line">
            <a:avLst/>
          </a:prstGeom>
          <a:ln w="136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04C4C08D-E1E2-4874-A450-E476FE951283}"/>
              </a:ext>
            </a:extLst>
          </p:cNvPr>
          <p:cNvCxnSpPr/>
          <p:nvPr/>
        </p:nvCxnSpPr>
        <p:spPr>
          <a:xfrm>
            <a:off x="10599501" y="1412777"/>
            <a:ext cx="2025224" cy="1977220"/>
          </a:xfrm>
          <a:prstGeom prst="line">
            <a:avLst/>
          </a:prstGeom>
          <a:ln w="13652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xmlns="" id="{4798AEDC-5578-4577-AAEB-52007F657F5B}"/>
              </a:ext>
            </a:extLst>
          </p:cNvPr>
          <p:cNvSpPr/>
          <p:nvPr/>
        </p:nvSpPr>
        <p:spPr>
          <a:xfrm>
            <a:off x="-1681316" y="-7732364"/>
            <a:ext cx="15515303" cy="5191432"/>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Connector 13">
            <a:extLst>
              <a:ext uri="{FF2B5EF4-FFF2-40B4-BE49-F238E27FC236}">
                <a16:creationId xmlns:a16="http://schemas.microsoft.com/office/drawing/2014/main" xmlns="" id="{BB2766FA-44D4-40C1-90F6-756645D56188}"/>
              </a:ext>
            </a:extLst>
          </p:cNvPr>
          <p:cNvCxnSpPr/>
          <p:nvPr/>
        </p:nvCxnSpPr>
        <p:spPr>
          <a:xfrm flipH="1">
            <a:off x="5000880" y="-219405"/>
            <a:ext cx="7239805" cy="7218804"/>
          </a:xfrm>
          <a:prstGeom prst="line">
            <a:avLst/>
          </a:prstGeom>
          <a:ln w="136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6D063A22-6051-4D3A-BFAF-AFFE2EDF130B}"/>
              </a:ext>
            </a:extLst>
          </p:cNvPr>
          <p:cNvCxnSpPr/>
          <p:nvPr/>
        </p:nvCxnSpPr>
        <p:spPr>
          <a:xfrm>
            <a:off x="7462605" y="4536795"/>
            <a:ext cx="3282367" cy="3552395"/>
          </a:xfrm>
          <a:prstGeom prst="line">
            <a:avLst/>
          </a:prstGeom>
          <a:ln w="136525">
            <a:solidFill>
              <a:schemeClr val="bg1"/>
            </a:solidFill>
          </a:ln>
        </p:spPr>
        <p:style>
          <a:lnRef idx="1">
            <a:schemeClr val="accent1"/>
          </a:lnRef>
          <a:fillRef idx="0">
            <a:schemeClr val="accent1"/>
          </a:fillRef>
          <a:effectRef idx="0">
            <a:schemeClr val="accent1"/>
          </a:effectRef>
          <a:fontRef idx="minor">
            <a:schemeClr val="tx1"/>
          </a:fontRef>
        </p:style>
      </p:cxnSp>
      <p:sp>
        <p:nvSpPr>
          <p:cNvPr id="32" name="Content Placeholder 2">
            <a:extLst>
              <a:ext uri="{FF2B5EF4-FFF2-40B4-BE49-F238E27FC236}">
                <a16:creationId xmlns:a16="http://schemas.microsoft.com/office/drawing/2014/main" xmlns="" id="{55CABF41-9F5B-4ADB-865A-72FAC301DEC4}"/>
              </a:ext>
            </a:extLst>
          </p:cNvPr>
          <p:cNvSpPr txBox="1">
            <a:spLocks/>
          </p:cNvSpPr>
          <p:nvPr/>
        </p:nvSpPr>
        <p:spPr>
          <a:xfrm>
            <a:off x="339634" y="1412777"/>
            <a:ext cx="6853279" cy="5301707"/>
          </a:xfrm>
          <a:prstGeom prst="rect">
            <a:avLst/>
          </a:prstGeom>
          <a:noFill/>
        </p:spPr>
        <p:txBody>
          <a:bodyPr anchor="t">
            <a:noAutofit/>
          </a:bodyPr>
          <a:lstStyle>
            <a:defPPr>
              <a:defRPr lang="en-US"/>
            </a:defPPr>
            <a:lvl1pPr marL="228600" indent="-228600">
              <a:lnSpc>
                <a:spcPct val="90000"/>
              </a:lnSpc>
              <a:spcBef>
                <a:spcPts val="1000"/>
              </a:spcBef>
              <a:spcAft>
                <a:spcPts val="1200"/>
              </a:spcAft>
              <a:buSzPct val="75000"/>
              <a:buFont typeface="Arial" panose="020B0604020202020204" pitchFamily="34" charset="0"/>
              <a:buBlip>
                <a:blip r:embed="rId7"/>
              </a:buBlip>
              <a:defRPr sz="2400">
                <a:solidFill>
                  <a:schemeClr val="tx2"/>
                </a:solidFill>
              </a:defRPr>
            </a:lvl1pPr>
            <a:lvl2pPr marL="685800" indent="-228600">
              <a:lnSpc>
                <a:spcPct val="90000"/>
              </a:lnSpc>
              <a:spcBef>
                <a:spcPts val="500"/>
              </a:spcBef>
              <a:buFont typeface="Arial" panose="020B0604020202020204" pitchFamily="34" charset="0"/>
              <a:buChar char="•"/>
              <a:defRPr>
                <a:solidFill>
                  <a:schemeClr val="tx2"/>
                </a:solidFill>
              </a:defRPr>
            </a:lvl2pPr>
            <a:lvl3pPr marL="1143000" indent="-228600">
              <a:lnSpc>
                <a:spcPct val="90000"/>
              </a:lnSpc>
              <a:spcBef>
                <a:spcPts val="500"/>
              </a:spcBef>
              <a:buFont typeface="Arial" panose="020B0604020202020204" pitchFamily="34" charset="0"/>
              <a:buChar char="•"/>
              <a:defRPr>
                <a:solidFill>
                  <a:schemeClr val="tx2"/>
                </a:solidFill>
              </a:defRPr>
            </a:lvl3pPr>
            <a:lvl4pPr marL="1600200" indent="-228600">
              <a:lnSpc>
                <a:spcPct val="90000"/>
              </a:lnSpc>
              <a:spcBef>
                <a:spcPts val="500"/>
              </a:spcBef>
              <a:buFont typeface="Arial" panose="020B0604020202020204" pitchFamily="34" charset="0"/>
              <a:buChar char="•"/>
              <a:defRPr>
                <a:solidFill>
                  <a:schemeClr val="tx2"/>
                </a:solidFill>
              </a:defRPr>
            </a:lvl4pPr>
            <a:lvl5pPr marL="2057400" indent="-228600">
              <a:lnSpc>
                <a:spcPct val="90000"/>
              </a:lnSpc>
              <a:spcBef>
                <a:spcPts val="500"/>
              </a:spcBef>
              <a:buFont typeface="Arial" panose="020B0604020202020204" pitchFamily="34" charset="0"/>
              <a:buChar char="•"/>
              <a:defRPr>
                <a:solidFill>
                  <a:schemeClr val="tx2"/>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GB" dirty="0"/>
              <a:t>Our </a:t>
            </a:r>
            <a:r>
              <a:rPr lang="en-GB" b="1" dirty="0"/>
              <a:t>International Partnership Programme (IPP) </a:t>
            </a:r>
            <a:r>
              <a:rPr lang="en-GB" dirty="0"/>
              <a:t>funds projects which use cutting-edge UK satellite expertise to support developing nations by delivering a </a:t>
            </a:r>
            <a:r>
              <a:rPr lang="en-GB" b="1" dirty="0"/>
              <a:t>practical impact </a:t>
            </a:r>
            <a:r>
              <a:rPr lang="en-GB" dirty="0"/>
              <a:t>on the ground</a:t>
            </a:r>
          </a:p>
          <a:p>
            <a:r>
              <a:rPr lang="en-GB" dirty="0"/>
              <a:t>Funded from the </a:t>
            </a:r>
            <a:r>
              <a:rPr lang="en-GB" b="1" dirty="0"/>
              <a:t>Global Challenges </a:t>
            </a:r>
            <a:br>
              <a:rPr lang="en-GB" b="1" dirty="0"/>
            </a:br>
            <a:r>
              <a:rPr lang="en-GB" b="1" dirty="0"/>
              <a:t>Research Fund</a:t>
            </a:r>
            <a:r>
              <a:rPr lang="en-GB" dirty="0"/>
              <a:t> (GCRF)</a:t>
            </a:r>
            <a:endParaRPr lang="en-GB" dirty="0">
              <a:cs typeface="Arial"/>
            </a:endParaRPr>
          </a:p>
          <a:p>
            <a:r>
              <a:rPr lang="en-GB" dirty="0"/>
              <a:t>£30 million-a-year programme in it’s 4</a:t>
            </a:r>
            <a:r>
              <a:rPr lang="en-GB" baseline="30000" dirty="0"/>
              <a:t>th</a:t>
            </a:r>
            <a:r>
              <a:rPr lang="en-GB" dirty="0"/>
              <a:t> year</a:t>
            </a:r>
          </a:p>
          <a:p>
            <a:r>
              <a:rPr lang="en-GB" dirty="0"/>
              <a:t>Fund 33 projects around the world</a:t>
            </a:r>
          </a:p>
          <a:p>
            <a:r>
              <a:rPr lang="en-GB" dirty="0"/>
              <a:t>Match funding from all involved</a:t>
            </a:r>
            <a:endParaRPr lang="en-GB" b="1" dirty="0"/>
          </a:p>
          <a:p>
            <a:r>
              <a:rPr lang="en-GB" dirty="0"/>
              <a:t>IPP is the worlds largest Space for Development Fund</a:t>
            </a:r>
          </a:p>
        </p:txBody>
      </p:sp>
      <p:pic>
        <p:nvPicPr>
          <p:cNvPr id="18" name="Picture 17">
            <a:extLst>
              <a:ext uri="{FF2B5EF4-FFF2-40B4-BE49-F238E27FC236}">
                <a16:creationId xmlns:a16="http://schemas.microsoft.com/office/drawing/2014/main" xmlns="" id="{DDEFF847-2889-420B-97E0-731619CD5A5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79205" y="428626"/>
            <a:ext cx="1844898" cy="514800"/>
          </a:xfrm>
          <a:prstGeom prst="rect">
            <a:avLst/>
          </a:prstGeom>
        </p:spPr>
      </p:pic>
    </p:spTree>
    <p:extLst>
      <p:ext uri="{BB962C8B-B14F-4D97-AF65-F5344CB8AC3E}">
        <p14:creationId xmlns:p14="http://schemas.microsoft.com/office/powerpoint/2010/main" val="1921065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xmlns="" id="{D3085D47-3985-4F48-9431-70AE89E12814}"/>
              </a:ext>
            </a:extLst>
          </p:cNvPr>
          <p:cNvSpPr/>
          <p:nvPr/>
        </p:nvSpPr>
        <p:spPr>
          <a:xfrm>
            <a:off x="7495953" y="1403498"/>
            <a:ext cx="4859080" cy="5560828"/>
          </a:xfrm>
          <a:custGeom>
            <a:avLst/>
            <a:gdLst>
              <a:gd name="connsiteX0" fmla="*/ 2137145 w 4859080"/>
              <a:gd name="connsiteY0" fmla="*/ 5507665 h 5560828"/>
              <a:gd name="connsiteX1" fmla="*/ 0 w 4859080"/>
              <a:gd name="connsiteY1" fmla="*/ 3125972 h 5560828"/>
              <a:gd name="connsiteX2" fmla="*/ 3136605 w 4859080"/>
              <a:gd name="connsiteY2" fmla="*/ 0 h 5560828"/>
              <a:gd name="connsiteX3" fmla="*/ 4837814 w 4859080"/>
              <a:gd name="connsiteY3" fmla="*/ 1743739 h 5560828"/>
              <a:gd name="connsiteX4" fmla="*/ 4859080 w 4859080"/>
              <a:gd name="connsiteY4" fmla="*/ 5560828 h 5560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9080" h="5560828">
                <a:moveTo>
                  <a:pt x="2137145" y="5507665"/>
                </a:moveTo>
                <a:lnTo>
                  <a:pt x="0" y="3125972"/>
                </a:lnTo>
                <a:lnTo>
                  <a:pt x="3136605" y="0"/>
                </a:lnTo>
                <a:lnTo>
                  <a:pt x="4837814" y="1743739"/>
                </a:lnTo>
                <a:lnTo>
                  <a:pt x="4859080" y="5560828"/>
                </a:lnTo>
              </a:path>
            </a:pathLst>
          </a:custGeom>
          <a:blipFill dpi="0" rotWithShape="1">
            <a:blip r:embed="rId3" cstate="print">
              <a:extLst>
                <a:ext uri="{28A0092B-C50C-407E-A947-70E740481C1C}">
                  <a14:useLocalDpi xmlns:a14="http://schemas.microsoft.com/office/drawing/2010/main"/>
                </a:ext>
              </a:extLst>
            </a:blip>
            <a:srcRect/>
            <a:stretch>
              <a:fillRect b="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reeform: Shape 8">
            <a:extLst>
              <a:ext uri="{FF2B5EF4-FFF2-40B4-BE49-F238E27FC236}">
                <a16:creationId xmlns:a16="http://schemas.microsoft.com/office/drawing/2014/main" xmlns="" id="{819A80D9-724C-4330-B906-1848618BEA42}"/>
              </a:ext>
            </a:extLst>
          </p:cNvPr>
          <p:cNvSpPr/>
          <p:nvPr/>
        </p:nvSpPr>
        <p:spPr>
          <a:xfrm>
            <a:off x="5375082" y="-143123"/>
            <a:ext cx="6694998" cy="3506525"/>
          </a:xfrm>
          <a:custGeom>
            <a:avLst/>
            <a:gdLst>
              <a:gd name="connsiteX0" fmla="*/ 0 w 6694998"/>
              <a:gd name="connsiteY0" fmla="*/ 0 h 3506525"/>
              <a:gd name="connsiteX1" fmla="*/ 3204375 w 6694998"/>
              <a:gd name="connsiteY1" fmla="*/ 3506525 h 3506525"/>
              <a:gd name="connsiteX2" fmla="*/ 6694998 w 6694998"/>
              <a:gd name="connsiteY2" fmla="*/ 55659 h 3506525"/>
            </a:gdLst>
            <a:ahLst/>
            <a:cxnLst>
              <a:cxn ang="0">
                <a:pos x="connsiteX0" y="connsiteY0"/>
              </a:cxn>
              <a:cxn ang="0">
                <a:pos x="connsiteX1" y="connsiteY1"/>
              </a:cxn>
              <a:cxn ang="0">
                <a:pos x="connsiteX2" y="connsiteY2"/>
              </a:cxn>
            </a:cxnLst>
            <a:rect l="l" t="t" r="r" b="b"/>
            <a:pathLst>
              <a:path w="6694998" h="3506525">
                <a:moveTo>
                  <a:pt x="0" y="0"/>
                </a:moveTo>
                <a:lnTo>
                  <a:pt x="3204375" y="3506525"/>
                </a:lnTo>
                <a:lnTo>
                  <a:pt x="6694998" y="55659"/>
                </a:lnTo>
              </a:path>
            </a:pathLst>
          </a:custGeom>
          <a:blipFill dpi="0" rotWithShape="1">
            <a:blip r:embed="rId4" cstate="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Freeform: Shape 29">
            <a:extLst>
              <a:ext uri="{FF2B5EF4-FFF2-40B4-BE49-F238E27FC236}">
                <a16:creationId xmlns:a16="http://schemas.microsoft.com/office/drawing/2014/main" xmlns="" id="{191148DE-EAFC-4221-B509-7FE213CF20F9}"/>
              </a:ext>
            </a:extLst>
          </p:cNvPr>
          <p:cNvSpPr/>
          <p:nvPr/>
        </p:nvSpPr>
        <p:spPr>
          <a:xfrm>
            <a:off x="5136065" y="4557363"/>
            <a:ext cx="4614530" cy="2371060"/>
          </a:xfrm>
          <a:custGeom>
            <a:avLst/>
            <a:gdLst>
              <a:gd name="connsiteX0" fmla="*/ 0 w 4614530"/>
              <a:gd name="connsiteY0" fmla="*/ 2339163 h 2371060"/>
              <a:gd name="connsiteX1" fmla="*/ 2381693 w 4614530"/>
              <a:gd name="connsiteY1" fmla="*/ 0 h 2371060"/>
              <a:gd name="connsiteX2" fmla="*/ 4614530 w 4614530"/>
              <a:gd name="connsiteY2" fmla="*/ 2371060 h 2371060"/>
            </a:gdLst>
            <a:ahLst/>
            <a:cxnLst>
              <a:cxn ang="0">
                <a:pos x="connsiteX0" y="connsiteY0"/>
              </a:cxn>
              <a:cxn ang="0">
                <a:pos x="connsiteX1" y="connsiteY1"/>
              </a:cxn>
              <a:cxn ang="0">
                <a:pos x="connsiteX2" y="connsiteY2"/>
              </a:cxn>
            </a:cxnLst>
            <a:rect l="l" t="t" r="r" b="b"/>
            <a:pathLst>
              <a:path w="4614530" h="2371060">
                <a:moveTo>
                  <a:pt x="0" y="2339163"/>
                </a:moveTo>
                <a:lnTo>
                  <a:pt x="2381693" y="0"/>
                </a:lnTo>
                <a:lnTo>
                  <a:pt x="4614530" y="2371060"/>
                </a:lnTo>
              </a:path>
            </a:pathLst>
          </a:custGeom>
          <a:blipFill dpi="0" rotWithShape="1">
            <a:blip r:embed="rId5" cstate="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Freeform: Shape 26">
            <a:extLst>
              <a:ext uri="{FF2B5EF4-FFF2-40B4-BE49-F238E27FC236}">
                <a16:creationId xmlns:a16="http://schemas.microsoft.com/office/drawing/2014/main" xmlns="" id="{9D8C2E61-718C-4CE8-BE5E-E4F0138929DC}"/>
              </a:ext>
            </a:extLst>
          </p:cNvPr>
          <p:cNvSpPr/>
          <p:nvPr/>
        </p:nvSpPr>
        <p:spPr>
          <a:xfrm>
            <a:off x="10653824" y="-219405"/>
            <a:ext cx="1637414" cy="3270949"/>
          </a:xfrm>
          <a:custGeom>
            <a:avLst/>
            <a:gdLst>
              <a:gd name="connsiteX0" fmla="*/ 1626782 w 1637414"/>
              <a:gd name="connsiteY0" fmla="*/ 3168502 h 3168502"/>
              <a:gd name="connsiteX1" fmla="*/ 0 w 1637414"/>
              <a:gd name="connsiteY1" fmla="*/ 1552353 h 3168502"/>
              <a:gd name="connsiteX2" fmla="*/ 1637414 w 1637414"/>
              <a:gd name="connsiteY2" fmla="*/ 0 h 3168502"/>
              <a:gd name="connsiteX3" fmla="*/ 1637414 w 1637414"/>
              <a:gd name="connsiteY3" fmla="*/ 74428 h 3168502"/>
            </a:gdLst>
            <a:ahLst/>
            <a:cxnLst>
              <a:cxn ang="0">
                <a:pos x="connsiteX0" y="connsiteY0"/>
              </a:cxn>
              <a:cxn ang="0">
                <a:pos x="connsiteX1" y="connsiteY1"/>
              </a:cxn>
              <a:cxn ang="0">
                <a:pos x="connsiteX2" y="connsiteY2"/>
              </a:cxn>
              <a:cxn ang="0">
                <a:pos x="connsiteX3" y="connsiteY3"/>
              </a:cxn>
            </a:cxnLst>
            <a:rect l="l" t="t" r="r" b="b"/>
            <a:pathLst>
              <a:path w="1637414" h="3168502">
                <a:moveTo>
                  <a:pt x="1626782" y="3168502"/>
                </a:moveTo>
                <a:lnTo>
                  <a:pt x="0" y="1552353"/>
                </a:lnTo>
                <a:lnTo>
                  <a:pt x="1637414" y="0"/>
                </a:lnTo>
                <a:lnTo>
                  <a:pt x="1637414" y="74428"/>
                </a:lnTo>
              </a:path>
            </a:pathLst>
          </a:custGeom>
          <a:blipFill dpi="0" rotWithShape="0">
            <a:blip r:embed="rId6" cstate="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 name="Straight Connector 12">
            <a:extLst>
              <a:ext uri="{FF2B5EF4-FFF2-40B4-BE49-F238E27FC236}">
                <a16:creationId xmlns:a16="http://schemas.microsoft.com/office/drawing/2014/main" xmlns="" id="{F670D01A-1569-420C-ABF1-F44CD58BE01D}"/>
              </a:ext>
            </a:extLst>
          </p:cNvPr>
          <p:cNvCxnSpPr/>
          <p:nvPr/>
        </p:nvCxnSpPr>
        <p:spPr>
          <a:xfrm>
            <a:off x="5386872" y="-142445"/>
            <a:ext cx="3282367" cy="3552395"/>
          </a:xfrm>
          <a:prstGeom prst="line">
            <a:avLst/>
          </a:prstGeom>
          <a:ln w="136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04C4C08D-E1E2-4874-A450-E476FE951283}"/>
              </a:ext>
            </a:extLst>
          </p:cNvPr>
          <p:cNvCxnSpPr/>
          <p:nvPr/>
        </p:nvCxnSpPr>
        <p:spPr>
          <a:xfrm>
            <a:off x="10599501" y="1412777"/>
            <a:ext cx="2025224" cy="1977220"/>
          </a:xfrm>
          <a:prstGeom prst="line">
            <a:avLst/>
          </a:prstGeom>
          <a:ln w="13652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xmlns="" id="{4798AEDC-5578-4577-AAEB-52007F657F5B}"/>
              </a:ext>
            </a:extLst>
          </p:cNvPr>
          <p:cNvSpPr/>
          <p:nvPr/>
        </p:nvSpPr>
        <p:spPr>
          <a:xfrm>
            <a:off x="-1681316" y="-7732364"/>
            <a:ext cx="15515303" cy="5191432"/>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Connector 13">
            <a:extLst>
              <a:ext uri="{FF2B5EF4-FFF2-40B4-BE49-F238E27FC236}">
                <a16:creationId xmlns:a16="http://schemas.microsoft.com/office/drawing/2014/main" xmlns="" id="{BB2766FA-44D4-40C1-90F6-756645D56188}"/>
              </a:ext>
            </a:extLst>
          </p:cNvPr>
          <p:cNvCxnSpPr/>
          <p:nvPr/>
        </p:nvCxnSpPr>
        <p:spPr>
          <a:xfrm flipH="1">
            <a:off x="5000880" y="-219405"/>
            <a:ext cx="7239805" cy="7218804"/>
          </a:xfrm>
          <a:prstGeom prst="line">
            <a:avLst/>
          </a:prstGeom>
          <a:ln w="136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6D063A22-6051-4D3A-BFAF-AFFE2EDF130B}"/>
              </a:ext>
            </a:extLst>
          </p:cNvPr>
          <p:cNvCxnSpPr/>
          <p:nvPr/>
        </p:nvCxnSpPr>
        <p:spPr>
          <a:xfrm>
            <a:off x="7462605" y="4536795"/>
            <a:ext cx="3282367" cy="3552395"/>
          </a:xfrm>
          <a:prstGeom prst="line">
            <a:avLst/>
          </a:prstGeom>
          <a:ln w="136525">
            <a:solidFill>
              <a:schemeClr val="bg1"/>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xmlns="" id="{DDEFF847-2889-420B-97E0-731619CD5A5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79205" y="428626"/>
            <a:ext cx="1844898" cy="514800"/>
          </a:xfrm>
          <a:prstGeom prst="rect">
            <a:avLst/>
          </a:prstGeom>
        </p:spPr>
      </p:pic>
      <p:sp>
        <p:nvSpPr>
          <p:cNvPr id="17" name="Content Placeholder 2">
            <a:extLst>
              <a:ext uri="{FF2B5EF4-FFF2-40B4-BE49-F238E27FC236}">
                <a16:creationId xmlns:a16="http://schemas.microsoft.com/office/drawing/2014/main" xmlns="" id="{57A6D403-3C48-4AD2-9611-F98C0A0D8BE9}"/>
              </a:ext>
            </a:extLst>
          </p:cNvPr>
          <p:cNvSpPr txBox="1">
            <a:spLocks/>
          </p:cNvSpPr>
          <p:nvPr/>
        </p:nvSpPr>
        <p:spPr>
          <a:xfrm>
            <a:off x="215701" y="1631824"/>
            <a:ext cx="6776366" cy="4432092"/>
          </a:xfrm>
          <a:prstGeom prst="rect">
            <a:avLst/>
          </a:prstGeom>
          <a:noFill/>
        </p:spPr>
        <p:txBody>
          <a:bodyPr anchor="t">
            <a:noAutofit/>
          </a:bodyPr>
          <a:lstStyle>
            <a:defPPr>
              <a:defRPr lang="en-US"/>
            </a:defPPr>
            <a:lvl1pPr marL="228600" indent="-228600">
              <a:lnSpc>
                <a:spcPct val="90000"/>
              </a:lnSpc>
              <a:spcBef>
                <a:spcPts val="1000"/>
              </a:spcBef>
              <a:spcAft>
                <a:spcPts val="1200"/>
              </a:spcAft>
              <a:buSzPct val="75000"/>
              <a:buFont typeface="Arial" panose="020B0604020202020204" pitchFamily="34" charset="0"/>
              <a:buBlip>
                <a:blip r:embed="rId8"/>
              </a:buBlip>
              <a:defRPr sz="2400">
                <a:solidFill>
                  <a:schemeClr val="tx2"/>
                </a:solidFill>
              </a:defRPr>
            </a:lvl1pPr>
            <a:lvl2pPr marL="685800" indent="-228600">
              <a:lnSpc>
                <a:spcPct val="90000"/>
              </a:lnSpc>
              <a:spcBef>
                <a:spcPts val="500"/>
              </a:spcBef>
              <a:buFont typeface="Arial" panose="020B0604020202020204" pitchFamily="34" charset="0"/>
              <a:buChar char="•"/>
              <a:defRPr>
                <a:solidFill>
                  <a:schemeClr val="tx2"/>
                </a:solidFill>
              </a:defRPr>
            </a:lvl2pPr>
            <a:lvl3pPr marL="1143000" indent="-228600">
              <a:lnSpc>
                <a:spcPct val="90000"/>
              </a:lnSpc>
              <a:spcBef>
                <a:spcPts val="500"/>
              </a:spcBef>
              <a:buFont typeface="Arial" panose="020B0604020202020204" pitchFamily="34" charset="0"/>
              <a:buChar char="•"/>
              <a:defRPr>
                <a:solidFill>
                  <a:schemeClr val="tx2"/>
                </a:solidFill>
              </a:defRPr>
            </a:lvl3pPr>
            <a:lvl4pPr marL="1600200" indent="-228600">
              <a:lnSpc>
                <a:spcPct val="90000"/>
              </a:lnSpc>
              <a:spcBef>
                <a:spcPts val="500"/>
              </a:spcBef>
              <a:buFont typeface="Arial" panose="020B0604020202020204" pitchFamily="34" charset="0"/>
              <a:buChar char="•"/>
              <a:defRPr>
                <a:solidFill>
                  <a:schemeClr val="tx2"/>
                </a:solidFill>
              </a:defRPr>
            </a:lvl4pPr>
            <a:lvl5pPr marL="2057400" indent="-228600">
              <a:lnSpc>
                <a:spcPct val="90000"/>
              </a:lnSpc>
              <a:spcBef>
                <a:spcPts val="500"/>
              </a:spcBef>
              <a:buFont typeface="Arial" panose="020B0604020202020204" pitchFamily="34" charset="0"/>
              <a:buChar char="•"/>
              <a:defRPr>
                <a:solidFill>
                  <a:schemeClr val="tx2"/>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buNone/>
            </a:pPr>
            <a:r>
              <a:rPr lang="en-GB" sz="2800" b="1" dirty="0"/>
              <a:t>Partnership is key</a:t>
            </a:r>
            <a:r>
              <a:rPr lang="en-GB" sz="2800" dirty="0"/>
              <a:t>!</a:t>
            </a:r>
          </a:p>
          <a:p>
            <a:r>
              <a:rPr lang="en-GB" sz="2800" dirty="0"/>
              <a:t> Identified partner (end user) from a DAC list country at proposal stage and throughout project life-span</a:t>
            </a:r>
          </a:p>
          <a:p>
            <a:r>
              <a:rPr lang="en-GB" sz="2800" dirty="0"/>
              <a:t> Partner match funds as well</a:t>
            </a:r>
          </a:p>
          <a:p>
            <a:r>
              <a:rPr lang="en-GB" sz="2800" dirty="0"/>
              <a:t> Focus on capacity building in-country</a:t>
            </a:r>
          </a:p>
          <a:p>
            <a:r>
              <a:rPr lang="en-GB" sz="2800" dirty="0"/>
              <a:t> Leads to stronger and more sustainable project</a:t>
            </a:r>
          </a:p>
          <a:p>
            <a:endParaRPr lang="en-GB" sz="2000" dirty="0"/>
          </a:p>
        </p:txBody>
      </p:sp>
    </p:spTree>
    <p:extLst>
      <p:ext uri="{BB962C8B-B14F-4D97-AF65-F5344CB8AC3E}">
        <p14:creationId xmlns:p14="http://schemas.microsoft.com/office/powerpoint/2010/main" val="2454652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8594D40B-879E-4921-9FB5-2281EC648F27}"/>
              </a:ext>
            </a:extLst>
          </p:cNvPr>
          <p:cNvSpPr>
            <a:spLocks noGrp="1"/>
          </p:cNvSpPr>
          <p:nvPr>
            <p:ph type="sldNum" sz="quarter" idx="12"/>
          </p:nvPr>
        </p:nvSpPr>
        <p:spPr/>
        <p:txBody>
          <a:bodyPr/>
          <a:lstStyle/>
          <a:p>
            <a:fld id="{5642EECE-B15D-402B-B309-7FABA9D582F9}" type="slidenum">
              <a:rPr lang="en-GB" smtClean="0"/>
              <a:t>22</a:t>
            </a:fld>
            <a:endParaRPr lang="en-GB"/>
          </a:p>
        </p:txBody>
      </p:sp>
      <p:pic>
        <p:nvPicPr>
          <p:cNvPr id="3" name="Picture 2">
            <a:extLst>
              <a:ext uri="{FF2B5EF4-FFF2-40B4-BE49-F238E27FC236}">
                <a16:creationId xmlns:a16="http://schemas.microsoft.com/office/drawing/2014/main" xmlns="" id="{FF05FD14-E43F-4CE4-8A59-189DFB39C32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6254" y="428626"/>
            <a:ext cx="1847849" cy="515273"/>
          </a:xfrm>
          <a:prstGeom prst="rect">
            <a:avLst/>
          </a:prstGeom>
        </p:spPr>
      </p:pic>
      <p:pic>
        <p:nvPicPr>
          <p:cNvPr id="8" name="Picture 7">
            <a:extLst>
              <a:ext uri="{FF2B5EF4-FFF2-40B4-BE49-F238E27FC236}">
                <a16:creationId xmlns:a16="http://schemas.microsoft.com/office/drawing/2014/main" xmlns="" id="{76CFC970-0522-4C48-8AF9-A88458326CA1}"/>
              </a:ext>
            </a:extLst>
          </p:cNvPr>
          <p:cNvPicPr>
            <a:picLocks noChangeAspect="1"/>
          </p:cNvPicPr>
          <p:nvPr/>
        </p:nvPicPr>
        <p:blipFill>
          <a:blip r:embed="rId4"/>
          <a:stretch>
            <a:fillRect/>
          </a:stretch>
        </p:blipFill>
        <p:spPr>
          <a:xfrm>
            <a:off x="0" y="1155079"/>
            <a:ext cx="12192000" cy="5209738"/>
          </a:xfrm>
          <a:prstGeom prst="rect">
            <a:avLst/>
          </a:prstGeom>
        </p:spPr>
      </p:pic>
      <p:sp>
        <p:nvSpPr>
          <p:cNvPr id="9" name="Rectangle 8">
            <a:extLst>
              <a:ext uri="{FF2B5EF4-FFF2-40B4-BE49-F238E27FC236}">
                <a16:creationId xmlns:a16="http://schemas.microsoft.com/office/drawing/2014/main" xmlns="" id="{AF32D6C3-1AA7-4A12-95B0-15174925594F}"/>
              </a:ext>
            </a:extLst>
          </p:cNvPr>
          <p:cNvSpPr/>
          <p:nvPr/>
        </p:nvSpPr>
        <p:spPr>
          <a:xfrm>
            <a:off x="3191300" y="139416"/>
            <a:ext cx="8798257" cy="830997"/>
          </a:xfrm>
          <a:prstGeom prst="rect">
            <a:avLst/>
          </a:prstGeom>
        </p:spPr>
        <p:txBody>
          <a:bodyPr wrap="square" anchor="t">
            <a:spAutoFit/>
          </a:bodyPr>
          <a:lstStyle/>
          <a:p>
            <a:pPr fontAlgn="base"/>
            <a:r>
              <a:rPr lang="en-GB" sz="1600" dirty="0">
                <a:solidFill>
                  <a:schemeClr val="bg1"/>
                </a:solidFill>
                <a:latin typeface="Arial"/>
                <a:cs typeface="Arial"/>
              </a:rPr>
              <a:t>IPP plans to benefit over </a:t>
            </a:r>
            <a:r>
              <a:rPr lang="en-GB" sz="1600" b="1" dirty="0">
                <a:solidFill>
                  <a:schemeClr val="bg1"/>
                </a:solidFill>
                <a:latin typeface="Arial"/>
                <a:cs typeface="Arial"/>
              </a:rPr>
              <a:t>seven million people in 37 countries </a:t>
            </a:r>
            <a:r>
              <a:rPr lang="en-GB" sz="1600" dirty="0">
                <a:solidFill>
                  <a:schemeClr val="bg1"/>
                </a:solidFill>
                <a:latin typeface="Arial"/>
                <a:cs typeface="Arial"/>
              </a:rPr>
              <a:t>through the </a:t>
            </a:r>
            <a:r>
              <a:rPr lang="en-GB" sz="1600" b="1" dirty="0">
                <a:solidFill>
                  <a:schemeClr val="bg1"/>
                </a:solidFill>
                <a:latin typeface="Arial"/>
                <a:cs typeface="Arial"/>
              </a:rPr>
              <a:t>130 international partnerships </a:t>
            </a:r>
            <a:r>
              <a:rPr lang="en-GB" sz="1600" dirty="0">
                <a:solidFill>
                  <a:schemeClr val="bg1"/>
                </a:solidFill>
                <a:latin typeface="Arial"/>
                <a:cs typeface="Arial"/>
              </a:rPr>
              <a:t>we have formed, including government ministries, research institutes/academia, NGOs and private sector. </a:t>
            </a:r>
          </a:p>
        </p:txBody>
      </p:sp>
    </p:spTree>
    <p:extLst>
      <p:ext uri="{BB962C8B-B14F-4D97-AF65-F5344CB8AC3E}">
        <p14:creationId xmlns:p14="http://schemas.microsoft.com/office/powerpoint/2010/main" val="22454203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xmlns="" id="{D3085D47-3985-4F48-9431-70AE89E12814}"/>
              </a:ext>
            </a:extLst>
          </p:cNvPr>
          <p:cNvSpPr/>
          <p:nvPr/>
        </p:nvSpPr>
        <p:spPr>
          <a:xfrm>
            <a:off x="7495953" y="1403498"/>
            <a:ext cx="4859080" cy="5560828"/>
          </a:xfrm>
          <a:custGeom>
            <a:avLst/>
            <a:gdLst>
              <a:gd name="connsiteX0" fmla="*/ 2137145 w 4859080"/>
              <a:gd name="connsiteY0" fmla="*/ 5507665 h 5560828"/>
              <a:gd name="connsiteX1" fmla="*/ 0 w 4859080"/>
              <a:gd name="connsiteY1" fmla="*/ 3125972 h 5560828"/>
              <a:gd name="connsiteX2" fmla="*/ 3136605 w 4859080"/>
              <a:gd name="connsiteY2" fmla="*/ 0 h 5560828"/>
              <a:gd name="connsiteX3" fmla="*/ 4837814 w 4859080"/>
              <a:gd name="connsiteY3" fmla="*/ 1743739 h 5560828"/>
              <a:gd name="connsiteX4" fmla="*/ 4859080 w 4859080"/>
              <a:gd name="connsiteY4" fmla="*/ 5560828 h 5560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9080" h="5560828">
                <a:moveTo>
                  <a:pt x="2137145" y="5507665"/>
                </a:moveTo>
                <a:lnTo>
                  <a:pt x="0" y="3125972"/>
                </a:lnTo>
                <a:lnTo>
                  <a:pt x="3136605" y="0"/>
                </a:lnTo>
                <a:lnTo>
                  <a:pt x="4837814" y="1743739"/>
                </a:lnTo>
                <a:lnTo>
                  <a:pt x="4859080" y="5560828"/>
                </a:lnTo>
              </a:path>
            </a:pathLst>
          </a:custGeom>
          <a:blipFill dpi="0" rotWithShape="1">
            <a:blip r:embed="rId3" cstate="print">
              <a:extLst>
                <a:ext uri="{28A0092B-C50C-407E-A947-70E740481C1C}">
                  <a14:useLocalDpi xmlns:a14="http://schemas.microsoft.com/office/drawing/2010/main"/>
                </a:ext>
              </a:extLst>
            </a:blip>
            <a:srcRect/>
            <a:stretch>
              <a:fillRect b="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reeform: Shape 8">
            <a:extLst>
              <a:ext uri="{FF2B5EF4-FFF2-40B4-BE49-F238E27FC236}">
                <a16:creationId xmlns:a16="http://schemas.microsoft.com/office/drawing/2014/main" xmlns="" id="{819A80D9-724C-4330-B906-1848618BEA42}"/>
              </a:ext>
            </a:extLst>
          </p:cNvPr>
          <p:cNvSpPr/>
          <p:nvPr/>
        </p:nvSpPr>
        <p:spPr>
          <a:xfrm>
            <a:off x="5375082" y="-143123"/>
            <a:ext cx="6694998" cy="3506525"/>
          </a:xfrm>
          <a:custGeom>
            <a:avLst/>
            <a:gdLst>
              <a:gd name="connsiteX0" fmla="*/ 0 w 6694998"/>
              <a:gd name="connsiteY0" fmla="*/ 0 h 3506525"/>
              <a:gd name="connsiteX1" fmla="*/ 3204375 w 6694998"/>
              <a:gd name="connsiteY1" fmla="*/ 3506525 h 3506525"/>
              <a:gd name="connsiteX2" fmla="*/ 6694998 w 6694998"/>
              <a:gd name="connsiteY2" fmla="*/ 55659 h 3506525"/>
            </a:gdLst>
            <a:ahLst/>
            <a:cxnLst>
              <a:cxn ang="0">
                <a:pos x="connsiteX0" y="connsiteY0"/>
              </a:cxn>
              <a:cxn ang="0">
                <a:pos x="connsiteX1" y="connsiteY1"/>
              </a:cxn>
              <a:cxn ang="0">
                <a:pos x="connsiteX2" y="connsiteY2"/>
              </a:cxn>
            </a:cxnLst>
            <a:rect l="l" t="t" r="r" b="b"/>
            <a:pathLst>
              <a:path w="6694998" h="3506525">
                <a:moveTo>
                  <a:pt x="0" y="0"/>
                </a:moveTo>
                <a:lnTo>
                  <a:pt x="3204375" y="3506525"/>
                </a:lnTo>
                <a:lnTo>
                  <a:pt x="6694998" y="55659"/>
                </a:lnTo>
              </a:path>
            </a:pathLst>
          </a:custGeom>
          <a:blipFill dpi="0" rotWithShape="1">
            <a:blip r:embed="rId4" cstate="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Freeform: Shape 29">
            <a:extLst>
              <a:ext uri="{FF2B5EF4-FFF2-40B4-BE49-F238E27FC236}">
                <a16:creationId xmlns:a16="http://schemas.microsoft.com/office/drawing/2014/main" xmlns="" id="{191148DE-EAFC-4221-B509-7FE213CF20F9}"/>
              </a:ext>
            </a:extLst>
          </p:cNvPr>
          <p:cNvSpPr/>
          <p:nvPr/>
        </p:nvSpPr>
        <p:spPr>
          <a:xfrm>
            <a:off x="5136065" y="4557363"/>
            <a:ext cx="4614530" cy="2371060"/>
          </a:xfrm>
          <a:custGeom>
            <a:avLst/>
            <a:gdLst>
              <a:gd name="connsiteX0" fmla="*/ 0 w 4614530"/>
              <a:gd name="connsiteY0" fmla="*/ 2339163 h 2371060"/>
              <a:gd name="connsiteX1" fmla="*/ 2381693 w 4614530"/>
              <a:gd name="connsiteY1" fmla="*/ 0 h 2371060"/>
              <a:gd name="connsiteX2" fmla="*/ 4614530 w 4614530"/>
              <a:gd name="connsiteY2" fmla="*/ 2371060 h 2371060"/>
            </a:gdLst>
            <a:ahLst/>
            <a:cxnLst>
              <a:cxn ang="0">
                <a:pos x="connsiteX0" y="connsiteY0"/>
              </a:cxn>
              <a:cxn ang="0">
                <a:pos x="connsiteX1" y="connsiteY1"/>
              </a:cxn>
              <a:cxn ang="0">
                <a:pos x="connsiteX2" y="connsiteY2"/>
              </a:cxn>
            </a:cxnLst>
            <a:rect l="l" t="t" r="r" b="b"/>
            <a:pathLst>
              <a:path w="4614530" h="2371060">
                <a:moveTo>
                  <a:pt x="0" y="2339163"/>
                </a:moveTo>
                <a:lnTo>
                  <a:pt x="2381693" y="0"/>
                </a:lnTo>
                <a:lnTo>
                  <a:pt x="4614530" y="2371060"/>
                </a:lnTo>
              </a:path>
            </a:pathLst>
          </a:custGeom>
          <a:blipFill dpi="0" rotWithShape="1">
            <a:blip r:embed="rId5" cstate="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Freeform: Shape 26">
            <a:extLst>
              <a:ext uri="{FF2B5EF4-FFF2-40B4-BE49-F238E27FC236}">
                <a16:creationId xmlns:a16="http://schemas.microsoft.com/office/drawing/2014/main" xmlns="" id="{9D8C2E61-718C-4CE8-BE5E-E4F0138929DC}"/>
              </a:ext>
            </a:extLst>
          </p:cNvPr>
          <p:cNvSpPr/>
          <p:nvPr/>
        </p:nvSpPr>
        <p:spPr>
          <a:xfrm>
            <a:off x="10653824" y="-219405"/>
            <a:ext cx="1637414" cy="3270949"/>
          </a:xfrm>
          <a:custGeom>
            <a:avLst/>
            <a:gdLst>
              <a:gd name="connsiteX0" fmla="*/ 1626782 w 1637414"/>
              <a:gd name="connsiteY0" fmla="*/ 3168502 h 3168502"/>
              <a:gd name="connsiteX1" fmla="*/ 0 w 1637414"/>
              <a:gd name="connsiteY1" fmla="*/ 1552353 h 3168502"/>
              <a:gd name="connsiteX2" fmla="*/ 1637414 w 1637414"/>
              <a:gd name="connsiteY2" fmla="*/ 0 h 3168502"/>
              <a:gd name="connsiteX3" fmla="*/ 1637414 w 1637414"/>
              <a:gd name="connsiteY3" fmla="*/ 74428 h 3168502"/>
            </a:gdLst>
            <a:ahLst/>
            <a:cxnLst>
              <a:cxn ang="0">
                <a:pos x="connsiteX0" y="connsiteY0"/>
              </a:cxn>
              <a:cxn ang="0">
                <a:pos x="connsiteX1" y="connsiteY1"/>
              </a:cxn>
              <a:cxn ang="0">
                <a:pos x="connsiteX2" y="connsiteY2"/>
              </a:cxn>
              <a:cxn ang="0">
                <a:pos x="connsiteX3" y="connsiteY3"/>
              </a:cxn>
            </a:cxnLst>
            <a:rect l="l" t="t" r="r" b="b"/>
            <a:pathLst>
              <a:path w="1637414" h="3168502">
                <a:moveTo>
                  <a:pt x="1626782" y="3168502"/>
                </a:moveTo>
                <a:lnTo>
                  <a:pt x="0" y="1552353"/>
                </a:lnTo>
                <a:lnTo>
                  <a:pt x="1637414" y="0"/>
                </a:lnTo>
                <a:lnTo>
                  <a:pt x="1637414" y="74428"/>
                </a:lnTo>
              </a:path>
            </a:pathLst>
          </a:custGeom>
          <a:blipFill dpi="0" rotWithShape="0">
            <a:blip r:embed="rId6" cstate="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 name="Straight Connector 12">
            <a:extLst>
              <a:ext uri="{FF2B5EF4-FFF2-40B4-BE49-F238E27FC236}">
                <a16:creationId xmlns:a16="http://schemas.microsoft.com/office/drawing/2014/main" xmlns="" id="{F670D01A-1569-420C-ABF1-F44CD58BE01D}"/>
              </a:ext>
            </a:extLst>
          </p:cNvPr>
          <p:cNvCxnSpPr/>
          <p:nvPr/>
        </p:nvCxnSpPr>
        <p:spPr>
          <a:xfrm>
            <a:off x="5386872" y="-142445"/>
            <a:ext cx="3282367" cy="3552395"/>
          </a:xfrm>
          <a:prstGeom prst="line">
            <a:avLst/>
          </a:prstGeom>
          <a:ln w="136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04C4C08D-E1E2-4874-A450-E476FE951283}"/>
              </a:ext>
            </a:extLst>
          </p:cNvPr>
          <p:cNvCxnSpPr/>
          <p:nvPr/>
        </p:nvCxnSpPr>
        <p:spPr>
          <a:xfrm>
            <a:off x="10599501" y="1412777"/>
            <a:ext cx="2025224" cy="1977220"/>
          </a:xfrm>
          <a:prstGeom prst="line">
            <a:avLst/>
          </a:prstGeom>
          <a:ln w="13652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xmlns="" id="{4798AEDC-5578-4577-AAEB-52007F657F5B}"/>
              </a:ext>
            </a:extLst>
          </p:cNvPr>
          <p:cNvSpPr/>
          <p:nvPr/>
        </p:nvSpPr>
        <p:spPr>
          <a:xfrm>
            <a:off x="-1681316" y="-7732364"/>
            <a:ext cx="15515303" cy="5191432"/>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Connector 13">
            <a:extLst>
              <a:ext uri="{FF2B5EF4-FFF2-40B4-BE49-F238E27FC236}">
                <a16:creationId xmlns:a16="http://schemas.microsoft.com/office/drawing/2014/main" xmlns="" id="{BB2766FA-44D4-40C1-90F6-756645D56188}"/>
              </a:ext>
            </a:extLst>
          </p:cNvPr>
          <p:cNvCxnSpPr/>
          <p:nvPr/>
        </p:nvCxnSpPr>
        <p:spPr>
          <a:xfrm flipH="1">
            <a:off x="5000880" y="-219405"/>
            <a:ext cx="7239805" cy="7218804"/>
          </a:xfrm>
          <a:prstGeom prst="line">
            <a:avLst/>
          </a:prstGeom>
          <a:ln w="136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6D063A22-6051-4D3A-BFAF-AFFE2EDF130B}"/>
              </a:ext>
            </a:extLst>
          </p:cNvPr>
          <p:cNvCxnSpPr/>
          <p:nvPr/>
        </p:nvCxnSpPr>
        <p:spPr>
          <a:xfrm>
            <a:off x="7462605" y="4536795"/>
            <a:ext cx="3282367" cy="3552395"/>
          </a:xfrm>
          <a:prstGeom prst="line">
            <a:avLst/>
          </a:prstGeom>
          <a:ln w="136525">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Title 1">
            <a:extLst>
              <a:ext uri="{FF2B5EF4-FFF2-40B4-BE49-F238E27FC236}">
                <a16:creationId xmlns:a16="http://schemas.microsoft.com/office/drawing/2014/main" xmlns="" id="{11FCB980-0758-4007-93FA-0494F74EA37A}"/>
              </a:ext>
            </a:extLst>
          </p:cNvPr>
          <p:cNvSpPr txBox="1">
            <a:spLocks/>
          </p:cNvSpPr>
          <p:nvPr/>
        </p:nvSpPr>
        <p:spPr>
          <a:xfrm>
            <a:off x="312707" y="1378537"/>
            <a:ext cx="5844857" cy="1325563"/>
          </a:xfrm>
          <a:prstGeom prst="rect">
            <a:avLst/>
          </a:prstGeom>
        </p:spPr>
        <p:txBody>
          <a:bodyPr/>
          <a:lstStyle>
            <a:lvl1pPr algn="l" defTabSz="914400" rtl="0" eaLnBrk="1" latinLnBrk="0" hangingPunct="1">
              <a:lnSpc>
                <a:spcPct val="90000"/>
              </a:lnSpc>
              <a:spcBef>
                <a:spcPct val="0"/>
              </a:spcBef>
              <a:buNone/>
              <a:defRPr sz="4000" kern="1200">
                <a:solidFill>
                  <a:schemeClr val="tx2"/>
                </a:solidFill>
                <a:latin typeface="+mj-lt"/>
                <a:ea typeface="+mj-ea"/>
                <a:cs typeface="+mj-cs"/>
              </a:defRPr>
            </a:lvl1pPr>
          </a:lstStyle>
          <a:p>
            <a:r>
              <a:rPr lang="en-US" sz="2800" dirty="0"/>
              <a:t>Space-enabled solutions (usually a system or service) that make a </a:t>
            </a:r>
            <a:r>
              <a:rPr lang="en-US" sz="2800" b="1" dirty="0"/>
              <a:t>positive and practical impact</a:t>
            </a:r>
            <a:r>
              <a:rPr lang="en-US" sz="2800" dirty="0"/>
              <a:t>.</a:t>
            </a:r>
          </a:p>
          <a:p>
            <a:endParaRPr lang="en-US" sz="2800" dirty="0"/>
          </a:p>
        </p:txBody>
      </p:sp>
      <p:sp>
        <p:nvSpPr>
          <p:cNvPr id="32" name="Content Placeholder 2">
            <a:extLst>
              <a:ext uri="{FF2B5EF4-FFF2-40B4-BE49-F238E27FC236}">
                <a16:creationId xmlns:a16="http://schemas.microsoft.com/office/drawing/2014/main" xmlns="" id="{55CABF41-9F5B-4ADB-865A-72FAC301DEC4}"/>
              </a:ext>
            </a:extLst>
          </p:cNvPr>
          <p:cNvSpPr txBox="1">
            <a:spLocks/>
          </p:cNvSpPr>
          <p:nvPr/>
        </p:nvSpPr>
        <p:spPr>
          <a:xfrm>
            <a:off x="441933" y="2796689"/>
            <a:ext cx="8508229" cy="3834483"/>
          </a:xfrm>
          <a:prstGeom prst="rect">
            <a:avLst/>
          </a:prstGeom>
          <a:noFill/>
        </p:spPr>
        <p:txBody>
          <a:bodyPr>
            <a:noAutofit/>
          </a:bodyPr>
          <a:lstStyle>
            <a:defPPr>
              <a:defRPr lang="en-US"/>
            </a:defPPr>
            <a:lvl1pPr marL="228600" indent="-228600">
              <a:lnSpc>
                <a:spcPct val="90000"/>
              </a:lnSpc>
              <a:spcBef>
                <a:spcPts val="1000"/>
              </a:spcBef>
              <a:spcAft>
                <a:spcPts val="1200"/>
              </a:spcAft>
              <a:buSzPct val="75000"/>
              <a:buFont typeface="Arial" panose="020B0604020202020204" pitchFamily="34" charset="0"/>
              <a:buBlip>
                <a:blip r:embed="rId7"/>
              </a:buBlip>
              <a:defRPr sz="2400">
                <a:solidFill>
                  <a:schemeClr val="tx2"/>
                </a:solidFill>
              </a:defRPr>
            </a:lvl1pPr>
            <a:lvl2pPr marL="685800" indent="-228600">
              <a:lnSpc>
                <a:spcPct val="90000"/>
              </a:lnSpc>
              <a:spcBef>
                <a:spcPts val="500"/>
              </a:spcBef>
              <a:buFont typeface="Arial" panose="020B0604020202020204" pitchFamily="34" charset="0"/>
              <a:buChar char="•"/>
              <a:defRPr>
                <a:solidFill>
                  <a:schemeClr val="tx2"/>
                </a:solidFill>
              </a:defRPr>
            </a:lvl2pPr>
            <a:lvl3pPr marL="1143000" indent="-228600">
              <a:lnSpc>
                <a:spcPct val="90000"/>
              </a:lnSpc>
              <a:spcBef>
                <a:spcPts val="500"/>
              </a:spcBef>
              <a:buFont typeface="Arial" panose="020B0604020202020204" pitchFamily="34" charset="0"/>
              <a:buChar char="•"/>
              <a:defRPr>
                <a:solidFill>
                  <a:schemeClr val="tx2"/>
                </a:solidFill>
              </a:defRPr>
            </a:lvl3pPr>
            <a:lvl4pPr marL="1600200" indent="-228600">
              <a:lnSpc>
                <a:spcPct val="90000"/>
              </a:lnSpc>
              <a:spcBef>
                <a:spcPts val="500"/>
              </a:spcBef>
              <a:buFont typeface="Arial" panose="020B0604020202020204" pitchFamily="34" charset="0"/>
              <a:buChar char="•"/>
              <a:defRPr>
                <a:solidFill>
                  <a:schemeClr val="tx2"/>
                </a:solidFill>
              </a:defRPr>
            </a:lvl4pPr>
            <a:lvl5pPr marL="2057400" indent="-228600">
              <a:lnSpc>
                <a:spcPct val="90000"/>
              </a:lnSpc>
              <a:spcBef>
                <a:spcPts val="500"/>
              </a:spcBef>
              <a:buFont typeface="Arial" panose="020B0604020202020204" pitchFamily="34" charset="0"/>
              <a:buChar char="•"/>
              <a:defRPr>
                <a:solidFill>
                  <a:schemeClr val="tx2"/>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buNone/>
            </a:pPr>
            <a:r>
              <a:rPr lang="en-GB" sz="2000" b="1" dirty="0"/>
              <a:t>Some IPP project examples:</a:t>
            </a:r>
          </a:p>
          <a:p>
            <a:pPr>
              <a:buFontTx/>
              <a:buChar char="-"/>
            </a:pPr>
            <a:r>
              <a:rPr lang="en-GB" sz="2000" dirty="0"/>
              <a:t>Informing placement of renewable energy assets</a:t>
            </a:r>
          </a:p>
          <a:p>
            <a:pPr>
              <a:buFontTx/>
              <a:buChar char="-"/>
            </a:pPr>
            <a:r>
              <a:rPr lang="en-GB" sz="2000" dirty="0"/>
              <a:t>Providing farmers with field-level agricultural information </a:t>
            </a:r>
          </a:p>
          <a:p>
            <a:pPr>
              <a:buFontTx/>
              <a:buChar char="-"/>
            </a:pPr>
            <a:r>
              <a:rPr lang="en-GB" sz="2000" dirty="0"/>
              <a:t>Monitoring deforestation around the world</a:t>
            </a:r>
          </a:p>
          <a:p>
            <a:pPr>
              <a:buFontTx/>
              <a:buChar char="-"/>
            </a:pPr>
            <a:r>
              <a:rPr lang="en-GB" sz="2000" dirty="0"/>
              <a:t>Monitoring dams to avoid failures</a:t>
            </a:r>
          </a:p>
          <a:p>
            <a:pPr>
              <a:buFontTx/>
              <a:buChar char="-"/>
            </a:pPr>
            <a:r>
              <a:rPr lang="en-GB" sz="2000" dirty="0"/>
              <a:t>Providing internet access to rural schools</a:t>
            </a:r>
          </a:p>
          <a:p>
            <a:pPr>
              <a:buFontTx/>
              <a:buChar char="-"/>
            </a:pPr>
            <a:r>
              <a:rPr lang="en-GB" sz="2000" dirty="0"/>
              <a:t>All projects use satellite solutions</a:t>
            </a:r>
          </a:p>
          <a:p>
            <a:pPr marL="0" indent="0">
              <a:buNone/>
            </a:pPr>
            <a:endParaRPr lang="en-GB" sz="2000" dirty="0"/>
          </a:p>
        </p:txBody>
      </p:sp>
      <p:pic>
        <p:nvPicPr>
          <p:cNvPr id="18" name="Picture 17">
            <a:extLst>
              <a:ext uri="{FF2B5EF4-FFF2-40B4-BE49-F238E27FC236}">
                <a16:creationId xmlns:a16="http://schemas.microsoft.com/office/drawing/2014/main" xmlns="" id="{DDEFF847-2889-420B-97E0-731619CD5A5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79205" y="428626"/>
            <a:ext cx="1844898" cy="514800"/>
          </a:xfrm>
          <a:prstGeom prst="rect">
            <a:avLst/>
          </a:prstGeom>
        </p:spPr>
      </p:pic>
    </p:spTree>
    <p:extLst>
      <p:ext uri="{BB962C8B-B14F-4D97-AF65-F5344CB8AC3E}">
        <p14:creationId xmlns:p14="http://schemas.microsoft.com/office/powerpoint/2010/main" val="1632528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366684" y="302158"/>
            <a:ext cx="5825301" cy="628507"/>
          </a:xfrm>
        </p:spPr>
        <p:txBody>
          <a:bodyPr/>
          <a:lstStyle/>
          <a:p>
            <a:r>
              <a:rPr lang="en-GB" dirty="0"/>
              <a:t>EASOS: MARINE WATCH</a:t>
            </a:r>
          </a:p>
        </p:txBody>
      </p:sp>
      <p:sp>
        <p:nvSpPr>
          <p:cNvPr id="18" name="TextBox 17"/>
          <p:cNvSpPr txBox="1"/>
          <p:nvPr/>
        </p:nvSpPr>
        <p:spPr>
          <a:xfrm>
            <a:off x="322638" y="1441132"/>
            <a:ext cx="6192360" cy="3077766"/>
          </a:xfrm>
          <a:prstGeom prst="rect">
            <a:avLst/>
          </a:prstGeom>
          <a:noFill/>
        </p:spPr>
        <p:txBody>
          <a:bodyPr wrap="square" rtlCol="0" anchor="t">
            <a:spAutoFit/>
          </a:bodyPr>
          <a:lstStyle/>
          <a:p>
            <a:pPr marL="227965" indent="-227965">
              <a:spcBef>
                <a:spcPts val="1200"/>
              </a:spcBef>
              <a:buFont typeface="Arial" panose="020B0604020202020204" pitchFamily="34" charset="0"/>
              <a:buChar char="•"/>
            </a:pPr>
            <a:r>
              <a:rPr lang="en-GB" sz="1600" b="1" dirty="0">
                <a:latin typeface="Calibri Light"/>
                <a:ea typeface="Roboto Thin" panose="02000000000000000000" pitchFamily="2" charset="0"/>
                <a:cs typeface="Calibri Light"/>
              </a:rPr>
              <a:t>Detect </a:t>
            </a:r>
            <a:r>
              <a:rPr lang="en-GB" sz="1600" dirty="0">
                <a:latin typeface="Calibri Light"/>
                <a:ea typeface="Roboto Thin" panose="02000000000000000000" pitchFamily="2" charset="0"/>
                <a:cs typeface="Calibri Light"/>
              </a:rPr>
              <a:t>oil pollution incidents on the surface of the ocean</a:t>
            </a:r>
          </a:p>
          <a:p>
            <a:pPr marL="227965" indent="-227965">
              <a:spcBef>
                <a:spcPts val="1200"/>
              </a:spcBef>
              <a:buFont typeface="Arial" panose="020B0604020202020204" pitchFamily="34" charset="0"/>
              <a:buChar char="•"/>
            </a:pPr>
            <a:r>
              <a:rPr lang="en-GB" sz="1600" dirty="0">
                <a:latin typeface="Calibri Light"/>
                <a:cs typeface="Calibri Light"/>
              </a:rPr>
              <a:t>Forecast </a:t>
            </a:r>
            <a:r>
              <a:rPr lang="en-GB" sz="1600" b="1" dirty="0">
                <a:latin typeface="Calibri Light"/>
                <a:cs typeface="Calibri Light"/>
              </a:rPr>
              <a:t>pollution dispersal </a:t>
            </a:r>
            <a:r>
              <a:rPr lang="en-GB" sz="1600" dirty="0">
                <a:latin typeface="Calibri Light"/>
                <a:cs typeface="Calibri Light"/>
              </a:rPr>
              <a:t>for the next 84 hours</a:t>
            </a:r>
          </a:p>
          <a:p>
            <a:pPr marL="227965" indent="-227965">
              <a:spcBef>
                <a:spcPts val="1200"/>
              </a:spcBef>
              <a:buFont typeface="Arial" panose="020B0604020202020204" pitchFamily="34" charset="0"/>
              <a:buChar char="•"/>
            </a:pPr>
            <a:r>
              <a:rPr lang="en-GB" sz="1600" b="1" dirty="0">
                <a:latin typeface="Calibri Light"/>
                <a:cs typeface="Calibri Light"/>
              </a:rPr>
              <a:t>Automatic alerts </a:t>
            </a:r>
            <a:r>
              <a:rPr lang="en-GB" sz="1600" dirty="0">
                <a:latin typeface="Calibri Light"/>
                <a:cs typeface="Calibri Light"/>
              </a:rPr>
              <a:t>based on areas of interest, oil detection size and forecasted coastal impact</a:t>
            </a:r>
          </a:p>
          <a:p>
            <a:pPr marL="227965" indent="-227965">
              <a:spcBef>
                <a:spcPts val="1200"/>
              </a:spcBef>
              <a:buFont typeface="Arial" panose="020B0604020202020204" pitchFamily="34" charset="0"/>
              <a:buChar char="•"/>
            </a:pPr>
            <a:r>
              <a:rPr lang="en-GB" sz="1600" dirty="0">
                <a:latin typeface="Calibri Light"/>
                <a:cs typeface="Calibri Light"/>
              </a:rPr>
              <a:t>AIS data integration to help </a:t>
            </a:r>
            <a:r>
              <a:rPr lang="en-GB" sz="1600" b="1" dirty="0">
                <a:latin typeface="Calibri Light"/>
                <a:cs typeface="Calibri Light"/>
              </a:rPr>
              <a:t>identify vessels </a:t>
            </a:r>
            <a:r>
              <a:rPr lang="en-GB" sz="1600" dirty="0">
                <a:latin typeface="Calibri Light"/>
                <a:cs typeface="Calibri Light"/>
              </a:rPr>
              <a:t>which could be responsible</a:t>
            </a:r>
          </a:p>
          <a:p>
            <a:pPr marL="227965" indent="-227965">
              <a:spcBef>
                <a:spcPts val="1200"/>
              </a:spcBef>
              <a:buFont typeface="Arial" panose="020B0604020202020204" pitchFamily="34" charset="0"/>
              <a:buChar char="•"/>
            </a:pPr>
            <a:r>
              <a:rPr lang="en-GB" sz="1600" dirty="0">
                <a:latin typeface="Calibri Light"/>
                <a:cs typeface="Calibri Light"/>
              </a:rPr>
              <a:t>Model what-if scenarios for oil spills and model the impact of boom deployment</a:t>
            </a:r>
          </a:p>
          <a:p>
            <a:pPr marL="227965" indent="-227965">
              <a:spcBef>
                <a:spcPts val="1200"/>
              </a:spcBef>
              <a:buFont typeface="Arial" panose="020B0604020202020204" pitchFamily="34" charset="0"/>
              <a:buChar char="•"/>
            </a:pPr>
            <a:r>
              <a:rPr lang="en-GB" sz="1600" dirty="0">
                <a:latin typeface="Calibri Light"/>
                <a:cs typeface="Calibri Light"/>
              </a:rPr>
              <a:t>Rapidly identify nearby vessels which can assist with oil slick assessment </a:t>
            </a:r>
          </a:p>
        </p:txBody>
      </p:sp>
      <p:sp>
        <p:nvSpPr>
          <p:cNvPr id="12" name="Rectangle 11"/>
          <p:cNvSpPr/>
          <p:nvPr/>
        </p:nvSpPr>
        <p:spPr>
          <a:xfrm>
            <a:off x="11962936" y="0"/>
            <a:ext cx="229065" cy="6858000"/>
          </a:xfrm>
          <a:prstGeom prst="rect">
            <a:avLst/>
          </a:prstGeom>
          <a:solidFill>
            <a:srgbClr val="606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a:solidFill>
                <a:srgbClr val="545454"/>
              </a:solidFill>
            </a:endParaRPr>
          </a:p>
        </p:txBody>
      </p:sp>
      <p:pic>
        <p:nvPicPr>
          <p:cNvPr id="3" name="Picture 2">
            <a:extLst>
              <a:ext uri="{FF2B5EF4-FFF2-40B4-BE49-F238E27FC236}">
                <a16:creationId xmlns:a16="http://schemas.microsoft.com/office/drawing/2014/main" xmlns="" id="{E441D671-8E65-4FE4-BF7A-56A46913DC0A}"/>
              </a:ext>
            </a:extLst>
          </p:cNvPr>
          <p:cNvPicPr>
            <a:picLocks noChangeAspect="1"/>
          </p:cNvPicPr>
          <p:nvPr/>
        </p:nvPicPr>
        <p:blipFill>
          <a:blip r:embed="rId3"/>
          <a:stretch>
            <a:fillRect/>
          </a:stretch>
        </p:blipFill>
        <p:spPr>
          <a:xfrm>
            <a:off x="6809421" y="1012371"/>
            <a:ext cx="5004574" cy="2813699"/>
          </a:xfrm>
          <a:prstGeom prst="rect">
            <a:avLst/>
          </a:prstGeom>
        </p:spPr>
      </p:pic>
      <p:pic>
        <p:nvPicPr>
          <p:cNvPr id="4" name="Picture 3">
            <a:extLst>
              <a:ext uri="{FF2B5EF4-FFF2-40B4-BE49-F238E27FC236}">
                <a16:creationId xmlns:a16="http://schemas.microsoft.com/office/drawing/2014/main" xmlns="" id="{36D72F80-D567-4CCA-87DD-B1D35C8430D4}"/>
              </a:ext>
            </a:extLst>
          </p:cNvPr>
          <p:cNvPicPr>
            <a:picLocks noChangeAspect="1"/>
          </p:cNvPicPr>
          <p:nvPr/>
        </p:nvPicPr>
        <p:blipFill>
          <a:blip r:embed="rId4"/>
          <a:stretch>
            <a:fillRect/>
          </a:stretch>
        </p:blipFill>
        <p:spPr>
          <a:xfrm>
            <a:off x="6846262" y="3940008"/>
            <a:ext cx="4968125" cy="2793207"/>
          </a:xfrm>
          <a:prstGeom prst="rect">
            <a:avLst/>
          </a:prstGeom>
        </p:spPr>
      </p:pic>
      <p:pic>
        <p:nvPicPr>
          <p:cNvPr id="13" name="Picture 12">
            <a:extLst>
              <a:ext uri="{FF2B5EF4-FFF2-40B4-BE49-F238E27FC236}">
                <a16:creationId xmlns:a16="http://schemas.microsoft.com/office/drawing/2014/main" xmlns="" id="{629DDF4A-4505-42D7-903D-7FABFD59602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566" t="53279" r="84449" b="5875"/>
          <a:stretch/>
        </p:blipFill>
        <p:spPr>
          <a:xfrm>
            <a:off x="4471638" y="54430"/>
            <a:ext cx="1044089" cy="1032864"/>
          </a:xfrm>
          <a:prstGeom prst="rect">
            <a:avLst/>
          </a:prstGeom>
        </p:spPr>
      </p:pic>
      <p:sp>
        <p:nvSpPr>
          <p:cNvPr id="14" name="TextBox 13">
            <a:extLst>
              <a:ext uri="{FF2B5EF4-FFF2-40B4-BE49-F238E27FC236}">
                <a16:creationId xmlns:a16="http://schemas.microsoft.com/office/drawing/2014/main" xmlns="" id="{F8940879-9E17-4A6E-BDB5-0BE567E70C62}"/>
              </a:ext>
            </a:extLst>
          </p:cNvPr>
          <p:cNvSpPr txBox="1"/>
          <p:nvPr/>
        </p:nvSpPr>
        <p:spPr>
          <a:xfrm>
            <a:off x="6581947" y="210833"/>
            <a:ext cx="5380989" cy="646331"/>
          </a:xfrm>
          <a:prstGeom prst="rect">
            <a:avLst/>
          </a:prstGeom>
          <a:noFill/>
        </p:spPr>
        <p:txBody>
          <a:bodyPr wrap="square" rtlCol="0">
            <a:spAutoFit/>
          </a:bodyPr>
          <a:lstStyle/>
          <a:p>
            <a:r>
              <a:rPr lang="en-GB">
                <a:ea typeface="Roboto Thin" panose="02000000000000000000" pitchFamily="2" charset="0"/>
                <a:cs typeface="Segoe UI Light" panose="020B0502040204020203" pitchFamily="34" charset="0"/>
              </a:rPr>
              <a:t>Reduce the financial and environmental impact of marine pollution</a:t>
            </a:r>
          </a:p>
        </p:txBody>
      </p:sp>
      <p:sp>
        <p:nvSpPr>
          <p:cNvPr id="5" name="Rectangle: Rounded Corners 4">
            <a:extLst>
              <a:ext uri="{FF2B5EF4-FFF2-40B4-BE49-F238E27FC236}">
                <a16:creationId xmlns:a16="http://schemas.microsoft.com/office/drawing/2014/main" xmlns="" id="{0732252E-5C1B-4526-9911-E7EC3D74D34A}"/>
              </a:ext>
            </a:extLst>
          </p:cNvPr>
          <p:cNvSpPr/>
          <p:nvPr/>
        </p:nvSpPr>
        <p:spPr>
          <a:xfrm>
            <a:off x="378005" y="1017438"/>
            <a:ext cx="1905000" cy="321909"/>
          </a:xfrm>
          <a:prstGeom prst="roundRect">
            <a:avLst/>
          </a:prstGeom>
          <a:gradFill flip="none" rotWithShape="1">
            <a:gsLst>
              <a:gs pos="0">
                <a:schemeClr val="tx1">
                  <a:tint val="66000"/>
                  <a:satMod val="160000"/>
                </a:schemeClr>
              </a:gs>
              <a:gs pos="50000">
                <a:schemeClr val="tx1">
                  <a:tint val="44500"/>
                  <a:satMod val="160000"/>
                </a:schemeClr>
              </a:gs>
              <a:gs pos="100000">
                <a:schemeClr val="tx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dirty="0"/>
              <a:t>Capabilities</a:t>
            </a:r>
          </a:p>
        </p:txBody>
      </p:sp>
      <p:pic>
        <p:nvPicPr>
          <p:cNvPr id="15" name="Picture 14" descr="A picture containing outdoor, water, green&#10;&#10;Description automatically generated">
            <a:extLst>
              <a:ext uri="{FF2B5EF4-FFF2-40B4-BE49-F238E27FC236}">
                <a16:creationId xmlns:a16="http://schemas.microsoft.com/office/drawing/2014/main" xmlns="" id="{01B63E17-063B-4836-ADFF-93D991BEAAE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496"/>
          <a:stretch/>
        </p:blipFill>
        <p:spPr>
          <a:xfrm>
            <a:off x="5023145" y="4358216"/>
            <a:ext cx="1377655" cy="2316451"/>
          </a:xfrm>
          <a:prstGeom prst="rect">
            <a:avLst/>
          </a:prstGeom>
        </p:spPr>
      </p:pic>
      <p:pic>
        <p:nvPicPr>
          <p:cNvPr id="16" name="Picture 15">
            <a:extLst>
              <a:ext uri="{FF2B5EF4-FFF2-40B4-BE49-F238E27FC236}">
                <a16:creationId xmlns:a16="http://schemas.microsoft.com/office/drawing/2014/main" xmlns="" id="{E3FF32DD-0712-47C5-953F-A942DF67BCBA}"/>
              </a:ext>
            </a:extLst>
          </p:cNvPr>
          <p:cNvPicPr/>
          <p:nvPr/>
        </p:nvPicPr>
        <p:blipFill>
          <a:blip r:embed="rId7" cstate="print">
            <a:extLst>
              <a:ext uri="{28A0092B-C50C-407E-A947-70E740481C1C}">
                <a14:useLocalDpi xmlns:a14="http://schemas.microsoft.com/office/drawing/2010/main" val="0"/>
              </a:ext>
            </a:extLst>
          </a:blip>
          <a:srcRect t="25833"/>
          <a:stretch>
            <a:fillRect/>
          </a:stretch>
        </p:blipFill>
        <p:spPr>
          <a:xfrm>
            <a:off x="3132886" y="4497450"/>
            <a:ext cx="1667528" cy="2198666"/>
          </a:xfrm>
          <a:prstGeom prst="rect">
            <a:avLst/>
          </a:prstGeom>
        </p:spPr>
      </p:pic>
      <p:pic>
        <p:nvPicPr>
          <p:cNvPr id="17" name="Picture 16" descr="A large body of water&#10;&#10;Description automatically generated">
            <a:extLst>
              <a:ext uri="{FF2B5EF4-FFF2-40B4-BE49-F238E27FC236}">
                <a16:creationId xmlns:a16="http://schemas.microsoft.com/office/drawing/2014/main" xmlns="" id="{DCA33D4A-1E33-4596-B515-5257C983BE2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3881" r="1845"/>
          <a:stretch/>
        </p:blipFill>
        <p:spPr>
          <a:xfrm>
            <a:off x="560668" y="4497450"/>
            <a:ext cx="2112224" cy="2187268"/>
          </a:xfrm>
          <a:prstGeom prst="rect">
            <a:avLst/>
          </a:prstGeom>
        </p:spPr>
      </p:pic>
    </p:spTree>
    <p:extLst>
      <p:ext uri="{BB962C8B-B14F-4D97-AF65-F5344CB8AC3E}">
        <p14:creationId xmlns:p14="http://schemas.microsoft.com/office/powerpoint/2010/main" val="1540369653"/>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FAC599B5-A63A-418F-9D5C-2EAE8A90FCDE}"/>
              </a:ext>
            </a:extLst>
          </p:cNvPr>
          <p:cNvSpPr>
            <a:spLocks noGrp="1"/>
          </p:cNvSpPr>
          <p:nvPr>
            <p:ph type="sldNum" sz="quarter" idx="12"/>
          </p:nvPr>
        </p:nvSpPr>
        <p:spPr/>
        <p:txBody>
          <a:bodyPr/>
          <a:lstStyle/>
          <a:p>
            <a:fld id="{5642EECE-B15D-402B-B309-7FABA9D582F9}" type="slidenum">
              <a:rPr lang="en-GB" smtClean="0"/>
              <a:t>25</a:t>
            </a:fld>
            <a:endParaRPr lang="en-GB"/>
          </a:p>
        </p:txBody>
      </p:sp>
      <p:sp>
        <p:nvSpPr>
          <p:cNvPr id="4" name="Rectangle 3">
            <a:extLst>
              <a:ext uri="{FF2B5EF4-FFF2-40B4-BE49-F238E27FC236}">
                <a16:creationId xmlns:a16="http://schemas.microsoft.com/office/drawing/2014/main" xmlns="" id="{84EDA785-FCA7-4621-9222-B062E6D3900C}"/>
              </a:ext>
            </a:extLst>
          </p:cNvPr>
          <p:cNvSpPr/>
          <p:nvPr/>
        </p:nvSpPr>
        <p:spPr>
          <a:xfrm>
            <a:off x="141402" y="450379"/>
            <a:ext cx="4245204" cy="5940088"/>
          </a:xfrm>
          <a:prstGeom prst="rect">
            <a:avLst/>
          </a:prstGeom>
        </p:spPr>
        <p:txBody>
          <a:bodyPr wrap="square">
            <a:spAutoFit/>
          </a:bodyPr>
          <a:lstStyle/>
          <a:p>
            <a:pPr>
              <a:lnSpc>
                <a:spcPct val="90000"/>
              </a:lnSpc>
              <a:spcBef>
                <a:spcPts val="1000"/>
              </a:spcBef>
              <a:spcAft>
                <a:spcPts val="1200"/>
              </a:spcAft>
              <a:buSzPct val="75000"/>
            </a:pPr>
            <a:r>
              <a:rPr lang="en-GB" sz="2400" b="1" dirty="0">
                <a:solidFill>
                  <a:schemeClr val="tx2"/>
                </a:solidFill>
              </a:rPr>
              <a:t>Improving disaster response in the Philippines </a:t>
            </a:r>
          </a:p>
          <a:p>
            <a:pPr marL="285750" indent="-285750">
              <a:lnSpc>
                <a:spcPct val="90000"/>
              </a:lnSpc>
              <a:spcBef>
                <a:spcPts val="1000"/>
              </a:spcBef>
              <a:spcAft>
                <a:spcPts val="1200"/>
              </a:spcAft>
              <a:buSzPct val="75000"/>
              <a:buFont typeface="Arial" panose="020B0604020202020204" pitchFamily="34" charset="0"/>
              <a:buChar char="•"/>
            </a:pPr>
            <a:r>
              <a:rPr lang="en-GB" b="1" dirty="0">
                <a:solidFill>
                  <a:schemeClr val="tx2"/>
                </a:solidFill>
              </a:rPr>
              <a:t>Project Lead:</a:t>
            </a:r>
            <a:r>
              <a:rPr lang="en-GB" dirty="0">
                <a:solidFill>
                  <a:schemeClr val="tx2"/>
                </a:solidFill>
              </a:rPr>
              <a:t> Inmarsat </a:t>
            </a:r>
          </a:p>
          <a:p>
            <a:pPr marL="285750" indent="-285750">
              <a:lnSpc>
                <a:spcPct val="90000"/>
              </a:lnSpc>
              <a:spcBef>
                <a:spcPts val="1000"/>
              </a:spcBef>
              <a:spcAft>
                <a:spcPts val="1200"/>
              </a:spcAft>
              <a:buSzPct val="75000"/>
              <a:buFont typeface="Arial" panose="020B0604020202020204" pitchFamily="34" charset="0"/>
              <a:buChar char="•"/>
            </a:pPr>
            <a:r>
              <a:rPr lang="en-GB" b="1" dirty="0">
                <a:solidFill>
                  <a:schemeClr val="tx2"/>
                </a:solidFill>
              </a:rPr>
              <a:t>Philippine partner:</a:t>
            </a:r>
            <a:r>
              <a:rPr lang="en-GB" dirty="0">
                <a:solidFill>
                  <a:schemeClr val="tx2"/>
                </a:solidFill>
              </a:rPr>
              <a:t> Department of Social Welfare and Development</a:t>
            </a:r>
          </a:p>
          <a:p>
            <a:pPr marL="285750" indent="-285750">
              <a:lnSpc>
                <a:spcPct val="90000"/>
              </a:lnSpc>
              <a:spcBef>
                <a:spcPts val="1000"/>
              </a:spcBef>
              <a:spcAft>
                <a:spcPts val="1200"/>
              </a:spcAft>
              <a:buSzPct val="75000"/>
              <a:buFontTx/>
              <a:buChar char="-"/>
            </a:pPr>
            <a:r>
              <a:rPr lang="en-GB" dirty="0">
                <a:solidFill>
                  <a:schemeClr val="tx2"/>
                </a:solidFill>
              </a:rPr>
              <a:t>Regional staff trained in five pilot regions</a:t>
            </a:r>
          </a:p>
          <a:p>
            <a:pPr marL="285750" indent="-285750">
              <a:lnSpc>
                <a:spcPct val="90000"/>
              </a:lnSpc>
              <a:spcBef>
                <a:spcPts val="1000"/>
              </a:spcBef>
              <a:spcAft>
                <a:spcPts val="1200"/>
              </a:spcAft>
              <a:buSzPct val="75000"/>
              <a:buFontTx/>
              <a:buChar char="-"/>
            </a:pPr>
            <a:r>
              <a:rPr lang="en-GB" dirty="0">
                <a:solidFill>
                  <a:schemeClr val="tx2"/>
                </a:solidFill>
              </a:rPr>
              <a:t>Equipment and training tested during drills</a:t>
            </a:r>
          </a:p>
          <a:p>
            <a:pPr marL="285750" indent="-285750">
              <a:lnSpc>
                <a:spcPct val="90000"/>
              </a:lnSpc>
              <a:spcBef>
                <a:spcPts val="1000"/>
              </a:spcBef>
              <a:spcAft>
                <a:spcPts val="1200"/>
              </a:spcAft>
              <a:buSzPct val="75000"/>
              <a:buFontTx/>
              <a:buChar char="-"/>
            </a:pPr>
            <a:r>
              <a:rPr lang="en-GB" dirty="0">
                <a:solidFill>
                  <a:schemeClr val="tx2"/>
                </a:solidFill>
              </a:rPr>
              <a:t>Project equipment was deployed when two deadly cyclones hit over two weeks in January.</a:t>
            </a:r>
          </a:p>
          <a:p>
            <a:pPr marL="285750" indent="-285750">
              <a:lnSpc>
                <a:spcPct val="90000"/>
              </a:lnSpc>
              <a:spcBef>
                <a:spcPts val="1000"/>
              </a:spcBef>
              <a:spcAft>
                <a:spcPts val="1200"/>
              </a:spcAft>
              <a:buSzPct val="75000"/>
              <a:buFontTx/>
              <a:buChar char="-"/>
            </a:pPr>
            <a:r>
              <a:rPr lang="en-GB" dirty="0">
                <a:solidFill>
                  <a:schemeClr val="tx2"/>
                </a:solidFill>
              </a:rPr>
              <a:t>This enabled relief efforts to be coordinated quickly and effectively, saving lives when terrestrial communications were not available </a:t>
            </a:r>
          </a:p>
        </p:txBody>
      </p:sp>
      <p:pic>
        <p:nvPicPr>
          <p:cNvPr id="1026" name="Picture 2" descr="Aid worker on IsatPhone2 at scene of mudslide">
            <a:extLst>
              <a:ext uri="{FF2B5EF4-FFF2-40B4-BE49-F238E27FC236}">
                <a16:creationId xmlns:a16="http://schemas.microsoft.com/office/drawing/2014/main" xmlns="" id="{59BBAF29-74C3-4D96-AEF1-F2D608719E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6606"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98635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FAC599B5-A63A-418F-9D5C-2EAE8A90FCDE}"/>
              </a:ext>
            </a:extLst>
          </p:cNvPr>
          <p:cNvSpPr>
            <a:spLocks noGrp="1"/>
          </p:cNvSpPr>
          <p:nvPr>
            <p:ph type="sldNum" sz="quarter" idx="12"/>
          </p:nvPr>
        </p:nvSpPr>
        <p:spPr/>
        <p:txBody>
          <a:bodyPr/>
          <a:lstStyle/>
          <a:p>
            <a:fld id="{5642EECE-B15D-402B-B309-7FABA9D582F9}" type="slidenum">
              <a:rPr lang="en-GB" smtClean="0"/>
              <a:t>26</a:t>
            </a:fld>
            <a:endParaRPr lang="en-GB"/>
          </a:p>
        </p:txBody>
      </p:sp>
      <p:sp>
        <p:nvSpPr>
          <p:cNvPr id="4" name="Rectangle 3">
            <a:extLst>
              <a:ext uri="{FF2B5EF4-FFF2-40B4-BE49-F238E27FC236}">
                <a16:creationId xmlns:a16="http://schemas.microsoft.com/office/drawing/2014/main" xmlns="" id="{84EDA785-FCA7-4621-9222-B062E6D3900C}"/>
              </a:ext>
            </a:extLst>
          </p:cNvPr>
          <p:cNvSpPr/>
          <p:nvPr/>
        </p:nvSpPr>
        <p:spPr>
          <a:xfrm>
            <a:off x="141402" y="450379"/>
            <a:ext cx="4245204" cy="4927503"/>
          </a:xfrm>
          <a:prstGeom prst="rect">
            <a:avLst/>
          </a:prstGeom>
        </p:spPr>
        <p:txBody>
          <a:bodyPr wrap="square">
            <a:spAutoFit/>
          </a:bodyPr>
          <a:lstStyle/>
          <a:p>
            <a:pPr>
              <a:lnSpc>
                <a:spcPct val="90000"/>
              </a:lnSpc>
              <a:spcBef>
                <a:spcPts val="1000"/>
              </a:spcBef>
              <a:spcAft>
                <a:spcPts val="1200"/>
              </a:spcAft>
              <a:buSzPct val="75000"/>
            </a:pPr>
            <a:r>
              <a:rPr lang="en-GB" sz="2400" b="1" dirty="0">
                <a:solidFill>
                  <a:schemeClr val="tx2"/>
                </a:solidFill>
              </a:rPr>
              <a:t>Providing dengue fever forecasts to SE Asia</a:t>
            </a:r>
          </a:p>
          <a:p>
            <a:pPr marL="285750" indent="-285750">
              <a:lnSpc>
                <a:spcPct val="90000"/>
              </a:lnSpc>
              <a:spcBef>
                <a:spcPts val="1000"/>
              </a:spcBef>
              <a:spcAft>
                <a:spcPts val="1200"/>
              </a:spcAft>
              <a:buSzPct val="75000"/>
              <a:buFontTx/>
              <a:buChar char="-"/>
            </a:pPr>
            <a:r>
              <a:rPr lang="en-GB" sz="2000" dirty="0">
                <a:solidFill>
                  <a:schemeClr val="tx2"/>
                </a:solidFill>
              </a:rPr>
              <a:t>For the first time, an Earth Observation-based forecasting system will allow decision makers to identify areas high risk for dengue outbreaks – up to 8 month lead time </a:t>
            </a:r>
          </a:p>
          <a:p>
            <a:pPr marL="285750" indent="-285750">
              <a:lnSpc>
                <a:spcPct val="90000"/>
              </a:lnSpc>
              <a:spcBef>
                <a:spcPts val="1000"/>
              </a:spcBef>
              <a:spcAft>
                <a:spcPts val="1200"/>
              </a:spcAft>
              <a:buSzPct val="75000"/>
              <a:buFontTx/>
              <a:buChar char="-"/>
            </a:pPr>
            <a:r>
              <a:rPr lang="en-GB" sz="2000" dirty="0">
                <a:solidFill>
                  <a:schemeClr val="tx2"/>
                </a:solidFill>
              </a:rPr>
              <a:t>Allowing authorities to target their resources and reduce an epidemic spreading</a:t>
            </a:r>
          </a:p>
          <a:p>
            <a:pPr marL="285750" indent="-285750">
              <a:lnSpc>
                <a:spcPct val="90000"/>
              </a:lnSpc>
              <a:spcBef>
                <a:spcPts val="1000"/>
              </a:spcBef>
              <a:spcAft>
                <a:spcPts val="1200"/>
              </a:spcAft>
              <a:buSzPct val="75000"/>
              <a:buFontTx/>
              <a:buChar char="-"/>
            </a:pPr>
            <a:r>
              <a:rPr lang="en-GB" sz="2000" dirty="0">
                <a:solidFill>
                  <a:schemeClr val="tx2"/>
                </a:solidFill>
              </a:rPr>
              <a:t>Capacity building for Ministry of Health and regional workers in the pilot areas</a:t>
            </a:r>
          </a:p>
        </p:txBody>
      </p:sp>
      <p:pic>
        <p:nvPicPr>
          <p:cNvPr id="3" name="Picture 2">
            <a:extLst>
              <a:ext uri="{FF2B5EF4-FFF2-40B4-BE49-F238E27FC236}">
                <a16:creationId xmlns:a16="http://schemas.microsoft.com/office/drawing/2014/main" xmlns="" id="{2769AFCB-5CF0-4B70-9049-149B0FA0B5E3}"/>
              </a:ext>
            </a:extLst>
          </p:cNvPr>
          <p:cNvPicPr>
            <a:picLocks noChangeAspect="1"/>
          </p:cNvPicPr>
          <p:nvPr/>
        </p:nvPicPr>
        <p:blipFill rotWithShape="1">
          <a:blip r:embed="rId2"/>
          <a:srcRect t="26373"/>
          <a:stretch/>
        </p:blipFill>
        <p:spPr>
          <a:xfrm>
            <a:off x="5213023" y="0"/>
            <a:ext cx="7079132" cy="7295002"/>
          </a:xfrm>
          <a:prstGeom prst="rect">
            <a:avLst/>
          </a:prstGeom>
        </p:spPr>
      </p:pic>
    </p:spTree>
    <p:extLst>
      <p:ext uri="{BB962C8B-B14F-4D97-AF65-F5344CB8AC3E}">
        <p14:creationId xmlns:p14="http://schemas.microsoft.com/office/powerpoint/2010/main" val="14819340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FAC599B5-A63A-418F-9D5C-2EAE8A90FCDE}"/>
              </a:ext>
            </a:extLst>
          </p:cNvPr>
          <p:cNvSpPr>
            <a:spLocks noGrp="1"/>
          </p:cNvSpPr>
          <p:nvPr>
            <p:ph type="sldNum" sz="quarter" idx="12"/>
          </p:nvPr>
        </p:nvSpPr>
        <p:spPr/>
        <p:txBody>
          <a:bodyPr/>
          <a:lstStyle/>
          <a:p>
            <a:fld id="{5642EECE-B15D-402B-B309-7FABA9D582F9}" type="slidenum">
              <a:rPr lang="en-GB" smtClean="0"/>
              <a:t>27</a:t>
            </a:fld>
            <a:endParaRPr lang="en-GB"/>
          </a:p>
        </p:txBody>
      </p:sp>
      <p:sp>
        <p:nvSpPr>
          <p:cNvPr id="4" name="Rectangle 3">
            <a:extLst>
              <a:ext uri="{FF2B5EF4-FFF2-40B4-BE49-F238E27FC236}">
                <a16:creationId xmlns:a16="http://schemas.microsoft.com/office/drawing/2014/main" xmlns="" id="{84EDA785-FCA7-4621-9222-B062E6D3900C}"/>
              </a:ext>
            </a:extLst>
          </p:cNvPr>
          <p:cNvSpPr/>
          <p:nvPr/>
        </p:nvSpPr>
        <p:spPr>
          <a:xfrm>
            <a:off x="141402" y="450379"/>
            <a:ext cx="5722070" cy="6559744"/>
          </a:xfrm>
          <a:prstGeom prst="rect">
            <a:avLst/>
          </a:prstGeom>
        </p:spPr>
        <p:txBody>
          <a:bodyPr wrap="square">
            <a:spAutoFit/>
          </a:bodyPr>
          <a:lstStyle/>
          <a:p>
            <a:pPr>
              <a:lnSpc>
                <a:spcPct val="90000"/>
              </a:lnSpc>
              <a:spcBef>
                <a:spcPts val="1000"/>
              </a:spcBef>
              <a:spcAft>
                <a:spcPts val="1200"/>
              </a:spcAft>
              <a:buSzPct val="75000"/>
            </a:pPr>
            <a:r>
              <a:rPr lang="en-GB" sz="2400" b="1" dirty="0">
                <a:solidFill>
                  <a:schemeClr val="tx2"/>
                </a:solidFill>
              </a:rPr>
              <a:t>Tracking small vessels</a:t>
            </a:r>
          </a:p>
          <a:p>
            <a:pPr marL="285750" indent="-285750">
              <a:lnSpc>
                <a:spcPct val="90000"/>
              </a:lnSpc>
              <a:spcBef>
                <a:spcPts val="1000"/>
              </a:spcBef>
              <a:spcAft>
                <a:spcPts val="1200"/>
              </a:spcAft>
              <a:buSzPct val="75000"/>
              <a:buFontTx/>
              <a:buChar char="-"/>
            </a:pPr>
            <a:r>
              <a:rPr lang="en-GB" sz="2000" dirty="0">
                <a:solidFill>
                  <a:schemeClr val="tx2"/>
                </a:solidFill>
              </a:rPr>
              <a:t>SA developing a tracking beacon for small vessels</a:t>
            </a:r>
          </a:p>
          <a:p>
            <a:pPr marL="285750" indent="-285750">
              <a:lnSpc>
                <a:spcPct val="90000"/>
              </a:lnSpc>
              <a:spcBef>
                <a:spcPts val="1000"/>
              </a:spcBef>
              <a:spcAft>
                <a:spcPts val="1200"/>
              </a:spcAft>
              <a:buSzPct val="75000"/>
              <a:buFontTx/>
              <a:buChar char="-"/>
            </a:pPr>
            <a:r>
              <a:rPr lang="en-GB" sz="2000" dirty="0">
                <a:solidFill>
                  <a:schemeClr val="tx2"/>
                </a:solidFill>
              </a:rPr>
              <a:t>Beacon emits AIS detected by </a:t>
            </a:r>
            <a:r>
              <a:rPr lang="en-GB" sz="2000" dirty="0" err="1">
                <a:solidFill>
                  <a:schemeClr val="tx2"/>
                </a:solidFill>
              </a:rPr>
              <a:t>exactEarth’s</a:t>
            </a:r>
            <a:r>
              <a:rPr lang="en-GB" sz="2000" dirty="0">
                <a:solidFill>
                  <a:schemeClr val="tx2"/>
                </a:solidFill>
              </a:rPr>
              <a:t> satellite constellation</a:t>
            </a:r>
          </a:p>
          <a:p>
            <a:pPr marL="285750" indent="-285750">
              <a:lnSpc>
                <a:spcPct val="90000"/>
              </a:lnSpc>
              <a:spcBef>
                <a:spcPts val="1000"/>
              </a:spcBef>
              <a:spcAft>
                <a:spcPts val="1200"/>
              </a:spcAft>
              <a:buSzPct val="75000"/>
              <a:buFontTx/>
              <a:buChar char="-"/>
            </a:pPr>
            <a:r>
              <a:rPr lang="en-GB" sz="2000" dirty="0">
                <a:solidFill>
                  <a:schemeClr val="tx2"/>
                </a:solidFill>
              </a:rPr>
              <a:t>Removes the ‘search’ from ‘search and rescue’</a:t>
            </a:r>
          </a:p>
          <a:p>
            <a:pPr marL="285750" indent="-285750">
              <a:lnSpc>
                <a:spcPct val="90000"/>
              </a:lnSpc>
              <a:spcBef>
                <a:spcPts val="1000"/>
              </a:spcBef>
              <a:spcAft>
                <a:spcPts val="1200"/>
              </a:spcAft>
              <a:buSzPct val="75000"/>
              <a:buFontTx/>
              <a:buChar char="-"/>
            </a:pPr>
            <a:r>
              <a:rPr lang="en-GB" sz="2000" dirty="0">
                <a:solidFill>
                  <a:schemeClr val="tx2"/>
                </a:solidFill>
              </a:rPr>
              <a:t>The challenge is to get the fishermen to use the device – National Sea Rescue Institute embed in their practises</a:t>
            </a:r>
          </a:p>
          <a:p>
            <a:pPr marL="285750" indent="-285750">
              <a:lnSpc>
                <a:spcPct val="90000"/>
              </a:lnSpc>
              <a:spcBef>
                <a:spcPts val="1000"/>
              </a:spcBef>
              <a:spcAft>
                <a:spcPts val="1200"/>
              </a:spcAft>
              <a:buSzPct val="75000"/>
              <a:buFontTx/>
              <a:buChar char="-"/>
            </a:pPr>
            <a:r>
              <a:rPr lang="en-GB" sz="2000" dirty="0">
                <a:solidFill>
                  <a:schemeClr val="tx2"/>
                </a:solidFill>
              </a:rPr>
              <a:t>Impacts:</a:t>
            </a:r>
          </a:p>
          <a:p>
            <a:pPr marL="742950" lvl="1" indent="-285750">
              <a:lnSpc>
                <a:spcPct val="90000"/>
              </a:lnSpc>
              <a:spcBef>
                <a:spcPts val="1000"/>
              </a:spcBef>
              <a:spcAft>
                <a:spcPts val="1200"/>
              </a:spcAft>
              <a:buSzPct val="75000"/>
              <a:buFontTx/>
              <a:buChar char="-"/>
            </a:pPr>
            <a:r>
              <a:rPr lang="en-GB" sz="2000" dirty="0">
                <a:solidFill>
                  <a:schemeClr val="tx2"/>
                </a:solidFill>
              </a:rPr>
              <a:t>Saved the lives of 2 fishermen this year (project not yet complete)</a:t>
            </a:r>
          </a:p>
          <a:p>
            <a:pPr marL="742950" lvl="1" indent="-285750">
              <a:lnSpc>
                <a:spcPct val="90000"/>
              </a:lnSpc>
              <a:spcBef>
                <a:spcPts val="1000"/>
              </a:spcBef>
              <a:spcAft>
                <a:spcPts val="1200"/>
              </a:spcAft>
              <a:buSzPct val="75000"/>
              <a:buFontTx/>
              <a:buChar char="-"/>
            </a:pPr>
            <a:r>
              <a:rPr lang="en-GB" sz="2000" dirty="0">
                <a:solidFill>
                  <a:schemeClr val="tx2"/>
                </a:solidFill>
              </a:rPr>
              <a:t>Grows SA, Madagascar and UK business</a:t>
            </a:r>
          </a:p>
          <a:p>
            <a:pPr marL="285750" indent="-285750">
              <a:lnSpc>
                <a:spcPct val="90000"/>
              </a:lnSpc>
              <a:spcBef>
                <a:spcPts val="1000"/>
              </a:spcBef>
              <a:spcAft>
                <a:spcPts val="1200"/>
              </a:spcAft>
              <a:buSzPct val="75000"/>
              <a:buFontTx/>
              <a:buChar char="-"/>
            </a:pPr>
            <a:endParaRPr lang="en-GB" sz="2000" dirty="0">
              <a:solidFill>
                <a:schemeClr val="tx2"/>
              </a:solidFill>
            </a:endParaRPr>
          </a:p>
        </p:txBody>
      </p:sp>
      <p:pic>
        <p:nvPicPr>
          <p:cNvPr id="5" name="Picture 4">
            <a:extLst>
              <a:ext uri="{FF2B5EF4-FFF2-40B4-BE49-F238E27FC236}">
                <a16:creationId xmlns:a16="http://schemas.microsoft.com/office/drawing/2014/main" xmlns="" id="{23074366-091E-408B-96F5-242B1B46F2F3}"/>
              </a:ext>
            </a:extLst>
          </p:cNvPr>
          <p:cNvPicPr>
            <a:picLocks noChangeAspect="1"/>
          </p:cNvPicPr>
          <p:nvPr/>
        </p:nvPicPr>
        <p:blipFill rotWithShape="1">
          <a:blip r:embed="rId2"/>
          <a:srcRect t="14726" b="5099"/>
          <a:stretch/>
        </p:blipFill>
        <p:spPr>
          <a:xfrm>
            <a:off x="6192921" y="0"/>
            <a:ext cx="5999079" cy="6858000"/>
          </a:xfrm>
          <a:prstGeom prst="rect">
            <a:avLst/>
          </a:prstGeom>
        </p:spPr>
      </p:pic>
      <p:pic>
        <p:nvPicPr>
          <p:cNvPr id="6" name="Picture 5">
            <a:extLst>
              <a:ext uri="{FF2B5EF4-FFF2-40B4-BE49-F238E27FC236}">
                <a16:creationId xmlns:a16="http://schemas.microsoft.com/office/drawing/2014/main" xmlns="" id="{9B3393EE-1DC7-494E-AE89-1C38F3263F79}"/>
              </a:ext>
            </a:extLst>
          </p:cNvPr>
          <p:cNvPicPr>
            <a:picLocks noChangeAspect="1"/>
          </p:cNvPicPr>
          <p:nvPr/>
        </p:nvPicPr>
        <p:blipFill>
          <a:blip r:embed="rId3"/>
          <a:stretch>
            <a:fillRect/>
          </a:stretch>
        </p:blipFill>
        <p:spPr>
          <a:xfrm>
            <a:off x="6190270" y="4426012"/>
            <a:ext cx="2425309" cy="2441415"/>
          </a:xfrm>
          <a:prstGeom prst="rect">
            <a:avLst/>
          </a:prstGeom>
        </p:spPr>
      </p:pic>
    </p:spTree>
    <p:extLst>
      <p:ext uri="{BB962C8B-B14F-4D97-AF65-F5344CB8AC3E}">
        <p14:creationId xmlns:p14="http://schemas.microsoft.com/office/powerpoint/2010/main" val="22683005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5EB345FC-22A3-4A96-9C45-0D150553C4C6}"/>
              </a:ext>
            </a:extLst>
          </p:cNvPr>
          <p:cNvSpPr>
            <a:spLocks noGrp="1"/>
          </p:cNvSpPr>
          <p:nvPr>
            <p:ph type="sldNum" sz="quarter" idx="12"/>
          </p:nvPr>
        </p:nvSpPr>
        <p:spPr/>
        <p:txBody>
          <a:bodyPr/>
          <a:lstStyle/>
          <a:p>
            <a:fld id="{5642EECE-B15D-402B-B309-7FABA9D582F9}" type="slidenum">
              <a:rPr lang="en-GB" smtClean="0"/>
              <a:t>28</a:t>
            </a:fld>
            <a:endParaRPr lang="en-GB" dirty="0"/>
          </a:p>
        </p:txBody>
      </p:sp>
      <p:pic>
        <p:nvPicPr>
          <p:cNvPr id="8" name="Picture 7">
            <a:extLst>
              <a:ext uri="{FF2B5EF4-FFF2-40B4-BE49-F238E27FC236}">
                <a16:creationId xmlns:a16="http://schemas.microsoft.com/office/drawing/2014/main" xmlns="" id="{692542D4-DB1E-4FC2-865C-0C0187310D1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9205" y="428626"/>
            <a:ext cx="1844898" cy="514800"/>
          </a:xfrm>
          <a:prstGeom prst="rect">
            <a:avLst/>
          </a:prstGeom>
        </p:spPr>
      </p:pic>
      <p:sp>
        <p:nvSpPr>
          <p:cNvPr id="6" name="TextBox 5">
            <a:extLst>
              <a:ext uri="{FF2B5EF4-FFF2-40B4-BE49-F238E27FC236}">
                <a16:creationId xmlns:a16="http://schemas.microsoft.com/office/drawing/2014/main" xmlns="" id="{36F89BF9-9F0E-4F3E-B555-D9FE09E73E12}"/>
              </a:ext>
            </a:extLst>
          </p:cNvPr>
          <p:cNvSpPr txBox="1"/>
          <p:nvPr/>
        </p:nvSpPr>
        <p:spPr>
          <a:xfrm>
            <a:off x="5978357" y="1021759"/>
            <a:ext cx="5272505" cy="4801314"/>
          </a:xfrm>
          <a:prstGeom prst="rect">
            <a:avLst/>
          </a:prstGeom>
          <a:noFill/>
        </p:spPr>
        <p:txBody>
          <a:bodyPr wrap="square" rtlCol="0">
            <a:spAutoFit/>
          </a:bodyPr>
          <a:lstStyle/>
          <a:p>
            <a:r>
              <a:rPr lang="en-GB" b="1" dirty="0">
                <a:solidFill>
                  <a:schemeClr val="bg1"/>
                </a:solidFill>
              </a:rPr>
              <a:t>HOW WE DO IT</a:t>
            </a:r>
          </a:p>
          <a:p>
            <a:endParaRPr lang="en-GB" dirty="0">
              <a:solidFill>
                <a:schemeClr val="bg1"/>
              </a:solidFill>
            </a:endParaRPr>
          </a:p>
          <a:p>
            <a:pPr marL="285750" indent="-285750">
              <a:buFont typeface="Arial" panose="020B0604020202020204" pitchFamily="34" charset="0"/>
              <a:buChar char="•"/>
            </a:pPr>
            <a:r>
              <a:rPr lang="en-GB" dirty="0">
                <a:solidFill>
                  <a:schemeClr val="bg1"/>
                </a:solidFill>
              </a:rPr>
              <a:t>Starts at bid stage – commitment from grantee. If it can’t be sustained then don’t do it</a:t>
            </a:r>
            <a:br>
              <a:rPr lang="en-GB" dirty="0">
                <a:solidFill>
                  <a:schemeClr val="bg1"/>
                </a:solidFill>
              </a:rPr>
            </a:br>
            <a:endParaRPr lang="en-GB" dirty="0">
              <a:solidFill>
                <a:schemeClr val="bg1"/>
              </a:solidFill>
            </a:endParaRPr>
          </a:p>
          <a:p>
            <a:pPr marL="285750" indent="-285750">
              <a:buFont typeface="Arial" panose="020B0604020202020204" pitchFamily="34" charset="0"/>
              <a:buChar char="•"/>
            </a:pPr>
            <a:r>
              <a:rPr lang="en-GB" dirty="0">
                <a:solidFill>
                  <a:schemeClr val="bg1"/>
                </a:solidFill>
              </a:rPr>
              <a:t>Committed Work Package in the </a:t>
            </a:r>
            <a:r>
              <a:rPr lang="en-GB" b="1" dirty="0">
                <a:solidFill>
                  <a:schemeClr val="bg1"/>
                </a:solidFill>
              </a:rPr>
              <a:t>Grant Funding Agreement</a:t>
            </a:r>
            <a:br>
              <a:rPr lang="en-GB" b="1" dirty="0">
                <a:solidFill>
                  <a:schemeClr val="bg1"/>
                </a:solidFill>
              </a:rPr>
            </a:br>
            <a:endParaRPr lang="en-GB" dirty="0">
              <a:solidFill>
                <a:schemeClr val="bg1"/>
              </a:solidFill>
            </a:endParaRPr>
          </a:p>
          <a:p>
            <a:pPr marL="285750" indent="-285750">
              <a:buFont typeface="Arial" panose="020B0604020202020204" pitchFamily="34" charset="0"/>
              <a:buChar char="•"/>
            </a:pPr>
            <a:r>
              <a:rPr lang="en-GB" dirty="0">
                <a:solidFill>
                  <a:schemeClr val="bg1"/>
                </a:solidFill>
              </a:rPr>
              <a:t>Sustainability Plan developed early and updated with clear deliverables</a:t>
            </a:r>
            <a:br>
              <a:rPr lang="en-GB" dirty="0">
                <a:solidFill>
                  <a:schemeClr val="bg1"/>
                </a:solidFill>
              </a:rPr>
            </a:br>
            <a:endParaRPr lang="en-GB" dirty="0">
              <a:solidFill>
                <a:schemeClr val="bg1"/>
              </a:solidFill>
            </a:endParaRPr>
          </a:p>
          <a:p>
            <a:pPr marL="285750" indent="-285750">
              <a:buFont typeface="Arial" panose="020B0604020202020204" pitchFamily="34" charset="0"/>
              <a:buChar char="•"/>
            </a:pPr>
            <a:r>
              <a:rPr lang="en-GB" dirty="0">
                <a:solidFill>
                  <a:schemeClr val="bg1"/>
                </a:solidFill>
              </a:rPr>
              <a:t>Caribou Space guidance and support </a:t>
            </a:r>
            <a:br>
              <a:rPr lang="en-GB" dirty="0">
                <a:solidFill>
                  <a:schemeClr val="bg1"/>
                </a:solidFill>
              </a:rPr>
            </a:br>
            <a:endParaRPr lang="en-GB" dirty="0">
              <a:solidFill>
                <a:schemeClr val="bg1"/>
              </a:solidFill>
            </a:endParaRPr>
          </a:p>
          <a:p>
            <a:pPr marL="285750" indent="-285750">
              <a:buFont typeface="Arial" panose="020B0604020202020204" pitchFamily="34" charset="0"/>
              <a:buChar char="•"/>
            </a:pPr>
            <a:r>
              <a:rPr lang="en-GB" dirty="0">
                <a:solidFill>
                  <a:schemeClr val="bg1"/>
                </a:solidFill>
              </a:rPr>
              <a:t>Continual focus:</a:t>
            </a:r>
          </a:p>
          <a:p>
            <a:pPr marL="742950" lvl="1" indent="-285750">
              <a:buFont typeface="Arial" panose="020B0604020202020204" pitchFamily="34" charset="0"/>
              <a:buChar char="•"/>
            </a:pPr>
            <a:r>
              <a:rPr lang="en-GB" dirty="0">
                <a:solidFill>
                  <a:schemeClr val="bg1"/>
                </a:solidFill>
              </a:rPr>
              <a:t>Quarterly Progress Meetings</a:t>
            </a:r>
          </a:p>
          <a:p>
            <a:pPr marL="742950" lvl="1" indent="-285750">
              <a:buFont typeface="Arial" panose="020B0604020202020204" pitchFamily="34" charset="0"/>
              <a:buChar char="•"/>
            </a:pPr>
            <a:r>
              <a:rPr lang="en-GB" dirty="0">
                <a:solidFill>
                  <a:schemeClr val="bg1"/>
                </a:solidFill>
              </a:rPr>
              <a:t>&amp;E evaluations</a:t>
            </a:r>
            <a:br>
              <a:rPr lang="en-GB" dirty="0">
                <a:solidFill>
                  <a:schemeClr val="bg1"/>
                </a:solidFill>
              </a:rPr>
            </a:br>
            <a:endParaRPr lang="en-GB" dirty="0">
              <a:solidFill>
                <a:schemeClr val="bg1"/>
              </a:solidFill>
            </a:endParaRPr>
          </a:p>
        </p:txBody>
      </p:sp>
      <p:sp>
        <p:nvSpPr>
          <p:cNvPr id="10" name="Rectangle 9">
            <a:extLst>
              <a:ext uri="{FF2B5EF4-FFF2-40B4-BE49-F238E27FC236}">
                <a16:creationId xmlns:a16="http://schemas.microsoft.com/office/drawing/2014/main" xmlns="" id="{6528307D-EBC0-4A9A-AC95-C29C65135CF6}"/>
              </a:ext>
            </a:extLst>
          </p:cNvPr>
          <p:cNvSpPr/>
          <p:nvPr/>
        </p:nvSpPr>
        <p:spPr>
          <a:xfrm>
            <a:off x="190501" y="1068701"/>
            <a:ext cx="5268149" cy="5755422"/>
          </a:xfrm>
          <a:prstGeom prst="rect">
            <a:avLst/>
          </a:prstGeom>
        </p:spPr>
        <p:style>
          <a:lnRef idx="2">
            <a:schemeClr val="accent1"/>
          </a:lnRef>
          <a:fillRef idx="1">
            <a:schemeClr val="lt1"/>
          </a:fillRef>
          <a:effectRef idx="0">
            <a:schemeClr val="accent1"/>
          </a:effectRef>
          <a:fontRef idx="minor">
            <a:schemeClr val="dk1"/>
          </a:fontRef>
        </p:style>
        <p:txBody>
          <a:bodyPr wrap="square" anchor="t">
            <a:spAutoFit/>
          </a:bodyPr>
          <a:lstStyle/>
          <a:p>
            <a:pPr fontAlgn="base"/>
            <a:r>
              <a:rPr lang="en-GB" sz="2000" b="1" dirty="0">
                <a:solidFill>
                  <a:schemeClr val="tx2"/>
                </a:solidFill>
                <a:latin typeface="Arial"/>
                <a:cs typeface="Arial"/>
              </a:rPr>
              <a:t>IPP AIMS</a:t>
            </a:r>
          </a:p>
          <a:p>
            <a:endParaRPr lang="en-GB" sz="1400" dirty="0">
              <a:latin typeface="Arial"/>
              <a:cs typeface="Arial"/>
            </a:endParaRPr>
          </a:p>
          <a:p>
            <a:r>
              <a:rPr lang="en-GB" sz="1400" dirty="0">
                <a:latin typeface="Arial"/>
                <a:cs typeface="Arial"/>
              </a:rPr>
              <a:t>In forests, </a:t>
            </a:r>
            <a:r>
              <a:rPr lang="en-GB" sz="1400" b="1" dirty="0">
                <a:latin typeface="Arial"/>
                <a:cs typeface="Arial"/>
              </a:rPr>
              <a:t>deforestation rates are expected to fall by 5% </a:t>
            </a:r>
            <a:r>
              <a:rPr lang="en-GB" sz="1400" dirty="0">
                <a:latin typeface="Arial"/>
                <a:cs typeface="Arial"/>
              </a:rPr>
              <a:t>leading to an avoidance of over 100,000 hectares of deforestation per year</a:t>
            </a:r>
            <a:endParaRPr lang="en-GB" dirty="0"/>
          </a:p>
          <a:p>
            <a:pPr fontAlgn="base"/>
            <a:endParaRPr lang="en-GB" sz="1400" dirty="0">
              <a:latin typeface="Arial" panose="020B0604020202020204" pitchFamily="34" charset="0"/>
            </a:endParaRPr>
          </a:p>
          <a:p>
            <a:pPr fontAlgn="base"/>
            <a:r>
              <a:rPr lang="en-GB" sz="1400" dirty="0">
                <a:latin typeface="Arial" panose="020B0604020202020204" pitchFamily="34" charset="0"/>
              </a:rPr>
              <a:t>In fields, agricultural </a:t>
            </a:r>
            <a:r>
              <a:rPr lang="en-GB" sz="1400" b="1" dirty="0">
                <a:latin typeface="Arial" panose="020B0604020202020204" pitchFamily="34" charset="0"/>
              </a:rPr>
              <a:t>productivity should increase by 3-5% </a:t>
            </a:r>
            <a:r>
              <a:rPr lang="en-GB" sz="1400" dirty="0">
                <a:latin typeface="Arial" panose="020B0604020202020204" pitchFamily="34" charset="0"/>
              </a:rPr>
              <a:t>leading </a:t>
            </a:r>
            <a:r>
              <a:rPr lang="en-GB" sz="1400" b="1" dirty="0">
                <a:latin typeface="Arial" panose="020B0604020202020204" pitchFamily="34" charset="0"/>
              </a:rPr>
              <a:t>to improved incomes for 30,000 smallholders</a:t>
            </a:r>
            <a:endParaRPr lang="en-GB" sz="1400" dirty="0">
              <a:latin typeface="Arial" panose="020B0604020202020204" pitchFamily="34" charset="0"/>
            </a:endParaRPr>
          </a:p>
          <a:p>
            <a:pPr fontAlgn="base"/>
            <a:endParaRPr lang="en-GB" sz="1400" dirty="0">
              <a:latin typeface="Arial" panose="020B0604020202020204" pitchFamily="34" charset="0"/>
            </a:endParaRPr>
          </a:p>
          <a:p>
            <a:pPr fontAlgn="base"/>
            <a:r>
              <a:rPr lang="en-GB" sz="1400" dirty="0">
                <a:latin typeface="Arial" panose="020B0604020202020204" pitchFamily="34" charset="0"/>
              </a:rPr>
              <a:t>In oceans,</a:t>
            </a:r>
            <a:r>
              <a:rPr lang="en-GB" sz="1400" b="1" dirty="0">
                <a:latin typeface="Arial" panose="020B0604020202020204" pitchFamily="34" charset="0"/>
              </a:rPr>
              <a:t> deaths at sea </a:t>
            </a:r>
            <a:r>
              <a:rPr lang="en-GB" sz="1400" dirty="0">
                <a:latin typeface="Arial" panose="020B0604020202020204" pitchFamily="34" charset="0"/>
              </a:rPr>
              <a:t>among small fishermen, will </a:t>
            </a:r>
            <a:r>
              <a:rPr lang="en-GB" sz="1400" b="1" dirty="0">
                <a:latin typeface="Arial" panose="020B0604020202020204" pitchFamily="34" charset="0"/>
              </a:rPr>
              <a:t>fall by 10%</a:t>
            </a:r>
            <a:endParaRPr lang="en-GB" sz="1400" dirty="0">
              <a:latin typeface="Arial" panose="020B0604020202020204" pitchFamily="34" charset="0"/>
            </a:endParaRPr>
          </a:p>
          <a:p>
            <a:pPr fontAlgn="base"/>
            <a:endParaRPr lang="en-GB" sz="1400" dirty="0">
              <a:latin typeface="Arial" panose="020B0604020202020204" pitchFamily="34" charset="0"/>
            </a:endParaRPr>
          </a:p>
          <a:p>
            <a:pPr fontAlgn="base"/>
            <a:r>
              <a:rPr lang="en-GB" sz="1400" dirty="0">
                <a:latin typeface="Arial" panose="020B0604020202020204" pitchFamily="34" charset="0"/>
              </a:rPr>
              <a:t>In industry, the mining sector’s </a:t>
            </a:r>
            <a:r>
              <a:rPr lang="en-GB" sz="1400" b="1" dirty="0">
                <a:latin typeface="Arial" panose="020B0604020202020204" pitchFamily="34" charset="0"/>
              </a:rPr>
              <a:t>environmental damage will be reduced</a:t>
            </a:r>
            <a:r>
              <a:rPr lang="en-GB" sz="1400" dirty="0">
                <a:latin typeface="Arial" panose="020B0604020202020204" pitchFamily="34" charset="0"/>
              </a:rPr>
              <a:t> by minimising the risk of damage to water supplies. </a:t>
            </a:r>
          </a:p>
          <a:p>
            <a:pPr fontAlgn="base"/>
            <a:endParaRPr lang="en-GB" sz="1400" dirty="0">
              <a:latin typeface="Arial" panose="020B0604020202020204" pitchFamily="34" charset="0"/>
            </a:endParaRPr>
          </a:p>
          <a:p>
            <a:pPr fontAlgn="base"/>
            <a:r>
              <a:rPr lang="en-GB" sz="1400" dirty="0">
                <a:latin typeface="Arial" panose="020B0604020202020204" pitchFamily="34" charset="0"/>
              </a:rPr>
              <a:t>In cities, municipal governments will be able increase potential tax collection by £32M, leading </a:t>
            </a:r>
            <a:r>
              <a:rPr lang="en-GB" sz="1400" b="1" dirty="0">
                <a:latin typeface="Arial" panose="020B0604020202020204" pitchFamily="34" charset="0"/>
              </a:rPr>
              <a:t>to improved finances for municipal services</a:t>
            </a:r>
          </a:p>
          <a:p>
            <a:pPr fontAlgn="base"/>
            <a:endParaRPr lang="en-GB" sz="1400" dirty="0">
              <a:latin typeface="Arial" panose="020B0604020202020204" pitchFamily="34" charset="0"/>
            </a:endParaRPr>
          </a:p>
          <a:p>
            <a:pPr fontAlgn="base"/>
            <a:r>
              <a:rPr lang="en-GB" sz="1400" dirty="0">
                <a:latin typeface="Arial" panose="020B0604020202020204" pitchFamily="34" charset="0"/>
              </a:rPr>
              <a:t>In Small Island Developing Sates, </a:t>
            </a:r>
            <a:r>
              <a:rPr lang="en-GB" sz="1400" b="1" dirty="0">
                <a:latin typeface="Arial" panose="020B0604020202020204" pitchFamily="34" charset="0"/>
              </a:rPr>
              <a:t>renewable energy production will increase by 3% </a:t>
            </a:r>
          </a:p>
          <a:p>
            <a:pPr fontAlgn="base"/>
            <a:endParaRPr lang="en-GB" sz="1400" dirty="0">
              <a:latin typeface="Arial" panose="020B0604020202020204" pitchFamily="34" charset="0"/>
            </a:endParaRPr>
          </a:p>
          <a:p>
            <a:pPr fontAlgn="base"/>
            <a:r>
              <a:rPr lang="en-GB" sz="1400" dirty="0">
                <a:latin typeface="Arial" panose="020B0604020202020204" pitchFamily="34" charset="0"/>
              </a:rPr>
              <a:t>After disasters, </a:t>
            </a:r>
            <a:r>
              <a:rPr lang="en-GB" sz="1400" b="1" dirty="0">
                <a:latin typeface="Arial" panose="020B0604020202020204" pitchFamily="34" charset="0"/>
              </a:rPr>
              <a:t>the number of number of deaths, missing persons and direct economic losses</a:t>
            </a:r>
            <a:r>
              <a:rPr lang="en-GB" sz="1400" dirty="0">
                <a:latin typeface="Arial" panose="020B0604020202020204" pitchFamily="34" charset="0"/>
              </a:rPr>
              <a:t> as a result of the disaster event</a:t>
            </a:r>
            <a:r>
              <a:rPr lang="en-GB" sz="1400" b="1" dirty="0">
                <a:latin typeface="Arial" panose="020B0604020202020204" pitchFamily="34" charset="0"/>
              </a:rPr>
              <a:t> will fall</a:t>
            </a:r>
            <a:endParaRPr lang="en-GB" sz="1400" dirty="0">
              <a:latin typeface="Arial" panose="020B0604020202020204" pitchFamily="34" charset="0"/>
            </a:endParaRPr>
          </a:p>
        </p:txBody>
      </p:sp>
      <p:sp>
        <p:nvSpPr>
          <p:cNvPr id="11" name="Rectangle 10">
            <a:extLst>
              <a:ext uri="{FF2B5EF4-FFF2-40B4-BE49-F238E27FC236}">
                <a16:creationId xmlns:a16="http://schemas.microsoft.com/office/drawing/2014/main" xmlns="" id="{3AE8BDA8-1EF6-447A-BE24-E63FC4DF3744}"/>
              </a:ext>
            </a:extLst>
          </p:cNvPr>
          <p:cNvSpPr/>
          <p:nvPr/>
        </p:nvSpPr>
        <p:spPr>
          <a:xfrm>
            <a:off x="6304222" y="1068701"/>
            <a:ext cx="5268149" cy="5755422"/>
          </a:xfrm>
          <a:prstGeom prst="rect">
            <a:avLst/>
          </a:prstGeom>
        </p:spPr>
        <p:style>
          <a:lnRef idx="2">
            <a:schemeClr val="accent1"/>
          </a:lnRef>
          <a:fillRef idx="1">
            <a:schemeClr val="lt1"/>
          </a:fillRef>
          <a:effectRef idx="0">
            <a:schemeClr val="accent1"/>
          </a:effectRef>
          <a:fontRef idx="minor">
            <a:schemeClr val="dk1"/>
          </a:fontRef>
        </p:style>
        <p:txBody>
          <a:bodyPr wrap="square" anchor="t">
            <a:spAutoFit/>
          </a:bodyPr>
          <a:lstStyle/>
          <a:p>
            <a:pPr fontAlgn="base"/>
            <a:r>
              <a:rPr lang="en-GB" sz="2000" b="1" dirty="0">
                <a:solidFill>
                  <a:schemeClr val="accent6"/>
                </a:solidFill>
                <a:latin typeface="Arial"/>
                <a:cs typeface="Arial"/>
              </a:rPr>
              <a:t>OUR SUCCESSES SO FAR…</a:t>
            </a:r>
          </a:p>
          <a:p>
            <a:endParaRPr lang="en-GB" sz="1200" dirty="0">
              <a:solidFill>
                <a:schemeClr val="accent6"/>
              </a:solidFill>
              <a:latin typeface="Arial"/>
              <a:cs typeface="Arial"/>
            </a:endParaRPr>
          </a:p>
          <a:p>
            <a:r>
              <a:rPr lang="en-GB" sz="1400" dirty="0">
                <a:solidFill>
                  <a:schemeClr val="accent6"/>
                </a:solidFill>
                <a:ea typeface="+mn-lt"/>
                <a:cs typeface="+mn-lt"/>
              </a:rPr>
              <a:t>ACTIONABLE INTEILLIGENCE:</a:t>
            </a:r>
            <a:r>
              <a:rPr lang="en-GB" sz="1400" dirty="0">
                <a:ea typeface="+mn-lt"/>
                <a:cs typeface="+mn-lt"/>
              </a:rPr>
              <a:t> IPP tools have been </a:t>
            </a:r>
            <a:r>
              <a:rPr lang="en-GB" sz="1400" u="sng" dirty="0">
                <a:ea typeface="+mn-lt"/>
                <a:cs typeface="+mn-lt"/>
              </a:rPr>
              <a:t>used in &gt;12 disaster situations</a:t>
            </a:r>
            <a:r>
              <a:rPr lang="en-GB" sz="1400" dirty="0">
                <a:ea typeface="+mn-lt"/>
                <a:cs typeface="+mn-lt"/>
              </a:rPr>
              <a:t> such as; volcano eruptions, typhoons, floods, armed conflict, facilitation evaluation planning, return-home plans, victim identification and family tracing</a:t>
            </a:r>
            <a:r>
              <a:rPr lang="en-GB" sz="1400" dirty="0">
                <a:solidFill>
                  <a:schemeClr val="accent6"/>
                </a:solidFill>
                <a:ea typeface="+mn-lt"/>
                <a:cs typeface="+mn-lt"/>
              </a:rPr>
              <a:t/>
            </a:r>
            <a:br>
              <a:rPr lang="en-GB" sz="1400" dirty="0">
                <a:solidFill>
                  <a:schemeClr val="accent6"/>
                </a:solidFill>
                <a:ea typeface="+mn-lt"/>
                <a:cs typeface="+mn-lt"/>
              </a:rPr>
            </a:br>
            <a:endParaRPr lang="en-GB" sz="1400" dirty="0">
              <a:solidFill>
                <a:schemeClr val="accent6"/>
              </a:solidFill>
              <a:ea typeface="+mn-lt"/>
              <a:cs typeface="+mn-lt"/>
            </a:endParaRPr>
          </a:p>
          <a:p>
            <a:r>
              <a:rPr lang="en-GB" sz="1400" dirty="0">
                <a:solidFill>
                  <a:schemeClr val="accent6"/>
                </a:solidFill>
                <a:ea typeface="+mn-lt"/>
                <a:cs typeface="+mn-lt"/>
              </a:rPr>
              <a:t>INCREASING FARMER INCOME: </a:t>
            </a:r>
            <a:r>
              <a:rPr lang="en-GB" sz="1400" u="sng" dirty="0">
                <a:ea typeface="+mn-lt"/>
                <a:cs typeface="+mn-lt"/>
              </a:rPr>
              <a:t>25,000 have been directly engaged</a:t>
            </a:r>
            <a:r>
              <a:rPr lang="en-GB" sz="1400" dirty="0">
                <a:ea typeface="+mn-lt"/>
                <a:cs typeface="+mn-lt"/>
              </a:rPr>
              <a:t> with IPP projects. A further 1,350 farmers receiving indirect information, decision support for planning, fertilizer irrigation timing and pest management</a:t>
            </a:r>
            <a:r>
              <a:rPr lang="en-GB" sz="1400" dirty="0">
                <a:solidFill>
                  <a:schemeClr val="accent6"/>
                </a:solidFill>
                <a:ea typeface="+mn-lt"/>
                <a:cs typeface="+mn-lt"/>
              </a:rPr>
              <a:t/>
            </a:r>
            <a:br>
              <a:rPr lang="en-GB" sz="1400" dirty="0">
                <a:solidFill>
                  <a:schemeClr val="accent6"/>
                </a:solidFill>
                <a:ea typeface="+mn-lt"/>
                <a:cs typeface="+mn-lt"/>
              </a:rPr>
            </a:br>
            <a:r>
              <a:rPr lang="en-GB" sz="1400" dirty="0">
                <a:solidFill>
                  <a:schemeClr val="accent6"/>
                </a:solidFill>
                <a:ea typeface="+mn-lt"/>
                <a:cs typeface="+mn-lt"/>
              </a:rPr>
              <a:t> </a:t>
            </a:r>
          </a:p>
          <a:p>
            <a:r>
              <a:rPr lang="en-GB" sz="1400" dirty="0">
                <a:solidFill>
                  <a:schemeClr val="accent6"/>
                </a:solidFill>
                <a:ea typeface="+mn-lt"/>
                <a:cs typeface="+mn-lt"/>
              </a:rPr>
              <a:t>LIVES SAVED: </a:t>
            </a:r>
            <a:r>
              <a:rPr lang="en-GB" sz="1400" dirty="0">
                <a:ea typeface="+mn-lt"/>
                <a:cs typeface="+mn-lt"/>
              </a:rPr>
              <a:t>976 boats equipped with vessel monitoring systems, benefitting 6,635 fishers and 25,000 households. </a:t>
            </a:r>
            <a:r>
              <a:rPr lang="en-GB" sz="1400" u="sng" dirty="0">
                <a:ea typeface="+mn-lt"/>
                <a:cs typeface="+mn-lt"/>
              </a:rPr>
              <a:t>45 fishermen have been rescued</a:t>
            </a:r>
            <a:r>
              <a:rPr lang="en-GB" sz="1400" dirty="0">
                <a:ea typeface="+mn-lt"/>
                <a:cs typeface="+mn-lt"/>
              </a:rPr>
              <a:t> as a result in 6 rescue events</a:t>
            </a:r>
            <a:r>
              <a:rPr lang="en-GB" sz="1400" dirty="0">
                <a:solidFill>
                  <a:schemeClr val="accent6"/>
                </a:solidFill>
                <a:ea typeface="+mn-lt"/>
                <a:cs typeface="+mn-lt"/>
              </a:rPr>
              <a:t/>
            </a:r>
            <a:br>
              <a:rPr lang="en-GB" sz="1400" dirty="0">
                <a:solidFill>
                  <a:schemeClr val="accent6"/>
                </a:solidFill>
                <a:ea typeface="+mn-lt"/>
                <a:cs typeface="+mn-lt"/>
              </a:rPr>
            </a:br>
            <a:endParaRPr lang="en-GB" sz="1400" dirty="0">
              <a:solidFill>
                <a:schemeClr val="accent6"/>
              </a:solidFill>
              <a:ea typeface="+mn-lt"/>
              <a:cs typeface="+mn-lt"/>
            </a:endParaRPr>
          </a:p>
          <a:p>
            <a:r>
              <a:rPr lang="en-GB" sz="1400" dirty="0">
                <a:solidFill>
                  <a:schemeClr val="accent6"/>
                </a:solidFill>
                <a:ea typeface="+mn-lt"/>
                <a:cs typeface="+mn-lt"/>
              </a:rPr>
              <a:t>SUPPORTING LIFE BELOW WATER: </a:t>
            </a:r>
            <a:r>
              <a:rPr lang="en-GB" sz="1400" dirty="0">
                <a:ea typeface="+mn-lt"/>
                <a:cs typeface="+mn-lt"/>
              </a:rPr>
              <a:t>At least </a:t>
            </a:r>
            <a:r>
              <a:rPr lang="en-GB" sz="1400" u="sng" dirty="0">
                <a:ea typeface="+mn-lt"/>
                <a:cs typeface="+mn-lt"/>
              </a:rPr>
              <a:t>52,600 barrels of crude oil detected and intercepted before making landfall</a:t>
            </a:r>
            <a:r>
              <a:rPr lang="en-GB" sz="1400" dirty="0">
                <a:ea typeface="+mn-lt"/>
                <a:cs typeface="+mn-lt"/>
              </a:rPr>
              <a:t>. IPP has supported clean up activities and the prosecution of potential culprits  </a:t>
            </a:r>
            <a:br>
              <a:rPr lang="en-GB" sz="1400" dirty="0">
                <a:ea typeface="+mn-lt"/>
                <a:cs typeface="+mn-lt"/>
              </a:rPr>
            </a:br>
            <a:endParaRPr lang="en-GB" sz="1400" dirty="0">
              <a:ea typeface="+mn-lt"/>
              <a:cs typeface="+mn-lt"/>
            </a:endParaRPr>
          </a:p>
          <a:p>
            <a:r>
              <a:rPr lang="en-GB" sz="1400" dirty="0">
                <a:solidFill>
                  <a:schemeClr val="accent6"/>
                </a:solidFill>
                <a:ea typeface="+mn-lt"/>
                <a:cs typeface="+mn-lt"/>
              </a:rPr>
              <a:t>SAVING OUR FORESTS AND LANDS: </a:t>
            </a:r>
            <a:r>
              <a:rPr lang="en-GB" sz="1400" dirty="0">
                <a:ea typeface="+mn-lt"/>
                <a:cs typeface="+mn-lt"/>
              </a:rPr>
              <a:t>40 million hectares of forests under observation, with </a:t>
            </a:r>
            <a:r>
              <a:rPr lang="en-GB" sz="1400" u="sng" dirty="0">
                <a:ea typeface="+mn-lt"/>
                <a:cs typeface="+mn-lt"/>
              </a:rPr>
              <a:t>383,000 hectares of deforestation avoided</a:t>
            </a:r>
            <a:r>
              <a:rPr lang="en-GB" sz="1400" dirty="0">
                <a:ea typeface="+mn-lt"/>
                <a:cs typeface="+mn-lt"/>
              </a:rPr>
              <a:t>. 14 land titles issues to smallholders in Peru</a:t>
            </a:r>
          </a:p>
          <a:p>
            <a:endParaRPr lang="en-GB" sz="1400" dirty="0">
              <a:ea typeface="+mn-lt"/>
              <a:cs typeface="+mn-lt"/>
            </a:endParaRPr>
          </a:p>
        </p:txBody>
      </p:sp>
    </p:spTree>
    <p:extLst>
      <p:ext uri="{BB962C8B-B14F-4D97-AF65-F5344CB8AC3E}">
        <p14:creationId xmlns:p14="http://schemas.microsoft.com/office/powerpoint/2010/main" val="3184093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xmlns="" id="{04C4C08D-E1E2-4874-A450-E476FE951283}"/>
              </a:ext>
            </a:extLst>
          </p:cNvPr>
          <p:cNvCxnSpPr/>
          <p:nvPr/>
        </p:nvCxnSpPr>
        <p:spPr>
          <a:xfrm>
            <a:off x="10599501" y="1412777"/>
            <a:ext cx="2025224" cy="1977220"/>
          </a:xfrm>
          <a:prstGeom prst="line">
            <a:avLst/>
          </a:prstGeom>
          <a:ln w="13652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xmlns="" id="{4798AEDC-5578-4577-AAEB-52007F657F5B}"/>
              </a:ext>
            </a:extLst>
          </p:cNvPr>
          <p:cNvSpPr/>
          <p:nvPr/>
        </p:nvSpPr>
        <p:spPr>
          <a:xfrm>
            <a:off x="-1681316" y="-7732364"/>
            <a:ext cx="15515303" cy="5191432"/>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6" name="Straight Connector 15">
            <a:extLst>
              <a:ext uri="{FF2B5EF4-FFF2-40B4-BE49-F238E27FC236}">
                <a16:creationId xmlns:a16="http://schemas.microsoft.com/office/drawing/2014/main" xmlns="" id="{6D063A22-6051-4D3A-BFAF-AFFE2EDF130B}"/>
              </a:ext>
            </a:extLst>
          </p:cNvPr>
          <p:cNvCxnSpPr/>
          <p:nvPr/>
        </p:nvCxnSpPr>
        <p:spPr>
          <a:xfrm>
            <a:off x="7462605" y="4536795"/>
            <a:ext cx="3282367" cy="3552395"/>
          </a:xfrm>
          <a:prstGeom prst="line">
            <a:avLst/>
          </a:prstGeom>
          <a:ln w="136525">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Title 1">
            <a:extLst>
              <a:ext uri="{FF2B5EF4-FFF2-40B4-BE49-F238E27FC236}">
                <a16:creationId xmlns:a16="http://schemas.microsoft.com/office/drawing/2014/main" xmlns="" id="{11FCB980-0758-4007-93FA-0494F74EA37A}"/>
              </a:ext>
            </a:extLst>
          </p:cNvPr>
          <p:cNvSpPr txBox="1">
            <a:spLocks/>
          </p:cNvSpPr>
          <p:nvPr/>
        </p:nvSpPr>
        <p:spPr>
          <a:xfrm>
            <a:off x="304903" y="1892267"/>
            <a:ext cx="6154376" cy="1516771"/>
          </a:xfrm>
          <a:prstGeom prst="rect">
            <a:avLst/>
          </a:prstGeom>
        </p:spPr>
        <p:txBody>
          <a:bodyPr/>
          <a:lstStyle>
            <a:lvl1pPr algn="l" defTabSz="914400" rtl="0" eaLnBrk="1" latinLnBrk="0" hangingPunct="1">
              <a:lnSpc>
                <a:spcPct val="90000"/>
              </a:lnSpc>
              <a:spcBef>
                <a:spcPct val="0"/>
              </a:spcBef>
              <a:buNone/>
              <a:defRPr sz="4000" kern="1200">
                <a:solidFill>
                  <a:schemeClr val="tx2"/>
                </a:solidFill>
                <a:latin typeface="+mj-lt"/>
                <a:ea typeface="+mj-ea"/>
                <a:cs typeface="+mj-cs"/>
              </a:defRPr>
            </a:lvl1pPr>
          </a:lstStyle>
          <a:p>
            <a:r>
              <a:rPr lang="en-US" sz="2800" b="1" dirty="0">
                <a:solidFill>
                  <a:schemeClr val="tx1"/>
                </a:solidFill>
              </a:rPr>
              <a:t>Thank you</a:t>
            </a:r>
          </a:p>
          <a:p>
            <a:endParaRPr lang="en-US" sz="2400" dirty="0">
              <a:solidFill>
                <a:schemeClr val="tx1"/>
              </a:solidFill>
            </a:endParaRPr>
          </a:p>
          <a:p>
            <a:r>
              <a:rPr lang="en-US" sz="1800" dirty="0">
                <a:solidFill>
                  <a:schemeClr val="tx1"/>
                </a:solidFill>
              </a:rPr>
              <a:t>Athene Gadsby			Tim Hayward</a:t>
            </a:r>
          </a:p>
          <a:p>
            <a:r>
              <a:rPr lang="en-US" sz="1800" dirty="0">
                <a:solidFill>
                  <a:schemeClr val="tx1"/>
                </a:solidFill>
              </a:rPr>
              <a:t>UK Space Agency		Caribou Space</a:t>
            </a:r>
          </a:p>
          <a:p>
            <a:r>
              <a:rPr lang="en-US" sz="1800" dirty="0">
                <a:solidFill>
                  <a:schemeClr val="tx1"/>
                </a:solidFill>
                <a:hlinkClick r:id="rId3"/>
              </a:rPr>
              <a:t>IPP@ukspaceagency.gov.uk</a:t>
            </a:r>
            <a:r>
              <a:rPr lang="en-US" sz="1800" dirty="0">
                <a:solidFill>
                  <a:schemeClr val="tx1"/>
                </a:solidFill>
              </a:rPr>
              <a:t>	</a:t>
            </a:r>
            <a:r>
              <a:rPr lang="en-US" sz="1800" dirty="0">
                <a:solidFill>
                  <a:schemeClr val="tx1"/>
                </a:solidFill>
                <a:hlinkClick r:id="rId4"/>
              </a:rPr>
              <a:t>tim@cariboudigital.net</a:t>
            </a:r>
            <a:r>
              <a:rPr lang="en-US" sz="1800" dirty="0">
                <a:solidFill>
                  <a:schemeClr val="tx1"/>
                </a:solidFill>
              </a:rPr>
              <a:t> </a:t>
            </a:r>
          </a:p>
          <a:p>
            <a:endParaRPr lang="en-US" sz="1800" dirty="0">
              <a:solidFill>
                <a:schemeClr val="tx1"/>
              </a:solidFill>
            </a:endParaRPr>
          </a:p>
          <a:p>
            <a:endParaRPr lang="en-US" sz="1800" dirty="0">
              <a:solidFill>
                <a:schemeClr val="tx1"/>
              </a:solidFill>
            </a:endParaRPr>
          </a:p>
        </p:txBody>
      </p:sp>
      <p:pic>
        <p:nvPicPr>
          <p:cNvPr id="18" name="Picture 17">
            <a:extLst>
              <a:ext uri="{FF2B5EF4-FFF2-40B4-BE49-F238E27FC236}">
                <a16:creationId xmlns:a16="http://schemas.microsoft.com/office/drawing/2014/main" xmlns="" id="{DDEFF847-2889-420B-97E0-731619CD5A5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79205" y="428626"/>
            <a:ext cx="1844898" cy="514800"/>
          </a:xfrm>
          <a:prstGeom prst="rect">
            <a:avLst/>
          </a:prstGeom>
        </p:spPr>
      </p:pic>
      <p:pic>
        <p:nvPicPr>
          <p:cNvPr id="17" name="Picture 16">
            <a:extLst>
              <a:ext uri="{FF2B5EF4-FFF2-40B4-BE49-F238E27FC236}">
                <a16:creationId xmlns:a16="http://schemas.microsoft.com/office/drawing/2014/main" xmlns="" id="{6B402E22-04AC-4FB0-B94A-57FF87461CA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79205" y="428626"/>
            <a:ext cx="1844898" cy="514800"/>
          </a:xfrm>
          <a:prstGeom prst="rect">
            <a:avLst/>
          </a:prstGeom>
        </p:spPr>
      </p:pic>
      <p:pic>
        <p:nvPicPr>
          <p:cNvPr id="19" name="Picture 18">
            <a:extLst>
              <a:ext uri="{FF2B5EF4-FFF2-40B4-BE49-F238E27FC236}">
                <a16:creationId xmlns:a16="http://schemas.microsoft.com/office/drawing/2014/main" xmlns="" id="{4EC1C233-94B3-4F20-8BEE-318B581A1A12}"/>
              </a:ext>
            </a:extLst>
          </p:cNvPr>
          <p:cNvPicPr>
            <a:picLocks noChangeAspect="1"/>
          </p:cNvPicPr>
          <p:nvPr/>
        </p:nvPicPr>
        <p:blipFill>
          <a:blip r:embed="rId6"/>
          <a:stretch>
            <a:fillRect/>
          </a:stretch>
        </p:blipFill>
        <p:spPr>
          <a:xfrm>
            <a:off x="2699635" y="418812"/>
            <a:ext cx="905715" cy="571463"/>
          </a:xfrm>
          <a:prstGeom prst="rect">
            <a:avLst/>
          </a:prstGeom>
        </p:spPr>
      </p:pic>
      <p:sp>
        <p:nvSpPr>
          <p:cNvPr id="20" name="Title 1">
            <a:extLst>
              <a:ext uri="{FF2B5EF4-FFF2-40B4-BE49-F238E27FC236}">
                <a16:creationId xmlns:a16="http://schemas.microsoft.com/office/drawing/2014/main" xmlns="" id="{A9F2C2C1-4A34-4E10-A1C3-C15B125C95EB}"/>
              </a:ext>
            </a:extLst>
          </p:cNvPr>
          <p:cNvSpPr txBox="1">
            <a:spLocks/>
          </p:cNvSpPr>
          <p:nvPr/>
        </p:nvSpPr>
        <p:spPr>
          <a:xfrm>
            <a:off x="364666" y="3696827"/>
            <a:ext cx="6367899" cy="3050489"/>
          </a:xfrm>
          <a:prstGeom prst="rect">
            <a:avLst/>
          </a:prstGeom>
          <a:solidFill>
            <a:schemeClr val="bg1"/>
          </a:solidFill>
          <a:ln>
            <a:solidFill>
              <a:schemeClr val="tx1"/>
            </a:solidFill>
          </a:ln>
        </p:spPr>
        <p:txBody>
          <a:bodyPr/>
          <a:lstStyle>
            <a:lvl1pPr algn="l" defTabSz="914400" rtl="0" eaLnBrk="1" latinLnBrk="0" hangingPunct="1">
              <a:lnSpc>
                <a:spcPct val="90000"/>
              </a:lnSpc>
              <a:spcBef>
                <a:spcPct val="0"/>
              </a:spcBef>
              <a:buNone/>
              <a:defRPr sz="4000" kern="1200">
                <a:solidFill>
                  <a:schemeClr val="tx2"/>
                </a:solidFill>
                <a:latin typeface="+mj-lt"/>
                <a:ea typeface="+mj-ea"/>
                <a:cs typeface="+mj-cs"/>
              </a:defRPr>
            </a:lvl1pPr>
          </a:lstStyle>
          <a:p>
            <a:r>
              <a:rPr lang="en-US" sz="1600" dirty="0">
                <a:solidFill>
                  <a:schemeClr val="tx1"/>
                </a:solidFill>
              </a:rPr>
              <a:t>More information:</a:t>
            </a:r>
          </a:p>
          <a:p>
            <a:pPr marL="342900" indent="-342900">
              <a:buFont typeface="Arial" panose="020B0604020202020204" pitchFamily="34" charset="0"/>
              <a:buChar char="•"/>
            </a:pPr>
            <a:r>
              <a:rPr lang="en-US" sz="1600" dirty="0">
                <a:solidFill>
                  <a:schemeClr val="tx1"/>
                </a:solidFill>
              </a:rPr>
              <a:t>Space for Development website</a:t>
            </a:r>
            <a:r>
              <a:rPr lang="en-US" sz="1600" dirty="0"/>
              <a:t> </a:t>
            </a:r>
            <a:r>
              <a:rPr lang="en-GB" sz="1600" dirty="0">
                <a:hlinkClick r:id="rId7"/>
              </a:rPr>
              <a:t>https://www.spacefordevelopment.org/</a:t>
            </a:r>
            <a:endParaRPr lang="en-GB" sz="1600" dirty="0"/>
          </a:p>
          <a:p>
            <a:pPr marL="342900" indent="-342900">
              <a:buFont typeface="Arial" panose="020B0604020202020204" pitchFamily="34" charset="0"/>
              <a:buChar char="•"/>
            </a:pPr>
            <a:endParaRPr lang="en-US" sz="1600" dirty="0"/>
          </a:p>
          <a:p>
            <a:pPr marL="342900" indent="-342900">
              <a:buFont typeface="Arial" panose="020B0604020202020204" pitchFamily="34" charset="0"/>
              <a:buChar char="•"/>
            </a:pPr>
            <a:r>
              <a:rPr lang="en-US" sz="1600" dirty="0">
                <a:solidFill>
                  <a:schemeClr val="tx1"/>
                </a:solidFill>
              </a:rPr>
              <a:t>Library (inc downloadable Solutions Catalogue) </a:t>
            </a:r>
            <a:r>
              <a:rPr lang="en-GB" sz="1600" dirty="0">
                <a:hlinkClick r:id="rId8"/>
              </a:rPr>
              <a:t>https://www.spacefordevelopment.org/library/</a:t>
            </a:r>
            <a:endParaRPr lang="en-GB" sz="1600" dirty="0"/>
          </a:p>
          <a:p>
            <a:pPr marL="342900" indent="-342900">
              <a:buFont typeface="Arial" panose="020B0604020202020204" pitchFamily="34" charset="0"/>
              <a:buChar char="•"/>
            </a:pPr>
            <a:endParaRPr lang="en-GB" sz="1600" dirty="0"/>
          </a:p>
          <a:p>
            <a:pPr marL="342900" indent="-342900">
              <a:buFont typeface="Arial" panose="020B0604020202020204" pitchFamily="34" charset="0"/>
              <a:buChar char="•"/>
            </a:pPr>
            <a:r>
              <a:rPr lang="en-GB" sz="1600" dirty="0">
                <a:solidFill>
                  <a:schemeClr val="tx1"/>
                </a:solidFill>
              </a:rPr>
              <a:t>Individual solutions</a:t>
            </a:r>
            <a:r>
              <a:rPr lang="en-GB" sz="1600" dirty="0"/>
              <a:t> </a:t>
            </a:r>
            <a:r>
              <a:rPr lang="en-GB" sz="1600" dirty="0">
                <a:hlinkClick r:id="rId9"/>
              </a:rPr>
              <a:t>https://www.spacefordevelopment.org/catalogue/</a:t>
            </a:r>
            <a:endParaRPr lang="en-GB" sz="1600" dirty="0"/>
          </a:p>
          <a:p>
            <a:pPr marL="342900" indent="-342900">
              <a:buFont typeface="Arial" panose="020B0604020202020204" pitchFamily="34" charset="0"/>
              <a:buChar char="•"/>
            </a:pPr>
            <a:endParaRPr lang="en-GB" sz="1600" dirty="0"/>
          </a:p>
          <a:p>
            <a:pPr marL="342900" indent="-342900">
              <a:buFont typeface="Arial" panose="020B0604020202020204" pitchFamily="34" charset="0"/>
              <a:buChar char="•"/>
            </a:pPr>
            <a:r>
              <a:rPr lang="en-GB" sz="1600" dirty="0">
                <a:solidFill>
                  <a:schemeClr val="tx1"/>
                </a:solidFill>
              </a:rPr>
              <a:t>UK Space Agency</a:t>
            </a:r>
            <a:r>
              <a:rPr lang="en-GB" sz="1600" dirty="0"/>
              <a:t> </a:t>
            </a:r>
            <a:r>
              <a:rPr lang="en-GB" sz="1600" dirty="0">
                <a:hlinkClick r:id="rId10"/>
              </a:rPr>
              <a:t>https://www.gov.uk/government/publications/international-partnership-programme-project-overview</a:t>
            </a:r>
            <a:r>
              <a:rPr lang="en-GB" sz="1600" dirty="0"/>
              <a:t> </a:t>
            </a:r>
          </a:p>
          <a:p>
            <a:pPr marL="342900" indent="-342900">
              <a:buFont typeface="Arial" panose="020B0604020202020204" pitchFamily="34" charset="0"/>
              <a:buChar char="•"/>
            </a:pPr>
            <a:endParaRPr lang="en-US" sz="1800" dirty="0"/>
          </a:p>
          <a:p>
            <a:endParaRPr lang="en-US" sz="1800" dirty="0"/>
          </a:p>
        </p:txBody>
      </p:sp>
      <p:pic>
        <p:nvPicPr>
          <p:cNvPr id="2" name="Picture 1">
            <a:extLst>
              <a:ext uri="{FF2B5EF4-FFF2-40B4-BE49-F238E27FC236}">
                <a16:creationId xmlns:a16="http://schemas.microsoft.com/office/drawing/2014/main" xmlns="" id="{26E5A3FA-B95C-4639-8895-FDDEBF990D78}"/>
              </a:ext>
            </a:extLst>
          </p:cNvPr>
          <p:cNvPicPr>
            <a:picLocks noChangeAspect="1"/>
          </p:cNvPicPr>
          <p:nvPr/>
        </p:nvPicPr>
        <p:blipFill>
          <a:blip r:embed="rId11"/>
          <a:stretch>
            <a:fillRect/>
          </a:stretch>
        </p:blipFill>
        <p:spPr>
          <a:xfrm>
            <a:off x="5774350" y="87708"/>
            <a:ext cx="5129031" cy="2900846"/>
          </a:xfrm>
          <a:prstGeom prst="rect">
            <a:avLst/>
          </a:prstGeom>
        </p:spPr>
      </p:pic>
      <p:pic>
        <p:nvPicPr>
          <p:cNvPr id="5" name="Picture 4">
            <a:extLst>
              <a:ext uri="{FF2B5EF4-FFF2-40B4-BE49-F238E27FC236}">
                <a16:creationId xmlns:a16="http://schemas.microsoft.com/office/drawing/2014/main" xmlns="" id="{9D24B786-D6ED-430D-BD34-51556FEF8266}"/>
              </a:ext>
            </a:extLst>
          </p:cNvPr>
          <p:cNvPicPr>
            <a:picLocks noChangeAspect="1"/>
          </p:cNvPicPr>
          <p:nvPr/>
        </p:nvPicPr>
        <p:blipFill>
          <a:blip r:embed="rId12"/>
          <a:stretch>
            <a:fillRect/>
          </a:stretch>
        </p:blipFill>
        <p:spPr>
          <a:xfrm>
            <a:off x="8564862" y="2222354"/>
            <a:ext cx="3407959" cy="2145978"/>
          </a:xfrm>
          <a:prstGeom prst="rect">
            <a:avLst/>
          </a:prstGeom>
        </p:spPr>
      </p:pic>
      <p:pic>
        <p:nvPicPr>
          <p:cNvPr id="6" name="Picture 5">
            <a:extLst>
              <a:ext uri="{FF2B5EF4-FFF2-40B4-BE49-F238E27FC236}">
                <a16:creationId xmlns:a16="http://schemas.microsoft.com/office/drawing/2014/main" xmlns="" id="{BAA09261-0780-48E0-867D-C5DAEAC11AC7}"/>
              </a:ext>
            </a:extLst>
          </p:cNvPr>
          <p:cNvPicPr>
            <a:picLocks noChangeAspect="1"/>
          </p:cNvPicPr>
          <p:nvPr/>
        </p:nvPicPr>
        <p:blipFill>
          <a:blip r:embed="rId13"/>
          <a:stretch>
            <a:fillRect/>
          </a:stretch>
        </p:blipFill>
        <p:spPr>
          <a:xfrm>
            <a:off x="6818207" y="4424486"/>
            <a:ext cx="3450635" cy="2341067"/>
          </a:xfrm>
          <a:prstGeom prst="rect">
            <a:avLst/>
          </a:prstGeom>
        </p:spPr>
      </p:pic>
      <p:sp>
        <p:nvSpPr>
          <p:cNvPr id="13" name="Title 1">
            <a:extLst>
              <a:ext uri="{FF2B5EF4-FFF2-40B4-BE49-F238E27FC236}">
                <a16:creationId xmlns:a16="http://schemas.microsoft.com/office/drawing/2014/main" xmlns="" id="{B629156C-7461-494E-8168-3394765927A2}"/>
              </a:ext>
            </a:extLst>
          </p:cNvPr>
          <p:cNvSpPr txBox="1">
            <a:spLocks/>
          </p:cNvSpPr>
          <p:nvPr/>
        </p:nvSpPr>
        <p:spPr>
          <a:xfrm>
            <a:off x="304903" y="1183994"/>
            <a:ext cx="6367898" cy="1516771"/>
          </a:xfrm>
          <a:prstGeom prst="rect">
            <a:avLst/>
          </a:prstGeom>
        </p:spPr>
        <p:txBody>
          <a:bodyPr/>
          <a:lstStyle>
            <a:lvl1pPr algn="l" defTabSz="914400" rtl="0" eaLnBrk="1" latinLnBrk="0" hangingPunct="1">
              <a:lnSpc>
                <a:spcPct val="90000"/>
              </a:lnSpc>
              <a:spcBef>
                <a:spcPct val="0"/>
              </a:spcBef>
              <a:buNone/>
              <a:defRPr sz="4000" kern="1200">
                <a:solidFill>
                  <a:schemeClr val="tx2"/>
                </a:solidFill>
                <a:latin typeface="+mj-lt"/>
                <a:ea typeface="+mj-ea"/>
                <a:cs typeface="+mj-cs"/>
              </a:defRPr>
            </a:lvl1pPr>
          </a:lstStyle>
          <a:p>
            <a:r>
              <a:rPr lang="en-US" sz="2800" b="1" dirty="0">
                <a:solidFill>
                  <a:schemeClr val="accent1">
                    <a:lumMod val="75000"/>
                  </a:schemeClr>
                </a:solidFill>
              </a:rPr>
              <a:t>Knowledge Sharing</a:t>
            </a:r>
            <a:r>
              <a:rPr lang="en-US" sz="1800" dirty="0">
                <a:solidFill>
                  <a:schemeClr val="accent1">
                    <a:lumMod val="75000"/>
                  </a:schemeClr>
                </a:solidFill>
              </a:rPr>
              <a:t> </a:t>
            </a:r>
          </a:p>
          <a:p>
            <a:endParaRPr lang="en-US" sz="1800" dirty="0">
              <a:solidFill>
                <a:schemeClr val="tx1"/>
              </a:solidFill>
            </a:endParaRPr>
          </a:p>
          <a:p>
            <a:endParaRPr lang="en-US" sz="1800" dirty="0">
              <a:solidFill>
                <a:schemeClr val="tx1"/>
              </a:solidFill>
            </a:endParaRPr>
          </a:p>
        </p:txBody>
      </p:sp>
    </p:spTree>
    <p:extLst>
      <p:ext uri="{BB962C8B-B14F-4D97-AF65-F5344CB8AC3E}">
        <p14:creationId xmlns:p14="http://schemas.microsoft.com/office/powerpoint/2010/main" val="900396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xmlns="" id="{70250564-F9E7-4244-8271-AC7D35DE0EB8}"/>
              </a:ext>
            </a:extLst>
          </p:cNvPr>
          <p:cNvSpPr txBox="1">
            <a:spLocks/>
          </p:cNvSpPr>
          <p:nvPr/>
        </p:nvSpPr>
        <p:spPr>
          <a:xfrm>
            <a:off x="791972" y="1259562"/>
            <a:ext cx="2781300" cy="696595"/>
          </a:xfrm>
          <a:prstGeom prst="rect">
            <a:avLst/>
          </a:prstGeom>
        </p:spPr>
        <p:txBody>
          <a:bodyPr vert="horz" wrap="square" lIns="0" tIns="13335"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2700" marR="0" lvl="0" indent="0" algn="ctr" defTabSz="914400" rtl="0" eaLnBrk="1" fontAlgn="auto" latinLnBrk="0" hangingPunct="1">
              <a:lnSpc>
                <a:spcPct val="100000"/>
              </a:lnSpc>
              <a:spcBef>
                <a:spcPts val="105"/>
              </a:spcBef>
              <a:spcAft>
                <a:spcPts val="0"/>
              </a:spcAft>
              <a:buClrTx/>
              <a:buSzTx/>
              <a:buFontTx/>
              <a:buNone/>
              <a:tabLst/>
              <a:defRPr/>
            </a:pPr>
            <a:r>
              <a:rPr kumimoji="0" lang="en-GB" sz="4400" b="1" i="0" u="none" strike="noStrike" kern="1200" cap="none" spc="0" normalizeH="0" baseline="0" noProof="0" dirty="0">
                <a:ln>
                  <a:noFill/>
                </a:ln>
                <a:solidFill>
                  <a:srgbClr val="000000"/>
                </a:solidFill>
                <a:effectLst/>
                <a:uLnTx/>
                <a:uFillTx/>
                <a:latin typeface="Arial"/>
                <a:ea typeface="+mj-ea"/>
                <a:cs typeface="Arial"/>
              </a:rPr>
              <a:t>NO</a:t>
            </a:r>
            <a:r>
              <a:rPr kumimoji="0" lang="en-GB" sz="4400" b="1" i="0" u="none" strike="noStrike" kern="1200" cap="none" spc="-325" normalizeH="0" baseline="0" noProof="0" dirty="0">
                <a:ln>
                  <a:noFill/>
                </a:ln>
                <a:solidFill>
                  <a:srgbClr val="000000"/>
                </a:solidFill>
                <a:effectLst/>
                <a:uLnTx/>
                <a:uFillTx/>
                <a:latin typeface="Arial"/>
                <a:ea typeface="+mj-ea"/>
                <a:cs typeface="Arial"/>
              </a:rPr>
              <a:t>V</a:t>
            </a:r>
            <a:r>
              <a:rPr kumimoji="0" lang="en-GB" sz="4400" b="1" i="0" u="none" strike="noStrike" kern="1200" cap="none" spc="0" normalizeH="0" baseline="0" noProof="0" dirty="0">
                <a:ln>
                  <a:noFill/>
                </a:ln>
                <a:solidFill>
                  <a:srgbClr val="000000"/>
                </a:solidFill>
                <a:effectLst/>
                <a:uLnTx/>
                <a:uFillTx/>
                <a:latin typeface="Arial"/>
                <a:ea typeface="+mj-ea"/>
                <a:cs typeface="Arial"/>
              </a:rPr>
              <a:t>ASAR</a:t>
            </a:r>
            <a:endParaRPr kumimoji="0" lang="en-GB" sz="4400" b="0" i="0" u="none" strike="noStrike" kern="1200" cap="none" spc="0" normalizeH="0" baseline="0" noProof="0" dirty="0">
              <a:ln>
                <a:noFill/>
              </a:ln>
              <a:solidFill>
                <a:prstClr val="black"/>
              </a:solidFill>
              <a:effectLst/>
              <a:uLnTx/>
              <a:uFillTx/>
              <a:latin typeface="Arial"/>
              <a:ea typeface="+mj-ea"/>
              <a:cs typeface="Arial"/>
            </a:endParaRPr>
          </a:p>
        </p:txBody>
      </p:sp>
      <p:sp>
        <p:nvSpPr>
          <p:cNvPr id="5" name="object 3">
            <a:extLst>
              <a:ext uri="{FF2B5EF4-FFF2-40B4-BE49-F238E27FC236}">
                <a16:creationId xmlns:a16="http://schemas.microsoft.com/office/drawing/2014/main" xmlns="" id="{33251125-00A5-4D44-A81B-4D73F1284B0F}"/>
              </a:ext>
            </a:extLst>
          </p:cNvPr>
          <p:cNvSpPr/>
          <p:nvPr/>
        </p:nvSpPr>
        <p:spPr>
          <a:xfrm>
            <a:off x="656081" y="2317242"/>
            <a:ext cx="4572000" cy="0"/>
          </a:xfrm>
          <a:custGeom>
            <a:avLst/>
            <a:gdLst/>
            <a:ahLst/>
            <a:cxnLst/>
            <a:rect l="l" t="t" r="r" b="b"/>
            <a:pathLst>
              <a:path w="4572000">
                <a:moveTo>
                  <a:pt x="0" y="0"/>
                </a:moveTo>
                <a:lnTo>
                  <a:pt x="4572000" y="0"/>
                </a:lnTo>
              </a:path>
            </a:pathLst>
          </a:custGeom>
          <a:ln w="19812">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object 4">
            <a:extLst>
              <a:ext uri="{FF2B5EF4-FFF2-40B4-BE49-F238E27FC236}">
                <a16:creationId xmlns:a16="http://schemas.microsoft.com/office/drawing/2014/main" xmlns="" id="{215B68FC-6D96-4B73-B776-AEF7F7D85675}"/>
              </a:ext>
            </a:extLst>
          </p:cNvPr>
          <p:cNvSpPr txBox="1"/>
          <p:nvPr/>
        </p:nvSpPr>
        <p:spPr>
          <a:xfrm>
            <a:off x="791972" y="2678328"/>
            <a:ext cx="4850130" cy="3574697"/>
          </a:xfrm>
          <a:prstGeom prst="rect">
            <a:avLst/>
          </a:prstGeom>
        </p:spPr>
        <p:txBody>
          <a:bodyPr vert="horz" wrap="square" lIns="0" tIns="40005" rIns="0" bIns="0" rtlCol="0">
            <a:spAutoFit/>
          </a:bodyPr>
          <a:lstStyle/>
          <a:p>
            <a:pPr marL="241300" marR="0" lvl="0" indent="-228600" algn="l" defTabSz="914400" rtl="0" eaLnBrk="1" fontAlgn="auto" latinLnBrk="0" hangingPunct="1">
              <a:lnSpc>
                <a:spcPct val="100000"/>
              </a:lnSpc>
              <a:spcBef>
                <a:spcPts val="315"/>
              </a:spcBef>
              <a:spcAft>
                <a:spcPts val="0"/>
              </a:spcAft>
              <a:buClrTx/>
              <a:buSzTx/>
              <a:buFontTx/>
              <a:buChar char="•"/>
              <a:tabLst>
                <a:tab pos="240665" algn="l"/>
                <a:tab pos="241300" algn="l"/>
              </a:tabLst>
              <a:defRPr/>
            </a:pPr>
            <a:r>
              <a:rPr kumimoji="0" sz="1600" b="0" i="0" u="none" strike="noStrike" kern="1200" cap="none" spc="-5" normalizeH="0" baseline="0" noProof="0" dirty="0">
                <a:ln>
                  <a:noFill/>
                </a:ln>
                <a:solidFill>
                  <a:prstClr val="black"/>
                </a:solidFill>
                <a:effectLst/>
                <a:uLnTx/>
                <a:uFillTx/>
                <a:latin typeface="Arial"/>
                <a:ea typeface="+mn-ea"/>
                <a:cs typeface="Arial"/>
              </a:rPr>
              <a:t>UK technology demonstration </a:t>
            </a:r>
            <a:r>
              <a:rPr kumimoji="0" sz="1600" b="0" i="0" u="none" strike="noStrike" kern="1200" cap="none" spc="-10" normalizeH="0" baseline="0" noProof="0" dirty="0">
                <a:ln>
                  <a:noFill/>
                </a:ln>
                <a:solidFill>
                  <a:prstClr val="black"/>
                </a:solidFill>
                <a:effectLst/>
                <a:uLnTx/>
                <a:uFillTx/>
                <a:latin typeface="Arial"/>
                <a:ea typeface="+mn-ea"/>
                <a:cs typeface="Arial"/>
              </a:rPr>
              <a:t>S-band </a:t>
            </a:r>
            <a:r>
              <a:rPr kumimoji="0" sz="1600" b="0" i="0" u="none" strike="noStrike" kern="1200" cap="none" spc="-5" normalizeH="0" baseline="0" noProof="0" dirty="0">
                <a:ln>
                  <a:noFill/>
                </a:ln>
                <a:solidFill>
                  <a:prstClr val="black"/>
                </a:solidFill>
                <a:effectLst/>
                <a:uLnTx/>
                <a:uFillTx/>
                <a:latin typeface="Arial"/>
                <a:ea typeface="+mn-ea"/>
                <a:cs typeface="Arial"/>
              </a:rPr>
              <a:t>SAR</a:t>
            </a:r>
            <a:r>
              <a:rPr kumimoji="0" sz="1600" b="0" i="0" u="none" strike="noStrike" kern="1200" cap="none" spc="80" normalizeH="0" baseline="0" noProof="0" dirty="0">
                <a:ln>
                  <a:noFill/>
                </a:ln>
                <a:solidFill>
                  <a:prstClr val="black"/>
                </a:solidFill>
                <a:effectLst/>
                <a:uLnTx/>
                <a:uFillTx/>
                <a:latin typeface="Arial"/>
                <a:ea typeface="+mn-ea"/>
                <a:cs typeface="Arial"/>
              </a:rPr>
              <a:t> </a:t>
            </a:r>
            <a:r>
              <a:rPr kumimoji="0" sz="1600" b="0" i="0" u="none" strike="noStrike" kern="1200" cap="none" spc="-5" normalizeH="0" baseline="0" noProof="0" dirty="0">
                <a:ln>
                  <a:noFill/>
                </a:ln>
                <a:solidFill>
                  <a:prstClr val="black"/>
                </a:solidFill>
                <a:effectLst/>
                <a:uLnTx/>
                <a:uFillTx/>
                <a:latin typeface="Arial"/>
                <a:ea typeface="+mn-ea"/>
                <a:cs typeface="Arial"/>
              </a:rPr>
              <a:t>mission</a:t>
            </a:r>
            <a:endParaRPr kumimoji="0" sz="1600" b="0" i="0" u="none" strike="noStrike" kern="1200" cap="none" spc="0" normalizeH="0" baseline="0" noProof="0" dirty="0">
              <a:ln>
                <a:noFill/>
              </a:ln>
              <a:solidFill>
                <a:prstClr val="black"/>
              </a:solidFill>
              <a:effectLst/>
              <a:uLnTx/>
              <a:uFillTx/>
              <a:latin typeface="Arial"/>
              <a:ea typeface="+mn-ea"/>
              <a:cs typeface="Arial"/>
            </a:endParaRPr>
          </a:p>
          <a:p>
            <a:pPr marL="698500" marR="0" lvl="1" indent="-228600" algn="l" defTabSz="914400" rtl="0" eaLnBrk="1" fontAlgn="auto" latinLnBrk="0" hangingPunct="1">
              <a:lnSpc>
                <a:spcPct val="100000"/>
              </a:lnSpc>
              <a:spcBef>
                <a:spcPts val="215"/>
              </a:spcBef>
              <a:spcAft>
                <a:spcPts val="0"/>
              </a:spcAft>
              <a:buClrTx/>
              <a:buSzTx/>
              <a:buFontTx/>
              <a:buChar char="•"/>
              <a:tabLst>
                <a:tab pos="698500" algn="l"/>
                <a:tab pos="699135" algn="l"/>
              </a:tabLst>
              <a:defRPr/>
            </a:pPr>
            <a:r>
              <a:rPr kumimoji="0" sz="1600" b="0" i="0" u="none" strike="noStrike" kern="1200" cap="none" spc="-5" normalizeH="0" baseline="0" noProof="0" dirty="0">
                <a:ln>
                  <a:noFill/>
                </a:ln>
                <a:solidFill>
                  <a:prstClr val="black"/>
                </a:solidFill>
                <a:effectLst/>
                <a:uLnTx/>
                <a:uFillTx/>
                <a:latin typeface="Arial"/>
                <a:ea typeface="+mn-ea"/>
                <a:cs typeface="Arial"/>
              </a:rPr>
              <a:t>UKSA, SSTL, Airbus,</a:t>
            </a:r>
            <a:r>
              <a:rPr kumimoji="0" sz="1600" b="0" i="0" u="none" strike="noStrike" kern="1200" cap="none" spc="-100" normalizeH="0" baseline="0" noProof="0" dirty="0">
                <a:ln>
                  <a:noFill/>
                </a:ln>
                <a:solidFill>
                  <a:prstClr val="black"/>
                </a:solidFill>
                <a:effectLst/>
                <a:uLnTx/>
                <a:uFillTx/>
                <a:latin typeface="Arial"/>
                <a:ea typeface="+mn-ea"/>
                <a:cs typeface="Arial"/>
              </a:rPr>
              <a:t> </a:t>
            </a:r>
            <a:r>
              <a:rPr kumimoji="0" sz="1600" b="0" i="0" u="none" strike="noStrike" kern="1200" cap="none" spc="-5" normalizeH="0" baseline="0" noProof="0" dirty="0">
                <a:ln>
                  <a:noFill/>
                </a:ln>
                <a:solidFill>
                  <a:prstClr val="black"/>
                </a:solidFill>
                <a:effectLst/>
                <a:uLnTx/>
                <a:uFillTx/>
                <a:latin typeface="Arial"/>
                <a:ea typeface="+mn-ea"/>
                <a:cs typeface="Arial"/>
              </a:rPr>
              <a:t>Catapult</a:t>
            </a:r>
            <a:endParaRPr kumimoji="0" sz="1600" b="0" i="0" u="none" strike="noStrike" kern="1200" cap="none" spc="0" normalizeH="0" baseline="0" noProof="0" dirty="0">
              <a:ln>
                <a:noFill/>
              </a:ln>
              <a:solidFill>
                <a:prstClr val="black"/>
              </a:solidFill>
              <a:effectLst/>
              <a:uLnTx/>
              <a:uFillTx/>
              <a:latin typeface="Arial"/>
              <a:ea typeface="+mn-ea"/>
              <a:cs typeface="Arial"/>
            </a:endParaRPr>
          </a:p>
          <a:p>
            <a:pPr marL="457200" marR="0" lvl="1" indent="0" algn="l" defTabSz="914400" rtl="0" eaLnBrk="1" fontAlgn="auto" latinLnBrk="0" hangingPunct="1">
              <a:lnSpc>
                <a:spcPct val="100000"/>
              </a:lnSpc>
              <a:spcBef>
                <a:spcPts val="55"/>
              </a:spcBef>
              <a:spcAft>
                <a:spcPts val="0"/>
              </a:spcAft>
              <a:buClrTx/>
              <a:buSzTx/>
              <a:buFont typeface="Arial"/>
              <a:buChar char="•"/>
              <a:tabLst/>
              <a:defRPr/>
            </a:pPr>
            <a:endParaRPr kumimoji="0" sz="2000" b="0" i="0" u="none" strike="noStrike" kern="1200" cap="none" spc="0" normalizeH="0" baseline="0" noProof="0" dirty="0">
              <a:ln>
                <a:noFill/>
              </a:ln>
              <a:solidFill>
                <a:prstClr val="black"/>
              </a:solidFill>
              <a:effectLst/>
              <a:uLnTx/>
              <a:uFillTx/>
              <a:latin typeface="Times New Roman"/>
              <a:ea typeface="+mn-ea"/>
              <a:cs typeface="Times New Roman"/>
            </a:endParaRPr>
          </a:p>
          <a:p>
            <a:pPr marL="241300" marR="0" lvl="0" indent="-228600" algn="l" defTabSz="914400" rtl="0" eaLnBrk="1" fontAlgn="auto" latinLnBrk="0" hangingPunct="1">
              <a:lnSpc>
                <a:spcPts val="1730"/>
              </a:lnSpc>
              <a:spcBef>
                <a:spcPts val="0"/>
              </a:spcBef>
              <a:spcAft>
                <a:spcPts val="0"/>
              </a:spcAft>
              <a:buClrTx/>
              <a:buSzTx/>
              <a:buFontTx/>
              <a:buChar char="•"/>
              <a:tabLst>
                <a:tab pos="240665" algn="l"/>
                <a:tab pos="241300" algn="l"/>
              </a:tabLst>
              <a:defRPr/>
            </a:pPr>
            <a:r>
              <a:rPr kumimoji="0" sz="1600" b="0" i="0" u="none" strike="noStrike" kern="1200" cap="none" spc="-5" normalizeH="0" baseline="0" noProof="0" dirty="0">
                <a:ln>
                  <a:noFill/>
                </a:ln>
                <a:solidFill>
                  <a:prstClr val="black"/>
                </a:solidFill>
                <a:effectLst/>
                <a:uLnTx/>
                <a:uFillTx/>
                <a:latin typeface="Arial"/>
                <a:ea typeface="+mn-ea"/>
                <a:cs typeface="Arial"/>
              </a:rPr>
              <a:t>Shared </a:t>
            </a:r>
            <a:r>
              <a:rPr kumimoji="0" sz="1600" b="0" i="0" u="none" strike="noStrike" kern="1200" cap="none" spc="0" normalizeH="0" baseline="0" noProof="0" dirty="0">
                <a:ln>
                  <a:noFill/>
                </a:ln>
                <a:solidFill>
                  <a:prstClr val="black"/>
                </a:solidFill>
                <a:effectLst/>
                <a:uLnTx/>
                <a:uFillTx/>
                <a:latin typeface="Arial"/>
                <a:ea typeface="+mn-ea"/>
                <a:cs typeface="Arial"/>
              </a:rPr>
              <a:t>capacity </a:t>
            </a:r>
            <a:r>
              <a:rPr kumimoji="0" sz="1600" b="0" i="0" u="none" strike="noStrike" kern="1200" cap="none" spc="-5" normalizeH="0" baseline="0" noProof="0" dirty="0">
                <a:ln>
                  <a:noFill/>
                </a:ln>
                <a:solidFill>
                  <a:prstClr val="black"/>
                </a:solidFill>
                <a:effectLst/>
                <a:uLnTx/>
                <a:uFillTx/>
                <a:latin typeface="Arial"/>
                <a:ea typeface="+mn-ea"/>
                <a:cs typeface="Arial"/>
              </a:rPr>
              <a:t>between UK </a:t>
            </a:r>
            <a:r>
              <a:rPr kumimoji="0" sz="1600" b="0" i="0" u="none" strike="noStrike" kern="1200" cap="none" spc="0" normalizeH="0" baseline="0" noProof="0" dirty="0">
                <a:ln>
                  <a:noFill/>
                </a:ln>
                <a:solidFill>
                  <a:prstClr val="black"/>
                </a:solidFill>
                <a:effectLst/>
                <a:uLnTx/>
                <a:uFillTx/>
                <a:latin typeface="Arial"/>
                <a:ea typeface="+mn-ea"/>
                <a:cs typeface="Arial"/>
              </a:rPr>
              <a:t>Space</a:t>
            </a:r>
            <a:r>
              <a:rPr kumimoji="0" sz="1600" b="0" i="0" u="none" strike="noStrike" kern="1200" cap="none" spc="-80" normalizeH="0" baseline="0" noProof="0" dirty="0">
                <a:ln>
                  <a:noFill/>
                </a:ln>
                <a:solidFill>
                  <a:prstClr val="black"/>
                </a:solidFill>
                <a:effectLst/>
                <a:uLnTx/>
                <a:uFillTx/>
                <a:latin typeface="Arial"/>
                <a:ea typeface="+mn-ea"/>
                <a:cs typeface="Arial"/>
              </a:rPr>
              <a:t> </a:t>
            </a:r>
            <a:r>
              <a:rPr kumimoji="0" sz="1600" b="0" i="0" u="none" strike="noStrike" kern="1200" cap="none" spc="-5" normalizeH="0" baseline="0" noProof="0" dirty="0">
                <a:ln>
                  <a:noFill/>
                </a:ln>
                <a:solidFill>
                  <a:prstClr val="black"/>
                </a:solidFill>
                <a:effectLst/>
                <a:uLnTx/>
                <a:uFillTx/>
                <a:latin typeface="Arial"/>
                <a:ea typeface="+mn-ea"/>
                <a:cs typeface="Arial"/>
              </a:rPr>
              <a:t>Agency</a:t>
            </a:r>
            <a:endParaRPr kumimoji="0" sz="1600" b="0" i="0" u="none" strike="noStrike" kern="1200" cap="none" spc="0" normalizeH="0" baseline="0" noProof="0" dirty="0">
              <a:ln>
                <a:noFill/>
              </a:ln>
              <a:solidFill>
                <a:prstClr val="black"/>
              </a:solidFill>
              <a:effectLst/>
              <a:uLnTx/>
              <a:uFillTx/>
              <a:latin typeface="Arial"/>
              <a:ea typeface="+mn-ea"/>
              <a:cs typeface="Arial"/>
            </a:endParaRPr>
          </a:p>
          <a:p>
            <a:pPr marL="241300" marR="0" lvl="0" indent="0" algn="l" defTabSz="914400" rtl="0" eaLnBrk="1" fontAlgn="auto" latinLnBrk="0" hangingPunct="1">
              <a:lnSpc>
                <a:spcPts val="1730"/>
              </a:lnSpc>
              <a:spcBef>
                <a:spcPts val="0"/>
              </a:spcBef>
              <a:spcAft>
                <a:spcPts val="0"/>
              </a:spcAft>
              <a:buClrTx/>
              <a:buSzTx/>
              <a:buFontTx/>
              <a:buNone/>
              <a:tabLst/>
              <a:defRPr/>
            </a:pPr>
            <a:r>
              <a:rPr kumimoji="0" sz="1600" b="0" i="0" u="none" strike="noStrike" kern="1200" cap="none" spc="-5" normalizeH="0" baseline="0" noProof="0" dirty="0">
                <a:ln>
                  <a:noFill/>
                </a:ln>
                <a:solidFill>
                  <a:prstClr val="black"/>
                </a:solidFill>
                <a:effectLst/>
                <a:uLnTx/>
                <a:uFillTx/>
                <a:latin typeface="Arial"/>
                <a:ea typeface="+mn-ea"/>
                <a:cs typeface="Arial"/>
              </a:rPr>
              <a:t>(UKSA), CSIRO, ISRO and</a:t>
            </a:r>
            <a:r>
              <a:rPr kumimoji="0" sz="1600" b="0" i="0" u="none" strike="noStrike" kern="1200" cap="none" spc="50" normalizeH="0" baseline="0" noProof="0" dirty="0">
                <a:ln>
                  <a:noFill/>
                </a:ln>
                <a:solidFill>
                  <a:prstClr val="black"/>
                </a:solidFill>
                <a:effectLst/>
                <a:uLnTx/>
                <a:uFillTx/>
                <a:latin typeface="Arial"/>
                <a:ea typeface="+mn-ea"/>
                <a:cs typeface="Arial"/>
              </a:rPr>
              <a:t> </a:t>
            </a:r>
            <a:r>
              <a:rPr kumimoji="0" sz="1600" b="0" i="0" u="none" strike="noStrike" kern="1200" cap="none" spc="-5" normalizeH="0" baseline="0" noProof="0" dirty="0">
                <a:ln>
                  <a:noFill/>
                </a:ln>
                <a:solidFill>
                  <a:prstClr val="black"/>
                </a:solidFill>
                <a:effectLst/>
                <a:uLnTx/>
                <a:uFillTx/>
                <a:latin typeface="Arial"/>
                <a:ea typeface="+mn-ea"/>
                <a:cs typeface="Arial"/>
              </a:rPr>
              <a:t>SSTL</a:t>
            </a:r>
            <a:endParaRPr kumimoji="0" sz="1600" b="0"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15"/>
              </a:spcBef>
              <a:spcAft>
                <a:spcPts val="0"/>
              </a:spcAft>
              <a:buClrTx/>
              <a:buSzTx/>
              <a:buFontTx/>
              <a:buNone/>
              <a:tabLst/>
              <a:defRPr/>
            </a:pPr>
            <a:endParaRPr kumimoji="0" sz="2350" b="0" i="0" u="none" strike="noStrike" kern="1200" cap="none" spc="0" normalizeH="0" baseline="0" noProof="0" dirty="0">
              <a:ln>
                <a:noFill/>
              </a:ln>
              <a:solidFill>
                <a:prstClr val="black"/>
              </a:solidFill>
              <a:effectLst/>
              <a:uLnTx/>
              <a:uFillTx/>
              <a:latin typeface="Times New Roman"/>
              <a:ea typeface="+mn-ea"/>
              <a:cs typeface="Times New Roman"/>
            </a:endParaRPr>
          </a:p>
          <a:p>
            <a:pPr marL="241300" marR="156845" lvl="0" indent="-228600" algn="l" defTabSz="914400" rtl="0" eaLnBrk="1" fontAlgn="auto" latinLnBrk="0" hangingPunct="1">
              <a:lnSpc>
                <a:spcPts val="1540"/>
              </a:lnSpc>
              <a:spcBef>
                <a:spcPts val="0"/>
              </a:spcBef>
              <a:spcAft>
                <a:spcPts val="0"/>
              </a:spcAft>
              <a:buClrTx/>
              <a:buSzTx/>
              <a:buFontTx/>
              <a:buChar char="•"/>
              <a:tabLst>
                <a:tab pos="240665" algn="l"/>
                <a:tab pos="241300" algn="l"/>
              </a:tabLst>
              <a:defRPr/>
            </a:pPr>
            <a:r>
              <a:rPr kumimoji="0" sz="1600" b="0" i="0" u="none" strike="noStrike" kern="1200" cap="none" spc="-5" normalizeH="0" baseline="0" noProof="0" dirty="0">
                <a:ln>
                  <a:noFill/>
                </a:ln>
                <a:solidFill>
                  <a:prstClr val="black"/>
                </a:solidFill>
                <a:effectLst/>
                <a:uLnTx/>
                <a:uFillTx/>
                <a:latin typeface="Arial"/>
                <a:ea typeface="+mn-ea"/>
                <a:cs typeface="Arial"/>
              </a:rPr>
              <a:t>The Satellite Applications Catapult manages the  data tasking and dissemination of the UK satellite  </a:t>
            </a:r>
            <a:r>
              <a:rPr kumimoji="0" sz="1600" b="0" i="0" u="none" strike="noStrike" kern="1200" cap="none" spc="0" normalizeH="0" baseline="0" noProof="0" dirty="0">
                <a:ln>
                  <a:noFill/>
                </a:ln>
                <a:solidFill>
                  <a:prstClr val="black"/>
                </a:solidFill>
                <a:effectLst/>
                <a:uLnTx/>
                <a:uFillTx/>
                <a:latin typeface="Arial"/>
                <a:ea typeface="+mn-ea"/>
                <a:cs typeface="Arial"/>
              </a:rPr>
              <a:t>share</a:t>
            </a:r>
            <a:r>
              <a:rPr kumimoji="0" sz="1600" b="0" i="0" u="none" strike="noStrike" kern="1200" cap="none" spc="5" normalizeH="0" baseline="0" noProof="0" dirty="0">
                <a:ln>
                  <a:noFill/>
                </a:ln>
                <a:solidFill>
                  <a:prstClr val="black"/>
                </a:solidFill>
                <a:effectLst/>
                <a:uLnTx/>
                <a:uFillTx/>
                <a:latin typeface="Arial"/>
                <a:ea typeface="+mn-ea"/>
                <a:cs typeface="Arial"/>
              </a:rPr>
              <a:t> </a:t>
            </a:r>
            <a:r>
              <a:rPr kumimoji="0" sz="1600" b="0" i="0" u="none" strike="noStrike" kern="1200" cap="none" spc="-5" normalizeH="0" baseline="0" noProof="0" dirty="0">
                <a:ln>
                  <a:noFill/>
                </a:ln>
                <a:solidFill>
                  <a:prstClr val="black"/>
                </a:solidFill>
                <a:effectLst/>
                <a:uLnTx/>
                <a:uFillTx/>
                <a:latin typeface="Arial"/>
                <a:ea typeface="+mn-ea"/>
                <a:cs typeface="Arial"/>
              </a:rPr>
              <a:t>(15%)</a:t>
            </a:r>
            <a:r>
              <a:rPr kumimoji="0" lang="en-GB" sz="1600" b="0" i="0" u="none" strike="noStrike" kern="1200" cap="none" spc="-5" normalizeH="0" baseline="0" noProof="0" dirty="0">
                <a:ln>
                  <a:noFill/>
                </a:ln>
                <a:solidFill>
                  <a:prstClr val="black"/>
                </a:solidFill>
                <a:effectLst/>
                <a:uLnTx/>
                <a:uFillTx/>
                <a:latin typeface="Arial"/>
                <a:ea typeface="+mn-ea"/>
                <a:cs typeface="Arial"/>
              </a:rPr>
              <a:t> via SEDAS and the Airbus Mission Planning System hosted on CEMS</a:t>
            </a:r>
            <a:endParaRPr kumimoji="0" sz="1600" b="0"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 typeface="Arial"/>
              <a:buChar char="•"/>
              <a:tabLst/>
              <a:defRPr/>
            </a:pPr>
            <a:endParaRPr kumimoji="0" sz="2050" b="0" i="0" u="none" strike="noStrike" kern="1200" cap="none" spc="0" normalizeH="0" baseline="0" noProof="0" dirty="0">
              <a:ln>
                <a:noFill/>
              </a:ln>
              <a:solidFill>
                <a:prstClr val="black"/>
              </a:solidFill>
              <a:effectLst/>
              <a:uLnTx/>
              <a:uFillTx/>
              <a:latin typeface="Times New Roman"/>
              <a:ea typeface="+mn-ea"/>
              <a:cs typeface="Times New Roman"/>
            </a:endParaRPr>
          </a:p>
          <a:p>
            <a:pPr marL="241300" marR="0" lvl="0" indent="-228600" algn="l" defTabSz="914400" rtl="0" eaLnBrk="1" fontAlgn="auto" latinLnBrk="0" hangingPunct="1">
              <a:lnSpc>
                <a:spcPct val="100000"/>
              </a:lnSpc>
              <a:spcBef>
                <a:spcPts val="0"/>
              </a:spcBef>
              <a:spcAft>
                <a:spcPts val="0"/>
              </a:spcAft>
              <a:buClrTx/>
              <a:buSzTx/>
              <a:buFontTx/>
              <a:buChar char="•"/>
              <a:tabLst>
                <a:tab pos="240665" algn="l"/>
                <a:tab pos="241300" algn="l"/>
              </a:tabLst>
              <a:defRPr/>
            </a:pPr>
            <a:r>
              <a:rPr kumimoji="0" sz="1600" b="0" i="0" u="none" strike="noStrike" kern="1200" cap="none" spc="-5" normalizeH="0" baseline="0" noProof="0" dirty="0">
                <a:ln>
                  <a:noFill/>
                </a:ln>
                <a:solidFill>
                  <a:prstClr val="black"/>
                </a:solidFill>
                <a:effectLst/>
                <a:uLnTx/>
                <a:uFillTx/>
                <a:latin typeface="Arial"/>
                <a:ea typeface="+mn-ea"/>
                <a:cs typeface="Arial"/>
              </a:rPr>
              <a:t>7 </a:t>
            </a:r>
            <a:r>
              <a:rPr kumimoji="0" sz="1600" b="0" i="0" u="none" strike="noStrike" kern="1200" cap="none" spc="-10" normalizeH="0" baseline="0" noProof="0" dirty="0">
                <a:ln>
                  <a:noFill/>
                </a:ln>
                <a:solidFill>
                  <a:prstClr val="black"/>
                </a:solidFill>
                <a:effectLst/>
                <a:uLnTx/>
                <a:uFillTx/>
                <a:latin typeface="Arial"/>
                <a:ea typeface="+mn-ea"/>
                <a:cs typeface="Arial"/>
              </a:rPr>
              <a:t>years </a:t>
            </a:r>
            <a:r>
              <a:rPr kumimoji="0" sz="1600" b="0" i="0" u="none" strike="noStrike" kern="1200" cap="none" spc="-5" normalizeH="0" baseline="0" noProof="0" dirty="0">
                <a:ln>
                  <a:noFill/>
                </a:ln>
                <a:solidFill>
                  <a:prstClr val="black"/>
                </a:solidFill>
                <a:effectLst/>
                <a:uLnTx/>
                <a:uFillTx/>
                <a:latin typeface="Arial"/>
                <a:ea typeface="+mn-ea"/>
                <a:cs typeface="Arial"/>
              </a:rPr>
              <a:t>of nominal</a:t>
            </a:r>
            <a:r>
              <a:rPr kumimoji="0" sz="1600" b="0" i="0" u="none" strike="noStrike" kern="1200" cap="none" spc="45" normalizeH="0" baseline="0" noProof="0" dirty="0">
                <a:ln>
                  <a:noFill/>
                </a:ln>
                <a:solidFill>
                  <a:prstClr val="black"/>
                </a:solidFill>
                <a:effectLst/>
                <a:uLnTx/>
                <a:uFillTx/>
                <a:latin typeface="Arial"/>
                <a:ea typeface="+mn-ea"/>
                <a:cs typeface="Arial"/>
              </a:rPr>
              <a:t> </a:t>
            </a:r>
            <a:r>
              <a:rPr kumimoji="0" sz="1600" b="0" i="0" u="none" strike="noStrike" kern="1200" cap="none" spc="-5" normalizeH="0" baseline="0" noProof="0" dirty="0">
                <a:ln>
                  <a:noFill/>
                </a:ln>
                <a:solidFill>
                  <a:prstClr val="black"/>
                </a:solidFill>
                <a:effectLst/>
                <a:uLnTx/>
                <a:uFillTx/>
                <a:latin typeface="Arial"/>
                <a:ea typeface="+mn-ea"/>
                <a:cs typeface="Arial"/>
              </a:rPr>
              <a:t>lifespan</a:t>
            </a:r>
            <a:endParaRPr kumimoji="0" sz="1600" b="0"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55"/>
              </a:spcBef>
              <a:spcAft>
                <a:spcPts val="0"/>
              </a:spcAft>
              <a:buClrTx/>
              <a:buSzTx/>
              <a:buFont typeface="Arial"/>
              <a:buChar char="•"/>
              <a:tabLst/>
              <a:defRPr/>
            </a:pPr>
            <a:endParaRPr kumimoji="0" sz="2000" b="0" i="0" u="none" strike="noStrike" kern="1200" cap="none" spc="0" normalizeH="0" baseline="0" noProof="0" dirty="0">
              <a:ln>
                <a:noFill/>
              </a:ln>
              <a:solidFill>
                <a:prstClr val="black"/>
              </a:solidFill>
              <a:effectLst/>
              <a:uLnTx/>
              <a:uFillTx/>
              <a:latin typeface="Times New Roman"/>
              <a:ea typeface="+mn-ea"/>
              <a:cs typeface="Times New Roman"/>
            </a:endParaRPr>
          </a:p>
          <a:p>
            <a:pPr marL="241300" marR="0" lvl="0" indent="-228600" algn="l" defTabSz="914400" rtl="0" eaLnBrk="1" fontAlgn="auto" latinLnBrk="0" hangingPunct="1">
              <a:lnSpc>
                <a:spcPct val="100000"/>
              </a:lnSpc>
              <a:spcBef>
                <a:spcPts val="0"/>
              </a:spcBef>
              <a:spcAft>
                <a:spcPts val="0"/>
              </a:spcAft>
              <a:buClrTx/>
              <a:buSzTx/>
              <a:buFontTx/>
              <a:buChar char="•"/>
              <a:tabLst>
                <a:tab pos="240665" algn="l"/>
                <a:tab pos="241300" algn="l"/>
              </a:tabLst>
              <a:defRPr/>
            </a:pPr>
            <a:r>
              <a:rPr kumimoji="0" sz="1600" b="0" i="0" u="none" strike="noStrike" kern="1200" cap="none" spc="-5" normalizeH="0" baseline="0" noProof="0" dirty="0">
                <a:ln>
                  <a:noFill/>
                </a:ln>
                <a:solidFill>
                  <a:prstClr val="black"/>
                </a:solidFill>
                <a:effectLst/>
                <a:uLnTx/>
                <a:uFillTx/>
                <a:latin typeface="Arial"/>
                <a:ea typeface="+mn-ea"/>
                <a:cs typeface="Arial"/>
              </a:rPr>
              <a:t>Start of </a:t>
            </a:r>
            <a:r>
              <a:rPr kumimoji="0" sz="1600" b="0" i="0" u="none" strike="noStrike" kern="1200" cap="none" spc="0" normalizeH="0" baseline="0" noProof="0" dirty="0">
                <a:ln>
                  <a:noFill/>
                </a:ln>
                <a:solidFill>
                  <a:prstClr val="black"/>
                </a:solidFill>
                <a:effectLst/>
                <a:uLnTx/>
                <a:uFillTx/>
                <a:latin typeface="Arial"/>
                <a:ea typeface="+mn-ea"/>
                <a:cs typeface="Arial"/>
              </a:rPr>
              <a:t>service </a:t>
            </a:r>
            <a:r>
              <a:rPr kumimoji="0" sz="1600" b="0" i="0" u="none" strike="noStrike" kern="1200" cap="none" spc="-5" normalizeH="0" baseline="0" noProof="0" dirty="0">
                <a:ln>
                  <a:noFill/>
                </a:ln>
                <a:solidFill>
                  <a:prstClr val="black"/>
                </a:solidFill>
                <a:effectLst/>
                <a:uLnTx/>
                <a:uFillTx/>
                <a:latin typeface="Arial"/>
                <a:ea typeface="+mn-ea"/>
                <a:cs typeface="Arial"/>
              </a:rPr>
              <a:t>to begin </a:t>
            </a:r>
            <a:r>
              <a:rPr kumimoji="0" sz="1600" b="0" i="0" u="none" strike="noStrike" kern="1200" cap="none" spc="0" normalizeH="0" baseline="0" noProof="0" dirty="0">
                <a:ln>
                  <a:noFill/>
                </a:ln>
                <a:solidFill>
                  <a:prstClr val="black"/>
                </a:solidFill>
                <a:effectLst/>
                <a:uLnTx/>
                <a:uFillTx/>
                <a:latin typeface="Arial"/>
                <a:ea typeface="+mn-ea"/>
                <a:cs typeface="Arial"/>
              </a:rPr>
              <a:t>in</a:t>
            </a:r>
            <a:r>
              <a:rPr kumimoji="0" sz="1600" b="0" i="0" u="none" strike="noStrike" kern="1200" cap="none" spc="25" normalizeH="0" baseline="0" noProof="0" dirty="0">
                <a:ln>
                  <a:noFill/>
                </a:ln>
                <a:solidFill>
                  <a:prstClr val="black"/>
                </a:solidFill>
                <a:effectLst/>
                <a:uLnTx/>
                <a:uFillTx/>
                <a:latin typeface="Arial"/>
                <a:ea typeface="+mn-ea"/>
                <a:cs typeface="Arial"/>
              </a:rPr>
              <a:t> </a:t>
            </a:r>
            <a:r>
              <a:rPr kumimoji="0" sz="1600" b="0" i="0" u="none" strike="noStrike" kern="1200" cap="none" spc="-5" normalizeH="0" baseline="0" noProof="0" dirty="0">
                <a:ln>
                  <a:noFill/>
                </a:ln>
                <a:solidFill>
                  <a:prstClr val="black"/>
                </a:solidFill>
                <a:effectLst/>
                <a:uLnTx/>
                <a:uFillTx/>
                <a:latin typeface="Arial"/>
                <a:ea typeface="+mn-ea"/>
                <a:cs typeface="Arial"/>
              </a:rPr>
              <a:t>Q4/2019</a:t>
            </a:r>
            <a:endParaRPr kumimoji="0" sz="1600" b="0" i="0" u="none" strike="noStrike" kern="1200" cap="none" spc="0" normalizeH="0" baseline="0" noProof="0" dirty="0">
              <a:ln>
                <a:noFill/>
              </a:ln>
              <a:solidFill>
                <a:prstClr val="black"/>
              </a:solidFill>
              <a:effectLst/>
              <a:uLnTx/>
              <a:uFillTx/>
              <a:latin typeface="Arial"/>
              <a:ea typeface="+mn-ea"/>
              <a:cs typeface="Arial"/>
            </a:endParaRPr>
          </a:p>
        </p:txBody>
      </p:sp>
      <p:sp>
        <p:nvSpPr>
          <p:cNvPr id="7" name="object 5">
            <a:extLst>
              <a:ext uri="{FF2B5EF4-FFF2-40B4-BE49-F238E27FC236}">
                <a16:creationId xmlns:a16="http://schemas.microsoft.com/office/drawing/2014/main" xmlns="" id="{31AF6D49-F70D-4EF2-82A4-C2659D9D0352}"/>
              </a:ext>
            </a:extLst>
          </p:cNvPr>
          <p:cNvSpPr/>
          <p:nvPr/>
        </p:nvSpPr>
        <p:spPr>
          <a:xfrm>
            <a:off x="5879592" y="0"/>
            <a:ext cx="6312408" cy="6857997"/>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31956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74740" y="48462"/>
            <a:ext cx="1603238" cy="12923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Content Placeholder 2"/>
          <p:cNvSpPr txBox="1">
            <a:spLocks/>
          </p:cNvSpPr>
          <p:nvPr/>
        </p:nvSpPr>
        <p:spPr bwMode="gray">
          <a:xfrm>
            <a:off x="8692110" y="4395318"/>
            <a:ext cx="1383754" cy="180020"/>
          </a:xfrm>
          <a:prstGeom prst="rect">
            <a:avLst/>
          </a:prstGeom>
        </p:spPr>
        <p:txBody>
          <a:bodyPr vert="horz" lIns="0" tIns="0" rIns="0" bIns="0" rtlCol="0">
            <a:noAutofit/>
          </a:bodyPr>
          <a:lstStyle>
            <a:lvl1pPr marL="0" indent="0" algn="l" defTabSz="1043056" rtl="0" eaLnBrk="1" latinLnBrk="0" hangingPunct="1">
              <a:spcBef>
                <a:spcPts val="900"/>
              </a:spcBef>
              <a:buFontTx/>
              <a:buNone/>
              <a:defRPr sz="2600" b="0" kern="1200">
                <a:solidFill>
                  <a:schemeClr val="accent2"/>
                </a:solidFill>
                <a:latin typeface="+mn-lt"/>
                <a:ea typeface="+mn-ea"/>
                <a:cs typeface="+mn-cs"/>
              </a:defRPr>
            </a:lvl1pPr>
            <a:lvl2pPr marL="0" indent="0" algn="l" defTabSz="1043056" rtl="0" eaLnBrk="1" latinLnBrk="0" hangingPunct="1">
              <a:spcBef>
                <a:spcPts val="600"/>
              </a:spcBef>
              <a:buClr>
                <a:schemeClr val="accent2"/>
              </a:buClr>
              <a:buFontTx/>
              <a:buNone/>
              <a:defRPr sz="2400" kern="1200">
                <a:solidFill>
                  <a:schemeClr val="tx1"/>
                </a:solidFill>
                <a:latin typeface="+mn-lt"/>
                <a:ea typeface="+mn-ea"/>
                <a:cs typeface="+mn-cs"/>
              </a:defRPr>
            </a:lvl2pPr>
            <a:lvl3pPr marL="360000" indent="-360000" algn="l" defTabSz="1043056" rtl="0" eaLnBrk="1" latinLnBrk="0" hangingPunct="1">
              <a:spcBef>
                <a:spcPts val="600"/>
              </a:spcBef>
              <a:buClr>
                <a:schemeClr val="accent2"/>
              </a:buClr>
              <a:buSzPct val="80000"/>
              <a:buFont typeface="Wingdings" pitchFamily="2" charset="2"/>
              <a:buChar char="n"/>
              <a:defRPr sz="2200" kern="1200">
                <a:solidFill>
                  <a:schemeClr val="tx1"/>
                </a:solidFill>
                <a:latin typeface="+mn-lt"/>
                <a:ea typeface="+mn-ea"/>
                <a:cs typeface="+mn-cs"/>
              </a:defRPr>
            </a:lvl3pPr>
            <a:lvl4pPr marL="720000" indent="-360000" algn="l" defTabSz="1043056" rtl="0" eaLnBrk="1" latinLnBrk="0" hangingPunct="1">
              <a:spcBef>
                <a:spcPts val="400"/>
              </a:spcBef>
              <a:buClr>
                <a:schemeClr val="accent2"/>
              </a:buClr>
              <a:buFont typeface="Wingdings 2" pitchFamily="18" charset="2"/>
              <a:buChar char=""/>
              <a:defRPr sz="2000" kern="1200" baseline="0">
                <a:solidFill>
                  <a:schemeClr val="tx1"/>
                </a:solidFill>
                <a:latin typeface="+mn-lt"/>
                <a:ea typeface="+mn-ea"/>
                <a:cs typeface="+mn-cs"/>
              </a:defRPr>
            </a:lvl4pPr>
            <a:lvl5pPr marL="1080000" indent="-360000" algn="l" defTabSz="1043056" rtl="0" eaLnBrk="1" latinLnBrk="0" hangingPunct="1">
              <a:spcBef>
                <a:spcPts val="400"/>
              </a:spcBef>
              <a:buClr>
                <a:schemeClr val="accent2"/>
              </a:buClr>
              <a:buFont typeface="Arial" pitchFamily="34" charset="0"/>
              <a:buChar char="–"/>
              <a:defRPr sz="2000" kern="1200">
                <a:solidFill>
                  <a:schemeClr val="tx1"/>
                </a:solidFill>
                <a:latin typeface="+mn-lt"/>
                <a:ea typeface="+mn-ea"/>
                <a:cs typeface="+mn-cs"/>
              </a:defRPr>
            </a:lvl5pPr>
            <a:lvl6pPr marL="1440000" indent="-360000" algn="l" defTabSz="1043056" rtl="0" eaLnBrk="1" latinLnBrk="0" hangingPunct="1">
              <a:spcBef>
                <a:spcPts val="400"/>
              </a:spcBef>
              <a:buClr>
                <a:schemeClr val="accent2"/>
              </a:buClr>
              <a:buFont typeface="Arial" pitchFamily="34" charset="0"/>
              <a:buChar char="–"/>
              <a:defRPr sz="2000" kern="1200">
                <a:solidFill>
                  <a:schemeClr val="tx1"/>
                </a:solidFill>
                <a:latin typeface="+mn-lt"/>
                <a:ea typeface="+mn-ea"/>
                <a:cs typeface="+mn-cs"/>
              </a:defRPr>
            </a:lvl6pPr>
            <a:lvl7pPr marL="1800000" indent="-360000" algn="l" defTabSz="1043056" rtl="0" eaLnBrk="1" latinLnBrk="0" hangingPunct="1">
              <a:spcBef>
                <a:spcPts val="400"/>
              </a:spcBef>
              <a:buClr>
                <a:schemeClr val="accent2"/>
              </a:buClr>
              <a:buFont typeface="Arial" pitchFamily="34" charset="0"/>
              <a:buChar char="–"/>
              <a:defRPr sz="2000" kern="1200">
                <a:solidFill>
                  <a:schemeClr val="tx1"/>
                </a:solidFill>
                <a:latin typeface="+mn-lt"/>
                <a:ea typeface="+mn-ea"/>
                <a:cs typeface="+mn-cs"/>
              </a:defRPr>
            </a:lvl7pPr>
            <a:lvl8pPr marL="2160000" indent="-360000" algn="l" defTabSz="1043056" rtl="0" eaLnBrk="1" latinLnBrk="0" hangingPunct="1">
              <a:spcBef>
                <a:spcPts val="400"/>
              </a:spcBef>
              <a:buClr>
                <a:schemeClr val="accent2"/>
              </a:buClr>
              <a:buFont typeface="Arial" pitchFamily="34" charset="0"/>
              <a:buChar char="–"/>
              <a:defRPr sz="2000" kern="1200">
                <a:solidFill>
                  <a:schemeClr val="tx1"/>
                </a:solidFill>
                <a:latin typeface="+mn-lt"/>
                <a:ea typeface="+mn-ea"/>
                <a:cs typeface="+mn-cs"/>
              </a:defRPr>
            </a:lvl8pPr>
            <a:lvl9pPr marL="2520000" indent="-360000" algn="l" defTabSz="1043056" rtl="0" eaLnBrk="1" latinLnBrk="0" hangingPunct="1">
              <a:spcBef>
                <a:spcPts val="400"/>
              </a:spcBef>
              <a:buClr>
                <a:schemeClr val="accent2"/>
              </a:buClr>
              <a:buFont typeface="Arial" pitchFamily="34" charset="0"/>
              <a:buChar char="–"/>
              <a:defRPr sz="2000" kern="1200" baseline="0">
                <a:solidFill>
                  <a:schemeClr val="tx1"/>
                </a:solidFill>
                <a:latin typeface="+mn-lt"/>
                <a:ea typeface="+mn-ea"/>
                <a:cs typeface="+mn-cs"/>
              </a:defRPr>
            </a:lvl9pPr>
          </a:lstStyle>
          <a:p>
            <a:pPr marL="0" lvl="2" indent="0">
              <a:buNone/>
            </a:pPr>
            <a:r>
              <a:rPr lang="en-GB" sz="1200" dirty="0" err="1"/>
              <a:t>Aedes</a:t>
            </a:r>
            <a:r>
              <a:rPr lang="en-GB" sz="1200" dirty="0"/>
              <a:t> mosquito</a:t>
            </a:r>
          </a:p>
        </p:txBody>
      </p:sp>
      <p:sp>
        <p:nvSpPr>
          <p:cNvPr id="18" name="Rectangle 8"/>
          <p:cNvSpPr>
            <a:spLocks noGrp="1" noChangeArrowheads="1"/>
          </p:cNvSpPr>
          <p:nvPr>
            <p:ph type="ctrTitle"/>
          </p:nvPr>
        </p:nvSpPr>
        <p:spPr>
          <a:xfrm>
            <a:off x="1672310" y="4767961"/>
            <a:ext cx="8240114" cy="1342411"/>
          </a:xfrm>
        </p:spPr>
        <p:txBody>
          <a:bodyPr/>
          <a:lstStyle/>
          <a:p>
            <a:pPr algn="ctr"/>
            <a:r>
              <a:rPr lang="en-GB" sz="2000" b="1" dirty="0"/>
              <a:t>Introducing an EO-driven Dengue Fever Forecasting System for Vietnam</a:t>
            </a:r>
            <a:br>
              <a:rPr lang="en-GB" sz="2000" b="1" dirty="0"/>
            </a:br>
            <a:r>
              <a:rPr lang="en-GB" sz="2000" b="1" dirty="0"/>
              <a:t/>
            </a:r>
            <a:br>
              <a:rPr lang="en-GB" sz="2000" b="1" dirty="0"/>
            </a:br>
            <a:r>
              <a:rPr lang="en-GB" sz="1400" b="1" dirty="0"/>
              <a:t>Barbara Hofmann, Felipe Colon, Alison Hopkin &amp; the D-MOSS Team</a:t>
            </a:r>
            <a:br>
              <a:rPr lang="en-GB" sz="1400" b="1" dirty="0"/>
            </a:br>
            <a:r>
              <a:rPr lang="en-GB" sz="1400" b="1" dirty="0"/>
              <a:t>b.hofmann@hrwallingford.com</a:t>
            </a:r>
            <a:endParaRPr lang="en-GB" sz="1400" dirty="0"/>
          </a:p>
        </p:txBody>
      </p:sp>
      <p:sp>
        <p:nvSpPr>
          <p:cNvPr id="19" name="Text Placeholder 1"/>
          <p:cNvSpPr>
            <a:spLocks noGrp="1"/>
          </p:cNvSpPr>
          <p:nvPr>
            <p:ph type="body" sz="quarter" idx="12"/>
          </p:nvPr>
        </p:nvSpPr>
        <p:spPr>
          <a:xfrm>
            <a:off x="1492324" y="6237312"/>
            <a:ext cx="8640960" cy="504056"/>
          </a:xfrm>
        </p:spPr>
        <p:txBody>
          <a:bodyPr>
            <a:normAutofit lnSpcReduction="10000"/>
          </a:bodyPr>
          <a:lstStyle/>
          <a:p>
            <a:r>
              <a:rPr lang="en-GB" dirty="0"/>
              <a:t>NCEO 2019</a:t>
            </a:r>
            <a:br>
              <a:rPr lang="en-GB" dirty="0"/>
            </a:br>
            <a:r>
              <a:rPr lang="en-GB" dirty="0"/>
              <a:t>Nottingham 02-05.09.2019</a:t>
            </a:r>
          </a:p>
        </p:txBody>
      </p:sp>
      <p:pic>
        <p:nvPicPr>
          <p:cNvPr id="1027" name="Picture 3"/>
          <p:cNvPicPr>
            <a:picLocks noGrp="1" noChangeAspect="1" noChangeArrowheads="1"/>
          </p:cNvPicPr>
          <p:nvPr>
            <p:ph type="pic" sz="quarter" idx="13"/>
          </p:nvPr>
        </p:nvPicPr>
        <p:blipFill>
          <a:blip r:embed="rId4">
            <a:extLst>
              <a:ext uri="{28A0092B-C50C-407E-A947-70E740481C1C}">
                <a14:useLocalDpi xmlns:a14="http://schemas.microsoft.com/office/drawing/2010/main" val="0"/>
              </a:ext>
            </a:extLst>
          </a:blip>
          <a:srcRect l="3396" r="3396"/>
          <a:stretch>
            <a:fillRect/>
          </a:stretch>
        </p:blipFill>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079777" y="3717033"/>
            <a:ext cx="5751109" cy="307777"/>
          </a:xfrm>
          <a:prstGeom prst="rect">
            <a:avLst/>
          </a:prstGeom>
          <a:noFill/>
        </p:spPr>
        <p:txBody>
          <a:bodyPr wrap="square" lIns="0" tIns="0" rIns="0" bIns="0" rtlCol="0">
            <a:spAutoFit/>
          </a:bodyPr>
          <a:lstStyle/>
          <a:p>
            <a:r>
              <a:rPr lang="en-GB" sz="2000" dirty="0"/>
              <a:t>Dengue forecasting Model Satellite-based System</a:t>
            </a:r>
          </a:p>
        </p:txBody>
      </p:sp>
    </p:spTree>
    <p:extLst>
      <p:ext uri="{BB962C8B-B14F-4D97-AF65-F5344CB8AC3E}">
        <p14:creationId xmlns:p14="http://schemas.microsoft.com/office/powerpoint/2010/main" val="21191400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7479250" y="1272961"/>
            <a:ext cx="2918523" cy="4976117"/>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80135" tIns="40067" rIns="80135" bIns="40067" rtlCol="0" anchor="ctr"/>
          <a:lstStyle/>
          <a:p>
            <a:pPr algn="ctr"/>
            <a:endParaRPr lang="en-GB" dirty="0">
              <a:solidFill>
                <a:schemeClr val="tx1"/>
              </a:solidFill>
            </a:endParaRPr>
          </a:p>
        </p:txBody>
      </p:sp>
      <p:sp>
        <p:nvSpPr>
          <p:cNvPr id="2" name="Title 1"/>
          <p:cNvSpPr>
            <a:spLocks noGrp="1"/>
          </p:cNvSpPr>
          <p:nvPr>
            <p:ph type="title"/>
          </p:nvPr>
        </p:nvSpPr>
        <p:spPr/>
        <p:txBody>
          <a:bodyPr/>
          <a:lstStyle/>
          <a:p>
            <a:r>
              <a:rPr lang="en-GB" dirty="0"/>
              <a:t>Dengue and climate</a:t>
            </a:r>
          </a:p>
        </p:txBody>
      </p:sp>
      <p:sp>
        <p:nvSpPr>
          <p:cNvPr id="3" name="Content Placeholder 2"/>
          <p:cNvSpPr>
            <a:spLocks noGrp="1"/>
          </p:cNvSpPr>
          <p:nvPr>
            <p:ph idx="1"/>
          </p:nvPr>
        </p:nvSpPr>
        <p:spPr>
          <a:xfrm>
            <a:off x="1779289" y="1274750"/>
            <a:ext cx="5499930" cy="4960759"/>
          </a:xfrm>
        </p:spPr>
        <p:txBody>
          <a:bodyPr/>
          <a:lstStyle/>
          <a:p>
            <a:pPr marL="342900" indent="-342900"/>
            <a:r>
              <a:rPr lang="en-GB" dirty="0"/>
              <a:t>Temperature</a:t>
            </a:r>
          </a:p>
          <a:p>
            <a:pPr marL="658440" lvl="2" indent="-342900"/>
            <a:r>
              <a:rPr lang="en-GB" dirty="0"/>
              <a:t>Influences development times of the mosquito and the virus, </a:t>
            </a:r>
          </a:p>
          <a:p>
            <a:pPr marL="658440" lvl="2" indent="-342900"/>
            <a:r>
              <a:rPr lang="en-GB" dirty="0"/>
              <a:t>Mosquito survival and </a:t>
            </a:r>
          </a:p>
          <a:p>
            <a:pPr marL="658440" lvl="2" indent="-342900"/>
            <a:r>
              <a:rPr lang="en-GB" dirty="0"/>
              <a:t>Adult size</a:t>
            </a:r>
          </a:p>
          <a:p>
            <a:pPr marL="658440" lvl="2" indent="-342900"/>
            <a:r>
              <a:rPr lang="en-GB" dirty="0"/>
              <a:t>Egg-laying (oviposition) cycle</a:t>
            </a:r>
          </a:p>
          <a:p>
            <a:pPr marL="342900" indent="-342900"/>
            <a:r>
              <a:rPr lang="en-GB" dirty="0"/>
              <a:t>Precipitation</a:t>
            </a:r>
          </a:p>
          <a:p>
            <a:pPr marL="658440" lvl="2" indent="-342900"/>
            <a:r>
              <a:rPr lang="en-GB" dirty="0"/>
              <a:t>Create/destroy breeding sites</a:t>
            </a:r>
          </a:p>
          <a:p>
            <a:pPr marL="342900" indent="-342900"/>
            <a:r>
              <a:rPr lang="en-GB" dirty="0"/>
              <a:t>Humidity</a:t>
            </a:r>
          </a:p>
          <a:p>
            <a:pPr marL="658440" lvl="2" indent="-342900"/>
            <a:r>
              <a:rPr lang="en-GB" dirty="0"/>
              <a:t>Mosquito survival</a:t>
            </a:r>
          </a:p>
          <a:p>
            <a:pPr marL="342900" indent="-342900"/>
            <a:r>
              <a:rPr lang="en-GB" dirty="0"/>
              <a:t>Wind speed</a:t>
            </a:r>
          </a:p>
          <a:p>
            <a:pPr marL="658440" lvl="2" indent="-342900"/>
            <a:r>
              <a:rPr lang="en-GB" dirty="0"/>
              <a:t>Movement of mosquito across space</a:t>
            </a:r>
          </a:p>
          <a:p>
            <a:pPr marL="0" lvl="2" indent="0">
              <a:buNone/>
            </a:pPr>
            <a:endParaRPr lang="en-GB" dirty="0"/>
          </a:p>
          <a:p>
            <a:pPr lvl="2"/>
            <a:endParaRPr lang="en-GB" dirty="0"/>
          </a:p>
        </p:txBody>
      </p:sp>
      <p:pic>
        <p:nvPicPr>
          <p:cNvPr id="7" name="Content Placeholder 6">
            <a:extLst>
              <a:ext uri="{FF2B5EF4-FFF2-40B4-BE49-F238E27FC236}">
                <a16:creationId xmlns:a16="http://schemas.microsoft.com/office/drawing/2014/main" xmlns="" id="{19D7DE58-AEE0-674F-A817-7C7C2A52145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614" t="-7" r="67374" b="70205"/>
          <a:stretch/>
        </p:blipFill>
        <p:spPr>
          <a:xfrm>
            <a:off x="7886134" y="1367143"/>
            <a:ext cx="2031734" cy="2057056"/>
          </a:xfrm>
          <a:prstGeom prst="rect">
            <a:avLst/>
          </a:prstGeom>
        </p:spPr>
      </p:pic>
      <p:pic>
        <p:nvPicPr>
          <p:cNvPr id="8" name="Content Placeholder 6">
            <a:extLst>
              <a:ext uri="{FF2B5EF4-FFF2-40B4-BE49-F238E27FC236}">
                <a16:creationId xmlns:a16="http://schemas.microsoft.com/office/drawing/2014/main" xmlns="" id="{A548DFAD-CE99-C04A-AFC3-25F1A6E3792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1415" t="-18" r="896" b="70571"/>
          <a:stretch/>
        </p:blipFill>
        <p:spPr>
          <a:xfrm>
            <a:off x="7886139" y="3747371"/>
            <a:ext cx="2031735" cy="2089708"/>
          </a:xfrm>
          <a:prstGeom prst="rect">
            <a:avLst/>
          </a:prstGeom>
        </p:spPr>
      </p:pic>
      <p:sp>
        <p:nvSpPr>
          <p:cNvPr id="9" name="TextBox 8">
            <a:extLst>
              <a:ext uri="{FF2B5EF4-FFF2-40B4-BE49-F238E27FC236}">
                <a16:creationId xmlns:a16="http://schemas.microsoft.com/office/drawing/2014/main" xmlns="" id="{EA409953-FE34-E14B-BDD0-2A0A4474C85B}"/>
              </a:ext>
            </a:extLst>
          </p:cNvPr>
          <p:cNvSpPr txBox="1"/>
          <p:nvPr/>
        </p:nvSpPr>
        <p:spPr>
          <a:xfrm>
            <a:off x="8226373" y="3387306"/>
            <a:ext cx="1226997" cy="311749"/>
          </a:xfrm>
          <a:prstGeom prst="rect">
            <a:avLst/>
          </a:prstGeom>
          <a:noFill/>
        </p:spPr>
        <p:txBody>
          <a:bodyPr wrap="square" lIns="80135" tIns="40067" rIns="80135" bIns="40067" rtlCol="0">
            <a:spAutoFit/>
          </a:bodyPr>
          <a:lstStyle/>
          <a:p>
            <a:pPr algn="ctr"/>
            <a:r>
              <a:rPr lang="en-US" sz="1500" b="1" dirty="0">
                <a:solidFill>
                  <a:schemeClr val="tx1">
                    <a:lumMod val="75000"/>
                    <a:lumOff val="25000"/>
                  </a:schemeClr>
                </a:solidFill>
              </a:rPr>
              <a:t>Rainfall</a:t>
            </a:r>
          </a:p>
        </p:txBody>
      </p:sp>
      <p:sp>
        <p:nvSpPr>
          <p:cNvPr id="10" name="TextBox 9">
            <a:extLst>
              <a:ext uri="{FF2B5EF4-FFF2-40B4-BE49-F238E27FC236}">
                <a16:creationId xmlns:a16="http://schemas.microsoft.com/office/drawing/2014/main" xmlns="" id="{8F3D3273-ED74-4E45-B49E-F0F73BC7891C}"/>
              </a:ext>
            </a:extLst>
          </p:cNvPr>
          <p:cNvSpPr txBox="1"/>
          <p:nvPr/>
        </p:nvSpPr>
        <p:spPr>
          <a:xfrm>
            <a:off x="8236395" y="5783923"/>
            <a:ext cx="1373357" cy="311749"/>
          </a:xfrm>
          <a:prstGeom prst="rect">
            <a:avLst/>
          </a:prstGeom>
          <a:noFill/>
        </p:spPr>
        <p:txBody>
          <a:bodyPr wrap="square" lIns="80135" tIns="40067" rIns="80135" bIns="40067" rtlCol="0">
            <a:spAutoFit/>
          </a:bodyPr>
          <a:lstStyle/>
          <a:p>
            <a:pPr algn="ctr"/>
            <a:r>
              <a:rPr lang="en-US" sz="1500" b="1" dirty="0">
                <a:solidFill>
                  <a:schemeClr val="tx1">
                    <a:lumMod val="75000"/>
                    <a:lumOff val="25000"/>
                  </a:schemeClr>
                </a:solidFill>
              </a:rPr>
              <a:t>Temperature</a:t>
            </a:r>
          </a:p>
        </p:txBody>
      </p:sp>
      <p:sp>
        <p:nvSpPr>
          <p:cNvPr id="11" name="TextBox 10">
            <a:extLst>
              <a:ext uri="{FF2B5EF4-FFF2-40B4-BE49-F238E27FC236}">
                <a16:creationId xmlns:a16="http://schemas.microsoft.com/office/drawing/2014/main" xmlns="" id="{F16764C2-D28A-ED48-9C3F-436946D705E0}"/>
              </a:ext>
            </a:extLst>
          </p:cNvPr>
          <p:cNvSpPr txBox="1"/>
          <p:nvPr/>
        </p:nvSpPr>
        <p:spPr>
          <a:xfrm rot="16200000">
            <a:off x="7068411" y="2425469"/>
            <a:ext cx="1301447" cy="311749"/>
          </a:xfrm>
          <a:prstGeom prst="rect">
            <a:avLst/>
          </a:prstGeom>
          <a:noFill/>
        </p:spPr>
        <p:txBody>
          <a:bodyPr wrap="square" lIns="80135" tIns="40067" rIns="80135" bIns="40067" rtlCol="0">
            <a:spAutoFit/>
          </a:bodyPr>
          <a:lstStyle/>
          <a:p>
            <a:pPr algn="ctr"/>
            <a:r>
              <a:rPr lang="en-US" sz="1500" b="1" dirty="0">
                <a:solidFill>
                  <a:schemeClr val="tx1">
                    <a:lumMod val="75000"/>
                    <a:lumOff val="25000"/>
                  </a:schemeClr>
                </a:solidFill>
              </a:rPr>
              <a:t>Dengue risk</a:t>
            </a:r>
          </a:p>
        </p:txBody>
      </p:sp>
      <p:sp>
        <p:nvSpPr>
          <p:cNvPr id="12" name="TextBox 11">
            <a:extLst>
              <a:ext uri="{FF2B5EF4-FFF2-40B4-BE49-F238E27FC236}">
                <a16:creationId xmlns:a16="http://schemas.microsoft.com/office/drawing/2014/main" xmlns="" id="{20E60023-BB22-D140-BF09-FF5111ACD6FA}"/>
              </a:ext>
            </a:extLst>
          </p:cNvPr>
          <p:cNvSpPr txBox="1"/>
          <p:nvPr/>
        </p:nvSpPr>
        <p:spPr>
          <a:xfrm rot="16200000">
            <a:off x="7090461" y="4783809"/>
            <a:ext cx="1301447" cy="311749"/>
          </a:xfrm>
          <a:prstGeom prst="rect">
            <a:avLst/>
          </a:prstGeom>
          <a:noFill/>
        </p:spPr>
        <p:txBody>
          <a:bodyPr wrap="square" lIns="80135" tIns="40067" rIns="80135" bIns="40067" rtlCol="0">
            <a:spAutoFit/>
          </a:bodyPr>
          <a:lstStyle/>
          <a:p>
            <a:pPr algn="ctr"/>
            <a:r>
              <a:rPr lang="en-US" sz="1500" b="1" dirty="0">
                <a:solidFill>
                  <a:schemeClr val="tx1">
                    <a:lumMod val="75000"/>
                    <a:lumOff val="25000"/>
                  </a:schemeClr>
                </a:solidFill>
              </a:rPr>
              <a:t>Dengue risk</a:t>
            </a:r>
          </a:p>
        </p:txBody>
      </p:sp>
      <p:sp>
        <p:nvSpPr>
          <p:cNvPr id="15" name="Rectangle 14"/>
          <p:cNvSpPr/>
          <p:nvPr/>
        </p:nvSpPr>
        <p:spPr>
          <a:xfrm>
            <a:off x="9192344" y="6525344"/>
            <a:ext cx="1205428" cy="144016"/>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err="1"/>
          </a:p>
        </p:txBody>
      </p:sp>
    </p:spTree>
    <p:extLst>
      <p:ext uri="{BB962C8B-B14F-4D97-AF65-F5344CB8AC3E}">
        <p14:creationId xmlns:p14="http://schemas.microsoft.com/office/powerpoint/2010/main" val="6156857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79207" y="1528555"/>
            <a:ext cx="8620012" cy="4453144"/>
          </a:xfrm>
        </p:spPr>
      </p:pic>
      <p:sp>
        <p:nvSpPr>
          <p:cNvPr id="9" name="Rectangle 8"/>
          <p:cNvSpPr/>
          <p:nvPr/>
        </p:nvSpPr>
        <p:spPr>
          <a:xfrm>
            <a:off x="9192344" y="6525344"/>
            <a:ext cx="1205428" cy="144016"/>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err="1"/>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41082" y="291862"/>
            <a:ext cx="1975398" cy="748121"/>
          </a:xfrm>
          <a:prstGeom prst="rect">
            <a:avLst/>
          </a:prstGeom>
        </p:spPr>
      </p:pic>
    </p:spTree>
    <p:extLst>
      <p:ext uri="{BB962C8B-B14F-4D97-AF65-F5344CB8AC3E}">
        <p14:creationId xmlns:p14="http://schemas.microsoft.com/office/powerpoint/2010/main" val="4658913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2455" y="1268761"/>
            <a:ext cx="9102317" cy="47979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9192344" y="6525344"/>
            <a:ext cx="1205428" cy="144016"/>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err="1"/>
          </a:p>
        </p:txBody>
      </p:sp>
      <p:cxnSp>
        <p:nvCxnSpPr>
          <p:cNvPr id="7" name="Straight Arrow Connector 6"/>
          <p:cNvCxnSpPr/>
          <p:nvPr/>
        </p:nvCxnSpPr>
        <p:spPr>
          <a:xfrm flipV="1">
            <a:off x="8212804" y="5312571"/>
            <a:ext cx="0" cy="488155"/>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8041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rotWithShape="1">
          <a:blip r:embed="rId2">
            <a:extLst>
              <a:ext uri="{28A0092B-C50C-407E-A947-70E740481C1C}">
                <a14:useLocalDpi xmlns:a14="http://schemas.microsoft.com/office/drawing/2010/main" val="0"/>
              </a:ext>
            </a:extLst>
          </a:blip>
          <a:srcRect l="7113" r="-7113"/>
          <a:stretch/>
        </p:blipFill>
        <p:spPr>
          <a:xfrm>
            <a:off x="1524001" y="1309430"/>
            <a:ext cx="8618537" cy="4891603"/>
          </a:xfrm>
        </p:spPr>
      </p:pic>
      <p:sp>
        <p:nvSpPr>
          <p:cNvPr id="5" name="Rectangle 4"/>
          <p:cNvSpPr/>
          <p:nvPr/>
        </p:nvSpPr>
        <p:spPr>
          <a:xfrm>
            <a:off x="9192344" y="6525344"/>
            <a:ext cx="1205428" cy="144016"/>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err="1"/>
          </a:p>
        </p:txBody>
      </p:sp>
      <p:grpSp>
        <p:nvGrpSpPr>
          <p:cNvPr id="11" name="Group 10"/>
          <p:cNvGrpSpPr/>
          <p:nvPr/>
        </p:nvGrpSpPr>
        <p:grpSpPr>
          <a:xfrm>
            <a:off x="2515739" y="1340768"/>
            <a:ext cx="2641611" cy="936104"/>
            <a:chOff x="1859906" y="1340768"/>
            <a:chExt cx="2641611" cy="936104"/>
          </a:xfrm>
        </p:grpSpPr>
        <p:cxnSp>
          <p:nvCxnSpPr>
            <p:cNvPr id="6" name="Straight Arrow Connector 5"/>
            <p:cNvCxnSpPr/>
            <p:nvPr/>
          </p:nvCxnSpPr>
          <p:spPr>
            <a:xfrm>
              <a:off x="2195736" y="1628800"/>
              <a:ext cx="0" cy="648072"/>
            </a:xfrm>
            <a:prstGeom prst="straightConnector1">
              <a:avLst/>
            </a:prstGeom>
            <a:ln w="635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3607321" y="1628800"/>
              <a:ext cx="0" cy="648072"/>
            </a:xfrm>
            <a:prstGeom prst="straightConnector1">
              <a:avLst/>
            </a:prstGeom>
            <a:ln w="6350">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859906" y="1340768"/>
              <a:ext cx="602729" cy="276999"/>
            </a:xfrm>
            <a:prstGeom prst="rect">
              <a:avLst/>
            </a:prstGeom>
            <a:noFill/>
          </p:spPr>
          <p:txBody>
            <a:bodyPr wrap="none" lIns="0" tIns="0" rIns="0" bIns="0" rtlCol="0">
              <a:spAutoFit/>
            </a:bodyPr>
            <a:lstStyle/>
            <a:p>
              <a:r>
                <a:rPr lang="en-GB" dirty="0"/>
                <a:t>Hanoi</a:t>
              </a:r>
            </a:p>
          </p:txBody>
        </p:sp>
        <p:sp>
          <p:nvSpPr>
            <p:cNvPr id="10" name="TextBox 9"/>
            <p:cNvSpPr txBox="1"/>
            <p:nvPr/>
          </p:nvSpPr>
          <p:spPr>
            <a:xfrm>
              <a:off x="2770274" y="1340768"/>
              <a:ext cx="1731243" cy="276999"/>
            </a:xfrm>
            <a:prstGeom prst="rect">
              <a:avLst/>
            </a:prstGeom>
            <a:noFill/>
          </p:spPr>
          <p:txBody>
            <a:bodyPr wrap="none" lIns="0" tIns="0" rIns="0" bIns="0" rtlCol="0">
              <a:spAutoFit/>
            </a:bodyPr>
            <a:lstStyle/>
            <a:p>
              <a:r>
                <a:rPr lang="en-GB" dirty="0" err="1"/>
                <a:t>Ho</a:t>
              </a:r>
              <a:r>
                <a:rPr lang="en-GB" dirty="0"/>
                <a:t> Chi Minh City</a:t>
              </a:r>
            </a:p>
          </p:txBody>
        </p:sp>
      </p:gr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0629" r="2008"/>
          <a:stretch/>
        </p:blipFill>
        <p:spPr bwMode="auto">
          <a:xfrm>
            <a:off x="8754876" y="1335252"/>
            <a:ext cx="1949637" cy="38939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3426106" y="3861048"/>
            <a:ext cx="509654" cy="1944216"/>
          </a:xfrm>
          <a:prstGeom prst="rect">
            <a:avLst/>
          </a:prstGeom>
          <a:noFill/>
          <a:ln w="38100">
            <a:solidFill>
              <a:srgbClr val="33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err="1"/>
          </a:p>
        </p:txBody>
      </p:sp>
      <p:sp>
        <p:nvSpPr>
          <p:cNvPr id="13" name="TextBox 12"/>
          <p:cNvSpPr txBox="1"/>
          <p:nvPr/>
        </p:nvSpPr>
        <p:spPr>
          <a:xfrm>
            <a:off x="1991544" y="5785520"/>
            <a:ext cx="3024336" cy="307777"/>
          </a:xfrm>
          <a:prstGeom prst="rect">
            <a:avLst/>
          </a:prstGeom>
          <a:noFill/>
        </p:spPr>
        <p:txBody>
          <a:bodyPr wrap="square" lIns="0" tIns="0" rIns="0" bIns="0" rtlCol="0">
            <a:spAutoFit/>
          </a:bodyPr>
          <a:lstStyle/>
          <a:p>
            <a:r>
              <a:rPr lang="en-GB" sz="2000" dirty="0"/>
              <a:t>N                                      S</a:t>
            </a:r>
          </a:p>
        </p:txBody>
      </p:sp>
      <p:sp>
        <p:nvSpPr>
          <p:cNvPr id="3" name="TextBox 2"/>
          <p:cNvSpPr txBox="1"/>
          <p:nvPr/>
        </p:nvSpPr>
        <p:spPr>
          <a:xfrm>
            <a:off x="1600200" y="3282225"/>
            <a:ext cx="153888" cy="950880"/>
          </a:xfrm>
          <a:prstGeom prst="rect">
            <a:avLst/>
          </a:prstGeom>
          <a:noFill/>
        </p:spPr>
        <p:txBody>
          <a:bodyPr vert="vert270" wrap="square" lIns="0" tIns="0" rIns="0" bIns="0" rtlCol="0">
            <a:spAutoFit/>
          </a:bodyPr>
          <a:lstStyle/>
          <a:p>
            <a:r>
              <a:rPr lang="en-GB" sz="1000" dirty="0"/>
              <a:t>Dengue Cases</a:t>
            </a:r>
          </a:p>
        </p:txBody>
      </p:sp>
    </p:spTree>
    <p:extLst>
      <p:ext uri="{BB962C8B-B14F-4D97-AF65-F5344CB8AC3E}">
        <p14:creationId xmlns:p14="http://schemas.microsoft.com/office/powerpoint/2010/main" val="1399372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1524000" y="1523695"/>
            <a:ext cx="9144000" cy="4400144"/>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80135" tIns="40067" rIns="80135" bIns="40067" rtlCol="0" anchor="ctr"/>
          <a:lstStyle/>
          <a:p>
            <a:pPr algn="ctr"/>
            <a:endParaRPr lang="en-GB" dirty="0">
              <a:solidFill>
                <a:schemeClr val="tx1"/>
              </a:solidFill>
            </a:endParaRPr>
          </a:p>
        </p:txBody>
      </p:sp>
      <p:sp>
        <p:nvSpPr>
          <p:cNvPr id="8" name="Title 7"/>
          <p:cNvSpPr>
            <a:spLocks noGrp="1"/>
          </p:cNvSpPr>
          <p:nvPr>
            <p:ph type="title"/>
          </p:nvPr>
        </p:nvSpPr>
        <p:spPr/>
        <p:txBody>
          <a:bodyPr/>
          <a:lstStyle/>
          <a:p>
            <a:r>
              <a:rPr lang="en-GB" dirty="0"/>
              <a:t>Project team</a:t>
            </a:r>
          </a:p>
        </p:txBody>
      </p:sp>
      <p:pic>
        <p:nvPicPr>
          <p:cNvPr id="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gray">
          <a:xfrm>
            <a:off x="7433785" y="3949430"/>
            <a:ext cx="1878641" cy="693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80696" y="1678987"/>
            <a:ext cx="1847850" cy="9799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63218" y="4706875"/>
            <a:ext cx="1022290" cy="10843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29624" y="4905246"/>
            <a:ext cx="1833572" cy="8859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53406" y="1680530"/>
            <a:ext cx="971133" cy="1030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35235" y="3008359"/>
            <a:ext cx="1268932" cy="1288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6" descr="http://nihe.org.vn/farm/nihe/2015/06/26/logo05png.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84192"/>
          <a:stretch/>
        </p:blipFill>
        <p:spPr bwMode="auto">
          <a:xfrm>
            <a:off x="2419736" y="4508332"/>
            <a:ext cx="1169916" cy="141551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http://www.pasteurhcm.gov.vn/images/logo.png"/>
          <p:cNvPicPr>
            <a:picLocks noChangeAspect="1" noChangeArrowheads="1"/>
          </p:cNvPicPr>
          <p:nvPr/>
        </p:nvPicPr>
        <p:blipFill rotWithShape="1">
          <a:blip r:embed="rId9">
            <a:extLst>
              <a:ext uri="{28A0092B-C50C-407E-A947-70E740481C1C}">
                <a14:useLocalDpi xmlns:a14="http://schemas.microsoft.com/office/drawing/2010/main" val="0"/>
              </a:ext>
            </a:extLst>
          </a:blip>
          <a:srcRect r="79917"/>
          <a:stretch/>
        </p:blipFill>
        <p:spPr bwMode="auto">
          <a:xfrm>
            <a:off x="5883044" y="4667195"/>
            <a:ext cx="1301144" cy="112399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505735" y="1679666"/>
            <a:ext cx="861249" cy="913507"/>
          </a:xfrm>
          <a:prstGeom prst="rect">
            <a:avLst/>
          </a:prstGeom>
        </p:spPr>
      </p:pic>
      <p:pic>
        <p:nvPicPr>
          <p:cNvPr id="18" name="Picture 8"/>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86780" y="2893671"/>
            <a:ext cx="1836503" cy="15701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18"/>
          <p:cNvPicPr>
            <a:picLocks noChangeAspect="1"/>
          </p:cNvPicPr>
          <p:nvPr/>
        </p:nvPicPr>
        <p:blipFill rotWithShape="1">
          <a:blip r:embed="rId12" cstate="print">
            <a:extLst>
              <a:ext uri="{28A0092B-C50C-407E-A947-70E740481C1C}">
                <a14:useLocalDpi xmlns:a14="http://schemas.microsoft.com/office/drawing/2010/main" val="0"/>
              </a:ext>
            </a:extLst>
          </a:blip>
          <a:srcRect l="20734" t="8154" r="20409" b="6862"/>
          <a:stretch/>
        </p:blipFill>
        <p:spPr>
          <a:xfrm>
            <a:off x="6944837" y="1642595"/>
            <a:ext cx="860447" cy="1864039"/>
          </a:xfrm>
          <a:prstGeom prst="rect">
            <a:avLst/>
          </a:prstGeom>
        </p:spPr>
      </p:pic>
      <p:pic>
        <p:nvPicPr>
          <p:cNvPr id="20" name="Picture 2" descr="\\hrw-uk.local\projects\live\mas1261$\1_project_management\06-marketing\logos\MOH.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262253" y="2826161"/>
            <a:ext cx="1380886" cy="926405"/>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9192344" y="6525344"/>
            <a:ext cx="1205428" cy="144016"/>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err="1"/>
          </a:p>
        </p:txBody>
      </p:sp>
    </p:spTree>
    <p:extLst>
      <p:ext uri="{BB962C8B-B14F-4D97-AF65-F5344CB8AC3E}">
        <p14:creationId xmlns:p14="http://schemas.microsoft.com/office/powerpoint/2010/main" val="37673138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C3F2796-88F8-214B-81FE-F5E791F81B67}"/>
              </a:ext>
            </a:extLst>
          </p:cNvPr>
          <p:cNvSpPr>
            <a:spLocks noGrp="1"/>
          </p:cNvSpPr>
          <p:nvPr>
            <p:ph type="title"/>
          </p:nvPr>
        </p:nvSpPr>
        <p:spPr>
          <a:xfrm>
            <a:off x="432000" y="2991593"/>
            <a:ext cx="11328000" cy="1325563"/>
          </a:xfrm>
        </p:spPr>
        <p:txBody>
          <a:bodyPr/>
          <a:lstStyle/>
          <a:p>
            <a:pPr algn="ctr"/>
            <a:r>
              <a:rPr lang="en-US" dirty="0"/>
              <a:t>Questions?</a:t>
            </a:r>
          </a:p>
        </p:txBody>
      </p:sp>
      <p:sp>
        <p:nvSpPr>
          <p:cNvPr id="4" name="Slide Number Placeholder 3">
            <a:extLst>
              <a:ext uri="{FF2B5EF4-FFF2-40B4-BE49-F238E27FC236}">
                <a16:creationId xmlns:a16="http://schemas.microsoft.com/office/drawing/2014/main" xmlns="" id="{C9DDBF65-49B9-B744-BE84-628EBCC0D8DB}"/>
              </a:ext>
            </a:extLst>
          </p:cNvPr>
          <p:cNvSpPr>
            <a:spLocks noGrp="1"/>
          </p:cNvSpPr>
          <p:nvPr>
            <p:ph type="sldNum" sz="quarter" idx="12"/>
          </p:nvPr>
        </p:nvSpPr>
        <p:spPr/>
        <p:txBody>
          <a:bodyPr/>
          <a:lstStyle/>
          <a:p>
            <a:fld id="{5642EECE-B15D-402B-B309-7FABA9D582F9}" type="slidenum">
              <a:rPr lang="en-GB" smtClean="0"/>
              <a:t>36</a:t>
            </a:fld>
            <a:endParaRPr lang="en-GB"/>
          </a:p>
        </p:txBody>
      </p:sp>
    </p:spTree>
    <p:extLst>
      <p:ext uri="{BB962C8B-B14F-4D97-AF65-F5344CB8AC3E}">
        <p14:creationId xmlns:p14="http://schemas.microsoft.com/office/powerpoint/2010/main" val="27054606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620268"/>
            <a:ext cx="300355" cy="576580"/>
          </a:xfrm>
          <a:custGeom>
            <a:avLst/>
            <a:gdLst/>
            <a:ahLst/>
            <a:cxnLst/>
            <a:rect l="l" t="t" r="r" b="b"/>
            <a:pathLst>
              <a:path w="300355" h="576580">
                <a:moveTo>
                  <a:pt x="0" y="576072"/>
                </a:moveTo>
                <a:lnTo>
                  <a:pt x="300228" y="576072"/>
                </a:lnTo>
                <a:lnTo>
                  <a:pt x="300228" y="0"/>
                </a:lnTo>
                <a:lnTo>
                  <a:pt x="0" y="0"/>
                </a:lnTo>
                <a:lnTo>
                  <a:pt x="0" y="576072"/>
                </a:lnTo>
                <a:close/>
              </a:path>
            </a:pathLst>
          </a:custGeom>
          <a:solidFill>
            <a:srgbClr val="E2201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p:nvPr/>
        </p:nvSpPr>
        <p:spPr>
          <a:xfrm>
            <a:off x="0" y="0"/>
            <a:ext cx="12192000" cy="6858000"/>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5125211" y="0"/>
            <a:ext cx="7066787" cy="437134"/>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5074920" y="0"/>
            <a:ext cx="7104507" cy="551179"/>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5184647" y="0"/>
            <a:ext cx="7007352" cy="368808"/>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5132832" y="0"/>
            <a:ext cx="1292098" cy="479805"/>
          </a:xfrm>
          <a:prstGeom prst="rect">
            <a:avLst/>
          </a:prstGeom>
          <a:blipFill>
            <a:blip r:embed="rId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p:nvPr/>
        </p:nvSpPr>
        <p:spPr>
          <a:xfrm>
            <a:off x="6187440" y="0"/>
            <a:ext cx="5938773" cy="479805"/>
          </a:xfrm>
          <a:prstGeom prst="rect">
            <a:avLst/>
          </a:prstGeom>
          <a:blipFill>
            <a:blip r:embed="rId7"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txBox="1">
            <a:spLocks noGrp="1"/>
          </p:cNvSpPr>
          <p:nvPr>
            <p:ph type="title"/>
          </p:nvPr>
        </p:nvSpPr>
        <p:spPr>
          <a:prstGeom prst="rect">
            <a:avLst/>
          </a:prstGeom>
        </p:spPr>
        <p:txBody>
          <a:bodyPr vert="horz" wrap="square" lIns="0" tIns="12700" rIns="0" bIns="0" rtlCol="0">
            <a:spAutoFit/>
          </a:bodyPr>
          <a:lstStyle/>
          <a:p>
            <a:pPr marL="5065395">
              <a:lnSpc>
                <a:spcPct val="100000"/>
              </a:lnSpc>
              <a:spcBef>
                <a:spcPts val="100"/>
              </a:spcBef>
            </a:pPr>
            <a:r>
              <a:rPr spc="-5" dirty="0"/>
              <a:t>ScanSAR mode, Kathmandu and </a:t>
            </a:r>
            <a:r>
              <a:rPr dirty="0"/>
              <a:t>the </a:t>
            </a:r>
            <a:r>
              <a:rPr spc="-10" dirty="0"/>
              <a:t>Himalaya </a:t>
            </a:r>
            <a:r>
              <a:rPr spc="-5" dirty="0"/>
              <a:t>mountains</a:t>
            </a:r>
            <a:r>
              <a:rPr spc="110" dirty="0"/>
              <a:t> </a:t>
            </a:r>
            <a:r>
              <a:rPr spc="-5" dirty="0"/>
              <a:t>(Nepal)</a:t>
            </a:r>
          </a:p>
        </p:txBody>
      </p:sp>
      <p:sp>
        <p:nvSpPr>
          <p:cNvPr id="10" name="object 10"/>
          <p:cNvSpPr/>
          <p:nvPr/>
        </p:nvSpPr>
        <p:spPr>
          <a:xfrm>
            <a:off x="0" y="6217923"/>
            <a:ext cx="1651635" cy="640074"/>
          </a:xfrm>
          <a:prstGeom prst="rect">
            <a:avLst/>
          </a:prstGeom>
          <a:blipFill>
            <a:blip r:embed="rId8"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11"/>
          <p:cNvSpPr/>
          <p:nvPr/>
        </p:nvSpPr>
        <p:spPr>
          <a:xfrm>
            <a:off x="0" y="6272784"/>
            <a:ext cx="1583436" cy="585216"/>
          </a:xfrm>
          <a:prstGeom prst="rect">
            <a:avLst/>
          </a:prstGeom>
          <a:blipFill>
            <a:blip r:embed="rId9"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12"/>
          <p:cNvSpPr txBox="1"/>
          <p:nvPr/>
        </p:nvSpPr>
        <p:spPr>
          <a:xfrm>
            <a:off x="78739" y="6303365"/>
            <a:ext cx="1413510" cy="513080"/>
          </a:xfrm>
          <a:prstGeom prst="rect">
            <a:avLst/>
          </a:prstGeom>
        </p:spPr>
        <p:txBody>
          <a:bodyPr vert="horz" wrap="square" lIns="0" tIns="12065" rIns="0" bIns="0" rtlCol="0">
            <a:spAutoFit/>
          </a:bodyPr>
          <a:lstStyle/>
          <a:p>
            <a:pPr marL="12700" marR="5080" lvl="0" indent="0" algn="l" defTabSz="914400" rtl="0" eaLnBrk="1" fontAlgn="auto" latinLnBrk="0" hangingPunct="1">
              <a:lnSpc>
                <a:spcPct val="100000"/>
              </a:lnSpc>
              <a:spcBef>
                <a:spcPts val="95"/>
              </a:spcBef>
              <a:spcAft>
                <a:spcPts val="0"/>
              </a:spcAft>
              <a:buClrTx/>
              <a:buSzTx/>
              <a:buFontTx/>
              <a:buNone/>
              <a:tabLst/>
              <a:defRPr/>
            </a:pPr>
            <a:r>
              <a:rPr kumimoji="0" sz="1600" b="0" i="0" u="none" strike="noStrike" kern="1200" cap="none" spc="-5" normalizeH="0" baseline="0" noProof="0" dirty="0">
                <a:ln>
                  <a:noFill/>
                </a:ln>
                <a:solidFill>
                  <a:srgbClr val="FF0000"/>
                </a:solidFill>
                <a:effectLst/>
                <a:uLnTx/>
                <a:uFillTx/>
                <a:latin typeface="Arial"/>
                <a:ea typeface="+mn-ea"/>
                <a:cs typeface="Arial"/>
              </a:rPr>
              <a:t>HH</a:t>
            </a:r>
            <a:r>
              <a:rPr kumimoji="0" sz="1600" b="0" i="0" u="none" strike="noStrike" kern="1200" cap="none" spc="-60" normalizeH="0" baseline="0" noProof="0" dirty="0">
                <a:ln>
                  <a:noFill/>
                </a:ln>
                <a:solidFill>
                  <a:srgbClr val="FF0000"/>
                </a:solidFill>
                <a:effectLst/>
                <a:uLnTx/>
                <a:uFillTx/>
                <a:latin typeface="Arial"/>
                <a:ea typeface="+mn-ea"/>
                <a:cs typeface="Arial"/>
              </a:rPr>
              <a:t> </a:t>
            </a:r>
            <a:r>
              <a:rPr kumimoji="0" sz="1600" b="0" i="0" u="none" strike="noStrike" kern="1200" cap="none" spc="-5" normalizeH="0" baseline="0" noProof="0" dirty="0">
                <a:ln>
                  <a:noFill/>
                </a:ln>
                <a:solidFill>
                  <a:srgbClr val="FF0000"/>
                </a:solidFill>
                <a:effectLst/>
                <a:uLnTx/>
                <a:uFillTx/>
                <a:latin typeface="Arial"/>
                <a:ea typeface="+mn-ea"/>
                <a:cs typeface="Arial"/>
              </a:rPr>
              <a:t>polarisation  20</a:t>
            </a:r>
            <a:r>
              <a:rPr kumimoji="0" sz="1600" b="0" i="0" u="none" strike="noStrike" kern="1200" cap="none" spc="-15" normalizeH="0" baseline="0" noProof="0" dirty="0">
                <a:ln>
                  <a:noFill/>
                </a:ln>
                <a:solidFill>
                  <a:srgbClr val="FF0000"/>
                </a:solidFill>
                <a:effectLst/>
                <a:uLnTx/>
                <a:uFillTx/>
                <a:latin typeface="Arial"/>
                <a:ea typeface="+mn-ea"/>
                <a:cs typeface="Arial"/>
              </a:rPr>
              <a:t> </a:t>
            </a:r>
            <a:r>
              <a:rPr kumimoji="0" sz="1600" b="0" i="0" u="none" strike="noStrike" kern="1200" cap="none" spc="-5" normalizeH="0" baseline="0" noProof="0" dirty="0">
                <a:ln>
                  <a:noFill/>
                </a:ln>
                <a:solidFill>
                  <a:srgbClr val="FF0000"/>
                </a:solidFill>
                <a:effectLst/>
                <a:uLnTx/>
                <a:uFillTx/>
                <a:latin typeface="Arial"/>
                <a:ea typeface="+mn-ea"/>
                <a:cs typeface="Arial"/>
              </a:rPr>
              <a:t>m</a:t>
            </a:r>
            <a:endParaRPr kumimoji="0" sz="1600" b="0" i="0" u="none" strike="noStrike" kern="1200" cap="none" spc="0" normalizeH="0" baseline="0" noProof="0">
              <a:ln>
                <a:noFill/>
              </a:ln>
              <a:solidFill>
                <a:prstClr val="black"/>
              </a:solidFill>
              <a:effectLst/>
              <a:uLnTx/>
              <a:uFillTx/>
              <a:latin typeface="Arial"/>
              <a:ea typeface="+mn-ea"/>
              <a:cs typeface="Arial"/>
            </a:endParaRPr>
          </a:p>
        </p:txBody>
      </p:sp>
      <p:sp>
        <p:nvSpPr>
          <p:cNvPr id="13" name="object 13"/>
          <p:cNvSpPr txBox="1"/>
          <p:nvPr/>
        </p:nvSpPr>
        <p:spPr>
          <a:xfrm>
            <a:off x="11648693" y="6684061"/>
            <a:ext cx="527050" cy="17780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1000" b="0" i="0" u="none" strike="noStrike" kern="1200" cap="none" spc="0" normalizeH="0" baseline="0" noProof="0" dirty="0">
                <a:ln>
                  <a:noFill/>
                </a:ln>
                <a:solidFill>
                  <a:srgbClr val="FFFFFF"/>
                </a:solidFill>
                <a:effectLst/>
                <a:uLnTx/>
                <a:uFillTx/>
                <a:latin typeface="Arial"/>
                <a:ea typeface="+mn-ea"/>
                <a:cs typeface="Arial"/>
              </a:rPr>
              <a:t>(c)</a:t>
            </a:r>
            <a:r>
              <a:rPr kumimoji="0" sz="1000" b="0" i="0" u="none" strike="noStrike" kern="1200" cap="none" spc="-65" normalizeH="0" baseline="0" noProof="0" dirty="0">
                <a:ln>
                  <a:noFill/>
                </a:ln>
                <a:solidFill>
                  <a:srgbClr val="FFFFFF"/>
                </a:solidFill>
                <a:effectLst/>
                <a:uLnTx/>
                <a:uFillTx/>
                <a:latin typeface="Arial"/>
                <a:ea typeface="+mn-ea"/>
                <a:cs typeface="Arial"/>
              </a:rPr>
              <a:t> </a:t>
            </a:r>
            <a:r>
              <a:rPr kumimoji="0" sz="1000" b="0" i="0" u="none" strike="noStrike" kern="1200" cap="none" spc="-5" normalizeH="0" baseline="0" noProof="0" dirty="0">
                <a:ln>
                  <a:noFill/>
                </a:ln>
                <a:solidFill>
                  <a:srgbClr val="FFFFFF"/>
                </a:solidFill>
                <a:effectLst/>
                <a:uLnTx/>
                <a:uFillTx/>
                <a:latin typeface="Arial"/>
                <a:ea typeface="+mn-ea"/>
                <a:cs typeface="Arial"/>
              </a:rPr>
              <a:t>SSTL</a:t>
            </a:r>
            <a:endParaRPr kumimoji="0" sz="1000" b="0" i="0" u="none" strike="noStrike" kern="1200" cap="none" spc="0" normalizeH="0" baseline="0" noProof="0">
              <a:ln>
                <a:noFill/>
              </a:ln>
              <a:solidFill>
                <a:prstClr val="black"/>
              </a:solidFill>
              <a:effectLst/>
              <a:uLnTx/>
              <a:uFillTx/>
              <a:latin typeface="Arial"/>
              <a:ea typeface="+mn-ea"/>
              <a:cs typeface="Arial"/>
            </a:endParaRPr>
          </a:p>
        </p:txBody>
      </p:sp>
    </p:spTree>
    <p:extLst>
      <p:ext uri="{BB962C8B-B14F-4D97-AF65-F5344CB8AC3E}">
        <p14:creationId xmlns:p14="http://schemas.microsoft.com/office/powerpoint/2010/main" val="42011053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xmlns="" id="{70250564-F9E7-4244-8271-AC7D35DE0EB8}"/>
              </a:ext>
            </a:extLst>
          </p:cNvPr>
          <p:cNvSpPr txBox="1">
            <a:spLocks/>
          </p:cNvSpPr>
          <p:nvPr/>
        </p:nvSpPr>
        <p:spPr>
          <a:xfrm>
            <a:off x="781571" y="949560"/>
            <a:ext cx="4321020" cy="1367682"/>
          </a:xfrm>
          <a:prstGeom prst="rect">
            <a:avLst/>
          </a:prstGeom>
        </p:spPr>
        <p:txBody>
          <a:bodyPr vert="horz" wrap="square" lIns="0" tIns="13335"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2700" marR="0" lvl="0" indent="0" algn="ctr" defTabSz="914400" rtl="0" eaLnBrk="1" fontAlgn="auto" latinLnBrk="0" hangingPunct="1">
              <a:lnSpc>
                <a:spcPct val="100000"/>
              </a:lnSpc>
              <a:spcBef>
                <a:spcPts val="105"/>
              </a:spcBef>
              <a:spcAft>
                <a:spcPts val="0"/>
              </a:spcAft>
              <a:buClrTx/>
              <a:buSzTx/>
              <a:buFontTx/>
              <a:buNone/>
              <a:tabLst/>
              <a:defRPr/>
            </a:pPr>
            <a:r>
              <a:rPr kumimoji="0" lang="en-GB" sz="4400" b="1" i="0" u="none" strike="noStrike" kern="1200" cap="none" spc="0" normalizeH="0" baseline="0" noProof="0" dirty="0">
                <a:ln>
                  <a:noFill/>
                </a:ln>
                <a:solidFill>
                  <a:srgbClr val="000000"/>
                </a:solidFill>
                <a:effectLst/>
                <a:uLnTx/>
                <a:uFillTx/>
                <a:latin typeface="Arial"/>
                <a:ea typeface="+mj-ea"/>
                <a:cs typeface="Arial"/>
              </a:rPr>
              <a:t>SSGP – High Resolution Data</a:t>
            </a:r>
            <a:endParaRPr kumimoji="0" lang="en-GB" sz="4400" b="0" i="0" u="none" strike="noStrike" kern="1200" cap="none" spc="0" normalizeH="0" baseline="0" noProof="0" dirty="0">
              <a:ln>
                <a:noFill/>
              </a:ln>
              <a:solidFill>
                <a:prstClr val="black"/>
              </a:solidFill>
              <a:effectLst/>
              <a:uLnTx/>
              <a:uFillTx/>
              <a:latin typeface="Arial"/>
              <a:ea typeface="+mj-ea"/>
              <a:cs typeface="Arial"/>
            </a:endParaRPr>
          </a:p>
        </p:txBody>
      </p:sp>
      <p:sp>
        <p:nvSpPr>
          <p:cNvPr id="5" name="object 3">
            <a:extLst>
              <a:ext uri="{FF2B5EF4-FFF2-40B4-BE49-F238E27FC236}">
                <a16:creationId xmlns:a16="http://schemas.microsoft.com/office/drawing/2014/main" xmlns="" id="{33251125-00A5-4D44-A81B-4D73F1284B0F}"/>
              </a:ext>
            </a:extLst>
          </p:cNvPr>
          <p:cNvSpPr/>
          <p:nvPr/>
        </p:nvSpPr>
        <p:spPr>
          <a:xfrm>
            <a:off x="656081" y="2317242"/>
            <a:ext cx="4572000" cy="0"/>
          </a:xfrm>
          <a:custGeom>
            <a:avLst/>
            <a:gdLst/>
            <a:ahLst/>
            <a:cxnLst/>
            <a:rect l="l" t="t" r="r" b="b"/>
            <a:pathLst>
              <a:path w="4572000">
                <a:moveTo>
                  <a:pt x="0" y="0"/>
                </a:moveTo>
                <a:lnTo>
                  <a:pt x="4572000" y="0"/>
                </a:lnTo>
              </a:path>
            </a:pathLst>
          </a:custGeom>
          <a:ln w="19812">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object 4">
            <a:extLst>
              <a:ext uri="{FF2B5EF4-FFF2-40B4-BE49-F238E27FC236}">
                <a16:creationId xmlns:a16="http://schemas.microsoft.com/office/drawing/2014/main" xmlns="" id="{215B68FC-6D96-4B73-B776-AEF7F7D85675}"/>
              </a:ext>
            </a:extLst>
          </p:cNvPr>
          <p:cNvSpPr txBox="1"/>
          <p:nvPr/>
        </p:nvSpPr>
        <p:spPr>
          <a:xfrm>
            <a:off x="791972" y="2678328"/>
            <a:ext cx="4850130" cy="3764492"/>
          </a:xfrm>
          <a:prstGeom prst="rect">
            <a:avLst/>
          </a:prstGeom>
        </p:spPr>
        <p:txBody>
          <a:bodyPr vert="horz" wrap="square" lIns="0" tIns="40005" rIns="0" bIns="0" rtlCol="0">
            <a:spAutoFit/>
          </a:bodyPr>
          <a:lstStyle/>
          <a:p>
            <a:pPr marL="298450" marR="0" lvl="0" indent="-285750" algn="l" defTabSz="914400" rtl="0" eaLnBrk="1" fontAlgn="auto" latinLnBrk="0" hangingPunct="1">
              <a:lnSpc>
                <a:spcPct val="100000"/>
              </a:lnSpc>
              <a:spcBef>
                <a:spcPts val="315"/>
              </a:spcBef>
              <a:spcAft>
                <a:spcPts val="0"/>
              </a:spcAft>
              <a:buClrTx/>
              <a:buSzTx/>
              <a:buFont typeface="Arial" panose="020B0604020202020204" pitchFamily="34" charset="0"/>
              <a:buChar char="•"/>
              <a:tabLst>
                <a:tab pos="240665" algn="l"/>
                <a:tab pos="241300" algn="l"/>
              </a:tabLst>
              <a:defRPr/>
            </a:pPr>
            <a:r>
              <a:rPr kumimoji="0" lang="en-GB" sz="1600" b="0" i="0" u="none" strike="noStrike" kern="1200" cap="none" spc="0" normalizeH="0" baseline="0" noProof="0" dirty="0">
                <a:ln>
                  <a:noFill/>
                </a:ln>
                <a:solidFill>
                  <a:prstClr val="black"/>
                </a:solidFill>
                <a:effectLst/>
                <a:uLnTx/>
                <a:uFillTx/>
                <a:latin typeface="Arial"/>
                <a:ea typeface="+mn-ea"/>
                <a:cs typeface="Arial"/>
              </a:rPr>
              <a:t>Space for a Smarter Government Programme</a:t>
            </a:r>
          </a:p>
          <a:p>
            <a:pPr marL="12700" marR="0" lvl="0" indent="0" algn="l" defTabSz="914400" rtl="0" eaLnBrk="1" fontAlgn="auto" latinLnBrk="0" hangingPunct="1">
              <a:lnSpc>
                <a:spcPct val="100000"/>
              </a:lnSpc>
              <a:spcBef>
                <a:spcPts val="315"/>
              </a:spcBef>
              <a:spcAft>
                <a:spcPts val="0"/>
              </a:spcAft>
              <a:buClrTx/>
              <a:buSzTx/>
              <a:buFontTx/>
              <a:buNone/>
              <a:tabLst>
                <a:tab pos="240665" algn="l"/>
                <a:tab pos="241300" algn="l"/>
              </a:tabLst>
              <a:defRPr/>
            </a:pPr>
            <a:endParaRPr kumimoji="0" lang="en-GB" sz="1600" b="0" i="0" u="none" strike="noStrike" kern="1200" cap="none" spc="0" normalizeH="0" baseline="0" noProof="0" dirty="0">
              <a:ln>
                <a:noFill/>
              </a:ln>
              <a:solidFill>
                <a:prstClr val="black"/>
              </a:solidFill>
              <a:effectLst/>
              <a:uLnTx/>
              <a:uFillTx/>
              <a:latin typeface="Arial"/>
              <a:ea typeface="+mn-ea"/>
              <a:cs typeface="Arial"/>
            </a:endParaRPr>
          </a:p>
          <a:p>
            <a:pPr marL="298450" marR="0" lvl="0" indent="-285750" algn="l" defTabSz="914400" rtl="0" eaLnBrk="1" fontAlgn="auto" latinLnBrk="0" hangingPunct="1">
              <a:lnSpc>
                <a:spcPct val="100000"/>
              </a:lnSpc>
              <a:spcBef>
                <a:spcPts val="315"/>
              </a:spcBef>
              <a:spcAft>
                <a:spcPts val="0"/>
              </a:spcAft>
              <a:buClrTx/>
              <a:buSzTx/>
              <a:buFont typeface="Arial" panose="020B0604020202020204" pitchFamily="34" charset="0"/>
              <a:buChar char="•"/>
              <a:tabLst>
                <a:tab pos="240665" algn="l"/>
                <a:tab pos="241300" algn="l"/>
              </a:tabLst>
              <a:defRPr/>
            </a:pPr>
            <a:r>
              <a:rPr kumimoji="0" lang="en-GB" sz="1600" b="0" i="0" u="none" strike="noStrike" kern="1200" cap="none" spc="0" normalizeH="0" baseline="0" noProof="0" dirty="0">
                <a:ln>
                  <a:noFill/>
                </a:ln>
                <a:solidFill>
                  <a:prstClr val="black"/>
                </a:solidFill>
                <a:effectLst/>
                <a:uLnTx/>
                <a:uFillTx/>
                <a:latin typeface="Arial"/>
                <a:ea typeface="+mn-ea"/>
                <a:cs typeface="Arial"/>
              </a:rPr>
              <a:t>UKSA funded</a:t>
            </a:r>
          </a:p>
          <a:p>
            <a:pPr marL="12700" marR="0" lvl="0" indent="0" algn="l" defTabSz="914400" rtl="0" eaLnBrk="1" fontAlgn="auto" latinLnBrk="0" hangingPunct="1">
              <a:lnSpc>
                <a:spcPct val="100000"/>
              </a:lnSpc>
              <a:spcBef>
                <a:spcPts val="315"/>
              </a:spcBef>
              <a:spcAft>
                <a:spcPts val="0"/>
              </a:spcAft>
              <a:buClrTx/>
              <a:buSzTx/>
              <a:buFontTx/>
              <a:buNone/>
              <a:tabLst>
                <a:tab pos="240665" algn="l"/>
                <a:tab pos="241300" algn="l"/>
              </a:tabLst>
              <a:defRPr/>
            </a:pPr>
            <a:endParaRPr kumimoji="0" lang="en-GB" sz="1600" b="0" i="0" u="none" strike="noStrike" kern="1200" cap="none" spc="0" normalizeH="0" baseline="0" noProof="0" dirty="0">
              <a:ln>
                <a:noFill/>
              </a:ln>
              <a:solidFill>
                <a:prstClr val="black"/>
              </a:solidFill>
              <a:effectLst/>
              <a:uLnTx/>
              <a:uFillTx/>
              <a:latin typeface="Arial"/>
              <a:ea typeface="+mn-ea"/>
              <a:cs typeface="Arial"/>
            </a:endParaRPr>
          </a:p>
          <a:p>
            <a:pPr marL="298450" marR="0" lvl="0" indent="-285750" algn="l" defTabSz="914400" rtl="0" eaLnBrk="1" fontAlgn="auto" latinLnBrk="0" hangingPunct="1">
              <a:lnSpc>
                <a:spcPct val="100000"/>
              </a:lnSpc>
              <a:spcBef>
                <a:spcPts val="315"/>
              </a:spcBef>
              <a:spcAft>
                <a:spcPts val="0"/>
              </a:spcAft>
              <a:buClrTx/>
              <a:buSzTx/>
              <a:buFont typeface="Arial" panose="020B0604020202020204" pitchFamily="34" charset="0"/>
              <a:buChar char="•"/>
              <a:tabLst>
                <a:tab pos="240665" algn="l"/>
                <a:tab pos="241300" algn="l"/>
              </a:tabLst>
              <a:defRPr/>
            </a:pPr>
            <a:r>
              <a:rPr kumimoji="0" lang="en-GB" sz="1600" b="0" i="0" u="none" strike="noStrike" kern="1200" cap="none" spc="0" normalizeH="0" baseline="0" noProof="0" dirty="0">
                <a:ln>
                  <a:noFill/>
                </a:ln>
                <a:solidFill>
                  <a:prstClr val="black"/>
                </a:solidFill>
                <a:effectLst/>
                <a:uLnTx/>
                <a:uFillTx/>
                <a:latin typeface="Arial"/>
                <a:ea typeface="+mn-ea"/>
                <a:cs typeface="Arial"/>
              </a:rPr>
              <a:t>A 1</a:t>
            </a:r>
            <a:r>
              <a:rPr kumimoji="0" lang="en-GB" sz="1600" b="0" i="0" u="none" strike="noStrike" kern="1200" cap="none" spc="0" normalizeH="0" baseline="30000" noProof="0" dirty="0">
                <a:ln>
                  <a:noFill/>
                </a:ln>
                <a:solidFill>
                  <a:prstClr val="black"/>
                </a:solidFill>
                <a:effectLst/>
                <a:uLnTx/>
                <a:uFillTx/>
                <a:latin typeface="Arial"/>
                <a:ea typeface="+mn-ea"/>
                <a:cs typeface="Arial"/>
              </a:rPr>
              <a:t>st</a:t>
            </a:r>
            <a:r>
              <a:rPr kumimoji="0" lang="en-GB" sz="1600" b="0" i="0" u="none" strike="noStrike" kern="1200" cap="none" spc="0" normalizeH="0" baseline="0" noProof="0" dirty="0">
                <a:ln>
                  <a:noFill/>
                </a:ln>
                <a:solidFill>
                  <a:prstClr val="black"/>
                </a:solidFill>
                <a:effectLst/>
                <a:uLnTx/>
                <a:uFillTx/>
                <a:latin typeface="Arial"/>
                <a:ea typeface="+mn-ea"/>
                <a:cs typeface="Arial"/>
              </a:rPr>
              <a:t> within Government</a:t>
            </a:r>
          </a:p>
          <a:p>
            <a:pPr marL="298450" marR="0" lvl="0" indent="-285750" algn="l" defTabSz="914400" rtl="0" eaLnBrk="1" fontAlgn="auto" latinLnBrk="0" hangingPunct="1">
              <a:lnSpc>
                <a:spcPct val="100000"/>
              </a:lnSpc>
              <a:spcBef>
                <a:spcPts val="315"/>
              </a:spcBef>
              <a:spcAft>
                <a:spcPts val="0"/>
              </a:spcAft>
              <a:buClrTx/>
              <a:buSzTx/>
              <a:buFont typeface="Arial" panose="020B0604020202020204" pitchFamily="34" charset="0"/>
              <a:buChar char="•"/>
              <a:tabLst>
                <a:tab pos="240665" algn="l"/>
                <a:tab pos="241300" algn="l"/>
              </a:tabLst>
              <a:defRPr/>
            </a:pPr>
            <a:endParaRPr kumimoji="0" lang="en-GB" sz="1600" b="0" i="0" u="none" strike="noStrike" kern="1200" cap="none" spc="0" normalizeH="0" baseline="0" noProof="0" dirty="0">
              <a:ln>
                <a:noFill/>
              </a:ln>
              <a:solidFill>
                <a:prstClr val="black"/>
              </a:solidFill>
              <a:effectLst/>
              <a:uLnTx/>
              <a:uFillTx/>
              <a:latin typeface="Arial"/>
              <a:ea typeface="+mn-ea"/>
              <a:cs typeface="Arial"/>
            </a:endParaRPr>
          </a:p>
          <a:p>
            <a:pPr marL="298450" marR="0" lvl="0" indent="-285750" algn="l" defTabSz="914400" rtl="0" eaLnBrk="1" fontAlgn="auto" latinLnBrk="0" hangingPunct="1">
              <a:lnSpc>
                <a:spcPct val="100000"/>
              </a:lnSpc>
              <a:spcBef>
                <a:spcPts val="315"/>
              </a:spcBef>
              <a:spcAft>
                <a:spcPts val="0"/>
              </a:spcAft>
              <a:buClrTx/>
              <a:buSzTx/>
              <a:buFont typeface="Arial" panose="020B0604020202020204" pitchFamily="34" charset="0"/>
              <a:buChar char="•"/>
              <a:tabLst>
                <a:tab pos="240665" algn="l"/>
                <a:tab pos="241300" algn="l"/>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3 years’ worth of imagery covering Great Britain and Northern Ireland, including a significant proportion of the shoreline at less than 5m per pixel resolution</a:t>
            </a:r>
          </a:p>
          <a:p>
            <a:pPr marL="12700" marR="0" lvl="0" indent="0" algn="l" defTabSz="914400" rtl="0" eaLnBrk="1" fontAlgn="auto" latinLnBrk="0" hangingPunct="1">
              <a:lnSpc>
                <a:spcPct val="100000"/>
              </a:lnSpc>
              <a:spcBef>
                <a:spcPts val="315"/>
              </a:spcBef>
              <a:spcAft>
                <a:spcPts val="0"/>
              </a:spcAft>
              <a:buClrTx/>
              <a:buSzTx/>
              <a:buFontTx/>
              <a:buNone/>
              <a:tabLst>
                <a:tab pos="240665" algn="l"/>
                <a:tab pos="241300" algn="l"/>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98450" marR="0" lvl="0" indent="-285750" algn="l" defTabSz="914400" rtl="0" eaLnBrk="1" fontAlgn="auto" latinLnBrk="0" hangingPunct="1">
              <a:lnSpc>
                <a:spcPct val="100000"/>
              </a:lnSpc>
              <a:spcBef>
                <a:spcPts val="315"/>
              </a:spcBef>
              <a:spcAft>
                <a:spcPts val="0"/>
              </a:spcAft>
              <a:buClrTx/>
              <a:buSzTx/>
              <a:buFont typeface="Arial" panose="020B0604020202020204" pitchFamily="34" charset="0"/>
              <a:buChar char="•"/>
              <a:tabLst>
                <a:tab pos="240665" algn="l"/>
                <a:tab pos="241300" algn="l"/>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The data within SSGP has been acquired from SPOT, COSMO-</a:t>
            </a: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rPr>
              <a:t>Skymed</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rPr>
              <a:t>Triplesat</a:t>
            </a:r>
            <a:endParaRPr kumimoji="0" sz="1600" b="0" i="0" u="none" strike="noStrike" kern="1200" cap="none" spc="0" normalizeH="0" baseline="0" noProof="0" dirty="0">
              <a:ln>
                <a:noFill/>
              </a:ln>
              <a:solidFill>
                <a:prstClr val="black"/>
              </a:solidFill>
              <a:effectLst/>
              <a:uLnTx/>
              <a:uFillTx/>
              <a:latin typeface="Arial"/>
              <a:ea typeface="+mn-ea"/>
              <a:cs typeface="Arial"/>
            </a:endParaRPr>
          </a:p>
        </p:txBody>
      </p:sp>
      <p:pic>
        <p:nvPicPr>
          <p:cNvPr id="2050" name="Picture 2">
            <a:extLst>
              <a:ext uri="{FF2B5EF4-FFF2-40B4-BE49-F238E27FC236}">
                <a16:creationId xmlns:a16="http://schemas.microsoft.com/office/drawing/2014/main" xmlns="" id="{512C3A4C-D357-4ADB-943C-AEF20E98C1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1793" y="304800"/>
            <a:ext cx="5186204" cy="59840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59074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3A8F201A-61B4-AD49-826A-B381076E0B8E}"/>
              </a:ext>
            </a:extLst>
          </p:cNvPr>
          <p:cNvSpPr>
            <a:spLocks noGrp="1"/>
          </p:cNvSpPr>
          <p:nvPr>
            <p:ph type="sldNum" sz="quarter" idx="12"/>
          </p:nvPr>
        </p:nvSpPr>
        <p:spPr/>
        <p:txBody>
          <a:bodyPr/>
          <a:lstStyle/>
          <a:p>
            <a:fld id="{5642EECE-B15D-402B-B309-7FABA9D582F9}" type="slidenum">
              <a:rPr lang="en-GB" smtClean="0"/>
              <a:t>6</a:t>
            </a:fld>
            <a:endParaRPr lang="en-GB"/>
          </a:p>
        </p:txBody>
      </p:sp>
      <p:sp>
        <p:nvSpPr>
          <p:cNvPr id="3" name="Rectangle 2">
            <a:extLst>
              <a:ext uri="{FF2B5EF4-FFF2-40B4-BE49-F238E27FC236}">
                <a16:creationId xmlns:a16="http://schemas.microsoft.com/office/drawing/2014/main" xmlns="" id="{2F553455-6C71-DA43-B4D8-8C552B1DAD22}"/>
              </a:ext>
            </a:extLst>
          </p:cNvPr>
          <p:cNvSpPr txBox="1">
            <a:spLocks noChangeArrowheads="1"/>
          </p:cNvSpPr>
          <p:nvPr/>
        </p:nvSpPr>
        <p:spPr>
          <a:xfrm>
            <a:off x="2243906" y="1268934"/>
            <a:ext cx="7956550" cy="1223963"/>
          </a:xfrm>
          <a:prstGeom prst="rect">
            <a:avLst/>
          </a:prstGeom>
        </p:spPr>
        <p:txBody>
          <a:bodyPr anchor="t">
            <a:normAutofit fontScale="25000" lnSpcReduction="20000"/>
          </a:bodyPr>
          <a:lstStyle>
            <a:lvl1pPr algn="l" defTabSz="914400" rtl="0" eaLnBrk="1" latinLnBrk="0" hangingPunct="1">
              <a:lnSpc>
                <a:spcPct val="90000"/>
              </a:lnSpc>
              <a:spcBef>
                <a:spcPct val="0"/>
              </a:spcBef>
              <a:buNone/>
              <a:defRPr sz="4000" kern="1200">
                <a:solidFill>
                  <a:schemeClr val="tx2"/>
                </a:solidFill>
                <a:latin typeface="+mj-lt"/>
                <a:ea typeface="+mj-ea"/>
                <a:cs typeface="+mj-cs"/>
              </a:defRPr>
            </a:lvl1pPr>
          </a:lstStyle>
          <a:p>
            <a:pPr>
              <a:defRPr/>
            </a:pPr>
            <a:r>
              <a:rPr lang="en-GB" sz="10700" dirty="0">
                <a:solidFill>
                  <a:srgbClr val="000000"/>
                </a:solidFill>
                <a:latin typeface="+mn-lt"/>
              </a:rPr>
              <a:t>UK-China Newton Fund</a:t>
            </a:r>
            <a:br>
              <a:rPr lang="en-GB" sz="10700" dirty="0">
                <a:solidFill>
                  <a:srgbClr val="000000"/>
                </a:solidFill>
                <a:latin typeface="+mn-lt"/>
              </a:rPr>
            </a:br>
            <a:r>
              <a:rPr lang="en-GB" sz="10700" dirty="0">
                <a:solidFill>
                  <a:srgbClr val="000000"/>
                </a:solidFill>
                <a:latin typeface="Corisande" pitchFamily="2" charset="0"/>
              </a:rPr>
              <a:t/>
            </a:r>
            <a:br>
              <a:rPr lang="en-GB" sz="10700" dirty="0">
                <a:solidFill>
                  <a:srgbClr val="000000"/>
                </a:solidFill>
                <a:latin typeface="Corisande" pitchFamily="2" charset="0"/>
              </a:rPr>
            </a:br>
            <a:r>
              <a:rPr lang="en-GB" altLang="en-US" sz="10700" dirty="0">
                <a:latin typeface="Calibri" pitchFamily="34" charset="0"/>
              </a:rPr>
              <a:t>Translating space based research methods and technologies to aid agricultural development  in China. </a:t>
            </a:r>
            <a:r>
              <a:rPr lang="en-GB" altLang="en-US" dirty="0">
                <a:latin typeface="Calibri" pitchFamily="34" charset="0"/>
              </a:rPr>
              <a:t/>
            </a:r>
            <a:br>
              <a:rPr lang="en-GB" altLang="en-US" dirty="0">
                <a:latin typeface="Calibri" pitchFamily="34" charset="0"/>
              </a:rPr>
            </a:br>
            <a:endParaRPr lang="en-US" altLang="en-US" dirty="0">
              <a:latin typeface="Calibri" pitchFamily="34" charset="0"/>
            </a:endParaRPr>
          </a:p>
        </p:txBody>
      </p:sp>
      <p:sp>
        <p:nvSpPr>
          <p:cNvPr id="4" name="TextBox 6">
            <a:extLst>
              <a:ext uri="{FF2B5EF4-FFF2-40B4-BE49-F238E27FC236}">
                <a16:creationId xmlns:a16="http://schemas.microsoft.com/office/drawing/2014/main" xmlns="" id="{045469DF-E69A-494D-8CD3-A7CF0181E178}"/>
              </a:ext>
            </a:extLst>
          </p:cNvPr>
          <p:cNvSpPr txBox="1">
            <a:spLocks noChangeArrowheads="1"/>
          </p:cNvSpPr>
          <p:nvPr/>
        </p:nvSpPr>
        <p:spPr bwMode="auto">
          <a:xfrm>
            <a:off x="1542924" y="4145972"/>
            <a:ext cx="9144000" cy="236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Grande"/>
                <a:ea typeface="ヒラギノ角ゴ Pro W3" charset="-128"/>
              </a:defRPr>
            </a:lvl1pPr>
            <a:lvl2pPr marL="742950" indent="-285750" eaLnBrk="0" hangingPunct="0">
              <a:defRPr sz="2400">
                <a:solidFill>
                  <a:schemeClr val="tx1"/>
                </a:solidFill>
                <a:latin typeface="Lucida Grande"/>
                <a:ea typeface="ヒラギノ角ゴ Pro W3" charset="-128"/>
              </a:defRPr>
            </a:lvl2pPr>
            <a:lvl3pPr marL="1143000" indent="-228600" eaLnBrk="0" hangingPunct="0">
              <a:defRPr sz="2400">
                <a:solidFill>
                  <a:schemeClr val="tx1"/>
                </a:solidFill>
                <a:latin typeface="Lucida Grande"/>
                <a:ea typeface="ヒラギノ角ゴ Pro W3" charset="-128"/>
              </a:defRPr>
            </a:lvl3pPr>
            <a:lvl4pPr marL="1600200" indent="-228600" eaLnBrk="0" hangingPunct="0">
              <a:defRPr sz="2400">
                <a:solidFill>
                  <a:schemeClr val="tx1"/>
                </a:solidFill>
                <a:latin typeface="Lucida Grande"/>
                <a:ea typeface="ヒラギノ角ゴ Pro W3" charset="-128"/>
              </a:defRPr>
            </a:lvl4pPr>
            <a:lvl5pPr marL="2057400" indent="-228600" eaLnBrk="0" hangingPunct="0">
              <a:defRPr sz="2400">
                <a:solidFill>
                  <a:schemeClr val="tx1"/>
                </a:solidFill>
                <a:latin typeface="Lucida Grande"/>
                <a:ea typeface="ヒラギノ角ゴ Pro W3" charset="-128"/>
              </a:defRPr>
            </a:lvl5pPr>
            <a:lvl6pPr marL="2514600" indent="-228600" eaLnBrk="0" fontAlgn="base" hangingPunct="0">
              <a:spcBef>
                <a:spcPct val="0"/>
              </a:spcBef>
              <a:spcAft>
                <a:spcPct val="0"/>
              </a:spcAft>
              <a:defRPr sz="2400">
                <a:solidFill>
                  <a:schemeClr val="tx1"/>
                </a:solidFill>
                <a:latin typeface="Lucida Grande"/>
                <a:ea typeface="ヒラギノ角ゴ Pro W3" charset="-128"/>
              </a:defRPr>
            </a:lvl6pPr>
            <a:lvl7pPr marL="2971800" indent="-228600" eaLnBrk="0" fontAlgn="base" hangingPunct="0">
              <a:spcBef>
                <a:spcPct val="0"/>
              </a:spcBef>
              <a:spcAft>
                <a:spcPct val="0"/>
              </a:spcAft>
              <a:defRPr sz="2400">
                <a:solidFill>
                  <a:schemeClr val="tx1"/>
                </a:solidFill>
                <a:latin typeface="Lucida Grande"/>
                <a:ea typeface="ヒラギノ角ゴ Pro W3" charset="-128"/>
              </a:defRPr>
            </a:lvl7pPr>
            <a:lvl8pPr marL="3429000" indent="-228600" eaLnBrk="0" fontAlgn="base" hangingPunct="0">
              <a:spcBef>
                <a:spcPct val="0"/>
              </a:spcBef>
              <a:spcAft>
                <a:spcPct val="0"/>
              </a:spcAft>
              <a:defRPr sz="2400">
                <a:solidFill>
                  <a:schemeClr val="tx1"/>
                </a:solidFill>
                <a:latin typeface="Lucida Grande"/>
                <a:ea typeface="ヒラギノ角ゴ Pro W3" charset="-128"/>
              </a:defRPr>
            </a:lvl8pPr>
            <a:lvl9pPr marL="3886200" indent="-228600" eaLnBrk="0" fontAlgn="base" hangingPunct="0">
              <a:spcBef>
                <a:spcPct val="0"/>
              </a:spcBef>
              <a:spcAft>
                <a:spcPct val="0"/>
              </a:spcAft>
              <a:defRPr sz="2400">
                <a:solidFill>
                  <a:schemeClr val="tx1"/>
                </a:solidFill>
                <a:latin typeface="Lucida Grande"/>
                <a:ea typeface="ヒラギノ角ゴ Pro W3" charset="-128"/>
              </a:defRPr>
            </a:lvl9pPr>
          </a:lstStyle>
          <a:p>
            <a:pPr algn="ctr">
              <a:spcBef>
                <a:spcPct val="20000"/>
              </a:spcBef>
              <a:defRPr/>
            </a:pPr>
            <a:endParaRPr lang="en-GB" sz="1800" kern="0" dirty="0">
              <a:solidFill>
                <a:srgbClr val="000000"/>
              </a:solidFill>
              <a:latin typeface="Corisande" pitchFamily="2" charset="0"/>
              <a:ea typeface="+mn-ea"/>
            </a:endParaRPr>
          </a:p>
          <a:p>
            <a:pPr algn="ctr">
              <a:spcBef>
                <a:spcPct val="20000"/>
              </a:spcBef>
              <a:defRPr/>
            </a:pPr>
            <a:endParaRPr lang="en-GB" sz="1800" kern="0" dirty="0">
              <a:solidFill>
                <a:srgbClr val="000000"/>
              </a:solidFill>
              <a:latin typeface="Corisande" pitchFamily="2" charset="0"/>
              <a:ea typeface="+mn-ea"/>
            </a:endParaRPr>
          </a:p>
          <a:p>
            <a:pPr algn="ctr">
              <a:spcBef>
                <a:spcPct val="20000"/>
              </a:spcBef>
              <a:defRPr/>
            </a:pPr>
            <a:endParaRPr lang="en-GB" sz="1800" kern="0" dirty="0">
              <a:solidFill>
                <a:srgbClr val="000000"/>
              </a:solidFill>
              <a:latin typeface="Corisande" pitchFamily="2" charset="0"/>
              <a:ea typeface="+mn-ea"/>
            </a:endParaRPr>
          </a:p>
          <a:p>
            <a:pPr algn="ctr">
              <a:spcBef>
                <a:spcPct val="20000"/>
              </a:spcBef>
              <a:defRPr/>
            </a:pPr>
            <a:endParaRPr lang="en-GB" sz="1800" kern="0" dirty="0">
              <a:solidFill>
                <a:srgbClr val="000000"/>
              </a:solidFill>
              <a:latin typeface="Corisande" pitchFamily="2" charset="0"/>
              <a:ea typeface="+mn-ea"/>
            </a:endParaRPr>
          </a:p>
          <a:p>
            <a:pPr algn="ctr">
              <a:spcBef>
                <a:spcPct val="20000"/>
              </a:spcBef>
              <a:defRPr/>
            </a:pPr>
            <a:r>
              <a:rPr lang="en-GB" sz="1800" kern="0" dirty="0">
                <a:solidFill>
                  <a:srgbClr val="000000"/>
                </a:solidFill>
                <a:latin typeface="Corisande" pitchFamily="2" charset="0"/>
                <a:ea typeface="+mn-ea"/>
              </a:rPr>
              <a:t>Dr Hugh Mortimer</a:t>
            </a:r>
          </a:p>
          <a:p>
            <a:pPr algn="ctr">
              <a:spcBef>
                <a:spcPct val="20000"/>
              </a:spcBef>
              <a:defRPr/>
            </a:pPr>
            <a:r>
              <a:rPr lang="en-GB" sz="1800" kern="0" dirty="0">
                <a:solidFill>
                  <a:srgbClr val="000000"/>
                </a:solidFill>
                <a:latin typeface="Corisande" pitchFamily="2" charset="0"/>
                <a:ea typeface="+mn-ea"/>
              </a:rPr>
              <a:t>The Rutherford Appleton Laboratory, STFC. </a:t>
            </a:r>
          </a:p>
          <a:p>
            <a:pPr algn="ctr">
              <a:spcBef>
                <a:spcPct val="20000"/>
              </a:spcBef>
              <a:defRPr/>
            </a:pPr>
            <a:endParaRPr lang="en-GB" sz="1800" kern="0" dirty="0">
              <a:solidFill>
                <a:srgbClr val="000000"/>
              </a:solidFill>
              <a:latin typeface="Corisande" pitchFamily="2" charset="0"/>
              <a:ea typeface="+mn-ea"/>
            </a:endParaRPr>
          </a:p>
        </p:txBody>
      </p:sp>
      <p:pic>
        <p:nvPicPr>
          <p:cNvPr id="5" name="Picture 12" descr="Image result for UK research and innovation  logo">
            <a:extLst>
              <a:ext uri="{FF2B5EF4-FFF2-40B4-BE49-F238E27FC236}">
                <a16:creationId xmlns:a16="http://schemas.microsoft.com/office/drawing/2014/main" xmlns="" id="{1AF18D2B-1A4B-7741-9053-9378677C308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2664" y="5033990"/>
            <a:ext cx="1227622" cy="33145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ts1.mm.bing.net/th?&amp;id=HN.607992847903624386&amp;w=300&amp;h=300&amp;c=0&amp;pid=1.9&amp;rs=0&amp;p=0">
            <a:extLst>
              <a:ext uri="{FF2B5EF4-FFF2-40B4-BE49-F238E27FC236}">
                <a16:creationId xmlns:a16="http://schemas.microsoft.com/office/drawing/2014/main" xmlns="" id="{46050050-13F0-CE46-A996-607F1243BAB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12453" y="4247426"/>
            <a:ext cx="1149269" cy="1149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7" name="Picture 2" descr="中心标">
            <a:extLst>
              <a:ext uri="{FF2B5EF4-FFF2-40B4-BE49-F238E27FC236}">
                <a16:creationId xmlns:a16="http://schemas.microsoft.com/office/drawing/2014/main" xmlns="" id="{3B1562DC-7A52-8142-84A7-7F61EE50C8BC}"/>
              </a:ext>
            </a:extLst>
          </p:cNvPr>
          <p:cNvPicPr>
            <a:picLocks noChangeAspect="1" noChangeArrowheads="1"/>
          </p:cNvPicPr>
          <p:nvPr/>
        </p:nvPicPr>
        <p:blipFill>
          <a:blip r:embed="rId4">
            <a:clrChange>
              <a:clrFrom>
                <a:srgbClr val="FAFFFF"/>
              </a:clrFrom>
              <a:clrTo>
                <a:srgbClr val="FAFFFF">
                  <a:alpha val="0"/>
                </a:srgbClr>
              </a:clrTo>
            </a:clrChange>
            <a:extLst>
              <a:ext uri="{28A0092B-C50C-407E-A947-70E740481C1C}">
                <a14:useLocalDpi xmlns:a14="http://schemas.microsoft.com/office/drawing/2010/main"/>
              </a:ext>
            </a:extLst>
          </a:blip>
          <a:srcRect/>
          <a:stretch>
            <a:fillRect/>
          </a:stretch>
        </p:blipFill>
        <p:spPr bwMode="auto">
          <a:xfrm>
            <a:off x="3337399" y="4252012"/>
            <a:ext cx="1084162" cy="10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http://upload.wikimedia.org/wikipedia/en/6/6c/UK_Research_Council's_Logo.jpg">
            <a:extLst>
              <a:ext uri="{FF2B5EF4-FFF2-40B4-BE49-F238E27FC236}">
                <a16:creationId xmlns:a16="http://schemas.microsoft.com/office/drawing/2014/main" xmlns="" id="{1BC105B1-135D-DE46-B740-579B843A6543}"/>
              </a:ext>
            </a:extLst>
          </p:cNvPr>
          <p:cNvPicPr>
            <a:picLocks noChangeAspect="1" noChangeArrowheads="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b="36830"/>
          <a:stretch/>
        </p:blipFill>
        <p:spPr bwMode="auto">
          <a:xfrm>
            <a:off x="2117305" y="4342190"/>
            <a:ext cx="1080120" cy="627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http://www.britishcouncil.org/sites/britishcouncil.uk2/files/styles/bc-590x332/public/newton-fund-master-rgb-small_630x354_300pxin.jpg?itok=wVO3QHOV">
            <a:extLst>
              <a:ext uri="{FF2B5EF4-FFF2-40B4-BE49-F238E27FC236}">
                <a16:creationId xmlns:a16="http://schemas.microsoft.com/office/drawing/2014/main" xmlns="" id="{E3D5C613-FDAC-ED4B-B76F-0443956319A0}"/>
              </a:ext>
            </a:extLst>
          </p:cNvPr>
          <p:cNvPicPr>
            <a:picLocks noChangeAspect="1" noChangeArrowheads="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228829" y="4149080"/>
            <a:ext cx="1297188" cy="1201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descr="Science%20&amp;%20Techonlogy%20Facilities%20Council1">
            <a:extLst>
              <a:ext uri="{FF2B5EF4-FFF2-40B4-BE49-F238E27FC236}">
                <a16:creationId xmlns:a16="http://schemas.microsoft.com/office/drawing/2014/main" xmlns="" id="{34B2C2EC-B342-6C43-A47A-8208CA1151F0}"/>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954435" y="4149080"/>
            <a:ext cx="1274395" cy="1322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https://thesmalab.files.wordpress.com/2015/01/nsfc.jpg">
            <a:extLst>
              <a:ext uri="{FF2B5EF4-FFF2-40B4-BE49-F238E27FC236}">
                <a16:creationId xmlns:a16="http://schemas.microsoft.com/office/drawing/2014/main" xmlns="" id="{7C4614BE-588A-0741-BDD6-6CB4741CEE1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44272" y="4149081"/>
            <a:ext cx="1979712" cy="124551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xmlns="" id="{F4D7FD80-5137-8243-9294-B7681EBCBB86}"/>
              </a:ext>
            </a:extLst>
          </p:cNvPr>
          <p:cNvSpPr txBox="1"/>
          <p:nvPr/>
        </p:nvSpPr>
        <p:spPr>
          <a:xfrm>
            <a:off x="1196502" y="1867711"/>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42641548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0640" y="278385"/>
            <a:ext cx="8770721" cy="492443"/>
          </a:xfrm>
        </p:spPr>
        <p:txBody>
          <a:bodyPr>
            <a:normAutofit fontScale="90000"/>
          </a:bodyPr>
          <a:lstStyle/>
          <a:p>
            <a:r>
              <a:rPr lang="en-GB" dirty="0"/>
              <a:t>Overview of the programme</a:t>
            </a:r>
          </a:p>
        </p:txBody>
      </p:sp>
      <p:sp>
        <p:nvSpPr>
          <p:cNvPr id="5" name="Content Placeholder 2"/>
          <p:cNvSpPr txBox="1">
            <a:spLocks/>
          </p:cNvSpPr>
          <p:nvPr/>
        </p:nvSpPr>
        <p:spPr>
          <a:xfrm>
            <a:off x="1746129" y="1391698"/>
            <a:ext cx="8706536" cy="3231654"/>
          </a:xfrm>
          <a:prstGeom prst="rect">
            <a:avLst/>
          </a:prstGeom>
        </p:spPr>
        <p:txBody>
          <a:bodyPr wrap="square" lIns="0" tIns="0" rIns="0" bIns="0">
            <a:spAutoFit/>
          </a:bodyPr>
          <a:lstStyle>
            <a:lvl1pPr marL="0">
              <a:defRPr b="0" i="0">
                <a:solidFill>
                  <a:schemeClr val="tx1"/>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defRPr/>
            </a:pPr>
            <a:r>
              <a:rPr lang="en-GB" altLang="en-US" sz="2400" kern="0" dirty="0">
                <a:solidFill>
                  <a:prstClr val="black"/>
                </a:solidFill>
                <a:latin typeface="Calibri"/>
              </a:rPr>
              <a:t>Utilising space based remote sensing technologies, data and modelling capabilities.  Overall UK-China Budget £28.6M over 5 years</a:t>
            </a:r>
          </a:p>
          <a:p>
            <a:pPr>
              <a:defRPr/>
            </a:pPr>
            <a:endParaRPr lang="en-GB" altLang="en-US" sz="2400" kern="0" dirty="0">
              <a:solidFill>
                <a:prstClr val="black"/>
              </a:solidFill>
              <a:latin typeface="Calibri"/>
            </a:endParaRPr>
          </a:p>
          <a:p>
            <a:pPr marL="342900" indent="-342900">
              <a:buFont typeface="Arial" panose="020B0604020202020204" pitchFamily="34" charset="0"/>
              <a:buChar char="•"/>
              <a:defRPr/>
            </a:pPr>
            <a:r>
              <a:rPr lang="en-GB" sz="2400" dirty="0">
                <a:solidFill>
                  <a:prstClr val="black"/>
                </a:solidFill>
                <a:latin typeface="Calibri"/>
              </a:rPr>
              <a:t>Managing 7 active projects – 5 R&amp;D projects, “Network+”, Data services project</a:t>
            </a:r>
          </a:p>
          <a:p>
            <a:pPr marL="342900" indent="-342900">
              <a:buFont typeface="Arial" panose="020B0604020202020204" pitchFamily="34" charset="0"/>
              <a:buChar char="•"/>
              <a:defRPr/>
            </a:pPr>
            <a:r>
              <a:rPr lang="en-GB" sz="2400" dirty="0">
                <a:solidFill>
                  <a:prstClr val="black"/>
                </a:solidFill>
                <a:latin typeface="Calibri"/>
              </a:rPr>
              <a:t>Connecting 49 private and public organisation (academic and industrial organisations) in the UK with 51 in China</a:t>
            </a:r>
          </a:p>
          <a:p>
            <a:pPr>
              <a:defRPr/>
            </a:pPr>
            <a:endParaRPr lang="en-GB" altLang="en-US" sz="2400" kern="0" dirty="0">
              <a:solidFill>
                <a:prstClr val="black"/>
              </a:solidFill>
              <a:latin typeface="Calibri"/>
            </a:endParaRPr>
          </a:p>
          <a:p>
            <a:pPr>
              <a:defRPr/>
            </a:pPr>
            <a:endParaRPr lang="en-GB" altLang="en-US" kern="0" dirty="0">
              <a:solidFill>
                <a:prstClr val="black"/>
              </a:solidFill>
              <a:latin typeface="Calibri"/>
            </a:endParaRPr>
          </a:p>
        </p:txBody>
      </p:sp>
      <p:grpSp>
        <p:nvGrpSpPr>
          <p:cNvPr id="3" name="Group 2"/>
          <p:cNvGrpSpPr/>
          <p:nvPr/>
        </p:nvGrpSpPr>
        <p:grpSpPr>
          <a:xfrm>
            <a:off x="1746130" y="4267201"/>
            <a:ext cx="8457569" cy="2496267"/>
            <a:chOff x="222129" y="3633787"/>
            <a:chExt cx="8457569" cy="2496267"/>
          </a:xfrm>
        </p:grpSpPr>
        <p:sp>
          <p:nvSpPr>
            <p:cNvPr id="6" name="Right Arrow 5"/>
            <p:cNvSpPr/>
            <p:nvPr/>
          </p:nvSpPr>
          <p:spPr>
            <a:xfrm>
              <a:off x="1962029" y="3979862"/>
              <a:ext cx="1957387" cy="9175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lgn="ctr">
                <a:defRPr/>
              </a:pPr>
              <a:r>
                <a:rPr lang="en-GB" sz="2400" dirty="0">
                  <a:solidFill>
                    <a:prstClr val="black"/>
                  </a:solidFill>
                  <a:latin typeface="Calibri"/>
                </a:rPr>
                <a:t>R&amp;D</a:t>
              </a:r>
            </a:p>
          </p:txBody>
        </p:sp>
        <p:sp>
          <p:nvSpPr>
            <p:cNvPr id="7" name="Right Arrow 6"/>
            <p:cNvSpPr/>
            <p:nvPr/>
          </p:nvSpPr>
          <p:spPr>
            <a:xfrm>
              <a:off x="318966" y="3840162"/>
              <a:ext cx="1584325" cy="11604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lgn="ctr">
                <a:defRPr/>
              </a:pPr>
              <a:r>
                <a:rPr lang="en-GB" sz="1600" dirty="0">
                  <a:solidFill>
                    <a:prstClr val="black"/>
                  </a:solidFill>
                  <a:latin typeface="Calibri"/>
                </a:rPr>
                <a:t>Rapid Response</a:t>
              </a:r>
            </a:p>
          </p:txBody>
        </p:sp>
        <p:sp>
          <p:nvSpPr>
            <p:cNvPr id="8" name="TextBox 8"/>
            <p:cNvSpPr txBox="1">
              <a:spLocks noChangeArrowheads="1"/>
            </p:cNvSpPr>
            <p:nvPr/>
          </p:nvSpPr>
          <p:spPr bwMode="auto">
            <a:xfrm>
              <a:off x="222129" y="3633787"/>
              <a:ext cx="845616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b="1">
                  <a:solidFill>
                    <a:srgbClr val="C31503"/>
                  </a:solidFill>
                  <a:latin typeface="Arial" panose="020B0604020202020204" pitchFamily="34" charset="0"/>
                </a:defRPr>
              </a:lvl1pPr>
              <a:lvl2pPr marL="742950" indent="-285750">
                <a:defRPr sz="1200" b="1">
                  <a:solidFill>
                    <a:srgbClr val="C31503"/>
                  </a:solidFill>
                  <a:latin typeface="Arial" panose="020B0604020202020204" pitchFamily="34" charset="0"/>
                </a:defRPr>
              </a:lvl2pPr>
              <a:lvl3pPr marL="1143000" indent="-228600">
                <a:defRPr sz="1200" b="1">
                  <a:solidFill>
                    <a:srgbClr val="C31503"/>
                  </a:solidFill>
                  <a:latin typeface="Arial" panose="020B0604020202020204" pitchFamily="34" charset="0"/>
                </a:defRPr>
              </a:lvl3pPr>
              <a:lvl4pPr marL="1600200" indent="-228600">
                <a:defRPr sz="1200" b="1">
                  <a:solidFill>
                    <a:srgbClr val="C31503"/>
                  </a:solidFill>
                  <a:latin typeface="Arial" panose="020B0604020202020204" pitchFamily="34" charset="0"/>
                </a:defRPr>
              </a:lvl4pPr>
              <a:lvl5pPr marL="2057400" indent="-228600">
                <a:defRPr sz="1200" b="1">
                  <a:solidFill>
                    <a:srgbClr val="C31503"/>
                  </a:solidFill>
                  <a:latin typeface="Arial" panose="020B0604020202020204" pitchFamily="34" charset="0"/>
                </a:defRPr>
              </a:lvl5pPr>
              <a:lvl6pPr marL="2514600" indent="-228600" eaLnBrk="0" fontAlgn="base" hangingPunct="0">
                <a:spcBef>
                  <a:spcPct val="0"/>
                </a:spcBef>
                <a:spcAft>
                  <a:spcPct val="0"/>
                </a:spcAft>
                <a:defRPr sz="1200" b="1">
                  <a:solidFill>
                    <a:srgbClr val="C31503"/>
                  </a:solidFill>
                  <a:latin typeface="Arial" panose="020B0604020202020204" pitchFamily="34" charset="0"/>
                </a:defRPr>
              </a:lvl6pPr>
              <a:lvl7pPr marL="2971800" indent="-228600" eaLnBrk="0" fontAlgn="base" hangingPunct="0">
                <a:spcBef>
                  <a:spcPct val="0"/>
                </a:spcBef>
                <a:spcAft>
                  <a:spcPct val="0"/>
                </a:spcAft>
                <a:defRPr sz="1200" b="1">
                  <a:solidFill>
                    <a:srgbClr val="C31503"/>
                  </a:solidFill>
                  <a:latin typeface="Arial" panose="020B0604020202020204" pitchFamily="34" charset="0"/>
                </a:defRPr>
              </a:lvl7pPr>
              <a:lvl8pPr marL="3429000" indent="-228600" eaLnBrk="0" fontAlgn="base" hangingPunct="0">
                <a:spcBef>
                  <a:spcPct val="0"/>
                </a:spcBef>
                <a:spcAft>
                  <a:spcPct val="0"/>
                </a:spcAft>
                <a:defRPr sz="1200" b="1">
                  <a:solidFill>
                    <a:srgbClr val="C31503"/>
                  </a:solidFill>
                  <a:latin typeface="Arial" panose="020B0604020202020204" pitchFamily="34" charset="0"/>
                </a:defRPr>
              </a:lvl8pPr>
              <a:lvl9pPr marL="3886200" indent="-228600" eaLnBrk="0" fontAlgn="base" hangingPunct="0">
                <a:spcBef>
                  <a:spcPct val="0"/>
                </a:spcBef>
                <a:spcAft>
                  <a:spcPct val="0"/>
                </a:spcAft>
                <a:defRPr sz="1200" b="1">
                  <a:solidFill>
                    <a:srgbClr val="C31503"/>
                  </a:solidFill>
                  <a:latin typeface="Arial" panose="020B0604020202020204" pitchFamily="34" charset="0"/>
                </a:defRPr>
              </a:lvl9pPr>
            </a:lstStyle>
            <a:p>
              <a:pPr>
                <a:defRPr/>
              </a:pPr>
              <a:r>
                <a:rPr lang="en-GB" altLang="en-US" sz="2400" dirty="0">
                  <a:solidFill>
                    <a:prstClr val="black"/>
                  </a:solidFill>
                </a:rPr>
                <a:t>2014	       2015	   2016          2017  	      2018          2019</a:t>
              </a:r>
            </a:p>
          </p:txBody>
        </p:sp>
        <p:sp>
          <p:nvSpPr>
            <p:cNvPr id="9" name="Right Arrow 8"/>
            <p:cNvSpPr/>
            <p:nvPr/>
          </p:nvSpPr>
          <p:spPr>
            <a:xfrm>
              <a:off x="3938466" y="3962400"/>
              <a:ext cx="4733925" cy="9159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lgn="ctr">
                <a:defRPr/>
              </a:pPr>
              <a:r>
                <a:rPr lang="en-GB" sz="2400" dirty="0">
                  <a:solidFill>
                    <a:prstClr val="black"/>
                  </a:solidFill>
                  <a:latin typeface="Calibri"/>
                </a:rPr>
                <a:t>NSFC Joint Call</a:t>
              </a:r>
            </a:p>
          </p:txBody>
        </p:sp>
        <p:sp>
          <p:nvSpPr>
            <p:cNvPr id="10" name="Right Arrow 9"/>
            <p:cNvSpPr/>
            <p:nvPr/>
          </p:nvSpPr>
          <p:spPr>
            <a:xfrm>
              <a:off x="1977273" y="4931492"/>
              <a:ext cx="6702425" cy="1198562"/>
            </a:xfrm>
            <a:prstGeom prst="rightArrow">
              <a:avLst>
                <a:gd name="adj1" fmla="val 38270"/>
                <a:gd name="adj2" fmla="val 33871"/>
              </a:avLst>
            </a:prstGeom>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lgn="ctr">
                <a:defRPr/>
              </a:pPr>
              <a:r>
                <a:rPr lang="en-GB" sz="2400" dirty="0">
                  <a:solidFill>
                    <a:prstClr val="black"/>
                  </a:solidFill>
                  <a:latin typeface="Calibri"/>
                </a:rPr>
                <a:t>NETWORK +</a:t>
              </a:r>
            </a:p>
          </p:txBody>
        </p:sp>
      </p:grpSp>
    </p:spTree>
    <p:extLst>
      <p:ext uri="{BB962C8B-B14F-4D97-AF65-F5344CB8AC3E}">
        <p14:creationId xmlns:p14="http://schemas.microsoft.com/office/powerpoint/2010/main" val="3915058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4"/>
          <p:cNvSpPr txBox="1">
            <a:spLocks noChangeArrowheads="1"/>
          </p:cNvSpPr>
          <p:nvPr/>
        </p:nvSpPr>
        <p:spPr bwMode="auto">
          <a:xfrm>
            <a:off x="2783632" y="301666"/>
            <a:ext cx="802481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782" tIns="47891" rIns="95782" bIns="47891" anchor="ctr"/>
          <a:lstStyle>
            <a:lvl1pPr defTabSz="957263" eaLnBrk="0" hangingPunct="0">
              <a:spcBef>
                <a:spcPct val="20000"/>
              </a:spcBef>
              <a:buSzPct val="100000"/>
              <a:buBlip>
                <a:blip r:embed="rId3"/>
              </a:buBlip>
              <a:defRPr sz="2800">
                <a:solidFill>
                  <a:srgbClr val="265272"/>
                </a:solidFill>
                <a:latin typeface="Arial" charset="0"/>
                <a:cs typeface="Arial" charset="0"/>
              </a:defRPr>
            </a:lvl1pPr>
            <a:lvl2pPr marL="742950" indent="-285750" defTabSz="957263" eaLnBrk="0" hangingPunct="0">
              <a:spcBef>
                <a:spcPct val="20000"/>
              </a:spcBef>
              <a:buFont typeface="Arial" charset="0"/>
              <a:buChar char="–"/>
              <a:defRPr sz="2400">
                <a:solidFill>
                  <a:srgbClr val="265272"/>
                </a:solidFill>
                <a:latin typeface="Arial" charset="0"/>
                <a:cs typeface="Arial" charset="0"/>
              </a:defRPr>
            </a:lvl2pPr>
            <a:lvl3pPr marL="1143000" indent="-228600" defTabSz="957263" eaLnBrk="0" hangingPunct="0">
              <a:spcBef>
                <a:spcPct val="20000"/>
              </a:spcBef>
              <a:buSzPct val="100000"/>
              <a:buBlip>
                <a:blip r:embed="rId4"/>
              </a:buBlip>
              <a:defRPr sz="2000">
                <a:solidFill>
                  <a:srgbClr val="265272"/>
                </a:solidFill>
                <a:latin typeface="Arial" charset="0"/>
                <a:cs typeface="Arial" charset="0"/>
              </a:defRPr>
            </a:lvl3pPr>
            <a:lvl4pPr marL="1600200" indent="-228600" defTabSz="957263" eaLnBrk="0" hangingPunct="0">
              <a:spcBef>
                <a:spcPct val="20000"/>
              </a:spcBef>
              <a:buFont typeface="Arial" charset="0"/>
              <a:buChar char="–"/>
              <a:defRPr sz="1600">
                <a:solidFill>
                  <a:srgbClr val="265272"/>
                </a:solidFill>
                <a:latin typeface="Arial" charset="0"/>
                <a:cs typeface="Arial" charset="0"/>
              </a:defRPr>
            </a:lvl4pPr>
            <a:lvl5pPr marL="2057400" indent="-228600" defTabSz="957263" eaLnBrk="0" hangingPunct="0">
              <a:spcBef>
                <a:spcPct val="20000"/>
              </a:spcBef>
              <a:buClr>
                <a:srgbClr val="265272"/>
              </a:buClr>
              <a:buSzPct val="100000"/>
              <a:buBlip>
                <a:blip r:embed="rId3"/>
              </a:buBlip>
              <a:defRPr sz="1600">
                <a:solidFill>
                  <a:srgbClr val="265272"/>
                </a:solidFill>
                <a:latin typeface="Arial" charset="0"/>
                <a:cs typeface="Arial" charset="0"/>
              </a:defRPr>
            </a:lvl5pPr>
            <a:lvl6pPr marL="2514600" indent="-228600" defTabSz="957263" eaLnBrk="0" fontAlgn="base" hangingPunct="0">
              <a:spcBef>
                <a:spcPct val="20000"/>
              </a:spcBef>
              <a:spcAft>
                <a:spcPct val="0"/>
              </a:spcAft>
              <a:buClr>
                <a:srgbClr val="265272"/>
              </a:buClr>
              <a:buSzPct val="100000"/>
              <a:buBlip>
                <a:blip r:embed="rId3"/>
              </a:buBlip>
              <a:defRPr sz="1600">
                <a:solidFill>
                  <a:srgbClr val="265272"/>
                </a:solidFill>
                <a:latin typeface="Arial" charset="0"/>
                <a:cs typeface="Arial" charset="0"/>
              </a:defRPr>
            </a:lvl6pPr>
            <a:lvl7pPr marL="2971800" indent="-228600" defTabSz="957263" eaLnBrk="0" fontAlgn="base" hangingPunct="0">
              <a:spcBef>
                <a:spcPct val="20000"/>
              </a:spcBef>
              <a:spcAft>
                <a:spcPct val="0"/>
              </a:spcAft>
              <a:buClr>
                <a:srgbClr val="265272"/>
              </a:buClr>
              <a:buSzPct val="100000"/>
              <a:buBlip>
                <a:blip r:embed="rId3"/>
              </a:buBlip>
              <a:defRPr sz="1600">
                <a:solidFill>
                  <a:srgbClr val="265272"/>
                </a:solidFill>
                <a:latin typeface="Arial" charset="0"/>
                <a:cs typeface="Arial" charset="0"/>
              </a:defRPr>
            </a:lvl7pPr>
            <a:lvl8pPr marL="3429000" indent="-228600" defTabSz="957263" eaLnBrk="0" fontAlgn="base" hangingPunct="0">
              <a:spcBef>
                <a:spcPct val="20000"/>
              </a:spcBef>
              <a:spcAft>
                <a:spcPct val="0"/>
              </a:spcAft>
              <a:buClr>
                <a:srgbClr val="265272"/>
              </a:buClr>
              <a:buSzPct val="100000"/>
              <a:buBlip>
                <a:blip r:embed="rId3"/>
              </a:buBlip>
              <a:defRPr sz="1600">
                <a:solidFill>
                  <a:srgbClr val="265272"/>
                </a:solidFill>
                <a:latin typeface="Arial" charset="0"/>
                <a:cs typeface="Arial" charset="0"/>
              </a:defRPr>
            </a:lvl8pPr>
            <a:lvl9pPr marL="3886200" indent="-228600" defTabSz="957263" eaLnBrk="0" fontAlgn="base" hangingPunct="0">
              <a:spcBef>
                <a:spcPct val="20000"/>
              </a:spcBef>
              <a:spcAft>
                <a:spcPct val="0"/>
              </a:spcAft>
              <a:buClr>
                <a:srgbClr val="265272"/>
              </a:buClr>
              <a:buSzPct val="100000"/>
              <a:buBlip>
                <a:blip r:embed="rId3"/>
              </a:buBlip>
              <a:defRPr sz="1600">
                <a:solidFill>
                  <a:srgbClr val="265272"/>
                </a:solidFill>
                <a:latin typeface="Arial" charset="0"/>
                <a:cs typeface="Arial" charset="0"/>
              </a:defRPr>
            </a:lvl9pPr>
          </a:lstStyle>
          <a:p>
            <a:pPr algn="ctr" eaLnBrk="1" hangingPunct="1">
              <a:spcBef>
                <a:spcPct val="0"/>
              </a:spcBef>
              <a:buSzTx/>
              <a:buFontTx/>
              <a:buNone/>
            </a:pPr>
            <a:r>
              <a:rPr lang="en-GB" altLang="en-US" sz="3200" dirty="0">
                <a:solidFill>
                  <a:schemeClr val="tx1"/>
                </a:solidFill>
              </a:rPr>
              <a:t>The Newton </a:t>
            </a:r>
            <a:r>
              <a:rPr lang="en-GB" altLang="en-US" sz="3200" dirty="0" err="1">
                <a:solidFill>
                  <a:schemeClr val="tx1"/>
                </a:solidFill>
              </a:rPr>
              <a:t>Agri</a:t>
            </a:r>
            <a:r>
              <a:rPr lang="en-GB" altLang="en-US" sz="3200" dirty="0">
                <a:solidFill>
                  <a:schemeClr val="tx1"/>
                </a:solidFill>
              </a:rPr>
              <a:t>-Tech Programme </a:t>
            </a:r>
          </a:p>
        </p:txBody>
      </p:sp>
      <p:sp>
        <p:nvSpPr>
          <p:cNvPr id="21507" name="Text Box 12"/>
          <p:cNvSpPr txBox="1">
            <a:spLocks noChangeArrowheads="1"/>
          </p:cNvSpPr>
          <p:nvPr/>
        </p:nvSpPr>
        <p:spPr bwMode="auto">
          <a:xfrm>
            <a:off x="1843832" y="2492896"/>
            <a:ext cx="8964612" cy="344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marL="457200" indent="-457200" eaLnBrk="0" hangingPunct="0">
              <a:spcBef>
                <a:spcPct val="20000"/>
              </a:spcBef>
              <a:buSzPct val="100000"/>
              <a:buBlip>
                <a:blip r:embed="rId3"/>
              </a:buBlip>
              <a:defRPr sz="2800">
                <a:solidFill>
                  <a:srgbClr val="265272"/>
                </a:solidFill>
                <a:latin typeface="Arial" charset="0"/>
                <a:cs typeface="Arial" charset="0"/>
              </a:defRPr>
            </a:lvl1pPr>
            <a:lvl2pPr marL="742950" indent="-285750" eaLnBrk="0" hangingPunct="0">
              <a:spcBef>
                <a:spcPct val="20000"/>
              </a:spcBef>
              <a:buFont typeface="Arial" charset="0"/>
              <a:buChar char="–"/>
              <a:defRPr sz="2400">
                <a:solidFill>
                  <a:srgbClr val="265272"/>
                </a:solidFill>
                <a:latin typeface="Arial" charset="0"/>
                <a:cs typeface="Arial" charset="0"/>
              </a:defRPr>
            </a:lvl2pPr>
            <a:lvl3pPr marL="1143000" indent="-228600" eaLnBrk="0" hangingPunct="0">
              <a:spcBef>
                <a:spcPct val="20000"/>
              </a:spcBef>
              <a:buSzPct val="100000"/>
              <a:buBlip>
                <a:blip r:embed="rId4"/>
              </a:buBlip>
              <a:defRPr sz="2000">
                <a:solidFill>
                  <a:srgbClr val="265272"/>
                </a:solidFill>
                <a:latin typeface="Arial" charset="0"/>
                <a:cs typeface="Arial" charset="0"/>
              </a:defRPr>
            </a:lvl3pPr>
            <a:lvl4pPr marL="1600200" indent="-228600" eaLnBrk="0" hangingPunct="0">
              <a:spcBef>
                <a:spcPct val="20000"/>
              </a:spcBef>
              <a:buFont typeface="Arial" charset="0"/>
              <a:buChar char="–"/>
              <a:defRPr sz="1600">
                <a:solidFill>
                  <a:srgbClr val="265272"/>
                </a:solidFill>
                <a:latin typeface="Arial" charset="0"/>
                <a:cs typeface="Arial" charset="0"/>
              </a:defRPr>
            </a:lvl4pPr>
            <a:lvl5pPr marL="2057400" indent="-228600" eaLnBrk="0" hangingPunct="0">
              <a:spcBef>
                <a:spcPct val="20000"/>
              </a:spcBef>
              <a:buClr>
                <a:srgbClr val="265272"/>
              </a:buClr>
              <a:buSzPct val="100000"/>
              <a:buBlip>
                <a:blip r:embed="rId3"/>
              </a:buBlip>
              <a:defRPr sz="1600">
                <a:solidFill>
                  <a:srgbClr val="265272"/>
                </a:solidFill>
                <a:latin typeface="Arial" charset="0"/>
                <a:cs typeface="Arial" charset="0"/>
              </a:defRPr>
            </a:lvl5pPr>
            <a:lvl6pPr marL="2514600" indent="-228600" defTabSz="457200" eaLnBrk="0" fontAlgn="base" hangingPunct="0">
              <a:spcBef>
                <a:spcPct val="20000"/>
              </a:spcBef>
              <a:spcAft>
                <a:spcPct val="0"/>
              </a:spcAft>
              <a:buClr>
                <a:srgbClr val="265272"/>
              </a:buClr>
              <a:buSzPct val="100000"/>
              <a:buBlip>
                <a:blip r:embed="rId3"/>
              </a:buBlip>
              <a:defRPr sz="1600">
                <a:solidFill>
                  <a:srgbClr val="265272"/>
                </a:solidFill>
                <a:latin typeface="Arial" charset="0"/>
                <a:cs typeface="Arial" charset="0"/>
              </a:defRPr>
            </a:lvl6pPr>
            <a:lvl7pPr marL="2971800" indent="-228600" defTabSz="457200" eaLnBrk="0" fontAlgn="base" hangingPunct="0">
              <a:spcBef>
                <a:spcPct val="20000"/>
              </a:spcBef>
              <a:spcAft>
                <a:spcPct val="0"/>
              </a:spcAft>
              <a:buClr>
                <a:srgbClr val="265272"/>
              </a:buClr>
              <a:buSzPct val="100000"/>
              <a:buBlip>
                <a:blip r:embed="rId3"/>
              </a:buBlip>
              <a:defRPr sz="1600">
                <a:solidFill>
                  <a:srgbClr val="265272"/>
                </a:solidFill>
                <a:latin typeface="Arial" charset="0"/>
                <a:cs typeface="Arial" charset="0"/>
              </a:defRPr>
            </a:lvl7pPr>
            <a:lvl8pPr marL="3429000" indent="-228600" defTabSz="457200" eaLnBrk="0" fontAlgn="base" hangingPunct="0">
              <a:spcBef>
                <a:spcPct val="20000"/>
              </a:spcBef>
              <a:spcAft>
                <a:spcPct val="0"/>
              </a:spcAft>
              <a:buClr>
                <a:srgbClr val="265272"/>
              </a:buClr>
              <a:buSzPct val="100000"/>
              <a:buBlip>
                <a:blip r:embed="rId3"/>
              </a:buBlip>
              <a:defRPr sz="1600">
                <a:solidFill>
                  <a:srgbClr val="265272"/>
                </a:solidFill>
                <a:latin typeface="Arial" charset="0"/>
                <a:cs typeface="Arial" charset="0"/>
              </a:defRPr>
            </a:lvl8pPr>
            <a:lvl9pPr marL="3886200" indent="-228600" defTabSz="457200" eaLnBrk="0" fontAlgn="base" hangingPunct="0">
              <a:spcBef>
                <a:spcPct val="20000"/>
              </a:spcBef>
              <a:spcAft>
                <a:spcPct val="0"/>
              </a:spcAft>
              <a:buClr>
                <a:srgbClr val="265272"/>
              </a:buClr>
              <a:buSzPct val="100000"/>
              <a:buBlip>
                <a:blip r:embed="rId3"/>
              </a:buBlip>
              <a:defRPr sz="1600">
                <a:solidFill>
                  <a:srgbClr val="265272"/>
                </a:solidFill>
                <a:latin typeface="Arial" charset="0"/>
                <a:cs typeface="Arial" charset="0"/>
              </a:defRPr>
            </a:lvl9pPr>
          </a:lstStyle>
          <a:p>
            <a:pPr marL="0" indent="0" eaLnBrk="1" hangingPunct="1">
              <a:spcBef>
                <a:spcPct val="50000"/>
              </a:spcBef>
              <a:buSzTx/>
              <a:buNone/>
            </a:pPr>
            <a:r>
              <a:rPr lang="en-GB" altLang="en-US" dirty="0">
                <a:solidFill>
                  <a:schemeClr val="tx1"/>
                </a:solidFill>
              </a:rPr>
              <a:t>Apply the joint skills of UK and China research in space technologies and satellite derived data products to improve agricultural productivity </a:t>
            </a:r>
          </a:p>
          <a:p>
            <a:pPr marL="0" indent="0" eaLnBrk="1" hangingPunct="1">
              <a:spcBef>
                <a:spcPct val="50000"/>
              </a:spcBef>
              <a:buSzTx/>
              <a:buNone/>
            </a:pPr>
            <a:r>
              <a:rPr lang="en-GB" altLang="en-US" dirty="0">
                <a:solidFill>
                  <a:schemeClr val="tx1"/>
                </a:solidFill>
              </a:rPr>
              <a:t>For the economic development and improvement of social welfare in China. </a:t>
            </a:r>
          </a:p>
          <a:p>
            <a:pPr marL="0" indent="0" eaLnBrk="1" hangingPunct="1">
              <a:spcBef>
                <a:spcPct val="50000"/>
              </a:spcBef>
              <a:buSzTx/>
              <a:buNone/>
            </a:pPr>
            <a:r>
              <a:rPr lang="en-GB" altLang="en-US" dirty="0">
                <a:solidFill>
                  <a:schemeClr val="tx1"/>
                </a:solidFill>
              </a:rPr>
              <a:t>Focusing on the both scientific and technological development of remote sensing and modelling</a:t>
            </a:r>
            <a:r>
              <a:rPr lang="en-GB" altLang="en-US" sz="2400" dirty="0">
                <a:solidFill>
                  <a:schemeClr val="tx1"/>
                </a:solidFill>
              </a:rPr>
              <a:t>. </a:t>
            </a:r>
          </a:p>
        </p:txBody>
      </p:sp>
      <p:pic>
        <p:nvPicPr>
          <p:cNvPr id="8193" name="Picture 1" descr="our-mission-sichuanc-ent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59896" y="1093828"/>
            <a:ext cx="2232248" cy="11161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11923706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293317" y="4741124"/>
            <a:ext cx="1765837" cy="576600"/>
          </a:xfrm>
          <a:prstGeom prst="rect">
            <a:avLst/>
          </a:prstGeom>
        </p:spPr>
      </p:pic>
      <p:pic>
        <p:nvPicPr>
          <p:cNvPr id="5" name="Picture 6" descr="https://autonomous.systems.stfc.ac.uk/images/pic0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15853" y="4017743"/>
            <a:ext cx="2126768" cy="6606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stretch>
            <a:fillRect/>
          </a:stretch>
        </p:blipFill>
        <p:spPr>
          <a:xfrm>
            <a:off x="5303912" y="5529060"/>
            <a:ext cx="1642960" cy="636245"/>
          </a:xfrm>
          <a:prstGeom prst="rect">
            <a:avLst/>
          </a:prstGeom>
        </p:spPr>
      </p:pic>
      <p:pic>
        <p:nvPicPr>
          <p:cNvPr id="7" name="Picture 6"/>
          <p:cNvPicPr>
            <a:picLocks noChangeAspect="1"/>
          </p:cNvPicPr>
          <p:nvPr/>
        </p:nvPicPr>
        <p:blipFill>
          <a:blip r:embed="rId5"/>
          <a:stretch>
            <a:fillRect/>
          </a:stretch>
        </p:blipFill>
        <p:spPr>
          <a:xfrm>
            <a:off x="1685145" y="5517084"/>
            <a:ext cx="1642687" cy="537956"/>
          </a:xfrm>
          <a:prstGeom prst="rect">
            <a:avLst/>
          </a:prstGeom>
        </p:spPr>
      </p:pic>
      <p:sp>
        <p:nvSpPr>
          <p:cNvPr id="11" name="object 6"/>
          <p:cNvSpPr/>
          <p:nvPr/>
        </p:nvSpPr>
        <p:spPr>
          <a:xfrm>
            <a:off x="9544965" y="1632492"/>
            <a:ext cx="1065537" cy="926086"/>
          </a:xfrm>
          <a:prstGeom prst="rect">
            <a:avLst/>
          </a:prstGeom>
          <a:blipFill>
            <a:blip r:embed="rId6" cstate="print"/>
            <a:stretch>
              <a:fillRect/>
            </a:stretch>
          </a:blipFill>
        </p:spPr>
        <p:txBody>
          <a:bodyPr wrap="square" lIns="0" tIns="0" rIns="0" bIns="0" rtlCol="0"/>
          <a:lstStyle/>
          <a:p>
            <a:endParaRPr sz="1154"/>
          </a:p>
        </p:txBody>
      </p:sp>
      <p:pic>
        <p:nvPicPr>
          <p:cNvPr id="1026" name="Picture 2" descr="Image result for university of leed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41128" y="5316456"/>
            <a:ext cx="2244279" cy="6448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UCL"/>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52226" y="1587487"/>
            <a:ext cx="1375871" cy="40358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rothamsted"/>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47097" y="198332"/>
            <a:ext cx="1096908" cy="109690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assimila"/>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766650" y="4317895"/>
            <a:ext cx="1747940" cy="34583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nercita"/>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013978" y="4085299"/>
            <a:ext cx="1019636" cy="101963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peking university"/>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869281" y="647470"/>
            <a:ext cx="2681288" cy="83731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mage result for beihang university"/>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961013" y="2756035"/>
            <a:ext cx="1107155" cy="1107155"/>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Image result for caas chinese ]agricultur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894832" y="4893921"/>
            <a:ext cx="2656806" cy="633734"/>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Image result for cas radi"/>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769133" y="3016477"/>
            <a:ext cx="834918" cy="818051"/>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Image result for cau chinese agriculture"/>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646190" y="4023509"/>
            <a:ext cx="883444" cy="1102739"/>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Image result for beijing normal university"/>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757946" y="1479714"/>
            <a:ext cx="991578" cy="985323"/>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Image result for university of lincoln"/>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685145" y="1767635"/>
            <a:ext cx="1051019" cy="1063425"/>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Image result for ceh lancaste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363871" y="1465316"/>
            <a:ext cx="2734937" cy="647928"/>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Image result for nsfc"/>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5215854" y="268474"/>
            <a:ext cx="2205391" cy="1102695"/>
          </a:xfrm>
          <a:prstGeom prst="rect">
            <a:avLst/>
          </a:prstGeom>
          <a:noFill/>
          <a:extLst>
            <a:ext uri="{909E8E84-426E-40DD-AFC4-6F175D3DCCD1}">
              <a14:hiddenFill xmlns:a14="http://schemas.microsoft.com/office/drawing/2010/main">
                <a:solidFill>
                  <a:srgbClr val="FFFFFF"/>
                </a:solidFill>
              </a14:hiddenFill>
            </a:ext>
          </a:extLst>
        </p:spPr>
      </p:pic>
      <p:sp>
        <p:nvSpPr>
          <p:cNvPr id="20" name="AutoShape 32" descr="Image result for Chinese  Meteorological Sciences CAMS"/>
          <p:cNvSpPr>
            <a:spLocks noChangeAspect="1" noChangeArrowheads="1"/>
          </p:cNvSpPr>
          <p:nvPr/>
        </p:nvSpPr>
        <p:spPr bwMode="auto">
          <a:xfrm>
            <a:off x="1640681" y="748904"/>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GB" sz="1350"/>
          </a:p>
        </p:txBody>
      </p:sp>
      <p:pic>
        <p:nvPicPr>
          <p:cNvPr id="1058" name="Picture 34" descr="Image result for Chinese  Meteorological Sciences CAMS"/>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2771193" y="3843668"/>
            <a:ext cx="961317" cy="719651"/>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descr="Image result for Nanjing University of Information Science and Technology(NUIST"/>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8528033" y="247369"/>
            <a:ext cx="1141548" cy="1141549"/>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descr="Image result for The University of Aberystwyth,"/>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1722700" y="4696666"/>
            <a:ext cx="1914589" cy="394510"/>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descr="Image result for kcl"/>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938979" y="5316456"/>
            <a:ext cx="1056573" cy="79941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Image result for National Agro-Technical Extension and Service Centre (NATESC)"/>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7198178" y="66672"/>
            <a:ext cx="1066325" cy="1050667"/>
          </a:xfrm>
          <a:prstGeom prst="rect">
            <a:avLst/>
          </a:prstGeom>
          <a:noFill/>
          <a:extLst>
            <a:ext uri="{909E8E84-426E-40DD-AFC4-6F175D3DCCD1}">
              <a14:hiddenFill xmlns:a14="http://schemas.microsoft.com/office/drawing/2010/main">
                <a:solidFill>
                  <a:srgbClr val="FFFFFF"/>
                </a:solidFill>
              </a14:hiddenFill>
            </a:ext>
          </a:extLst>
        </p:spPr>
      </p:pic>
      <p:sp>
        <p:nvSpPr>
          <p:cNvPr id="30" name="Text Box 4"/>
          <p:cNvSpPr txBox="1">
            <a:spLocks noChangeArrowheads="1"/>
          </p:cNvSpPr>
          <p:nvPr/>
        </p:nvSpPr>
        <p:spPr bwMode="auto">
          <a:xfrm>
            <a:off x="3582048" y="2897273"/>
            <a:ext cx="5092097"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782" tIns="47891" rIns="95782" bIns="47891" anchor="ctr"/>
          <a:lstStyle>
            <a:lvl1pPr defTabSz="957263" eaLnBrk="0" hangingPunct="0">
              <a:spcBef>
                <a:spcPct val="20000"/>
              </a:spcBef>
              <a:buSzPct val="100000"/>
              <a:buBlip>
                <a:blip r:embed="rId26"/>
              </a:buBlip>
              <a:defRPr sz="2800">
                <a:solidFill>
                  <a:srgbClr val="265272"/>
                </a:solidFill>
                <a:latin typeface="Arial" charset="0"/>
                <a:cs typeface="Arial" charset="0"/>
              </a:defRPr>
            </a:lvl1pPr>
            <a:lvl2pPr marL="742950" indent="-285750" defTabSz="957263" eaLnBrk="0" hangingPunct="0">
              <a:spcBef>
                <a:spcPct val="20000"/>
              </a:spcBef>
              <a:buFont typeface="Arial" charset="0"/>
              <a:buChar char="–"/>
              <a:defRPr sz="2400">
                <a:solidFill>
                  <a:srgbClr val="265272"/>
                </a:solidFill>
                <a:latin typeface="Arial" charset="0"/>
                <a:cs typeface="Arial" charset="0"/>
              </a:defRPr>
            </a:lvl2pPr>
            <a:lvl3pPr marL="1143000" indent="-228600" defTabSz="957263" eaLnBrk="0" hangingPunct="0">
              <a:spcBef>
                <a:spcPct val="20000"/>
              </a:spcBef>
              <a:buSzPct val="100000"/>
              <a:buBlip>
                <a:blip r:embed="rId27"/>
              </a:buBlip>
              <a:defRPr sz="2000">
                <a:solidFill>
                  <a:srgbClr val="265272"/>
                </a:solidFill>
                <a:latin typeface="Arial" charset="0"/>
                <a:cs typeface="Arial" charset="0"/>
              </a:defRPr>
            </a:lvl3pPr>
            <a:lvl4pPr marL="1600200" indent="-228600" defTabSz="957263" eaLnBrk="0" hangingPunct="0">
              <a:spcBef>
                <a:spcPct val="20000"/>
              </a:spcBef>
              <a:buFont typeface="Arial" charset="0"/>
              <a:buChar char="–"/>
              <a:defRPr sz="1600">
                <a:solidFill>
                  <a:srgbClr val="265272"/>
                </a:solidFill>
                <a:latin typeface="Arial" charset="0"/>
                <a:cs typeface="Arial" charset="0"/>
              </a:defRPr>
            </a:lvl4pPr>
            <a:lvl5pPr marL="2057400" indent="-228600" defTabSz="957263" eaLnBrk="0" hangingPunct="0">
              <a:spcBef>
                <a:spcPct val="20000"/>
              </a:spcBef>
              <a:buClr>
                <a:srgbClr val="265272"/>
              </a:buClr>
              <a:buSzPct val="100000"/>
              <a:buBlip>
                <a:blip r:embed="rId26"/>
              </a:buBlip>
              <a:defRPr sz="1600">
                <a:solidFill>
                  <a:srgbClr val="265272"/>
                </a:solidFill>
                <a:latin typeface="Arial" charset="0"/>
                <a:cs typeface="Arial" charset="0"/>
              </a:defRPr>
            </a:lvl5pPr>
            <a:lvl6pPr marL="2514600" indent="-228600" defTabSz="957263" eaLnBrk="0" fontAlgn="base" hangingPunct="0">
              <a:spcBef>
                <a:spcPct val="20000"/>
              </a:spcBef>
              <a:spcAft>
                <a:spcPct val="0"/>
              </a:spcAft>
              <a:buClr>
                <a:srgbClr val="265272"/>
              </a:buClr>
              <a:buSzPct val="100000"/>
              <a:buBlip>
                <a:blip r:embed="rId26"/>
              </a:buBlip>
              <a:defRPr sz="1600">
                <a:solidFill>
                  <a:srgbClr val="265272"/>
                </a:solidFill>
                <a:latin typeface="Arial" charset="0"/>
                <a:cs typeface="Arial" charset="0"/>
              </a:defRPr>
            </a:lvl6pPr>
            <a:lvl7pPr marL="2971800" indent="-228600" defTabSz="957263" eaLnBrk="0" fontAlgn="base" hangingPunct="0">
              <a:spcBef>
                <a:spcPct val="20000"/>
              </a:spcBef>
              <a:spcAft>
                <a:spcPct val="0"/>
              </a:spcAft>
              <a:buClr>
                <a:srgbClr val="265272"/>
              </a:buClr>
              <a:buSzPct val="100000"/>
              <a:buBlip>
                <a:blip r:embed="rId26"/>
              </a:buBlip>
              <a:defRPr sz="1600">
                <a:solidFill>
                  <a:srgbClr val="265272"/>
                </a:solidFill>
                <a:latin typeface="Arial" charset="0"/>
                <a:cs typeface="Arial" charset="0"/>
              </a:defRPr>
            </a:lvl7pPr>
            <a:lvl8pPr marL="3429000" indent="-228600" defTabSz="957263" eaLnBrk="0" fontAlgn="base" hangingPunct="0">
              <a:spcBef>
                <a:spcPct val="20000"/>
              </a:spcBef>
              <a:spcAft>
                <a:spcPct val="0"/>
              </a:spcAft>
              <a:buClr>
                <a:srgbClr val="265272"/>
              </a:buClr>
              <a:buSzPct val="100000"/>
              <a:buBlip>
                <a:blip r:embed="rId26"/>
              </a:buBlip>
              <a:defRPr sz="1600">
                <a:solidFill>
                  <a:srgbClr val="265272"/>
                </a:solidFill>
                <a:latin typeface="Arial" charset="0"/>
                <a:cs typeface="Arial" charset="0"/>
              </a:defRPr>
            </a:lvl8pPr>
            <a:lvl9pPr marL="3886200" indent="-228600" defTabSz="957263" eaLnBrk="0" fontAlgn="base" hangingPunct="0">
              <a:spcBef>
                <a:spcPct val="20000"/>
              </a:spcBef>
              <a:spcAft>
                <a:spcPct val="0"/>
              </a:spcAft>
              <a:buClr>
                <a:srgbClr val="265272"/>
              </a:buClr>
              <a:buSzPct val="100000"/>
              <a:buBlip>
                <a:blip r:embed="rId26"/>
              </a:buBlip>
              <a:defRPr sz="1600">
                <a:solidFill>
                  <a:srgbClr val="265272"/>
                </a:solidFill>
                <a:latin typeface="Arial" charset="0"/>
                <a:cs typeface="Arial" charset="0"/>
              </a:defRPr>
            </a:lvl9pPr>
          </a:lstStyle>
          <a:p>
            <a:pPr algn="ctr" eaLnBrk="1" hangingPunct="1">
              <a:spcBef>
                <a:spcPct val="0"/>
              </a:spcBef>
              <a:buSzTx/>
              <a:buFontTx/>
              <a:buNone/>
            </a:pPr>
            <a:r>
              <a:rPr lang="en-GB" altLang="en-US" sz="3200" dirty="0">
                <a:solidFill>
                  <a:schemeClr val="accent5">
                    <a:lumMod val="25000"/>
                  </a:schemeClr>
                </a:solidFill>
              </a:rPr>
              <a:t>To date we have brought together 36 institutes in the UK with 33 in China</a:t>
            </a:r>
          </a:p>
          <a:p>
            <a:pPr algn="ctr" eaLnBrk="1" hangingPunct="1">
              <a:spcBef>
                <a:spcPct val="0"/>
              </a:spcBef>
              <a:buSzTx/>
              <a:buFontTx/>
              <a:buNone/>
            </a:pPr>
            <a:endParaRPr lang="en-GB" altLang="en-US" sz="2400" dirty="0">
              <a:solidFill>
                <a:schemeClr val="tx1"/>
              </a:solidFill>
            </a:endParaRPr>
          </a:p>
        </p:txBody>
      </p:sp>
    </p:spTree>
    <p:extLst>
      <p:ext uri="{BB962C8B-B14F-4D97-AF65-F5344CB8AC3E}">
        <p14:creationId xmlns:p14="http://schemas.microsoft.com/office/powerpoint/2010/main" val="4235985058"/>
      </p:ext>
    </p:extLst>
  </p:cSld>
  <p:clrMapOvr>
    <a:masterClrMapping/>
  </p:clrMapOvr>
</p:sld>
</file>

<file path=ppt/theme/theme1.xml><?xml version="1.0" encoding="utf-8"?>
<a:theme xmlns:a="http://schemas.openxmlformats.org/drawingml/2006/main" name="Powerpoint template">
  <a:themeElements>
    <a:clrScheme name="UKSA Colours">
      <a:dk1>
        <a:sysClr val="windowText" lastClr="000000"/>
      </a:dk1>
      <a:lt1>
        <a:sysClr val="window" lastClr="FFFFFF"/>
      </a:lt1>
      <a:dk2>
        <a:srgbClr val="266093"/>
      </a:dk2>
      <a:lt2>
        <a:srgbClr val="E7E6E6"/>
      </a:lt2>
      <a:accent1>
        <a:srgbClr val="266093"/>
      </a:accent1>
      <a:accent2>
        <a:srgbClr val="DD0932"/>
      </a:accent2>
      <a:accent3>
        <a:srgbClr val="672565"/>
      </a:accent3>
      <a:accent4>
        <a:srgbClr val="47BCCA"/>
      </a:accent4>
      <a:accent5>
        <a:srgbClr val="EC627E"/>
      </a:accent5>
      <a:accent6>
        <a:srgbClr val="00837E"/>
      </a:accent6>
      <a:hlink>
        <a:srgbClr val="0563C1"/>
      </a:hlink>
      <a:folHlink>
        <a:srgbClr val="954F72"/>
      </a:folHlink>
    </a:clrScheme>
    <a:fontScheme name="Arial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6.3278_UKSA_CAP_PowerPoint Template-v1-280417.potx" id="{6887A201-599D-4F56-A134-0451FFA702ED}" vid="{21A107AD-0905-40BB-BDB3-268548E9D4DA}"/>
    </a:ext>
  </a:ext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4566</TotalTime>
  <Words>2296</Words>
  <Application>Microsoft Office PowerPoint</Application>
  <PresentationFormat>Widescreen</PresentationFormat>
  <Paragraphs>308</Paragraphs>
  <Slides>36</Slides>
  <Notes>13</Notes>
  <HiddenSlides>0</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36</vt:i4>
      </vt:variant>
    </vt:vector>
  </HeadingPairs>
  <TitlesOfParts>
    <vt:vector size="53" baseType="lpstr">
      <vt:lpstr>MS PGothic</vt:lpstr>
      <vt:lpstr>Arial</vt:lpstr>
      <vt:lpstr>Calibri</vt:lpstr>
      <vt:lpstr>Calibri Light</vt:lpstr>
      <vt:lpstr>Corisande</vt:lpstr>
      <vt:lpstr>Courier New</vt:lpstr>
      <vt:lpstr>Roboto Thin</vt:lpstr>
      <vt:lpstr>Segoe UI Light</vt:lpstr>
      <vt:lpstr>Symbol</vt:lpstr>
      <vt:lpstr>Times New Roman</vt:lpstr>
      <vt:lpstr>Verdana</vt:lpstr>
      <vt:lpstr>Wingdings</vt:lpstr>
      <vt:lpstr>ヒラギノ角ゴ Pro W3</vt:lpstr>
      <vt:lpstr>Powerpoint template</vt:lpstr>
      <vt:lpstr>2_Custom Design</vt:lpstr>
      <vt:lpstr>Custom Design</vt:lpstr>
      <vt:lpstr>1_Custom Design</vt:lpstr>
      <vt:lpstr>UKSA LIASON Report </vt:lpstr>
      <vt:lpstr>PowerPoint Presentation</vt:lpstr>
      <vt:lpstr>PowerPoint Presentation</vt:lpstr>
      <vt:lpstr>ScanSAR mode, Kathmandu and the Himalaya mountains (Nepal)</vt:lpstr>
      <vt:lpstr>PowerPoint Presentation</vt:lpstr>
      <vt:lpstr>PowerPoint Presentation</vt:lpstr>
      <vt:lpstr>Overview of the programme</vt:lpstr>
      <vt:lpstr>PowerPoint Presentation</vt:lpstr>
      <vt:lpstr>PowerPoint Presentation</vt:lpstr>
      <vt:lpstr>Thematic Focus</vt:lpstr>
      <vt:lpstr>NCEO ODA Programme</vt:lpstr>
      <vt:lpstr>Soil moisture estimates for Ghana</vt:lpstr>
      <vt:lpstr>Kenya Aboveground Biomass</vt:lpstr>
      <vt:lpstr>PowerPoint Presentation</vt:lpstr>
      <vt:lpstr>PowerPoint Presentation</vt:lpstr>
      <vt:lpstr>PowerPoint Presentation</vt:lpstr>
      <vt:lpstr>PowerPoint Presentation</vt:lpstr>
      <vt:lpstr>PowerPoint Presentation</vt:lpstr>
      <vt:lpstr>International Partnership Programme (IPP)   Athene Gadsby, International Partnership Programme Manager  Tim Hayward, Caribou Space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Introducing an EO-driven Dengue Fever Forecasting System for Vietnam  Barbara Hofmann, Felipe Colon, Alison Hopkin &amp; the D-MOSS Team b.hofmann@hrwallingford.com</vt:lpstr>
      <vt:lpstr>Dengue and climate</vt:lpstr>
      <vt:lpstr>PowerPoint Presentation</vt:lpstr>
      <vt:lpstr>PowerPoint Presentation</vt:lpstr>
      <vt:lpstr>PowerPoint Presentation</vt:lpstr>
      <vt:lpstr>Project team</vt:lpstr>
      <vt:lpstr>Questions?</vt:lpstr>
    </vt:vector>
  </TitlesOfParts>
  <Manager>UK Space Agency</Manager>
  <Company>BIS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UK Space Agency PowerPoint Template</dc:subject>
  <dc:creator>McQuire Christopher (AMS)</dc:creator>
  <cp:lastModifiedBy>Michelle</cp:lastModifiedBy>
  <cp:revision>87</cp:revision>
  <cp:lastPrinted>2018-04-09T02:01:31Z</cp:lastPrinted>
  <dcterms:created xsi:type="dcterms:W3CDTF">2017-10-11T10:44:08Z</dcterms:created>
  <dcterms:modified xsi:type="dcterms:W3CDTF">2019-10-21T10:39:00Z</dcterms:modified>
</cp:coreProperties>
</file>