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  <p:sldMasterId id="2147483702" r:id="rId2"/>
  </p:sldMasterIdLst>
  <p:notesMasterIdLst>
    <p:notesMasterId r:id="rId11"/>
  </p:notesMasterIdLst>
  <p:sldIdLst>
    <p:sldId id="256" r:id="rId3"/>
    <p:sldId id="393" r:id="rId4"/>
    <p:sldId id="396" r:id="rId5"/>
    <p:sldId id="402" r:id="rId6"/>
    <p:sldId id="397" r:id="rId7"/>
    <p:sldId id="398" r:id="rId8"/>
    <p:sldId id="401" r:id="rId9"/>
    <p:sldId id="403" r:id="rId10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8" autoAdjust="0"/>
    <p:restoredTop sz="61092" autoAdjust="0"/>
  </p:normalViewPr>
  <p:slideViewPr>
    <p:cSldViewPr>
      <p:cViewPr varScale="1">
        <p:scale>
          <a:sx n="70" d="100"/>
          <a:sy n="70" d="100"/>
        </p:scale>
        <p:origin x="28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7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Most CEOS FDA prototypes use a similar breakdown of the architectural layers for simplicity (ODC and ESA for example)</a:t>
            </a:r>
          </a:p>
          <a:p>
            <a:r>
              <a:rPr lang="en-AU" dirty="0"/>
              <a:t>In practice they are federated service ecosystems with a variety of interface points at all levels available to users of all types – drawing that though is unhelpful to communication.</a:t>
            </a:r>
          </a:p>
          <a:p>
            <a:r>
              <a:rPr lang="en-AU" dirty="0"/>
              <a:t>Unfortunately the simplified view also hides very important changes in the ecosystem.</a:t>
            </a:r>
          </a:p>
          <a:p>
            <a:endParaRPr lang="en-AU" dirty="0"/>
          </a:p>
          <a:p>
            <a:br>
              <a:rPr lang="en-AU" dirty="0"/>
            </a:br>
            <a:r>
              <a:rPr lang="en-AU" dirty="0"/>
              <a:t>We can see a few though – practically all CEOS FDA pilots include the three interface types shown:</a:t>
            </a:r>
          </a:p>
          <a:p>
            <a:pPr marL="457200" indent="-457200">
              <a:buAutoNum type="arabicPeriod"/>
            </a:pPr>
            <a:r>
              <a:rPr lang="en-AU" dirty="0"/>
              <a:t>Web based users interfaces – not just data discovery, view and download. Full analytics capabilities for common use-cases (e.g. NDVI, Carbon, Hazards). These are often themed (e.g. ESA Thematic Exploitation Platforms is an entire family of themed web portals with common with shared components and data sources. </a:t>
            </a:r>
          </a:p>
          <a:p>
            <a:pPr marL="457200" indent="-457200">
              <a:buAutoNum type="arabicPeriod"/>
            </a:pPr>
            <a:r>
              <a:rPr lang="en-AU" dirty="0" err="1"/>
              <a:t>Jupyter</a:t>
            </a:r>
            <a:r>
              <a:rPr lang="en-AU" dirty="0"/>
              <a:t> notebooks – Interactive data analysis directly available to users. Opens up a whole new range of possible applications</a:t>
            </a:r>
          </a:p>
          <a:p>
            <a:pPr marL="457200" indent="-457200">
              <a:buAutoNum type="arabicPeriod"/>
            </a:pPr>
            <a:r>
              <a:rPr lang="en-AU" dirty="0"/>
              <a:t>APIs – a much lower level interface to both the data and analytical capabilities. Allows for direct integration with other third party applications and development.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457200" indent="-457200">
              <a:buAutoNum type="arabicPeriod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6518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AU" dirty="0"/>
              <a:t>On the fly data access</a:t>
            </a:r>
          </a:p>
          <a:p>
            <a:pPr lvl="1"/>
            <a:r>
              <a:rPr lang="en-AU" dirty="0"/>
              <a:t>Interactive analysis</a:t>
            </a:r>
          </a:p>
          <a:p>
            <a:pPr lvl="1"/>
            <a:r>
              <a:rPr lang="en-AU" dirty="0"/>
              <a:t>APIs for analysis and visualisation</a:t>
            </a:r>
          </a:p>
          <a:p>
            <a:pPr lvl="2"/>
            <a:r>
              <a:rPr lang="en-AU" i="1" dirty="0"/>
              <a:t>Similar but different</a:t>
            </a:r>
          </a:p>
          <a:p>
            <a:pPr lvl="1"/>
            <a:r>
              <a:rPr lang="en-AU" dirty="0"/>
              <a:t>Scalable compute – Cloud, HPC, and even PC</a:t>
            </a:r>
          </a:p>
          <a:p>
            <a:r>
              <a:rPr lang="en-AU" sz="2400" dirty="0">
                <a:effectLst/>
                <a:latin typeface="+mn-lt"/>
                <a:ea typeface="+mn-ea"/>
                <a:cs typeface="+mn-cs"/>
                <a:sym typeface="Avenir Roman"/>
              </a:rPr>
              <a:t>Analytics (Cloud, Data hubs/Exploitation platforms, Service providers (DIAS,AWS), </a:t>
            </a:r>
            <a:r>
              <a:rPr lang="en-AU" sz="2400" dirty="0" err="1">
                <a:effectLst/>
                <a:latin typeface="+mn-lt"/>
                <a:ea typeface="+mn-ea"/>
                <a:cs typeface="+mn-cs"/>
                <a:sym typeface="Avenir Roman"/>
              </a:rPr>
              <a:t>DataCubes</a:t>
            </a:r>
            <a:r>
              <a:rPr lang="en-AU" sz="2400" dirty="0">
                <a:effectLst/>
                <a:latin typeface="+mn-lt"/>
                <a:ea typeface="+mn-ea"/>
                <a:cs typeface="+mn-cs"/>
                <a:sym typeface="Avenir Roman"/>
              </a:rPr>
              <a:t> (ODC, ESA Cubes, </a:t>
            </a:r>
            <a:r>
              <a:rPr lang="en-AU" sz="2400" dirty="0" err="1">
                <a:effectLst/>
                <a:latin typeface="+mn-lt"/>
                <a:ea typeface="+mn-ea"/>
                <a:cs typeface="+mn-cs"/>
                <a:sym typeface="Avenir Roman"/>
              </a:rPr>
              <a:t>Pangeo</a:t>
            </a:r>
            <a:r>
              <a:rPr lang="en-AU" sz="2400" dirty="0">
                <a:effectLst/>
                <a:latin typeface="+mn-lt"/>
                <a:ea typeface="+mn-ea"/>
                <a:cs typeface="+mn-cs"/>
                <a:sym typeface="Avenir Roman"/>
              </a:rPr>
              <a:t>)),</a:t>
            </a:r>
            <a:endParaRPr lang="en-AU" dirty="0"/>
          </a:p>
          <a:p>
            <a:endParaRPr lang="en-AU" dirty="0"/>
          </a:p>
          <a:p>
            <a:r>
              <a:rPr lang="en-AU" dirty="0"/>
              <a:t>Examples include:</a:t>
            </a:r>
          </a:p>
          <a:p>
            <a:pPr lvl="1"/>
            <a:r>
              <a:rPr lang="en-AU" dirty="0"/>
              <a:t>Open Data Cube</a:t>
            </a:r>
          </a:p>
          <a:p>
            <a:pPr lvl="1"/>
            <a:r>
              <a:rPr lang="en-AU" dirty="0"/>
              <a:t>European Data Cube Facility Service</a:t>
            </a:r>
          </a:p>
          <a:p>
            <a:pPr lvl="1"/>
            <a:r>
              <a:rPr lang="en-AU" dirty="0"/>
              <a:t>ESA PDGS Data Cube</a:t>
            </a:r>
          </a:p>
          <a:p>
            <a:pPr lvl="1"/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31001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0593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Use (ARD and Computer Ready data formats – </a:t>
            </a:r>
            <a:r>
              <a:rPr lang="en-AU" dirty="0" err="1"/>
              <a:t>Zarr</a:t>
            </a:r>
            <a:r>
              <a:rPr lang="en-AU" dirty="0"/>
              <a:t>, </a:t>
            </a:r>
            <a:r>
              <a:rPr lang="en-AU" dirty="0" err="1"/>
              <a:t>netcdf</a:t>
            </a:r>
            <a:r>
              <a:rPr lang="en-AU" dirty="0"/>
              <a:t> Cloud, etc</a:t>
            </a:r>
          </a:p>
        </p:txBody>
      </p:sp>
    </p:spTree>
    <p:extLst>
      <p:ext uri="{BB962C8B-B14F-4D97-AF65-F5344CB8AC3E}">
        <p14:creationId xmlns:p14="http://schemas.microsoft.com/office/powerpoint/2010/main" val="3205476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32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86243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BCB04F-30DF-4029-9B9A-A0F6A8C92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3E33-AF14-4133-8937-AA8370CAAFDF}" type="datetimeFigureOut">
              <a:rPr lang="en-AU" smtClean="0"/>
              <a:t>9/10/2019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4B0F27-BD50-41EE-A0BD-A0A926977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9196E-171B-4A30-9C4B-75AA1AD7C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A08E-EF03-467F-9B7D-D534205663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288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DE6C-1ABC-4AF1-BE67-145C78F84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D547F-879C-46A0-B259-FE2022B08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2091E-B617-4CA4-A332-353474E77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2912B-0412-4C27-A820-FBD0ADE13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3E33-AF14-4133-8937-AA8370CAAFDF}" type="datetimeFigureOut">
              <a:rPr lang="en-AU" smtClean="0"/>
              <a:t>9/10/2019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87402C-218D-4C52-93D5-10FA651B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EB4664-01B0-4576-A8A0-788838F14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A08E-EF03-467F-9B7D-D534205663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165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1F382-2F35-4C9C-B841-B89BC5795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116A72-09AD-4B52-BE91-C57BC4F20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7BB327-301C-49E6-B777-A85971701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B54E5-5A30-4E70-A65E-B9AAED082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3E33-AF14-4133-8937-AA8370CAAFDF}" type="datetimeFigureOut">
              <a:rPr lang="en-AU" smtClean="0"/>
              <a:t>9/10/2019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74CEB-95F0-400D-8442-73619C038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D6DD6-0C04-4F9E-AE8B-D4F53B433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A08E-EF03-467F-9B7D-D534205663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492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5EEE4-68D8-44B2-AC42-6358E0711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7CA5A0-8FE7-4DA6-B3CA-5CCD02230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1EA03-1437-453B-8AB8-C3A62029C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3E33-AF14-4133-8937-AA8370CAAFDF}" type="datetimeFigureOut">
              <a:rPr lang="en-AU" smtClean="0"/>
              <a:t>9/10/2019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483CC-9C71-47AD-927C-EBC7995D4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FC055-199F-46EE-A117-BA677E99F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A08E-EF03-467F-9B7D-D534205663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5960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97DB8F-4746-44E2-8E97-4A01D15997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30E65B-D720-4163-800D-0A0861273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54DBE-8B18-43CD-A7D1-C60E2A548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3E33-AF14-4133-8937-AA8370CAAFDF}" type="datetimeFigureOut">
              <a:rPr lang="en-AU" smtClean="0"/>
              <a:t>9/10/2019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9794E-9A69-4EE9-8E11-3AA2C5285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3AE09-0F2D-4C26-819F-67BEF8492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A08E-EF03-467F-9B7D-D534205663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611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64928"/>
            <a:ext cx="5334000" cy="925672"/>
          </a:xfrm>
          <a:prstGeom prst="rect">
            <a:avLst/>
          </a:prstGeom>
        </p:spPr>
        <p:txBody>
          <a:bodyPr/>
          <a:lstStyle>
            <a:lvl1pPr marL="0" indent="0">
              <a:defRPr lang="en-US" sz="2400" dirty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defRPr>
            </a:lvl1pPr>
          </a:lstStyle>
          <a:p>
            <a:pPr marL="257175" marR="0" lvl="0" indent="-257175" defTabSz="68580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A933E33-AF14-4133-8937-AA8370CAAFDF}" type="datetimeFigureOut">
              <a:rPr lang="en-AU" smtClean="0"/>
              <a:t>9/10/2019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A08E-EF03-467F-9B7D-D534205663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576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3"/>
            <a:ext cx="304800" cy="140464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825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fld id="{DF08A08E-EF03-467F-9B7D-D5342056635E}" type="slidenum">
              <a:rPr lang="en-AU" smtClean="0"/>
              <a:t>‹#›</a:t>
            </a:fld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6200" y="1295400"/>
            <a:ext cx="8915400" cy="533400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  <a:cs typeface="Arial" panose="020B0604020202020204" pitchFamily="34" charset="0"/>
              </a:defRPr>
            </a:lvl1pPr>
            <a:lvl2pPr marL="576695" indent="-233795">
              <a:buFont typeface="Courier New" panose="02070309020205020404" pitchFamily="49" charset="0"/>
              <a:buChar char="o"/>
              <a:defRPr sz="1500">
                <a:latin typeface="+mj-lt"/>
                <a:cs typeface="Arial" panose="020B0604020202020204" pitchFamily="34" charset="0"/>
              </a:defRPr>
            </a:lvl2pPr>
            <a:lvl3pPr marL="891539" indent="-205739">
              <a:buFont typeface="Wingdings" panose="05000000000000000000" pitchFamily="2" charset="2"/>
              <a:buChar char="§"/>
              <a:defRPr sz="1500">
                <a:latin typeface="+mj-lt"/>
                <a:cs typeface="Arial" panose="020B0604020202020204" pitchFamily="34" charset="0"/>
              </a:defRPr>
            </a:lvl3pPr>
            <a:lvl4pPr>
              <a:defRPr sz="1500">
                <a:latin typeface="+mj-lt"/>
                <a:cs typeface="Arial" panose="020B0604020202020204" pitchFamily="34" charset="0"/>
              </a:defRPr>
            </a:lvl4pPr>
            <a:lvl5pPr>
              <a:defRPr sz="15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1905000" y="76200"/>
            <a:ext cx="56388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257175" marR="0" lvl="0" indent="-257175" defTabSz="68580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  <p:extLst>
      <p:ext uri="{BB962C8B-B14F-4D97-AF65-F5344CB8AC3E}">
        <p14:creationId xmlns:p14="http://schemas.microsoft.com/office/powerpoint/2010/main" val="196152674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B89AD-532A-4698-9EC7-687463FDF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53877"/>
            <a:ext cx="6858000" cy="1556085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7DDC8F-6CCF-4091-9F86-0AFD575DE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4419600" cy="2417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017663-E477-4C09-88F4-62A54B2E0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685800"/>
            <a:ext cx="2889754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3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177E9-1728-4AE6-9357-A65A2CA40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7C319-549F-4071-A6B2-B23B48753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91809-810E-462C-9532-A324C7321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3E33-AF14-4133-8937-AA8370CAAFDF}" type="datetimeFigureOut">
              <a:rPr lang="en-AU" smtClean="0"/>
              <a:t>9/10/2019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3C620-D078-4AA9-872A-174E0FD5C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5E30A-11DD-4F74-9026-B5DB8435F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A08E-EF03-467F-9B7D-D534205663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798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4BCA7-6196-48C7-BC29-89550A885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7A48B-FB5B-4BAA-B4C6-F67D07AC1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697E5-44D2-49D1-B57C-2FCEFA5C7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3E33-AF14-4133-8937-AA8370CAAFDF}" type="datetimeFigureOut">
              <a:rPr lang="en-AU" smtClean="0"/>
              <a:t>9/10/2019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AE321-E5E7-477C-802F-15489DC24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DF07D-C9DE-4DB6-9A4B-EE9353D62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A08E-EF03-467F-9B7D-D534205663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0710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3E752-35E6-4A75-8803-2163A70D3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CC74D-EC5F-4CD8-9BD7-CEF5345AD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F3015-9B47-4ABA-8535-27B564FCE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6C70A-0970-4D97-AAC0-98F9DA9B8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3E33-AF14-4133-8937-AA8370CAAFDF}" type="datetimeFigureOut">
              <a:rPr lang="en-AU" smtClean="0"/>
              <a:t>9/10/2019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48861-4D45-441B-B271-93AE4E826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8388D-7E91-4770-B7D2-9D4CC360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A08E-EF03-467F-9B7D-D534205663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397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230AD-D212-4417-ABC8-080289D2F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ADA36-377A-4DF2-BFBB-8012837F1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849723-B17C-40CB-B7EE-3F67CA74E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89856E-209E-4E97-923D-F73539A729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C97ED8-F0D3-4807-873A-9880FF374E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D59C91-2063-4159-9EEE-CE24C3F3F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3E33-AF14-4133-8937-AA8370CAAFDF}" type="datetimeFigureOut">
              <a:rPr lang="en-AU" smtClean="0"/>
              <a:t>9/10/2019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74C376-2833-4E26-A7A9-8F603AA24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0ADC29-3385-4454-B40B-360604BDD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A08E-EF03-467F-9B7D-D534205663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0149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51769-2C55-469B-BE0D-AC6149067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73B176-32BE-4B40-88F2-4D329C014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3E33-AF14-4133-8937-AA8370CAAFDF}" type="datetimeFigureOut">
              <a:rPr lang="en-AU" smtClean="0"/>
              <a:t>9/10/2019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F83E17-6ED7-40E5-9E66-D9FF03B5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749172-C84F-4C55-BAC2-ED0E9976B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A08E-EF03-467F-9B7D-D534205663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6353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1"/>
            <a:ext cx="1905000" cy="24622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DF08A08E-EF03-467F-9B7D-D534205663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00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ransition spd="med"/>
  <p:txStyles>
    <p:titleStyle>
      <a:lvl1pPr algn="r" eaLnBrk="1" hangingPunct="1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 eaLnBrk="1" hangingPunct="1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 eaLnBrk="1" hangingPunct="1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 eaLnBrk="1" hangingPunct="1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 eaLnBrk="1" hangingPunct="1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 eaLnBrk="1" hangingPunct="1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 eaLnBrk="1" hangingPunct="1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 eaLnBrk="1" hangingPunct="1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 eaLnBrk="1" hangingPunct="1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 eaLnBrk="1" hangingPunct="1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 eaLnBrk="1" hangingPunct="1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 eaLnBrk="1" hangingPunct="1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 eaLnBrk="1" hangingPunct="1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 eaLnBrk="1" hangingPunct="1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 eaLnBrk="1" hangingPunct="1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 eaLnBrk="1" hangingPunct="1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 eaLnBrk="1" hangingPunct="1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 eaLnBrk="1" hangingPunct="1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 eaLnBrk="1" hangingPunct="1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 eaLnBrk="1" hangingPunct="1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 eaLnBrk="1" hangingPunct="1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 eaLnBrk="1" hangingPunct="1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 eaLnBrk="1" hangingPunct="1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 eaLnBrk="1" hangingPunct="1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 eaLnBrk="1" hangingPunct="1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 eaLnBrk="1" hangingPunct="1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 eaLnBrk="1" hangingPunct="1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32FBC-01FD-4ADF-9CC4-C2868E5D3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136525"/>
            <a:ext cx="5638800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529AE-1152-4EFB-91AE-A6E0269BE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6CC62-E4C8-47D9-8B7E-7A0A7ED4EE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33E33-AF14-4133-8937-AA8370CAAFDF}" type="datetimeFigureOut">
              <a:rPr lang="en-AU" smtClean="0"/>
              <a:t>9/10/2019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D04E7-FA54-4DFB-8E10-AC90BB894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0B471-F444-47AF-9EE6-4936102F6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8A08E-EF03-467F-9B7D-D534205663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157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3600" b="1" dirty="0">
                <a:solidFill>
                  <a:srgbClr val="FFFFFF"/>
                </a:solidFill>
                <a:latin typeface="+mj-lt"/>
              </a:rPr>
              <a:t>Roadmap and short term activities on interoperability of Data Cubes</a:t>
            </a:r>
            <a:endParaRPr sz="36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6A3ECD-E88F-4E0E-AF83-AE03CBD000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 algn="l">
              <a:lnSpc>
                <a:spcPct val="15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rPr lang="en-AU" kern="0" dirty="0">
                <a:solidFill>
                  <a:srgbClr val="FFFFFF"/>
                </a:solidFill>
                <a:latin typeface="Calibri Light" panose="020F0302020204030204"/>
                <a:ea typeface="Arial Bold"/>
                <a:cs typeface="Arial Bold"/>
                <a:sym typeface="Arial Bold"/>
              </a:rPr>
              <a:t>Dr Robert Woodcock, CSIRO</a:t>
            </a:r>
            <a:br>
              <a:rPr lang="en-AU" kern="0" dirty="0">
                <a:solidFill>
                  <a:srgbClr val="FFFFFF"/>
                </a:solidFill>
                <a:latin typeface="Calibri Light" panose="020F0302020204030204"/>
                <a:ea typeface="Arial Bold"/>
                <a:cs typeface="Arial Bold"/>
                <a:sym typeface="Arial Bold"/>
              </a:rPr>
            </a:br>
            <a:r>
              <a:rPr lang="en-AU" kern="0" dirty="0">
                <a:solidFill>
                  <a:srgbClr val="FFFFFF"/>
                </a:solidFill>
                <a:latin typeface="Calibri Light" panose="020F0302020204030204"/>
                <a:ea typeface="Arial Bold"/>
                <a:cs typeface="Arial Bold"/>
                <a:sym typeface="Arial Bold"/>
              </a:rPr>
              <a:t>WGISS Vice Chair</a:t>
            </a:r>
          </a:p>
          <a:p>
            <a:pPr lvl="0" algn="l">
              <a:lnSpc>
                <a:spcPct val="15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 lang="en-AU" kern="0" dirty="0">
              <a:solidFill>
                <a:srgbClr val="FFFFFF"/>
              </a:solidFill>
              <a:latin typeface="+mj-lt"/>
              <a:ea typeface="Arial Bold"/>
              <a:cs typeface="Arial" panose="020B0604020202020204" pitchFamily="34" charset="0"/>
              <a:sym typeface="Arial Bold"/>
            </a:endParaRPr>
          </a:p>
          <a:p>
            <a:pPr lvl="0" algn="l">
              <a:lnSpc>
                <a:spcPct val="15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rPr lang="en-AU" kern="0" dirty="0">
                <a:solidFill>
                  <a:srgbClr val="FFFFFF"/>
                </a:solidFill>
                <a:latin typeface="+mj-lt"/>
                <a:sym typeface="Arial Bold"/>
              </a:rPr>
              <a:t>9 October</a:t>
            </a:r>
            <a:r>
              <a:rPr lang="en-AU" kern="0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2019</a:t>
            </a:r>
          </a:p>
          <a:p>
            <a:pPr algn="l"/>
            <a:endParaRPr lang="en-A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0BC8A7-48CB-4D1B-8AF1-5C021F6CF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Simplified layer viewpoint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CA37C2F-8C94-45A3-B3AD-9E1A4C85C2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6355"/>
          <a:stretch/>
        </p:blipFill>
        <p:spPr>
          <a:xfrm>
            <a:off x="3581400" y="1295400"/>
            <a:ext cx="5410201" cy="43204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8F16E2-C652-4EBC-9E32-FD1B3D457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570671" y="2170872"/>
            <a:ext cx="4419600" cy="2668657"/>
          </a:xfrm>
          <a:prstGeom prst="rect">
            <a:avLst/>
          </a:prstGeom>
        </p:spPr>
      </p:pic>
      <p:sp>
        <p:nvSpPr>
          <p:cNvPr id="10" name="Equals 9">
            <a:extLst>
              <a:ext uri="{FF2B5EF4-FFF2-40B4-BE49-F238E27FC236}">
                <a16:creationId xmlns:a16="http://schemas.microsoft.com/office/drawing/2014/main" id="{482F511E-AB9B-4DB7-A8F8-A7516709FCC2}"/>
              </a:ext>
            </a:extLst>
          </p:cNvPr>
          <p:cNvSpPr/>
          <p:nvPr/>
        </p:nvSpPr>
        <p:spPr>
          <a:xfrm>
            <a:off x="3009900" y="1900747"/>
            <a:ext cx="762000" cy="6096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1" name="Equals 10">
            <a:extLst>
              <a:ext uri="{FF2B5EF4-FFF2-40B4-BE49-F238E27FC236}">
                <a16:creationId xmlns:a16="http://schemas.microsoft.com/office/drawing/2014/main" id="{96C019EE-CD24-4F78-91CF-965CBCA202E8}"/>
              </a:ext>
            </a:extLst>
          </p:cNvPr>
          <p:cNvSpPr/>
          <p:nvPr/>
        </p:nvSpPr>
        <p:spPr>
          <a:xfrm>
            <a:off x="3009900" y="3188908"/>
            <a:ext cx="762000" cy="6096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2" name="Equals 11">
            <a:extLst>
              <a:ext uri="{FF2B5EF4-FFF2-40B4-BE49-F238E27FC236}">
                <a16:creationId xmlns:a16="http://schemas.microsoft.com/office/drawing/2014/main" id="{387DA114-05D1-456C-BB11-6FD8B1EE5F4F}"/>
              </a:ext>
            </a:extLst>
          </p:cNvPr>
          <p:cNvSpPr/>
          <p:nvPr/>
        </p:nvSpPr>
        <p:spPr>
          <a:xfrm>
            <a:off x="3011557" y="4629468"/>
            <a:ext cx="762000" cy="6096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D91C5EB-63F7-4D08-AA83-90E3A46A820E}"/>
              </a:ext>
            </a:extLst>
          </p:cNvPr>
          <p:cNvCxnSpPr/>
          <p:nvPr/>
        </p:nvCxnSpPr>
        <p:spPr>
          <a:xfrm>
            <a:off x="228600" y="2773427"/>
            <a:ext cx="8610600" cy="0"/>
          </a:xfrm>
          <a:prstGeom prst="line">
            <a:avLst/>
          </a:prstGeom>
          <a:ln w="444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205317-CAF3-4695-B1F4-7FC0CAF23211}"/>
              </a:ext>
            </a:extLst>
          </p:cNvPr>
          <p:cNvCxnSpPr/>
          <p:nvPr/>
        </p:nvCxnSpPr>
        <p:spPr>
          <a:xfrm>
            <a:off x="228600" y="4221227"/>
            <a:ext cx="8610600" cy="0"/>
          </a:xfrm>
          <a:prstGeom prst="line">
            <a:avLst/>
          </a:prstGeom>
          <a:ln w="444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C2EA00-53AA-4E81-9385-86CEADB95B9B}"/>
              </a:ext>
            </a:extLst>
          </p:cNvPr>
          <p:cNvCxnSpPr/>
          <p:nvPr/>
        </p:nvCxnSpPr>
        <p:spPr>
          <a:xfrm>
            <a:off x="228600" y="5715001"/>
            <a:ext cx="8610600" cy="0"/>
          </a:xfrm>
          <a:prstGeom prst="line">
            <a:avLst/>
          </a:prstGeom>
          <a:ln w="444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EEB2610-9ED1-44BB-9413-7133CB9A1FB2}"/>
              </a:ext>
            </a:extLst>
          </p:cNvPr>
          <p:cNvSpPr txBox="1"/>
          <p:nvPr/>
        </p:nvSpPr>
        <p:spPr>
          <a:xfrm>
            <a:off x="228600" y="5978081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Infrastructure/resources</a:t>
            </a:r>
          </a:p>
        </p:txBody>
      </p:sp>
      <p:sp>
        <p:nvSpPr>
          <p:cNvPr id="18" name="Flowchart: Magnetic Disk 17">
            <a:extLst>
              <a:ext uri="{FF2B5EF4-FFF2-40B4-BE49-F238E27FC236}">
                <a16:creationId xmlns:a16="http://schemas.microsoft.com/office/drawing/2014/main" id="{B194030A-6878-41C0-826B-0973D82A854A}"/>
              </a:ext>
            </a:extLst>
          </p:cNvPr>
          <p:cNvSpPr/>
          <p:nvPr/>
        </p:nvSpPr>
        <p:spPr>
          <a:xfrm>
            <a:off x="4038600" y="5978081"/>
            <a:ext cx="1066800" cy="74339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Storage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7A165D1-237D-455A-A615-05EA8968782A}"/>
              </a:ext>
            </a:extLst>
          </p:cNvPr>
          <p:cNvGrpSpPr/>
          <p:nvPr/>
        </p:nvGrpSpPr>
        <p:grpSpPr>
          <a:xfrm>
            <a:off x="6019800" y="5915412"/>
            <a:ext cx="1735395" cy="795387"/>
            <a:chOff x="5649861" y="5850584"/>
            <a:chExt cx="1735395" cy="795387"/>
          </a:xfrm>
        </p:grpSpPr>
        <p:sp>
          <p:nvSpPr>
            <p:cNvPr id="22" name="Flowchart: Alternate Process 21">
              <a:extLst>
                <a:ext uri="{FF2B5EF4-FFF2-40B4-BE49-F238E27FC236}">
                  <a16:creationId xmlns:a16="http://schemas.microsoft.com/office/drawing/2014/main" id="{9154B3E0-DB39-4012-BFE1-88FC3CCFEEF5}"/>
                </a:ext>
              </a:extLst>
            </p:cNvPr>
            <p:cNvSpPr/>
            <p:nvPr/>
          </p:nvSpPr>
          <p:spPr>
            <a:xfrm flipV="1">
              <a:off x="5861256" y="5850584"/>
              <a:ext cx="1524000" cy="609598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Flowchart: Alternate Process 20">
              <a:extLst>
                <a:ext uri="{FF2B5EF4-FFF2-40B4-BE49-F238E27FC236}">
                  <a16:creationId xmlns:a16="http://schemas.microsoft.com/office/drawing/2014/main" id="{38F7FF24-1F15-48CB-9360-C56446F72128}"/>
                </a:ext>
              </a:extLst>
            </p:cNvPr>
            <p:cNvSpPr/>
            <p:nvPr/>
          </p:nvSpPr>
          <p:spPr>
            <a:xfrm flipV="1">
              <a:off x="5812094" y="5919979"/>
              <a:ext cx="1524000" cy="609598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Flowchart: Alternate Process 19">
              <a:extLst>
                <a:ext uri="{FF2B5EF4-FFF2-40B4-BE49-F238E27FC236}">
                  <a16:creationId xmlns:a16="http://schemas.microsoft.com/office/drawing/2014/main" id="{0BCD0E6B-39AF-46FD-8242-CCBCB21CA96B}"/>
                </a:ext>
              </a:extLst>
            </p:cNvPr>
            <p:cNvSpPr/>
            <p:nvPr/>
          </p:nvSpPr>
          <p:spPr>
            <a:xfrm flipV="1">
              <a:off x="5715000" y="5967612"/>
              <a:ext cx="1524000" cy="609598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Flowchart: Alternate Process 18">
              <a:extLst>
                <a:ext uri="{FF2B5EF4-FFF2-40B4-BE49-F238E27FC236}">
                  <a16:creationId xmlns:a16="http://schemas.microsoft.com/office/drawing/2014/main" id="{35B1DE84-A59C-49F2-9DDD-79C72EBA9E13}"/>
                </a:ext>
              </a:extLst>
            </p:cNvPr>
            <p:cNvSpPr/>
            <p:nvPr/>
          </p:nvSpPr>
          <p:spPr>
            <a:xfrm>
              <a:off x="5649861" y="6036373"/>
              <a:ext cx="1524000" cy="609598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Compute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5512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020A8-E2E1-4DB7-AF27-5BFAC7B34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Access viewpoint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547F4-280F-411D-9581-1799765A24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/>
              <a:t>OGC W*S</a:t>
            </a:r>
          </a:p>
          <a:p>
            <a:r>
              <a:rPr lang="en-AU" dirty="0"/>
              <a:t>Interoperability</a:t>
            </a:r>
          </a:p>
          <a:p>
            <a:pPr lvl="1"/>
            <a:r>
              <a:rPr lang="en-AU" dirty="0"/>
              <a:t>Measurement interoperability with ARD</a:t>
            </a:r>
          </a:p>
          <a:p>
            <a:pPr lvl="1"/>
            <a:r>
              <a:rPr lang="en-AU" dirty="0"/>
              <a:t>Access</a:t>
            </a:r>
          </a:p>
          <a:p>
            <a:pPr lvl="1"/>
            <a:r>
              <a:rPr lang="en-AU" dirty="0"/>
              <a:t>Analytics</a:t>
            </a:r>
          </a:p>
          <a:p>
            <a:endParaRPr lang="en-AU" dirty="0"/>
          </a:p>
          <a:p>
            <a:pPr lvl="1"/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1326E9-F755-44A1-BD00-6459354A2CA7}"/>
              </a:ext>
            </a:extLst>
          </p:cNvPr>
          <p:cNvGrpSpPr/>
          <p:nvPr/>
        </p:nvGrpSpPr>
        <p:grpSpPr>
          <a:xfrm>
            <a:off x="4114800" y="1524000"/>
            <a:ext cx="4900737" cy="2540464"/>
            <a:chOff x="348976" y="155011"/>
            <a:chExt cx="11905412" cy="677260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6A3E200-A1ED-4B9B-B313-636679C6B895}"/>
                </a:ext>
              </a:extLst>
            </p:cNvPr>
            <p:cNvGrpSpPr/>
            <p:nvPr/>
          </p:nvGrpSpPr>
          <p:grpSpPr>
            <a:xfrm>
              <a:off x="348976" y="304021"/>
              <a:ext cx="8425148" cy="6399486"/>
              <a:chOff x="339725" y="1399074"/>
              <a:chExt cx="6320507" cy="4799614"/>
            </a:xfrm>
          </p:grpSpPr>
          <p:sp>
            <p:nvSpPr>
              <p:cNvPr id="16" name="Right Arrow 46">
                <a:extLst>
                  <a:ext uri="{FF2B5EF4-FFF2-40B4-BE49-F238E27FC236}">
                    <a16:creationId xmlns:a16="http://schemas.microsoft.com/office/drawing/2014/main" id="{5283C002-FB54-4622-8AD3-E34BDD710C46}"/>
                  </a:ext>
                </a:extLst>
              </p:cNvPr>
              <p:cNvSpPr/>
              <p:nvPr/>
            </p:nvSpPr>
            <p:spPr>
              <a:xfrm>
                <a:off x="5585213" y="3443190"/>
                <a:ext cx="1008112" cy="508980"/>
              </a:xfrm>
              <a:prstGeom prst="rightArrow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b="1" dirty="0">
                    <a:solidFill>
                      <a:schemeClr val="bg1"/>
                    </a:solidFill>
                  </a:rPr>
                  <a:t>WMS</a:t>
                </a:r>
              </a:p>
            </p:txBody>
          </p:sp>
          <p:sp>
            <p:nvSpPr>
              <p:cNvPr id="17" name="AutoShape 55">
                <a:extLst>
                  <a:ext uri="{FF2B5EF4-FFF2-40B4-BE49-F238E27FC236}">
                    <a16:creationId xmlns:a16="http://schemas.microsoft.com/office/drawing/2014/main" id="{E563B920-1769-47CD-B660-0447B75750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11830">
                <a:off x="3144633" y="2679044"/>
                <a:ext cx="1064034" cy="2827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71 w 21600"/>
                  <a:gd name="T13" fmla="*/ 5400 h 21600"/>
                  <a:gd name="T14" fmla="*/ 18894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F792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900"/>
              </a:p>
            </p:txBody>
          </p:sp>
          <p:pic>
            <p:nvPicPr>
              <p:cNvPr id="18" name="Picture 46" descr="layers.png">
                <a:extLst>
                  <a:ext uri="{FF2B5EF4-FFF2-40B4-BE49-F238E27FC236}">
                    <a16:creationId xmlns:a16="http://schemas.microsoft.com/office/drawing/2014/main" id="{295016E9-6980-4C38-A78B-159EF7A374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725" y="1512888"/>
                <a:ext cx="2740025" cy="4570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TextBox 48">
                <a:extLst>
                  <a:ext uri="{FF2B5EF4-FFF2-40B4-BE49-F238E27FC236}">
                    <a16:creationId xmlns:a16="http://schemas.microsoft.com/office/drawing/2014/main" id="{6EA01AAD-6292-458D-B41C-E49AA6AF9B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1589" y="3150231"/>
                <a:ext cx="3602410" cy="399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sl-SI" sz="700" dirty="0">
                    <a:latin typeface="Calibri" charset="0"/>
                  </a:rPr>
                  <a:t>Commercial EO data – Planet,...</a:t>
                </a:r>
              </a:p>
            </p:txBody>
          </p:sp>
          <p:sp>
            <p:nvSpPr>
              <p:cNvPr id="20" name="TextBox 49">
                <a:extLst>
                  <a:ext uri="{FF2B5EF4-FFF2-40B4-BE49-F238E27FC236}">
                    <a16:creationId xmlns:a16="http://schemas.microsoft.com/office/drawing/2014/main" id="{CAD1D9B6-47E8-46DA-9D2D-04BAF323CB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1476" y="4149725"/>
                <a:ext cx="3384550" cy="399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sl-SI" sz="700" dirty="0">
                    <a:latin typeface="Calibri" charset="0"/>
                  </a:rPr>
                  <a:t>Aerial imagery (drone, plane) </a:t>
                </a:r>
              </a:p>
            </p:txBody>
          </p:sp>
          <p:sp>
            <p:nvSpPr>
              <p:cNvPr id="21" name="TextBox 50">
                <a:extLst>
                  <a:ext uri="{FF2B5EF4-FFF2-40B4-BE49-F238E27FC236}">
                    <a16:creationId xmlns:a16="http://schemas.microsoft.com/office/drawing/2014/main" id="{472314AE-C051-499D-9625-D982967CD2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650" y="5278439"/>
                <a:ext cx="3384550" cy="399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sl-SI" sz="700" dirty="0">
                    <a:latin typeface="Calibri" charset="0"/>
                  </a:rPr>
                  <a:t>Other raster data</a:t>
                </a:r>
              </a:p>
            </p:txBody>
          </p:sp>
          <p:sp>
            <p:nvSpPr>
              <p:cNvPr id="22" name="TextBox 48">
                <a:extLst>
                  <a:ext uri="{FF2B5EF4-FFF2-40B4-BE49-F238E27FC236}">
                    <a16:creationId xmlns:a16="http://schemas.microsoft.com/office/drawing/2014/main" id="{4E89BC1A-4D27-4F6A-965A-D4F66DB14F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931" y="1399074"/>
                <a:ext cx="3759355" cy="399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sl-SI" sz="700" dirty="0">
                    <a:latin typeface="Calibri" charset="0"/>
                  </a:rPr>
                  <a:t>Open EO data - Sentinel-1, Sentinel-2, Landsat, etc.</a:t>
                </a:r>
              </a:p>
            </p:txBody>
          </p:sp>
          <p:sp>
            <p:nvSpPr>
              <p:cNvPr id="23" name="AutoShape 55">
                <a:extLst>
                  <a:ext uri="{FF2B5EF4-FFF2-40B4-BE49-F238E27FC236}">
                    <a16:creationId xmlns:a16="http://schemas.microsoft.com/office/drawing/2014/main" id="{355FB996-C7B7-4BC2-9ABD-07D5F367EA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4128" y="3499249"/>
                <a:ext cx="789872" cy="2990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71 w 21600"/>
                  <a:gd name="T13" fmla="*/ 5400 h 21600"/>
                  <a:gd name="T14" fmla="*/ 18894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F792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4" name="AutoShape 55">
                <a:extLst>
                  <a:ext uri="{FF2B5EF4-FFF2-40B4-BE49-F238E27FC236}">
                    <a16:creationId xmlns:a16="http://schemas.microsoft.com/office/drawing/2014/main" id="{01A8B4FE-3AE1-48DC-8C8F-2714C09EC3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59636">
                <a:off x="3293040" y="4359613"/>
                <a:ext cx="821516" cy="330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71 w 21600"/>
                  <a:gd name="T13" fmla="*/ 5400 h 21600"/>
                  <a:gd name="T14" fmla="*/ 18894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F792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25" name="AutoShape 55">
                <a:extLst>
                  <a:ext uri="{FF2B5EF4-FFF2-40B4-BE49-F238E27FC236}">
                    <a16:creationId xmlns:a16="http://schemas.microsoft.com/office/drawing/2014/main" id="{242093BA-90E8-4995-8203-29DAAAD8B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263786">
                <a:off x="3031046" y="5129200"/>
                <a:ext cx="1282795" cy="29847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71 w 21600"/>
                  <a:gd name="T13" fmla="*/ 5400 h 21600"/>
                  <a:gd name="T14" fmla="*/ 18894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F792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900"/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6AA00A47-9CCB-406E-89A8-0CE2C1EB47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46242" y="2980233"/>
                <a:ext cx="1588120" cy="1588120"/>
              </a:xfrm>
              <a:prstGeom prst="rect">
                <a:avLst/>
              </a:prstGeom>
            </p:spPr>
          </p:pic>
          <p:sp>
            <p:nvSpPr>
              <p:cNvPr id="27" name="Right Arrow 57">
                <a:extLst>
                  <a:ext uri="{FF2B5EF4-FFF2-40B4-BE49-F238E27FC236}">
                    <a16:creationId xmlns:a16="http://schemas.microsoft.com/office/drawing/2014/main" id="{88B04065-2C63-4A41-96AC-F6883B0A13E8}"/>
                  </a:ext>
                </a:extLst>
              </p:cNvPr>
              <p:cNvSpPr/>
              <p:nvPr/>
            </p:nvSpPr>
            <p:spPr>
              <a:xfrm>
                <a:off x="5580112" y="2761955"/>
                <a:ext cx="1008112" cy="508980"/>
              </a:xfrm>
              <a:prstGeom prst="rightArrow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b="1" dirty="0">
                    <a:solidFill>
                      <a:schemeClr val="bg1"/>
                    </a:solidFill>
                  </a:rPr>
                  <a:t>WMTS</a:t>
                </a: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9C1956F7-A66F-4C5F-9C64-95850EE888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87372" y="4968338"/>
                <a:ext cx="906318" cy="869325"/>
              </a:xfrm>
              <a:prstGeom prst="rect">
                <a:avLst/>
              </a:prstGeom>
            </p:spPr>
          </p:pic>
          <p:sp>
            <p:nvSpPr>
              <p:cNvPr id="29" name="Down Arrow 59">
                <a:extLst>
                  <a:ext uri="{FF2B5EF4-FFF2-40B4-BE49-F238E27FC236}">
                    <a16:creationId xmlns:a16="http://schemas.microsoft.com/office/drawing/2014/main" id="{7F7CBC93-D780-414B-8F7B-7688E76C59F6}"/>
                  </a:ext>
                </a:extLst>
              </p:cNvPr>
              <p:cNvSpPr/>
              <p:nvPr/>
            </p:nvSpPr>
            <p:spPr>
              <a:xfrm>
                <a:off x="4561644" y="4461179"/>
                <a:ext cx="235924" cy="546040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" name="Up Arrow 60">
                <a:extLst>
                  <a:ext uri="{FF2B5EF4-FFF2-40B4-BE49-F238E27FC236}">
                    <a16:creationId xmlns:a16="http://schemas.microsoft.com/office/drawing/2014/main" id="{6E1A3E69-84DA-4137-9775-9030CBAE7503}"/>
                  </a:ext>
                </a:extLst>
              </p:cNvPr>
              <p:cNvSpPr/>
              <p:nvPr/>
            </p:nvSpPr>
            <p:spPr>
              <a:xfrm>
                <a:off x="5099066" y="4436812"/>
                <a:ext cx="235924" cy="546040"/>
              </a:xfrm>
              <a:prstGeom prst="up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" name="TextBox 50">
                <a:extLst>
                  <a:ext uri="{FF2B5EF4-FFF2-40B4-BE49-F238E27FC236}">
                    <a16:creationId xmlns:a16="http://schemas.microsoft.com/office/drawing/2014/main" id="{5D4BA774-36FD-4417-8E7B-4577FA87DC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96995" y="5798694"/>
                <a:ext cx="1692276" cy="399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sl-SI" sz="700" dirty="0">
                    <a:latin typeface="Calibri" charset="0"/>
                  </a:rPr>
                  <a:t>Machine learning</a:t>
                </a:r>
              </a:p>
            </p:txBody>
          </p:sp>
          <p:sp>
            <p:nvSpPr>
              <p:cNvPr id="32" name="Right Arrow 62">
                <a:extLst>
                  <a:ext uri="{FF2B5EF4-FFF2-40B4-BE49-F238E27FC236}">
                    <a16:creationId xmlns:a16="http://schemas.microsoft.com/office/drawing/2014/main" id="{6E1F2748-0BAD-4D16-ADBD-D8AAFFAFCB55}"/>
                  </a:ext>
                </a:extLst>
              </p:cNvPr>
              <p:cNvSpPr/>
              <p:nvPr/>
            </p:nvSpPr>
            <p:spPr>
              <a:xfrm>
                <a:off x="5585213" y="4585952"/>
                <a:ext cx="1008112" cy="508980"/>
              </a:xfrm>
              <a:prstGeom prst="rightArrow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chemeClr val="bg1"/>
                    </a:solidFill>
                  </a:rPr>
                  <a:t>API</a:t>
                </a:r>
              </a:p>
            </p:txBody>
          </p:sp>
          <p:sp>
            <p:nvSpPr>
              <p:cNvPr id="33" name="Right Arrow 63">
                <a:extLst>
                  <a:ext uri="{FF2B5EF4-FFF2-40B4-BE49-F238E27FC236}">
                    <a16:creationId xmlns:a16="http://schemas.microsoft.com/office/drawing/2014/main" id="{F4BCB4A7-BAD2-4CFC-BA76-14C4C92DA0D7}"/>
                  </a:ext>
                </a:extLst>
              </p:cNvPr>
              <p:cNvSpPr/>
              <p:nvPr/>
            </p:nvSpPr>
            <p:spPr>
              <a:xfrm>
                <a:off x="5652120" y="4014812"/>
                <a:ext cx="1008112" cy="508980"/>
              </a:xfrm>
              <a:prstGeom prst="rightArrow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b="1" dirty="0">
                    <a:solidFill>
                      <a:schemeClr val="bg1"/>
                    </a:solidFill>
                  </a:rPr>
                  <a:t>WCS</a:t>
                </a:r>
              </a:p>
            </p:txBody>
          </p:sp>
        </p:grpSp>
        <p:pic>
          <p:nvPicPr>
            <p:cNvPr id="7" name="Picture 6" descr="sentinel_hub_logo_web.png">
              <a:extLst>
                <a:ext uri="{FF2B5EF4-FFF2-40B4-BE49-F238E27FC236}">
                  <a16:creationId xmlns:a16="http://schemas.microsoft.com/office/drawing/2014/main" id="{327C9CDE-9884-470D-9968-E49EDA07E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3751" y="865168"/>
              <a:ext cx="3306308" cy="857621"/>
            </a:xfrm>
            <a:prstGeom prst="rect">
              <a:avLst/>
            </a:prstGeom>
          </p:spPr>
        </p:pic>
        <p:pic>
          <p:nvPicPr>
            <p:cNvPr id="8" name="Picture 7" descr="Screen Shot 2016-02-24 at 13.48.13.png">
              <a:extLst>
                <a:ext uri="{FF2B5EF4-FFF2-40B4-BE49-F238E27FC236}">
                  <a16:creationId xmlns:a16="http://schemas.microsoft.com/office/drawing/2014/main" id="{B3358B9E-CFA9-4234-957B-4F26C45D1A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96475" y="155011"/>
              <a:ext cx="2395329" cy="124488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3B6EB0A-261F-4DB3-A035-51A6833A7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4596" y="3170611"/>
              <a:ext cx="2396900" cy="1411115"/>
            </a:xfrm>
            <a:prstGeom prst="rect">
              <a:avLst/>
            </a:prstGeom>
          </p:spPr>
        </p:pic>
        <p:pic>
          <p:nvPicPr>
            <p:cNvPr id="10" name="Picture 9" descr="Screen Shot 2016-11-15 at 23.36.42.png">
              <a:extLst>
                <a:ext uri="{FF2B5EF4-FFF2-40B4-BE49-F238E27FC236}">
                  <a16:creationId xmlns:a16="http://schemas.microsoft.com/office/drawing/2014/main" id="{B4B4A4B6-3A4D-43B7-A216-BEF57A9F81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19739" y="1726070"/>
              <a:ext cx="2396900" cy="1059215"/>
            </a:xfrm>
            <a:prstGeom prst="rect">
              <a:avLst/>
            </a:prstGeom>
          </p:spPr>
        </p:pic>
        <p:sp>
          <p:nvSpPr>
            <p:cNvPr id="11" name="TextBox 49">
              <a:extLst>
                <a:ext uri="{FF2B5EF4-FFF2-40B4-BE49-F238E27FC236}">
                  <a16:creationId xmlns:a16="http://schemas.microsoft.com/office/drawing/2014/main" id="{B83D704F-3C97-4B6E-A9B9-AD46813AA3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78137" y="6394289"/>
              <a:ext cx="3576251" cy="533325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GB" sz="700" dirty="0">
                  <a:latin typeface="Calibri" charset="0"/>
                </a:rPr>
                <a:t>Scripting </a:t>
              </a:r>
              <a:r>
                <a:rPr lang="sl-SI" sz="700" dirty="0">
                  <a:latin typeface="Calibri" charset="0"/>
                </a:rPr>
                <a:t>(</a:t>
              </a:r>
              <a:r>
                <a:rPr lang="en-GB" sz="700" dirty="0">
                  <a:latin typeface="Calibri" charset="0"/>
                </a:rPr>
                <a:t>R</a:t>
              </a:r>
              <a:r>
                <a:rPr lang="sl-SI" sz="700" dirty="0">
                  <a:latin typeface="Calibri" charset="0"/>
                </a:rPr>
                <a:t>, </a:t>
              </a:r>
              <a:r>
                <a:rPr lang="en-GB" sz="700" dirty="0">
                  <a:latin typeface="Calibri" charset="0"/>
                </a:rPr>
                <a:t>Python, ENVI…</a:t>
              </a:r>
              <a:r>
                <a:rPr lang="sl-SI" sz="700" dirty="0">
                  <a:latin typeface="Calibri" charset="0"/>
                </a:rPr>
                <a:t>)</a:t>
              </a:r>
            </a:p>
          </p:txBody>
        </p:sp>
        <p:sp>
          <p:nvSpPr>
            <p:cNvPr id="12" name="TextBox 49">
              <a:extLst>
                <a:ext uri="{FF2B5EF4-FFF2-40B4-BE49-F238E27FC236}">
                  <a16:creationId xmlns:a16="http://schemas.microsoft.com/office/drawing/2014/main" id="{C080243C-70D0-47A9-A702-5251FA0909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6474" y="2771419"/>
              <a:ext cx="2395329" cy="533325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sl-SI" sz="700" dirty="0">
                  <a:latin typeface="Calibri" charset="0"/>
                </a:rPr>
                <a:t>Web </a:t>
              </a:r>
              <a:r>
                <a:rPr lang="en-GB" sz="700" dirty="0">
                  <a:latin typeface="Calibri" charset="0"/>
                </a:rPr>
                <a:t>/ Mobile </a:t>
              </a:r>
              <a:r>
                <a:rPr lang="sl-SI" sz="700" dirty="0">
                  <a:latin typeface="Calibri" charset="0"/>
                </a:rPr>
                <a:t>app</a:t>
              </a:r>
              <a:r>
                <a:rPr lang="en-GB" sz="700" dirty="0">
                  <a:latin typeface="Calibri" charset="0"/>
                </a:rPr>
                <a:t>s</a:t>
              </a:r>
              <a:endParaRPr lang="sl-SI" sz="700" dirty="0">
                <a:latin typeface="Calibri" charset="0"/>
              </a:endParaRPr>
            </a:p>
          </p:txBody>
        </p:sp>
        <p:sp>
          <p:nvSpPr>
            <p:cNvPr id="13" name="TextBox 49">
              <a:extLst>
                <a:ext uri="{FF2B5EF4-FFF2-40B4-BE49-F238E27FC236}">
                  <a16:creationId xmlns:a16="http://schemas.microsoft.com/office/drawing/2014/main" id="{49420FB5-E0CB-42B1-8508-F01B4BFAF1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6474" y="4555373"/>
              <a:ext cx="2909573" cy="533325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GB" sz="700" dirty="0">
                  <a:latin typeface="Calibri" charset="0"/>
                </a:rPr>
                <a:t>Desktop </a:t>
              </a:r>
              <a:r>
                <a:rPr lang="sl-SI" sz="700" dirty="0">
                  <a:latin typeface="Calibri" charset="0"/>
                </a:rPr>
                <a:t>(QG</a:t>
              </a:r>
              <a:r>
                <a:rPr lang="en-GB" sz="700" dirty="0">
                  <a:latin typeface="Calibri" charset="0"/>
                </a:rPr>
                <a:t>IS</a:t>
              </a:r>
              <a:r>
                <a:rPr lang="sl-SI" sz="700" dirty="0">
                  <a:latin typeface="Calibri" charset="0"/>
                </a:rPr>
                <a:t>,,</a:t>
              </a:r>
              <a:r>
                <a:rPr lang="en-GB" sz="700" dirty="0">
                  <a:latin typeface="Calibri" charset="0"/>
                </a:rPr>
                <a:t> ArcGIS…</a:t>
              </a:r>
              <a:r>
                <a:rPr lang="sl-SI" sz="700" dirty="0">
                  <a:latin typeface="Calibri" charset="0"/>
                </a:rPr>
                <a:t>)</a:t>
              </a:r>
            </a:p>
          </p:txBody>
        </p:sp>
        <p:sp>
          <p:nvSpPr>
            <p:cNvPr id="14" name="TextBox 49">
              <a:extLst>
                <a:ext uri="{FF2B5EF4-FFF2-40B4-BE49-F238E27FC236}">
                  <a16:creationId xmlns:a16="http://schemas.microsoft.com/office/drawing/2014/main" id="{FE8093B6-6589-4489-967D-1FABF2BEFA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76799" y="1333117"/>
              <a:ext cx="2417271" cy="533325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sl-SI" sz="700" dirty="0">
                  <a:latin typeface="Calibri" charset="0"/>
                </a:rPr>
                <a:t>Cloud GIS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CBC4F9F-D961-4851-BBBB-04B3FD502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640" y="4997759"/>
              <a:ext cx="2410147" cy="1442366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E60C2631-0B0B-4231-A36D-B58976996086}"/>
              </a:ext>
            </a:extLst>
          </p:cNvPr>
          <p:cNvSpPr txBox="1"/>
          <p:nvPr/>
        </p:nvSpPr>
        <p:spPr>
          <a:xfrm>
            <a:off x="4443536" y="4106192"/>
            <a:ext cx="4469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dirty="0"/>
              <a:t>European Data Cube Facility Service (DCFS)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CC44D58-C561-4619-9B47-C5CDCC2128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7441" y="4472362"/>
            <a:ext cx="4586842" cy="206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42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B6850-A0D1-4F92-8031-6606E0CB4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Access Viewpoint</a:t>
            </a:r>
            <a:br>
              <a:rPr lang="en-AU" dirty="0"/>
            </a:br>
            <a:r>
              <a:rPr lang="en-AU" dirty="0"/>
              <a:t>Data in Cloud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62BC26-0491-4A22-ADF9-F764B76005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78962"/>
          <a:stretch/>
        </p:blipFill>
        <p:spPr>
          <a:xfrm>
            <a:off x="104774" y="1242827"/>
            <a:ext cx="1676400" cy="5033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4D1720-DF37-47C5-B7E7-44753B4150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45F7A8-7E68-4C08-97A0-E2335B751A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078" r="11232"/>
          <a:stretch/>
        </p:blipFill>
        <p:spPr>
          <a:xfrm>
            <a:off x="1637519" y="1524000"/>
            <a:ext cx="2286000" cy="50357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10905F-BD38-451E-BCD2-7B349E1699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6566"/>
          <a:stretch/>
        </p:blipFill>
        <p:spPr>
          <a:xfrm>
            <a:off x="4104494" y="1242827"/>
            <a:ext cx="1827236" cy="52369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8B6D8F-0584-4085-83EC-AFC7D602CB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317" r="2575"/>
          <a:stretch/>
        </p:blipFill>
        <p:spPr>
          <a:xfrm>
            <a:off x="5710746" y="1524000"/>
            <a:ext cx="2971800" cy="5235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D0C667C-2EED-4464-BAA4-BCF10E8CC182}"/>
              </a:ext>
            </a:extLst>
          </p:cNvPr>
          <p:cNvSpPr/>
          <p:nvPr/>
        </p:nvSpPr>
        <p:spPr>
          <a:xfrm>
            <a:off x="1637519" y="3886200"/>
            <a:ext cx="1206201" cy="53340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41F5AC6-11CF-43B7-828A-D8BDAF50F290}"/>
              </a:ext>
            </a:extLst>
          </p:cNvPr>
          <p:cNvSpPr/>
          <p:nvPr/>
        </p:nvSpPr>
        <p:spPr>
          <a:xfrm>
            <a:off x="5643738" y="3983365"/>
            <a:ext cx="1206201" cy="53340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6F27B4B-8A82-4911-ACDA-3FA0C71FB519}"/>
              </a:ext>
            </a:extLst>
          </p:cNvPr>
          <p:cNvSpPr/>
          <p:nvPr/>
        </p:nvSpPr>
        <p:spPr>
          <a:xfrm>
            <a:off x="7476345" y="2667000"/>
            <a:ext cx="1206201" cy="533400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690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2963D-F4CF-4693-B304-717FC274E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Analytics viewpoint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40703-9979-47AF-B5D8-E0FAA85F2E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253331"/>
            <a:ext cx="8686800" cy="1566069"/>
          </a:xfrm>
        </p:spPr>
        <p:txBody>
          <a:bodyPr numCol="2">
            <a:normAutofit/>
          </a:bodyPr>
          <a:lstStyle/>
          <a:p>
            <a:r>
              <a:rPr lang="en-AU" sz="2000" dirty="0"/>
              <a:t>Data </a:t>
            </a:r>
            <a:r>
              <a:rPr lang="en-AU" sz="2000" dirty="0" err="1"/>
              <a:t>cubes..lots</a:t>
            </a:r>
            <a:r>
              <a:rPr lang="en-AU" sz="2000" dirty="0"/>
              <a:t> of data cubes</a:t>
            </a:r>
          </a:p>
          <a:p>
            <a:r>
              <a:rPr lang="en-AU" sz="2000" dirty="0"/>
              <a:t>Analytics hubs</a:t>
            </a:r>
          </a:p>
          <a:p>
            <a:r>
              <a:rPr lang="en-AU" sz="2000" dirty="0"/>
              <a:t>Exploitation platforms</a:t>
            </a:r>
          </a:p>
          <a:p>
            <a:r>
              <a:rPr lang="en-AU" sz="2000" dirty="0"/>
              <a:t>Python/R, QGIS</a:t>
            </a:r>
          </a:p>
          <a:p>
            <a:r>
              <a:rPr lang="en-AU" sz="2000" dirty="0" err="1"/>
              <a:t>Xarray</a:t>
            </a:r>
            <a:r>
              <a:rPr lang="en-AU" sz="2000" dirty="0"/>
              <a:t> data model</a:t>
            </a:r>
          </a:p>
          <a:p>
            <a:r>
              <a:rPr lang="en-AU" sz="2000" dirty="0" err="1"/>
              <a:t>Jupyter</a:t>
            </a:r>
            <a:endParaRPr lang="en-AU" sz="2000" dirty="0"/>
          </a:p>
          <a:p>
            <a:pPr lvl="1"/>
            <a:endParaRPr lang="en-AU" sz="200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1C52F02-4878-4297-9921-FB1DA459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38400"/>
            <a:ext cx="7239000" cy="466650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5558A16-405B-4EBE-A8C3-9BC39462125C}"/>
              </a:ext>
            </a:extLst>
          </p:cNvPr>
          <p:cNvSpPr txBox="1"/>
          <p:nvPr/>
        </p:nvSpPr>
        <p:spPr>
          <a:xfrm rot="16200000">
            <a:off x="6715286" y="4987625"/>
            <a:ext cx="34147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/>
              <a:t>CSIRO Earth Analytics Science and Innovation Hub</a:t>
            </a:r>
          </a:p>
        </p:txBody>
      </p:sp>
    </p:spTree>
    <p:extLst>
      <p:ext uri="{BB962C8B-B14F-4D97-AF65-F5344CB8AC3E}">
        <p14:creationId xmlns:p14="http://schemas.microsoft.com/office/powerpoint/2010/main" val="3804095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CDEF7-5228-4D8F-B58F-C0A9C9D4F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Some choices might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A4F98-DDD2-41CD-843B-A3CB956984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Direct data access</a:t>
            </a:r>
          </a:p>
          <a:p>
            <a:r>
              <a:rPr lang="en-AU" dirty="0"/>
              <a:t>Compatibility (ARD, </a:t>
            </a:r>
            <a:r>
              <a:rPr lang="en-AU" dirty="0" err="1"/>
              <a:t>Geotiff</a:t>
            </a:r>
            <a:r>
              <a:rPr lang="en-AU" dirty="0"/>
              <a:t>)</a:t>
            </a:r>
          </a:p>
          <a:p>
            <a:pPr marL="0" indent="0">
              <a:buNone/>
            </a:pPr>
            <a:r>
              <a:rPr lang="en-AU" dirty="0"/>
              <a:t>Analytics APIs</a:t>
            </a:r>
          </a:p>
          <a:p>
            <a:r>
              <a:rPr lang="en-AU" dirty="0"/>
              <a:t>Services like OGC WPS</a:t>
            </a:r>
          </a:p>
          <a:p>
            <a:r>
              <a:rPr lang="en-AU" dirty="0"/>
              <a:t>Direct compute access: python </a:t>
            </a:r>
            <a:r>
              <a:rPr lang="en-AU" dirty="0" err="1"/>
              <a:t>Dask</a:t>
            </a:r>
            <a:endParaRPr lang="en-AU" dirty="0"/>
          </a:p>
          <a:p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E9E06E-E29B-48ED-A6F5-D527E14AAD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/>
              <a:t>Cloud Compute Ready Data</a:t>
            </a:r>
          </a:p>
          <a:p>
            <a:pPr lvl="2"/>
            <a:r>
              <a:rPr lang="en-AU" dirty="0"/>
              <a:t>COGS – Cloud optimised </a:t>
            </a:r>
            <a:r>
              <a:rPr lang="en-AU" dirty="0" err="1"/>
              <a:t>geotiffs</a:t>
            </a:r>
            <a:endParaRPr lang="en-AU" dirty="0"/>
          </a:p>
          <a:p>
            <a:pPr lvl="2"/>
            <a:r>
              <a:rPr lang="en-AU" dirty="0" err="1"/>
              <a:t>NetCDF</a:t>
            </a:r>
            <a:r>
              <a:rPr lang="en-AU" dirty="0"/>
              <a:t> in the Cloud</a:t>
            </a:r>
          </a:p>
          <a:p>
            <a:pPr lvl="2"/>
            <a:r>
              <a:rPr lang="en-AU" dirty="0" err="1"/>
              <a:t>Zarr</a:t>
            </a:r>
            <a:r>
              <a:rPr lang="en-AU" dirty="0"/>
              <a:t> – Cloud native array storage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1422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3F56B-34C6-498B-ABAF-BD8CD8826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S3netCDF4:</a:t>
            </a:r>
            <a:br>
              <a:rPr lang="en-GB" dirty="0"/>
            </a:br>
            <a:r>
              <a:rPr lang="en-GB" dirty="0" err="1"/>
              <a:t>netCDF</a:t>
            </a:r>
            <a:r>
              <a:rPr lang="en-GB" dirty="0"/>
              <a:t> on object store</a:t>
            </a:r>
            <a:endParaRPr lang="en-AU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7202D0-BB04-44AB-8672-21D6A5E5B649}"/>
              </a:ext>
            </a:extLst>
          </p:cNvPr>
          <p:cNvGrpSpPr/>
          <p:nvPr/>
        </p:nvGrpSpPr>
        <p:grpSpPr>
          <a:xfrm>
            <a:off x="293040" y="1447800"/>
            <a:ext cx="8557921" cy="4388096"/>
            <a:chOff x="-71995" y="1631704"/>
            <a:chExt cx="8557921" cy="438809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EE8C7F1-0B1E-40E4-8736-4100880953B2}"/>
                </a:ext>
              </a:extLst>
            </p:cNvPr>
            <p:cNvGrpSpPr/>
            <p:nvPr/>
          </p:nvGrpSpPr>
          <p:grpSpPr>
            <a:xfrm>
              <a:off x="505674" y="1631704"/>
              <a:ext cx="7980252" cy="4388096"/>
              <a:chOff x="18389888" y="26265789"/>
              <a:chExt cx="10191239" cy="5620893"/>
            </a:xfrm>
          </p:grpSpPr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CD71E1B-996A-40A4-BE20-7CD47643B224}"/>
                  </a:ext>
                </a:extLst>
              </p:cNvPr>
              <p:cNvSpPr/>
              <p:nvPr/>
            </p:nvSpPr>
            <p:spPr>
              <a:xfrm>
                <a:off x="25122949" y="27094956"/>
                <a:ext cx="3458178" cy="4791726"/>
              </a:xfrm>
              <a:prstGeom prst="roundRect">
                <a:avLst/>
              </a:prstGeom>
              <a:solidFill>
                <a:schemeClr val="bg2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atte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400">
                  <a:solidFill>
                    <a:srgbClr val="000000">
                      <a:lumMod val="65000"/>
                      <a:lumOff val="35000"/>
                    </a:srgbClr>
                  </a:solidFill>
                  <a:latin typeface="Calibri"/>
                </a:endParaRPr>
              </a:p>
            </p:txBody>
          </p:sp>
          <p:sp>
            <p:nvSpPr>
              <p:cNvPr id="8" name="Shape 255">
                <a:extLst>
                  <a:ext uri="{FF2B5EF4-FFF2-40B4-BE49-F238E27FC236}">
                    <a16:creationId xmlns:a16="http://schemas.microsoft.com/office/drawing/2014/main" id="{2D9E0688-FB71-4758-AB52-4A2A04B883B3}"/>
                  </a:ext>
                </a:extLst>
              </p:cNvPr>
              <p:cNvSpPr txBox="1"/>
              <p:nvPr/>
            </p:nvSpPr>
            <p:spPr>
              <a:xfrm>
                <a:off x="25468610" y="27068846"/>
                <a:ext cx="2595135" cy="64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algn="ctr" fontAlgn="base">
                  <a:spcAft>
                    <a:spcPct val="0"/>
                  </a:spcAft>
                </a:pPr>
                <a:r>
                  <a:rPr lang="en-GB" sz="2400" b="1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Calibri" charset="0"/>
                    <a:ea typeface="ＭＳ Ｐゴシック" charset="0"/>
                  </a:rPr>
                  <a:t>Object Store</a:t>
                </a:r>
              </a:p>
            </p:txBody>
          </p:sp>
          <p:sp>
            <p:nvSpPr>
              <p:cNvPr id="9" name="Alternate Process 8">
                <a:extLst>
                  <a:ext uri="{FF2B5EF4-FFF2-40B4-BE49-F238E27FC236}">
                    <a16:creationId xmlns:a16="http://schemas.microsoft.com/office/drawing/2014/main" id="{087AE74D-3FC1-4F09-915A-B2D8397B113B}"/>
                  </a:ext>
                </a:extLst>
              </p:cNvPr>
              <p:cNvSpPr/>
              <p:nvPr/>
            </p:nvSpPr>
            <p:spPr>
              <a:xfrm>
                <a:off x="18389888" y="28359960"/>
                <a:ext cx="1703419" cy="888310"/>
              </a:xfrm>
              <a:prstGeom prst="flowChartAlternateProcess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Calibri"/>
                  </a:rPr>
                  <a:t>S3netCDF</a:t>
                </a:r>
              </a:p>
            </p:txBody>
          </p:sp>
          <p:sp>
            <p:nvSpPr>
              <p:cNvPr id="10" name="Shape 255">
                <a:extLst>
                  <a:ext uri="{FF2B5EF4-FFF2-40B4-BE49-F238E27FC236}">
                    <a16:creationId xmlns:a16="http://schemas.microsoft.com/office/drawing/2014/main" id="{5D592CD6-A4CD-4EE8-9D16-A594DC964323}"/>
                  </a:ext>
                </a:extLst>
              </p:cNvPr>
              <p:cNvSpPr txBox="1"/>
              <p:nvPr/>
            </p:nvSpPr>
            <p:spPr>
              <a:xfrm rot="5400000">
                <a:off x="24182588" y="27622372"/>
                <a:ext cx="1282257" cy="5087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fontAlgn="base">
                  <a:spcAft>
                    <a:spcPct val="0"/>
                  </a:spcAft>
                </a:pPr>
                <a:r>
                  <a:rPr lang="en-GB" sz="2400" b="1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Calibri" charset="0"/>
                    <a:ea typeface="ＭＳ Ｐゴシック" charset="0"/>
                  </a:rPr>
                  <a:t>S3 API</a:t>
                </a:r>
              </a:p>
            </p:txBody>
          </p:sp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8B2B3FF9-0142-44B0-958A-41B9FE263258}"/>
                  </a:ext>
                </a:extLst>
              </p:cNvPr>
              <p:cNvSpPr/>
              <p:nvPr/>
            </p:nvSpPr>
            <p:spPr>
              <a:xfrm>
                <a:off x="18389888" y="29980855"/>
                <a:ext cx="1744287" cy="766388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FFFF"/>
                    </a:solidFill>
                    <a:latin typeface="Calibri"/>
                  </a:rPr>
                  <a:t>Local cache</a:t>
                </a: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46C929D5-7AF5-43BB-9C53-C65698300062}"/>
                  </a:ext>
                </a:extLst>
              </p:cNvPr>
              <p:cNvCxnSpPr/>
              <p:nvPr/>
            </p:nvCxnSpPr>
            <p:spPr>
              <a:xfrm>
                <a:off x="18789326" y="29261141"/>
                <a:ext cx="0" cy="719714"/>
              </a:xfrm>
              <a:prstGeom prst="straightConnector1">
                <a:avLst/>
              </a:prstGeom>
              <a:ln w="22225">
                <a:tailEnd type="triangle" w="lg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CF3B3F9F-CA36-47B9-A77B-D603D09E9681}"/>
                  </a:ext>
                </a:extLst>
              </p:cNvPr>
              <p:cNvCxnSpPr/>
              <p:nvPr/>
            </p:nvCxnSpPr>
            <p:spPr>
              <a:xfrm flipV="1">
                <a:off x="19619132" y="29261141"/>
                <a:ext cx="0" cy="719714"/>
              </a:xfrm>
              <a:prstGeom prst="straightConnector1">
                <a:avLst/>
              </a:prstGeom>
              <a:ln w="22225">
                <a:tailEnd type="triangle" w="lg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5315F9F-30FA-49C3-965E-7C93FAB7B0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41" t="10612" r="1463" b="17600"/>
              <a:stretch/>
            </p:blipFill>
            <p:spPr>
              <a:xfrm>
                <a:off x="18453826" y="26701908"/>
                <a:ext cx="2330610" cy="1149969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A5F00E6-B2C2-4A4B-9860-9465CCE8C4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4" t="10660" r="62533" b="70475"/>
              <a:stretch/>
            </p:blipFill>
            <p:spPr>
              <a:xfrm>
                <a:off x="21276968" y="28216033"/>
                <a:ext cx="1646175" cy="568447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D2E7711-D978-493C-9362-E58154250D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878" t="27852" r="9055" b="53284"/>
              <a:stretch/>
            </p:blipFill>
            <p:spPr>
              <a:xfrm>
                <a:off x="21765771" y="30449525"/>
                <a:ext cx="1132013" cy="56969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CE261EC-9554-4B04-BB19-F6865CAC17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333" t="28194" r="33333" b="52358"/>
              <a:stretch/>
            </p:blipFill>
            <p:spPr>
              <a:xfrm>
                <a:off x="21422471" y="28967475"/>
                <a:ext cx="1505348" cy="587332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6DBA7DC-3A98-477D-B97D-A89DEDA3AE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467" t="28671" r="66066" b="52873"/>
              <a:stretch/>
            </p:blipFill>
            <p:spPr>
              <a:xfrm>
                <a:off x="22134342" y="29725701"/>
                <a:ext cx="788801" cy="557374"/>
              </a:xfrm>
              <a:prstGeom prst="rect">
                <a:avLst/>
              </a:prstGeom>
            </p:spPr>
          </p:pic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DEFC66DA-5F0B-40DE-B14C-34DF44868345}"/>
                  </a:ext>
                </a:extLst>
              </p:cNvPr>
              <p:cNvCxnSpPr>
                <a:cxnSpLocks/>
                <a:stCxn id="14" idx="2"/>
              </p:cNvCxnSpPr>
              <p:nvPr/>
            </p:nvCxnSpPr>
            <p:spPr>
              <a:xfrm flipH="1">
                <a:off x="19604505" y="27851877"/>
                <a:ext cx="14627" cy="541144"/>
              </a:xfrm>
              <a:prstGeom prst="straightConnector1">
                <a:avLst/>
              </a:prstGeom>
              <a:ln>
                <a:solidFill>
                  <a:schemeClr val="accent3"/>
                </a:solidFill>
                <a:prstDash val="sysDash"/>
                <a:tail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Elbow Connector 19">
                <a:extLst>
                  <a:ext uri="{FF2B5EF4-FFF2-40B4-BE49-F238E27FC236}">
                    <a16:creationId xmlns:a16="http://schemas.microsoft.com/office/drawing/2014/main" id="{CD3C4ADE-EEB4-4C99-8D26-19711B5FC720}"/>
                  </a:ext>
                </a:extLst>
              </p:cNvPr>
              <p:cNvCxnSpPr>
                <a:stCxn id="13" idx="3"/>
                <a:endCxn id="27" idx="1"/>
              </p:cNvCxnSpPr>
              <p:nvPr/>
            </p:nvCxnSpPr>
            <p:spPr>
              <a:xfrm flipV="1">
                <a:off x="20093307" y="28500257"/>
                <a:ext cx="1183661" cy="119757"/>
              </a:xfrm>
              <a:prstGeom prst="bentConnector3">
                <a:avLst>
                  <a:gd name="adj1" fmla="val 37820"/>
                </a:avLst>
              </a:prstGeom>
              <a:ln w="22225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Elbow Connector 20">
                <a:extLst>
                  <a:ext uri="{FF2B5EF4-FFF2-40B4-BE49-F238E27FC236}">
                    <a16:creationId xmlns:a16="http://schemas.microsoft.com/office/drawing/2014/main" id="{D7C90A8A-ABC6-4AAB-892A-F52A7A115511}"/>
                  </a:ext>
                </a:extLst>
              </p:cNvPr>
              <p:cNvCxnSpPr>
                <a:stCxn id="13" idx="3"/>
              </p:cNvCxnSpPr>
              <p:nvPr/>
            </p:nvCxnSpPr>
            <p:spPr>
              <a:xfrm>
                <a:off x="20093307" y="28620013"/>
                <a:ext cx="1329164" cy="641128"/>
              </a:xfrm>
              <a:prstGeom prst="bentConnector3">
                <a:avLst>
                  <a:gd name="adj1" fmla="val 33730"/>
                </a:avLst>
              </a:prstGeom>
              <a:ln w="22225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Elbow Connector 21">
                <a:extLst>
                  <a:ext uri="{FF2B5EF4-FFF2-40B4-BE49-F238E27FC236}">
                    <a16:creationId xmlns:a16="http://schemas.microsoft.com/office/drawing/2014/main" id="{530CCBE8-8F39-456E-A61D-02E6C06CECB6}"/>
                  </a:ext>
                </a:extLst>
              </p:cNvPr>
              <p:cNvCxnSpPr>
                <a:stCxn id="13" idx="3"/>
              </p:cNvCxnSpPr>
              <p:nvPr/>
            </p:nvCxnSpPr>
            <p:spPr>
              <a:xfrm>
                <a:off x="20093307" y="28620013"/>
                <a:ext cx="2041035" cy="1384375"/>
              </a:xfrm>
              <a:prstGeom prst="bentConnector3">
                <a:avLst>
                  <a:gd name="adj1" fmla="val 21790"/>
                </a:avLst>
              </a:prstGeom>
              <a:ln w="22225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Elbow Connector 22">
                <a:extLst>
                  <a:ext uri="{FF2B5EF4-FFF2-40B4-BE49-F238E27FC236}">
                    <a16:creationId xmlns:a16="http://schemas.microsoft.com/office/drawing/2014/main" id="{C12CE318-5F00-41FF-8D3F-6D6A1A139231}"/>
                  </a:ext>
                </a:extLst>
              </p:cNvPr>
              <p:cNvCxnSpPr>
                <a:cxnSpLocks/>
                <a:stCxn id="13" idx="3"/>
              </p:cNvCxnSpPr>
              <p:nvPr/>
            </p:nvCxnSpPr>
            <p:spPr>
              <a:xfrm>
                <a:off x="20093307" y="28620013"/>
                <a:ext cx="1672464" cy="2114360"/>
              </a:xfrm>
              <a:prstGeom prst="bentConnector3">
                <a:avLst>
                  <a:gd name="adj1" fmla="val 26327"/>
                </a:avLst>
              </a:prstGeom>
              <a:ln w="22225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51C04F85-967D-4AF7-8C68-4425892C01C2}"/>
                  </a:ext>
                </a:extLst>
              </p:cNvPr>
              <p:cNvCxnSpPr>
                <a:stCxn id="27" idx="3"/>
              </p:cNvCxnSpPr>
              <p:nvPr/>
            </p:nvCxnSpPr>
            <p:spPr>
              <a:xfrm>
                <a:off x="22923143" y="28500257"/>
                <a:ext cx="2199806" cy="0"/>
              </a:xfrm>
              <a:prstGeom prst="straightConnector1">
                <a:avLst/>
              </a:prstGeom>
              <a:ln w="22225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1AE7F8CA-26C5-4ADB-B5F8-C7BDF9112D3C}"/>
                  </a:ext>
                </a:extLst>
              </p:cNvPr>
              <p:cNvCxnSpPr/>
              <p:nvPr/>
            </p:nvCxnSpPr>
            <p:spPr>
              <a:xfrm>
                <a:off x="22927819" y="29261141"/>
                <a:ext cx="2195130" cy="0"/>
              </a:xfrm>
              <a:prstGeom prst="straightConnector1">
                <a:avLst/>
              </a:prstGeom>
              <a:ln w="22225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DC5BE243-D535-4D2A-874D-B023C88E1CA6}"/>
                  </a:ext>
                </a:extLst>
              </p:cNvPr>
              <p:cNvCxnSpPr/>
              <p:nvPr/>
            </p:nvCxnSpPr>
            <p:spPr>
              <a:xfrm flipV="1">
                <a:off x="22923143" y="30004387"/>
                <a:ext cx="2199806" cy="1"/>
              </a:xfrm>
              <a:prstGeom prst="straightConnector1">
                <a:avLst/>
              </a:prstGeom>
              <a:ln w="22225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C39D0A1D-6328-4FB9-A0ED-A990F04151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897784" y="30734374"/>
                <a:ext cx="2243362" cy="27843"/>
              </a:xfrm>
              <a:prstGeom prst="straightConnector1">
                <a:avLst/>
              </a:prstGeom>
              <a:ln w="22225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C7639124-957C-4D57-B7A1-6C1A1C3F3D8F}"/>
                  </a:ext>
                </a:extLst>
              </p:cNvPr>
              <p:cNvSpPr/>
              <p:nvPr/>
            </p:nvSpPr>
            <p:spPr>
              <a:xfrm>
                <a:off x="25153130" y="28807514"/>
                <a:ext cx="1445732" cy="1220699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/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scene3d>
                <a:camera prst="isometricLeftDown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2000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Calibri"/>
                  </a:rPr>
                  <a:t>Master array file</a:t>
                </a:r>
                <a:endParaRPr lang="en-US" sz="20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Calibri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C4F231C-C331-4009-8441-E06D4FC287D1}"/>
                  </a:ext>
                </a:extLst>
              </p:cNvPr>
              <p:cNvSpPr txBox="1"/>
              <p:nvPr/>
            </p:nvSpPr>
            <p:spPr>
              <a:xfrm>
                <a:off x="18389888" y="26265789"/>
                <a:ext cx="9495037" cy="433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Calibri" charset="0"/>
                    <a:ea typeface="ＭＳ Ｐゴシック" charset="0"/>
                  </a:rPr>
                  <a:t>Files split into CFA-</a:t>
                </a:r>
                <a:r>
                  <a:rPr lang="en-GB" sz="160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Calibri" charset="0"/>
                    <a:ea typeface="ＭＳ Ｐゴシック" charset="0"/>
                  </a:rPr>
                  <a:t>netCDF</a:t>
                </a:r>
                <a:r>
                  <a:rPr lang="en-GB" sz="1600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Calibri" charset="0"/>
                    <a:ea typeface="ＭＳ Ｐゴシック" charset="0"/>
                  </a:rPr>
                  <a:t> sub-array files using the variable splitting algorithm</a:t>
                </a:r>
                <a:endParaRPr lang="en-US" sz="16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Calibri" charset="0"/>
                  <a:ea typeface="ＭＳ Ｐゴシック" charset="0"/>
                </a:endParaRPr>
              </a:p>
            </p:txBody>
          </p: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FA25C7A2-01C0-44CE-95D7-DAF5AA7A061D}"/>
                  </a:ext>
                </a:extLst>
              </p:cNvPr>
              <p:cNvSpPr/>
              <p:nvPr/>
            </p:nvSpPr>
            <p:spPr>
              <a:xfrm>
                <a:off x="26852886" y="30441829"/>
                <a:ext cx="1445732" cy="1220699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scene3d>
                <a:camera prst="isometricLeftDown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Calibri"/>
                  </a:rPr>
                  <a:t>Sub array file</a:t>
                </a:r>
                <a:endParaRPr lang="en-US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Calibri"/>
                </a:endParaRP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628B09CF-98BE-4965-B20B-089D8887F459}"/>
                  </a:ext>
                </a:extLst>
              </p:cNvPr>
              <p:cNvSpPr/>
              <p:nvPr/>
            </p:nvSpPr>
            <p:spPr>
              <a:xfrm>
                <a:off x="26852886" y="29558145"/>
                <a:ext cx="1445732" cy="1220699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scene3d>
                <a:camera prst="isometricLeftDown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Calibri"/>
                  </a:rPr>
                  <a:t>Sub array file</a:t>
                </a:r>
                <a:endParaRPr lang="en-US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Calibri"/>
                </a:endParaRP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EB62BC21-FE6A-438F-8803-09952482ACA5}"/>
                  </a:ext>
                </a:extLst>
              </p:cNvPr>
              <p:cNvSpPr/>
              <p:nvPr/>
            </p:nvSpPr>
            <p:spPr>
              <a:xfrm>
                <a:off x="26852886" y="28702501"/>
                <a:ext cx="1445732" cy="1220699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scene3d>
                <a:camera prst="isometricLeftDown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Calibri"/>
                  </a:rPr>
                  <a:t>Sub array file</a:t>
                </a:r>
                <a:endParaRPr lang="en-US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Calibri"/>
                </a:endParaRP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0EC0C9EE-9F35-493F-8D98-96C886231AEB}"/>
                  </a:ext>
                </a:extLst>
              </p:cNvPr>
              <p:cNvSpPr/>
              <p:nvPr/>
            </p:nvSpPr>
            <p:spPr>
              <a:xfrm>
                <a:off x="26843892" y="27846104"/>
                <a:ext cx="1445732" cy="1220699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scene3d>
                <a:camera prst="isometricLeftDown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Calibri"/>
                  </a:rPr>
                  <a:t>Sub array file</a:t>
                </a:r>
                <a:endParaRPr lang="en-US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Calibri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B04E06D-336B-4913-8DC3-48750850E7A2}"/>
                </a:ext>
              </a:extLst>
            </p:cNvPr>
            <p:cNvSpPr txBox="1"/>
            <p:nvPr/>
          </p:nvSpPr>
          <p:spPr>
            <a:xfrm>
              <a:off x="-71995" y="5539494"/>
              <a:ext cx="57835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Calibri" charset="0"/>
                  <a:ea typeface="ＭＳ Ｐゴシック" charset="0"/>
                </a:rPr>
                <a:t>Streaming CFA-</a:t>
              </a:r>
              <a:r>
                <a:rPr lang="en-GB" sz="1600" dirty="0" err="1">
                  <a:solidFill>
                    <a:srgbClr val="000000">
                      <a:lumMod val="65000"/>
                      <a:lumOff val="35000"/>
                    </a:srgbClr>
                  </a:solidFill>
                  <a:latin typeface="Calibri" charset="0"/>
                  <a:ea typeface="ＭＳ Ｐゴシック" charset="0"/>
                </a:rPr>
                <a:t>netCDF</a:t>
              </a:r>
              <a:r>
                <a:rPr lang="en-GB" sz="16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Calibri" charset="0"/>
                  <a:ea typeface="ＭＳ Ｐゴシック" charset="0"/>
                </a:rPr>
                <a:t> files to / from S3 object store</a:t>
              </a:r>
              <a:endParaRPr 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charset="0"/>
                <a:ea typeface="ＭＳ Ｐゴシック" charset="0"/>
              </a:endParaRPr>
            </a:p>
          </p:txBody>
        </p:sp>
        <p:pic>
          <p:nvPicPr>
            <p:cNvPr id="35" name="Picture 34" descr="user-woman2.png">
              <a:extLst>
                <a:ext uri="{FF2B5EF4-FFF2-40B4-BE49-F238E27FC236}">
                  <a16:creationId xmlns:a16="http://schemas.microsoft.com/office/drawing/2014/main" id="{608DAE0C-D8EF-4A4C-BA9E-56F5677E2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07418" y="1964795"/>
              <a:ext cx="590651" cy="57536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8586450-5870-42C9-AD96-248602247C7C}"/>
              </a:ext>
            </a:extLst>
          </p:cNvPr>
          <p:cNvSpPr txBox="1"/>
          <p:nvPr/>
        </p:nvSpPr>
        <p:spPr>
          <a:xfrm>
            <a:off x="821039" y="6123586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/>
              <a:t>Zarr</a:t>
            </a:r>
            <a:r>
              <a:rPr lang="en-AU" dirty="0"/>
              <a:t>, CSIRO s3aio, </a:t>
            </a:r>
            <a:r>
              <a:rPr lang="en-AU" dirty="0" err="1"/>
              <a:t>hdfcloud</a:t>
            </a:r>
            <a:r>
              <a:rPr lang="en-AU" dirty="0"/>
              <a:t> – all similar</a:t>
            </a:r>
          </a:p>
        </p:txBody>
      </p:sp>
    </p:spTree>
    <p:extLst>
      <p:ext uri="{BB962C8B-B14F-4D97-AF65-F5344CB8AC3E}">
        <p14:creationId xmlns:p14="http://schemas.microsoft.com/office/powerpoint/2010/main" val="3818720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AAB0E-092B-423A-A6EA-50D30B59E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Roadmap –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C6DAC-0B59-4FF8-88D2-D20E2D8041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AU" dirty="0"/>
              <a:t>Three types of interoperability</a:t>
            </a:r>
          </a:p>
          <a:p>
            <a:r>
              <a:rPr lang="en-AU" dirty="0"/>
              <a:t>CEOS data source to Data Cube</a:t>
            </a:r>
          </a:p>
          <a:p>
            <a:pPr lvl="1"/>
            <a:r>
              <a:rPr lang="en-AU" dirty="0"/>
              <a:t>How all DCs interact with source CEOS data and discovery services</a:t>
            </a:r>
          </a:p>
          <a:p>
            <a:pPr lvl="1"/>
            <a:r>
              <a:rPr lang="en-AU" dirty="0"/>
              <a:t>DC data preparation services?</a:t>
            </a:r>
          </a:p>
          <a:p>
            <a:pPr lvl="1"/>
            <a:r>
              <a:rPr lang="en-AU" dirty="0" err="1"/>
              <a:t>Algo</a:t>
            </a:r>
            <a:r>
              <a:rPr lang="en-AU" dirty="0"/>
              <a:t> to Data?</a:t>
            </a:r>
          </a:p>
          <a:p>
            <a:r>
              <a:rPr lang="en-AU" dirty="0"/>
              <a:t>Data Cube APIs</a:t>
            </a:r>
          </a:p>
          <a:p>
            <a:pPr lvl="1"/>
            <a:r>
              <a:rPr lang="en-AU" dirty="0"/>
              <a:t>Do we want interoperability at this level?</a:t>
            </a:r>
          </a:p>
          <a:p>
            <a:pPr lvl="1"/>
            <a:r>
              <a:rPr lang="en-AU" dirty="0"/>
              <a:t>What does it mean to have a standard EO API? </a:t>
            </a:r>
            <a:r>
              <a:rPr lang="en-AU" dirty="0" err="1"/>
              <a:t>Pangeo</a:t>
            </a:r>
            <a:r>
              <a:rPr lang="en-AU" dirty="0"/>
              <a:t>, </a:t>
            </a:r>
            <a:r>
              <a:rPr lang="en-AU" dirty="0" err="1"/>
              <a:t>openeo</a:t>
            </a:r>
            <a:r>
              <a:rPr lang="en-AU" dirty="0"/>
              <a:t>?</a:t>
            </a:r>
          </a:p>
          <a:p>
            <a:pPr lvl="1"/>
            <a:r>
              <a:rPr lang="en-AU" dirty="0"/>
              <a:t>R/Python?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33CA76-A993-4F9A-A19B-DC30562F40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dirty="0"/>
              <a:t>Data Cubes exposed via OGC Standards</a:t>
            </a:r>
          </a:p>
          <a:p>
            <a:pPr lvl="1"/>
            <a:r>
              <a:rPr lang="en-AU" dirty="0"/>
              <a:t>Analytics as WPS – similar issue to EO algorithm API</a:t>
            </a:r>
          </a:p>
          <a:p>
            <a:pPr lvl="1"/>
            <a:endParaRPr lang="en-AU" dirty="0"/>
          </a:p>
          <a:p>
            <a:r>
              <a:rPr lang="en-AU" dirty="0"/>
              <a:t>Roadmap:</a:t>
            </a:r>
          </a:p>
          <a:p>
            <a:pPr lvl="1"/>
            <a:r>
              <a:rPr lang="en-AU" dirty="0"/>
              <a:t>For each, explore what is common (e.g. </a:t>
            </a:r>
            <a:r>
              <a:rPr lang="en-AU" dirty="0" err="1"/>
              <a:t>xarray</a:t>
            </a:r>
            <a:r>
              <a:rPr lang="en-AU" dirty="0"/>
              <a:t>, Cloud optimised formats)</a:t>
            </a:r>
          </a:p>
          <a:p>
            <a:pPr lvl="1"/>
            <a:r>
              <a:rPr lang="en-AU" dirty="0"/>
              <a:t>Define interoperability for each type (e.g. expose common algorithms as end points, or expose a detailed API, or just common cloud-based data and ARD spec)</a:t>
            </a:r>
          </a:p>
          <a:p>
            <a:pPr lvl="1"/>
            <a:r>
              <a:rPr lang="en-AU" dirty="0"/>
              <a:t>OGC Testbed input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38200667"/>
      </p:ext>
    </p:extLst>
  </p:cSld>
  <p:clrMapOvr>
    <a:masterClrMapping/>
  </p:clrMapOvr>
</p:sld>
</file>

<file path=ppt/theme/theme1.xml><?xml version="1.0" encoding="utf-8"?>
<a:theme xmlns:a="http://schemas.openxmlformats.org/drawingml/2006/main" name="CEOS Theme 201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CEOS Theme 2019" id="{F567775B-02EF-4862-B851-ED6FF1843681}" vid="{58E0D2D6-6DAF-4982-93F1-1FFCCBAC37D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17073</TotalTime>
  <Words>511</Words>
  <Application>Microsoft Office PowerPoint</Application>
  <PresentationFormat>On-screen Show (4:3)</PresentationFormat>
  <Paragraphs>98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 Bold</vt:lpstr>
      <vt:lpstr>Avenir Roman</vt:lpstr>
      <vt:lpstr>Calibri</vt:lpstr>
      <vt:lpstr>Calibri Light</vt:lpstr>
      <vt:lpstr>Courier New</vt:lpstr>
      <vt:lpstr>Helvetica</vt:lpstr>
      <vt:lpstr>Wingdings</vt:lpstr>
      <vt:lpstr>CEOS Theme 2019</vt:lpstr>
      <vt:lpstr>Custom Design</vt:lpstr>
      <vt:lpstr>Roadmap and short term activities on interoperability of Data Cubes</vt:lpstr>
      <vt:lpstr>Simplified layer viewpoint</vt:lpstr>
      <vt:lpstr>Access viewpoint</vt:lpstr>
      <vt:lpstr>Access Viewpoint Data in Cloud</vt:lpstr>
      <vt:lpstr>Analytics viewpoint</vt:lpstr>
      <vt:lpstr>Some choices might matter</vt:lpstr>
      <vt:lpstr>S3netCDF4: netCDF on object store</vt:lpstr>
      <vt:lpstr>Roadmap –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Rob Woodcock</cp:lastModifiedBy>
  <cp:revision>664</cp:revision>
  <dcterms:modified xsi:type="dcterms:W3CDTF">2019-10-09T00:26:11Z</dcterms:modified>
</cp:coreProperties>
</file>