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  <p:sldMasterId id="2147483702" r:id="rId2"/>
    <p:sldMasterId id="2147483714" r:id="rId3"/>
  </p:sldMasterIdLst>
  <p:notesMasterIdLst>
    <p:notesMasterId r:id="rId23"/>
  </p:notesMasterIdLst>
  <p:sldIdLst>
    <p:sldId id="256" r:id="rId4"/>
    <p:sldId id="394" r:id="rId5"/>
    <p:sldId id="644" r:id="rId6"/>
    <p:sldId id="690" r:id="rId7"/>
    <p:sldId id="266" r:id="rId8"/>
    <p:sldId id="706" r:id="rId9"/>
    <p:sldId id="699" r:id="rId10"/>
    <p:sldId id="705" r:id="rId11"/>
    <p:sldId id="707" r:id="rId12"/>
    <p:sldId id="695" r:id="rId13"/>
    <p:sldId id="701" r:id="rId14"/>
    <p:sldId id="702" r:id="rId15"/>
    <p:sldId id="697" r:id="rId16"/>
    <p:sldId id="696" r:id="rId17"/>
    <p:sldId id="704" r:id="rId18"/>
    <p:sldId id="709" r:id="rId19"/>
    <p:sldId id="700" r:id="rId20"/>
    <p:sldId id="708" r:id="rId21"/>
    <p:sldId id="666" r:id="rId2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8E9695-B639-41F6-8C7A-E8E7A79DE181}" v="53" dt="2019-09-03T06:20:25.93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8" autoAdjust="0"/>
    <p:restoredTop sz="96400" autoAdjust="0"/>
  </p:normalViewPr>
  <p:slideViewPr>
    <p:cSldViewPr>
      <p:cViewPr varScale="1">
        <p:scale>
          <a:sx n="81" d="100"/>
          <a:sy n="81" d="100"/>
        </p:scale>
        <p:origin x="1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5339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79044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349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1681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618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AWS – projects share cost core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1700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9049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86243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CB04F-30DF-4029-9B9A-A0F6A8C9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B0F27-BD50-41EE-A0BD-A0A92697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9196E-171B-4A30-9C4B-75AA1AD7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288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FDE6C-1ABC-4AF1-BE67-145C78F8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D547F-879C-46A0-B259-FE2022B08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E2091E-B617-4CA4-A332-353474E77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2912B-0412-4C27-A820-FBD0ADE13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87402C-218D-4C52-93D5-10FA651BC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B4664-01B0-4576-A8A0-788838F14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16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1F382-2F35-4C9C-B841-B89BC5795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16A72-09AD-4B52-BE91-C57BC4F20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BB327-301C-49E6-B777-A85971701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B54E5-5A30-4E70-A65E-B9AAED08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74CEB-95F0-400D-8442-73619C03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D6DD6-0C04-4F9E-AE8B-D4F53B43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492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5EEE4-68D8-44B2-AC42-6358E071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CA5A0-8FE7-4DA6-B3CA-5CCD02230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EA03-1437-453B-8AB8-C3A62029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483CC-9C71-47AD-927C-EBC7995D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FC055-199F-46EE-A117-BA677E99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5960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7DB8F-4746-44E2-8E97-4A01D1599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0E65B-D720-4163-800D-0A0861273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54DBE-8B18-43CD-A7D1-C60E2A54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9794E-9A69-4EE9-8E11-3AA2C528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3AE09-0F2D-4C26-819F-67BEF8492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11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26" name="Group 99"/>
          <p:cNvGrpSpPr/>
          <p:nvPr userDrawn="1"/>
        </p:nvGrpSpPr>
        <p:grpSpPr>
          <a:xfrm>
            <a:off x="0" y="5499278"/>
            <a:ext cx="9144000" cy="994283"/>
            <a:chOff x="1" y="4124455"/>
            <a:chExt cx="9144000" cy="745712"/>
          </a:xfrm>
        </p:grpSpPr>
        <p:grpSp>
          <p:nvGrpSpPr>
            <p:cNvPr id="28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63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64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6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</p:grpSp>
        <p:pic>
          <p:nvPicPr>
            <p:cNvPr id="30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1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6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5625960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890678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4" y="-1585"/>
            <a:ext cx="9144001" cy="6495143"/>
            <a:chOff x="0" y="-1190"/>
            <a:chExt cx="9144001" cy="4871357"/>
          </a:xfrm>
        </p:grpSpPr>
        <p:grpSp>
          <p:nvGrpSpPr>
            <p:cNvPr id="78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79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94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95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96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97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</p:grpSp>
          <p:pic>
            <p:nvPicPr>
              <p:cNvPr id="80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82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3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4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5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6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7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8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89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90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91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92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</p:grpSp>
        </p:grpSp>
        <p:grpSp>
          <p:nvGrpSpPr>
            <p:cNvPr id="63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4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5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6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7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8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</p:grpSp>
      </p:grpSp>
      <p:sp>
        <p:nvSpPr>
          <p:cNvPr id="98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5625960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072783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5499278"/>
            <a:ext cx="9144000" cy="1358725"/>
            <a:chOff x="1" y="4124455"/>
            <a:chExt cx="9144000" cy="1019044"/>
          </a:xfrm>
        </p:grpSpPr>
        <p:sp>
          <p:nvSpPr>
            <p:cNvPr id="29" name="Rectangle 28"/>
            <p:cNvSpPr/>
            <p:nvPr userDrawn="1"/>
          </p:nvSpPr>
          <p:spPr>
            <a:xfrm>
              <a:off x="1497" y="4455240"/>
              <a:ext cx="9142503" cy="6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grpSp>
          <p:nvGrpSpPr>
            <p:cNvPr id="30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31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46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47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48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dirty="0"/>
                </a:p>
              </p:txBody>
            </p:sp>
          </p:grpSp>
          <p:pic>
            <p:nvPicPr>
              <p:cNvPr id="32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5625960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094618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4" y="-1585"/>
            <a:ext cx="9144001" cy="6859585"/>
            <a:chOff x="0" y="-1190"/>
            <a:chExt cx="9144001" cy="5144689"/>
          </a:xfrm>
        </p:grpSpPr>
        <p:grpSp>
          <p:nvGrpSpPr>
            <p:cNvPr id="64" name="Group 74"/>
            <p:cNvGrpSpPr/>
            <p:nvPr userDrawn="1"/>
          </p:nvGrpSpPr>
          <p:grpSpPr>
            <a:xfrm>
              <a:off x="1" y="4124455"/>
              <a:ext cx="9144000" cy="1019044"/>
              <a:chOff x="1" y="4124455"/>
              <a:chExt cx="9144000" cy="1019044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4455240"/>
                <a:ext cx="9142503" cy="68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grpSp>
            <p:nvGrpSpPr>
              <p:cNvPr id="80" name="Group 99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44000" cy="745712"/>
              </a:xfrm>
            </p:grpSpPr>
            <p:grpSp>
              <p:nvGrpSpPr>
                <p:cNvPr id="81" name="Group 98"/>
                <p:cNvGrpSpPr/>
                <p:nvPr userDrawn="1"/>
              </p:nvGrpSpPr>
              <p:grpSpPr>
                <a:xfrm>
                  <a:off x="1" y="4124455"/>
                  <a:ext cx="9144000" cy="745712"/>
                  <a:chOff x="1" y="4124455"/>
                  <a:chExt cx="9159874" cy="745712"/>
                </a:xfrm>
              </p:grpSpPr>
              <p:sp>
                <p:nvSpPr>
                  <p:cNvPr id="96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" y="4171566"/>
                    <a:ext cx="9159873" cy="698601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0" y="88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881" y="0"/>
                      </a:cxn>
                      <a:cxn ang="0">
                        <a:pos x="2855" y="0"/>
                      </a:cxn>
                      <a:cxn ang="0">
                        <a:pos x="285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768" y="220"/>
                      </a:cxn>
                      <a:cxn ang="0">
                        <a:pos x="2881" y="220"/>
                      </a:cxn>
                      <a:cxn ang="0">
                        <a:pos x="2881" y="0"/>
                      </a:cxn>
                    </a:cxnLst>
                    <a:rect l="0" t="0" r="r" b="b"/>
                    <a:pathLst>
                      <a:path w="2881" h="220">
                        <a:moveTo>
                          <a:pt x="2415" y="88"/>
                        </a:move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moveTo>
                          <a:pt x="2881" y="0"/>
                        </a:moveTo>
                        <a:cubicBezTo>
                          <a:pt x="2855" y="0"/>
                          <a:pt x="2855" y="0"/>
                          <a:pt x="2855" y="0"/>
                        </a:cubicBezTo>
                        <a:cubicBezTo>
                          <a:pt x="2855" y="88"/>
                          <a:pt x="2855" y="88"/>
                          <a:pt x="285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89" y="148"/>
                          <a:pt x="2587" y="220"/>
                          <a:pt x="2768" y="220"/>
                        </a:cubicBezTo>
                        <a:cubicBezTo>
                          <a:pt x="2812" y="220"/>
                          <a:pt x="2881" y="220"/>
                          <a:pt x="2881" y="220"/>
                        </a:cubicBezTo>
                        <a:cubicBezTo>
                          <a:pt x="2881" y="0"/>
                          <a:pt x="2881" y="0"/>
                          <a:pt x="2881" y="0"/>
                        </a:cubicBezTo>
                      </a:path>
                    </a:pathLst>
                  </a:custGeom>
                  <a:solidFill>
                    <a:srgbClr val="BFBFB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97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" y="4124455"/>
                    <a:ext cx="9077765" cy="327091"/>
                  </a:xfrm>
                  <a:custGeom>
                    <a:avLst/>
                    <a:gdLst/>
                    <a:ahLst/>
                    <a:cxnLst>
                      <a:cxn ang="0">
                        <a:pos x="2855" y="15"/>
                      </a:cxn>
                      <a:cxn ang="0">
                        <a:pos x="2773" y="15"/>
                      </a:cxn>
                      <a:cxn ang="0">
                        <a:pos x="2415" y="103"/>
                      </a:cxn>
                      <a:cxn ang="0">
                        <a:pos x="2855" y="103"/>
                      </a:cxn>
                      <a:cxn ang="0">
                        <a:pos x="2855" y="15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3"/>
                      </a:cxn>
                      <a:cxn ang="0">
                        <a:pos x="2415" y="103"/>
                      </a:cxn>
                      <a:cxn ang="0">
                        <a:pos x="2075" y="0"/>
                      </a:cxn>
                    </a:cxnLst>
                    <a:rect l="0" t="0" r="r" b="b"/>
                    <a:pathLst>
                      <a:path w="2855" h="103">
                        <a:moveTo>
                          <a:pt x="2855" y="15"/>
                        </a:moveTo>
                        <a:cubicBezTo>
                          <a:pt x="2773" y="15"/>
                          <a:pt x="2773" y="15"/>
                          <a:pt x="2773" y="15"/>
                        </a:cubicBezTo>
                        <a:cubicBezTo>
                          <a:pt x="2555" y="15"/>
                          <a:pt x="2475" y="80"/>
                          <a:pt x="2415" y="103"/>
                        </a:cubicBezTo>
                        <a:cubicBezTo>
                          <a:pt x="2855" y="103"/>
                          <a:pt x="2855" y="103"/>
                          <a:pt x="2855" y="103"/>
                        </a:cubicBezTo>
                        <a:cubicBezTo>
                          <a:pt x="2855" y="15"/>
                          <a:pt x="2855" y="15"/>
                          <a:pt x="2855" y="15"/>
                        </a:cubicBezTo>
                        <a:moveTo>
                          <a:pt x="207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2415" y="103"/>
                          <a:pt x="2415" y="103"/>
                          <a:pt x="2415" y="103"/>
                        </a:cubicBezTo>
                        <a:cubicBezTo>
                          <a:pt x="2342" y="43"/>
                          <a:pt x="2220" y="0"/>
                          <a:pt x="2075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98" name="Freeform 44"/>
                  <p:cNvSpPr>
                    <a:spLocks/>
                  </p:cNvSpPr>
                  <p:nvPr/>
                </p:nvSpPr>
                <p:spPr bwMode="auto">
                  <a:xfrm>
                    <a:off x="1" y="4171566"/>
                    <a:ext cx="7677872" cy="324399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</a:cxnLst>
                    <a:rect l="0" t="0" r="r" b="b"/>
                    <a:pathLst>
                      <a:path w="2415" h="102">
                        <a:moveTo>
                          <a:pt x="2415" y="88"/>
                        </a:moveTo>
                        <a:cubicBezTo>
                          <a:pt x="2333" y="41"/>
                          <a:pt x="2220" y="0"/>
                          <a:pt x="207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  <p:sp>
                <p:nvSpPr>
                  <p:cNvPr id="99" name="Freeform 45"/>
                  <p:cNvSpPr>
                    <a:spLocks/>
                  </p:cNvSpPr>
                  <p:nvPr/>
                </p:nvSpPr>
                <p:spPr bwMode="auto">
                  <a:xfrm>
                    <a:off x="7677873" y="4171566"/>
                    <a:ext cx="1482002" cy="648796"/>
                  </a:xfrm>
                  <a:custGeom>
                    <a:avLst/>
                    <a:gdLst/>
                    <a:ahLst/>
                    <a:cxnLst>
                      <a:cxn ang="0">
                        <a:pos x="358" y="0"/>
                      </a:cxn>
                      <a:cxn ang="0">
                        <a:pos x="0" y="88"/>
                      </a:cxn>
                      <a:cxn ang="0">
                        <a:pos x="353" y="204"/>
                      </a:cxn>
                      <a:cxn ang="0">
                        <a:pos x="466" y="204"/>
                      </a:cxn>
                      <a:cxn ang="0">
                        <a:pos x="466" y="0"/>
                      </a:cxn>
                      <a:cxn ang="0">
                        <a:pos x="358" y="0"/>
                      </a:cxn>
                    </a:cxnLst>
                    <a:rect l="0" t="0" r="r" b="b"/>
                    <a:pathLst>
                      <a:path w="466" h="204">
                        <a:moveTo>
                          <a:pt x="358" y="0"/>
                        </a:moveTo>
                        <a:cubicBezTo>
                          <a:pt x="140" y="0"/>
                          <a:pt x="60" y="65"/>
                          <a:pt x="0" y="88"/>
                        </a:cubicBezTo>
                        <a:cubicBezTo>
                          <a:pt x="96" y="142"/>
                          <a:pt x="172" y="204"/>
                          <a:pt x="353" y="204"/>
                        </a:cubicBezTo>
                        <a:cubicBezTo>
                          <a:pt x="397" y="204"/>
                          <a:pt x="466" y="204"/>
                          <a:pt x="466" y="204"/>
                        </a:cubicBezTo>
                        <a:cubicBezTo>
                          <a:pt x="466" y="0"/>
                          <a:pt x="466" y="0"/>
                          <a:pt x="466" y="0"/>
                        </a:cubicBezTo>
                        <a:lnTo>
                          <a:pt x="35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 dirty="0"/>
                  </a:p>
                </p:txBody>
              </p:sp>
            </p:grpSp>
            <p:pic>
              <p:nvPicPr>
                <p:cNvPr id="82" name="Picture 7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301816" y="4256808"/>
                  <a:ext cx="489038" cy="489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3" name="Group 19"/>
                <p:cNvGrpSpPr/>
                <p:nvPr userDrawn="1"/>
              </p:nvGrpSpPr>
              <p:grpSpPr>
                <a:xfrm>
                  <a:off x="359397" y="4355630"/>
                  <a:ext cx="612558" cy="71438"/>
                  <a:chOff x="3495675" y="5969000"/>
                  <a:chExt cx="814388" cy="95250"/>
                </a:xfrm>
                <a:solidFill>
                  <a:schemeClr val="accent1"/>
                </a:solidFill>
              </p:grpSpPr>
              <p:sp>
                <p:nvSpPr>
                  <p:cNvPr id="84" name="Freeform 26"/>
                  <p:cNvSpPr>
                    <a:spLocks/>
                  </p:cNvSpPr>
                  <p:nvPr/>
                </p:nvSpPr>
                <p:spPr bwMode="auto">
                  <a:xfrm>
                    <a:off x="34956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1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1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85" name="Freeform 27"/>
                  <p:cNvSpPr>
                    <a:spLocks/>
                  </p:cNvSpPr>
                  <p:nvPr/>
                </p:nvSpPr>
                <p:spPr bwMode="auto">
                  <a:xfrm>
                    <a:off x="360362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86" name="Freeform 28"/>
                  <p:cNvSpPr>
                    <a:spLocks/>
                  </p:cNvSpPr>
                  <p:nvPr/>
                </p:nvSpPr>
                <p:spPr bwMode="auto">
                  <a:xfrm>
                    <a:off x="37115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9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8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19525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88" name="Freeform 30"/>
                  <p:cNvSpPr>
                    <a:spLocks/>
                  </p:cNvSpPr>
                  <p:nvPr/>
                </p:nvSpPr>
                <p:spPr bwMode="auto">
                  <a:xfrm>
                    <a:off x="3851275" y="5997575"/>
                    <a:ext cx="50800" cy="66675"/>
                  </a:xfrm>
                  <a:custGeom>
                    <a:avLst/>
                    <a:gdLst>
                      <a:gd name="T0" fmla="*/ 16 w 16"/>
                      <a:gd name="T1" fmla="*/ 20 h 21"/>
                      <a:gd name="T2" fmla="*/ 10 w 16"/>
                      <a:gd name="T3" fmla="*/ 21 h 21"/>
                      <a:gd name="T4" fmla="*/ 0 w 16"/>
                      <a:gd name="T5" fmla="*/ 11 h 21"/>
                      <a:gd name="T6" fmla="*/ 10 w 16"/>
                      <a:gd name="T7" fmla="*/ 0 h 21"/>
                      <a:gd name="T8" fmla="*/ 16 w 16"/>
                      <a:gd name="T9" fmla="*/ 1 h 21"/>
                      <a:gd name="T10" fmla="*/ 14 w 16"/>
                      <a:gd name="T11" fmla="*/ 5 h 21"/>
                      <a:gd name="T12" fmla="*/ 11 w 16"/>
                      <a:gd name="T13" fmla="*/ 4 h 21"/>
                      <a:gd name="T14" fmla="*/ 6 w 16"/>
                      <a:gd name="T15" fmla="*/ 10 h 21"/>
                      <a:gd name="T16" fmla="*/ 11 w 16"/>
                      <a:gd name="T17" fmla="*/ 17 h 21"/>
                      <a:gd name="T18" fmla="*/ 15 w 16"/>
                      <a:gd name="T19" fmla="*/ 16 h 21"/>
                      <a:gd name="T20" fmla="*/ 16 w 16"/>
                      <a:gd name="T21" fmla="*/ 2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21">
                        <a:moveTo>
                          <a:pt x="16" y="20"/>
                        </a:moveTo>
                        <a:cubicBezTo>
                          <a:pt x="14" y="21"/>
                          <a:pt x="12" y="21"/>
                          <a:pt x="10" y="21"/>
                        </a:cubicBez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2" y="0"/>
                          <a:pt x="14" y="0"/>
                          <a:pt x="16" y="1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3" y="4"/>
                          <a:pt x="12" y="4"/>
                          <a:pt x="11" y="4"/>
                        </a:cubicBezTo>
                        <a:cubicBezTo>
                          <a:pt x="7" y="4"/>
                          <a:pt x="6" y="6"/>
                          <a:pt x="6" y="10"/>
                        </a:cubicBezTo>
                        <a:cubicBezTo>
                          <a:pt x="6" y="15"/>
                          <a:pt x="7" y="17"/>
                          <a:pt x="11" y="17"/>
                        </a:cubicBezTo>
                        <a:cubicBezTo>
                          <a:pt x="12" y="17"/>
                          <a:pt x="14" y="17"/>
                          <a:pt x="15" y="16"/>
                        </a:cubicBezTo>
                        <a:lnTo>
                          <a:pt x="16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89" name="Freeform 31"/>
                  <p:cNvSpPr>
                    <a:spLocks/>
                  </p:cNvSpPr>
                  <p:nvPr/>
                </p:nvSpPr>
                <p:spPr bwMode="auto">
                  <a:xfrm>
                    <a:off x="3911600" y="5997575"/>
                    <a:ext cx="47625" cy="66675"/>
                  </a:xfrm>
                  <a:custGeom>
                    <a:avLst/>
                    <a:gdLst>
                      <a:gd name="T0" fmla="*/ 6 w 15"/>
                      <a:gd name="T1" fmla="*/ 21 h 21"/>
                      <a:gd name="T2" fmla="*/ 0 w 15"/>
                      <a:gd name="T3" fmla="*/ 20 h 21"/>
                      <a:gd name="T4" fmla="*/ 1 w 15"/>
                      <a:gd name="T5" fmla="*/ 16 h 21"/>
                      <a:gd name="T6" fmla="*/ 6 w 15"/>
                      <a:gd name="T7" fmla="*/ 17 h 21"/>
                      <a:gd name="T8" fmla="*/ 9 w 15"/>
                      <a:gd name="T9" fmla="*/ 15 h 21"/>
                      <a:gd name="T10" fmla="*/ 6 w 15"/>
                      <a:gd name="T11" fmla="*/ 12 h 21"/>
                      <a:gd name="T12" fmla="*/ 0 w 15"/>
                      <a:gd name="T13" fmla="*/ 6 h 21"/>
                      <a:gd name="T14" fmla="*/ 8 w 15"/>
                      <a:gd name="T15" fmla="*/ 0 h 21"/>
                      <a:gd name="T16" fmla="*/ 13 w 15"/>
                      <a:gd name="T17" fmla="*/ 0 h 21"/>
                      <a:gd name="T18" fmla="*/ 13 w 15"/>
                      <a:gd name="T19" fmla="*/ 4 h 21"/>
                      <a:gd name="T20" fmla="*/ 9 w 15"/>
                      <a:gd name="T21" fmla="*/ 4 h 21"/>
                      <a:gd name="T22" fmla="*/ 6 w 15"/>
                      <a:gd name="T23" fmla="*/ 6 h 21"/>
                      <a:gd name="T24" fmla="*/ 9 w 15"/>
                      <a:gd name="T25" fmla="*/ 9 h 21"/>
                      <a:gd name="T26" fmla="*/ 15 w 15"/>
                      <a:gd name="T27" fmla="*/ 14 h 21"/>
                      <a:gd name="T28" fmla="*/ 6 w 15"/>
                      <a:gd name="T2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" h="21">
                        <a:moveTo>
                          <a:pt x="6" y="21"/>
                        </a:moveTo>
                        <a:cubicBezTo>
                          <a:pt x="4" y="21"/>
                          <a:pt x="2" y="21"/>
                          <a:pt x="0" y="20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7"/>
                          <a:pt x="5" y="17"/>
                          <a:pt x="6" y="17"/>
                        </a:cubicBezTo>
                        <a:cubicBezTo>
                          <a:pt x="8" y="17"/>
                          <a:pt x="9" y="16"/>
                          <a:pt x="9" y="15"/>
                        </a:cubicBezTo>
                        <a:cubicBezTo>
                          <a:pt x="9" y="14"/>
                          <a:pt x="8" y="13"/>
                          <a:pt x="6" y="12"/>
                        </a:cubicBezTo>
                        <a:cubicBezTo>
                          <a:pt x="3" y="11"/>
                          <a:pt x="0" y="10"/>
                          <a:pt x="0" y="6"/>
                        </a:cubicBezTo>
                        <a:cubicBezTo>
                          <a:pt x="0" y="2"/>
                          <a:pt x="3" y="0"/>
                          <a:pt x="8" y="0"/>
                        </a:cubicBezTo>
                        <a:cubicBezTo>
                          <a:pt x="10" y="0"/>
                          <a:pt x="12" y="0"/>
                          <a:pt x="13" y="0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1" y="4"/>
                          <a:pt x="10" y="4"/>
                          <a:pt x="9" y="4"/>
                        </a:cubicBezTo>
                        <a:cubicBezTo>
                          <a:pt x="6" y="4"/>
                          <a:pt x="6" y="5"/>
                          <a:pt x="6" y="6"/>
                        </a:cubicBezTo>
                        <a:cubicBezTo>
                          <a:pt x="6" y="7"/>
                          <a:pt x="7" y="8"/>
                          <a:pt x="9" y="9"/>
                        </a:cubicBezTo>
                        <a:cubicBezTo>
                          <a:pt x="13" y="10"/>
                          <a:pt x="15" y="11"/>
                          <a:pt x="15" y="14"/>
                        </a:cubicBezTo>
                        <a:cubicBezTo>
                          <a:pt x="15" y="18"/>
                          <a:pt x="11" y="21"/>
                          <a:pt x="6" y="21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90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3965575" y="5969000"/>
                    <a:ext cx="28575" cy="95250"/>
                  </a:xfrm>
                  <a:custGeom>
                    <a:avLst/>
                    <a:gdLst>
                      <a:gd name="T0" fmla="*/ 4 w 9"/>
                      <a:gd name="T1" fmla="*/ 30 h 30"/>
                      <a:gd name="T2" fmla="*/ 4 w 9"/>
                      <a:gd name="T3" fmla="*/ 13 h 30"/>
                      <a:gd name="T4" fmla="*/ 0 w 9"/>
                      <a:gd name="T5" fmla="*/ 13 h 30"/>
                      <a:gd name="T6" fmla="*/ 0 w 9"/>
                      <a:gd name="T7" fmla="*/ 9 h 30"/>
                      <a:gd name="T8" fmla="*/ 9 w 9"/>
                      <a:gd name="T9" fmla="*/ 9 h 30"/>
                      <a:gd name="T10" fmla="*/ 9 w 9"/>
                      <a:gd name="T11" fmla="*/ 30 h 30"/>
                      <a:gd name="T12" fmla="*/ 4 w 9"/>
                      <a:gd name="T13" fmla="*/ 30 h 30"/>
                      <a:gd name="T14" fmla="*/ 6 w 9"/>
                      <a:gd name="T15" fmla="*/ 6 h 30"/>
                      <a:gd name="T16" fmla="*/ 3 w 9"/>
                      <a:gd name="T17" fmla="*/ 3 h 30"/>
                      <a:gd name="T18" fmla="*/ 6 w 9"/>
                      <a:gd name="T19" fmla="*/ 0 h 30"/>
                      <a:gd name="T20" fmla="*/ 9 w 9"/>
                      <a:gd name="T21" fmla="*/ 3 h 30"/>
                      <a:gd name="T22" fmla="*/ 6 w 9"/>
                      <a:gd name="T2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30">
                        <a:moveTo>
                          <a:pt x="4" y="30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lnTo>
                          <a:pt x="4" y="30"/>
                        </a:ln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5"/>
                          <a:pt x="3" y="3"/>
                        </a:cubicBezTo>
                        <a:cubicBezTo>
                          <a:pt x="3" y="1"/>
                          <a:pt x="4" y="0"/>
                          <a:pt x="6" y="0"/>
                        </a:cubicBezTo>
                        <a:cubicBezTo>
                          <a:pt x="8" y="0"/>
                          <a:pt x="9" y="1"/>
                          <a:pt x="9" y="3"/>
                        </a:cubicBezTo>
                        <a:cubicBezTo>
                          <a:pt x="9" y="5"/>
                          <a:pt x="8" y="6"/>
                          <a:pt x="6" y="6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91" name="Freeform 33"/>
                  <p:cNvSpPr>
                    <a:spLocks/>
                  </p:cNvSpPr>
                  <p:nvPr/>
                </p:nvSpPr>
                <p:spPr bwMode="auto">
                  <a:xfrm>
                    <a:off x="4013200" y="5997575"/>
                    <a:ext cx="39687" cy="66675"/>
                  </a:xfrm>
                  <a:custGeom>
                    <a:avLst/>
                    <a:gdLst>
                      <a:gd name="T0" fmla="*/ 11 w 12"/>
                      <a:gd name="T1" fmla="*/ 5 h 21"/>
                      <a:gd name="T2" fmla="*/ 9 w 12"/>
                      <a:gd name="T3" fmla="*/ 5 h 21"/>
                      <a:gd name="T4" fmla="*/ 5 w 12"/>
                      <a:gd name="T5" fmla="*/ 8 h 21"/>
                      <a:gd name="T6" fmla="*/ 5 w 12"/>
                      <a:gd name="T7" fmla="*/ 21 h 21"/>
                      <a:gd name="T8" fmla="*/ 0 w 12"/>
                      <a:gd name="T9" fmla="*/ 21 h 21"/>
                      <a:gd name="T10" fmla="*/ 0 w 12"/>
                      <a:gd name="T11" fmla="*/ 0 h 21"/>
                      <a:gd name="T12" fmla="*/ 4 w 12"/>
                      <a:gd name="T13" fmla="*/ 0 h 21"/>
                      <a:gd name="T14" fmla="*/ 4 w 12"/>
                      <a:gd name="T15" fmla="*/ 4 h 21"/>
                      <a:gd name="T16" fmla="*/ 10 w 12"/>
                      <a:gd name="T17" fmla="*/ 0 h 21"/>
                      <a:gd name="T18" fmla="*/ 12 w 12"/>
                      <a:gd name="T19" fmla="*/ 0 h 21"/>
                      <a:gd name="T20" fmla="*/ 11 w 12"/>
                      <a:gd name="T21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21"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9" y="5"/>
                        </a:cubicBezTo>
                        <a:cubicBezTo>
                          <a:pt x="8" y="5"/>
                          <a:pt x="7" y="6"/>
                          <a:pt x="5" y="8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1"/>
                          <a:pt x="8" y="0"/>
                          <a:pt x="10" y="0"/>
                        </a:cubicBezTo>
                        <a:cubicBezTo>
                          <a:pt x="11" y="0"/>
                          <a:pt x="11" y="0"/>
                          <a:pt x="12" y="0"/>
                        </a:cubicBezTo>
                        <a:lnTo>
                          <a:pt x="11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92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4062413" y="5997575"/>
                    <a:ext cx="66675" cy="66675"/>
                  </a:xfrm>
                  <a:custGeom>
                    <a:avLst/>
                    <a:gdLst>
                      <a:gd name="T0" fmla="*/ 10 w 21"/>
                      <a:gd name="T1" fmla="*/ 21 h 21"/>
                      <a:gd name="T2" fmla="*/ 0 w 21"/>
                      <a:gd name="T3" fmla="*/ 11 h 21"/>
                      <a:gd name="T4" fmla="*/ 10 w 21"/>
                      <a:gd name="T5" fmla="*/ 0 h 21"/>
                      <a:gd name="T6" fmla="*/ 21 w 21"/>
                      <a:gd name="T7" fmla="*/ 10 h 21"/>
                      <a:gd name="T8" fmla="*/ 10 w 21"/>
                      <a:gd name="T9" fmla="*/ 21 h 21"/>
                      <a:gd name="T10" fmla="*/ 10 w 21"/>
                      <a:gd name="T11" fmla="*/ 4 h 21"/>
                      <a:gd name="T12" fmla="*/ 5 w 21"/>
                      <a:gd name="T13" fmla="*/ 10 h 21"/>
                      <a:gd name="T14" fmla="*/ 10 w 21"/>
                      <a:gd name="T15" fmla="*/ 17 h 21"/>
                      <a:gd name="T16" fmla="*/ 15 w 21"/>
                      <a:gd name="T17" fmla="*/ 11 h 21"/>
                      <a:gd name="T18" fmla="*/ 10 w 21"/>
                      <a:gd name="T19" fmla="*/ 4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1">
                        <a:moveTo>
                          <a:pt x="10" y="21"/>
                        </a:move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3" y="0"/>
                          <a:pt x="10" y="0"/>
                        </a:cubicBezTo>
                        <a:cubicBezTo>
                          <a:pt x="17" y="0"/>
                          <a:pt x="21" y="4"/>
                          <a:pt x="21" y="10"/>
                        </a:cubicBezTo>
                        <a:cubicBezTo>
                          <a:pt x="21" y="17"/>
                          <a:pt x="17" y="21"/>
                          <a:pt x="10" y="21"/>
                        </a:cubicBezTo>
                        <a:moveTo>
                          <a:pt x="10" y="4"/>
                        </a:moveTo>
                        <a:cubicBezTo>
                          <a:pt x="7" y="4"/>
                          <a:pt x="5" y="7"/>
                          <a:pt x="5" y="10"/>
                        </a:cubicBezTo>
                        <a:cubicBezTo>
                          <a:pt x="5" y="14"/>
                          <a:pt x="6" y="17"/>
                          <a:pt x="10" y="17"/>
                        </a:cubicBezTo>
                        <a:cubicBezTo>
                          <a:pt x="14" y="17"/>
                          <a:pt x="15" y="14"/>
                          <a:pt x="15" y="11"/>
                        </a:cubicBezTo>
                        <a:cubicBezTo>
                          <a:pt x="15" y="6"/>
                          <a:pt x="14" y="4"/>
                          <a:pt x="10" y="4"/>
                        </a:cubicBezTo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9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141788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94" name="Freeform 36"/>
                  <p:cNvSpPr>
                    <a:spLocks noEditPoints="1"/>
                  </p:cNvSpPr>
                  <p:nvPr/>
                </p:nvSpPr>
                <p:spPr bwMode="auto">
                  <a:xfrm>
                    <a:off x="41767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3 w 18"/>
                      <a:gd name="T3" fmla="*/ 19 h 21"/>
                      <a:gd name="T4" fmla="*/ 7 w 18"/>
                      <a:gd name="T5" fmla="*/ 21 h 21"/>
                      <a:gd name="T6" fmla="*/ 0 w 18"/>
                      <a:gd name="T7" fmla="*/ 15 h 21"/>
                      <a:gd name="T8" fmla="*/ 10 w 18"/>
                      <a:gd name="T9" fmla="*/ 8 h 21"/>
                      <a:gd name="T10" fmla="*/ 13 w 18"/>
                      <a:gd name="T11" fmla="*/ 8 h 21"/>
                      <a:gd name="T12" fmla="*/ 13 w 18"/>
                      <a:gd name="T13" fmla="*/ 7 h 21"/>
                      <a:gd name="T14" fmla="*/ 8 w 18"/>
                      <a:gd name="T15" fmla="*/ 4 h 21"/>
                      <a:gd name="T16" fmla="*/ 2 w 18"/>
                      <a:gd name="T17" fmla="*/ 5 h 21"/>
                      <a:gd name="T18" fmla="*/ 2 w 18"/>
                      <a:gd name="T19" fmla="*/ 1 h 21"/>
                      <a:gd name="T20" fmla="*/ 9 w 18"/>
                      <a:gd name="T21" fmla="*/ 0 h 21"/>
                      <a:gd name="T22" fmla="*/ 18 w 18"/>
                      <a:gd name="T23" fmla="*/ 7 h 21"/>
                      <a:gd name="T24" fmla="*/ 18 w 18"/>
                      <a:gd name="T25" fmla="*/ 21 h 21"/>
                      <a:gd name="T26" fmla="*/ 14 w 18"/>
                      <a:gd name="T27" fmla="*/ 21 h 21"/>
                      <a:gd name="T28" fmla="*/ 13 w 18"/>
                      <a:gd name="T29" fmla="*/ 12 h 21"/>
                      <a:gd name="T30" fmla="*/ 10 w 18"/>
                      <a:gd name="T31" fmla="*/ 12 h 21"/>
                      <a:gd name="T32" fmla="*/ 5 w 18"/>
                      <a:gd name="T33" fmla="*/ 15 h 21"/>
                      <a:gd name="T34" fmla="*/ 8 w 18"/>
                      <a:gd name="T35" fmla="*/ 17 h 21"/>
                      <a:gd name="T36" fmla="*/ 13 w 18"/>
                      <a:gd name="T37" fmla="*/ 15 h 21"/>
                      <a:gd name="T38" fmla="*/ 13 w 18"/>
                      <a:gd name="T39" fmla="*/ 1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3" y="21"/>
                          <a:pt x="0" y="19"/>
                          <a:pt x="0" y="15"/>
                        </a:cubicBezTo>
                        <a:cubicBezTo>
                          <a:pt x="0" y="10"/>
                          <a:pt x="4" y="8"/>
                          <a:pt x="10" y="8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5"/>
                          <a:pt x="12" y="4"/>
                          <a:pt x="8" y="4"/>
                        </a:cubicBezTo>
                        <a:cubicBezTo>
                          <a:pt x="6" y="4"/>
                          <a:pt x="4" y="4"/>
                          <a:pt x="2" y="5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4" y="0"/>
                          <a:pt x="6" y="0"/>
                          <a:pt x="9" y="0"/>
                        </a:cubicBezTo>
                        <a:cubicBezTo>
                          <a:pt x="15" y="0"/>
                          <a:pt x="18" y="2"/>
                          <a:pt x="18" y="7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  <a:moveTo>
                          <a:pt x="13" y="12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7" y="12"/>
                          <a:pt x="5" y="13"/>
                          <a:pt x="5" y="15"/>
                        </a:cubicBezTo>
                        <a:cubicBezTo>
                          <a:pt x="5" y="16"/>
                          <a:pt x="6" y="17"/>
                          <a:pt x="8" y="17"/>
                        </a:cubicBezTo>
                        <a:cubicBezTo>
                          <a:pt x="10" y="17"/>
                          <a:pt x="11" y="17"/>
                          <a:pt x="13" y="15"/>
                        </a:cubicBezTo>
                        <a:lnTo>
                          <a:pt x="13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  <p:sp>
                <p:nvSpPr>
                  <p:cNvPr id="95" name="Freeform 37"/>
                  <p:cNvSpPr>
                    <a:spLocks/>
                  </p:cNvSpPr>
                  <p:nvPr/>
                </p:nvSpPr>
                <p:spPr bwMode="auto">
                  <a:xfrm>
                    <a:off x="42529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4 w 18"/>
                      <a:gd name="T3" fmla="*/ 18 h 21"/>
                      <a:gd name="T4" fmla="*/ 7 w 18"/>
                      <a:gd name="T5" fmla="*/ 21 h 21"/>
                      <a:gd name="T6" fmla="*/ 0 w 18"/>
                      <a:gd name="T7" fmla="*/ 13 h 21"/>
                      <a:gd name="T8" fmla="*/ 0 w 18"/>
                      <a:gd name="T9" fmla="*/ 0 h 21"/>
                      <a:gd name="T10" fmla="*/ 5 w 18"/>
                      <a:gd name="T11" fmla="*/ 0 h 21"/>
                      <a:gd name="T12" fmla="*/ 5 w 18"/>
                      <a:gd name="T13" fmla="*/ 12 h 21"/>
                      <a:gd name="T14" fmla="*/ 8 w 18"/>
                      <a:gd name="T15" fmla="*/ 17 h 21"/>
                      <a:gd name="T16" fmla="*/ 13 w 18"/>
                      <a:gd name="T17" fmla="*/ 14 h 21"/>
                      <a:gd name="T18" fmla="*/ 13 w 18"/>
                      <a:gd name="T19" fmla="*/ 0 h 21"/>
                      <a:gd name="T20" fmla="*/ 18 w 18"/>
                      <a:gd name="T21" fmla="*/ 0 h 21"/>
                      <a:gd name="T22" fmla="*/ 18 w 18"/>
                      <a:gd name="T23" fmla="*/ 21 h 21"/>
                      <a:gd name="T24" fmla="*/ 14 w 18"/>
                      <a:gd name="T2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2" y="21"/>
                          <a:pt x="0" y="18"/>
                          <a:pt x="0" y="1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5" y="15"/>
                          <a:pt x="6" y="17"/>
                          <a:pt x="8" y="17"/>
                        </a:cubicBezTo>
                        <a:cubicBezTo>
                          <a:pt x="10" y="17"/>
                          <a:pt x="11" y="16"/>
                          <a:pt x="13" y="14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AU" dirty="0"/>
                  </a:p>
                </p:txBody>
              </p:sp>
            </p:grpSp>
          </p:grpSp>
        </p:grpSp>
        <p:grpSp>
          <p:nvGrpSpPr>
            <p:cNvPr id="65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6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7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8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69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0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1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2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3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4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5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6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7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  <p:sp>
            <p:nvSpPr>
              <p:cNvPr id="78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0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5625960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824039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99427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4928"/>
            <a:ext cx="5334000" cy="925672"/>
          </a:xfrm>
          <a:prstGeom prst="rect">
            <a:avLst/>
          </a:prstGeom>
        </p:spPr>
        <p:txBody>
          <a:bodyPr/>
          <a:lstStyle>
            <a:lvl1pPr marL="0" indent="0">
              <a:defRPr lang="en-US" sz="2400" dirty="0">
                <a:solidFill>
                  <a:schemeClr val="bg1"/>
                </a:solidFill>
                <a:latin typeface="+mj-lt"/>
                <a:ea typeface="Arial Bold"/>
                <a:cs typeface="Arial Bold"/>
                <a:sym typeface="Arial Bold"/>
              </a:defRPr>
            </a:lvl1pPr>
          </a:lstStyle>
          <a:p>
            <a:pPr marL="257175" marR="0" lvl="0" indent="-257175" defTabSz="6858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5766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028515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053315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5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4005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093373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914138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1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6547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-9525" y="6051555"/>
            <a:ext cx="9169400" cy="849313"/>
            <a:chOff x="-9525" y="4538663"/>
            <a:chExt cx="9169400" cy="636985"/>
          </a:xfrm>
        </p:grpSpPr>
        <p:sp>
          <p:nvSpPr>
            <p:cNvPr id="4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50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51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4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6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7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8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59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5" y="1276351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6" y="6504335"/>
            <a:ext cx="6083845" cy="124275"/>
          </a:xfrm>
        </p:spPr>
        <p:txBody>
          <a:bodyPr/>
          <a:lstStyle/>
          <a:p>
            <a:r>
              <a:rPr lang="en-AU" dirty="0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pic>
        <p:nvPicPr>
          <p:cNvPr id="47" name="Picture 7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656" y="6212959"/>
            <a:ext cx="324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3080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3332991"/>
            <a:ext cx="6121438" cy="1923243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2084855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grpSp>
        <p:nvGrpSpPr>
          <p:cNvPr id="24" name="Group 99"/>
          <p:cNvGrpSpPr/>
          <p:nvPr userDrawn="1"/>
        </p:nvGrpSpPr>
        <p:grpSpPr>
          <a:xfrm>
            <a:off x="0" y="5499278"/>
            <a:ext cx="9144000" cy="994283"/>
            <a:chOff x="1" y="4124455"/>
            <a:chExt cx="9144000" cy="745712"/>
          </a:xfrm>
        </p:grpSpPr>
        <p:grpSp>
          <p:nvGrpSpPr>
            <p:cNvPr id="25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</p:grpSp>
        <p:pic>
          <p:nvPicPr>
            <p:cNvPr id="2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6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5625960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92834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5" y="1267886"/>
            <a:ext cx="6121438" cy="3988348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3" name="Group 99"/>
          <p:cNvGrpSpPr/>
          <p:nvPr userDrawn="1"/>
        </p:nvGrpSpPr>
        <p:grpSpPr>
          <a:xfrm>
            <a:off x="0" y="5499278"/>
            <a:ext cx="9144000" cy="994283"/>
            <a:chOff x="1" y="4124455"/>
            <a:chExt cx="9144000" cy="745712"/>
          </a:xfrm>
        </p:grpSpPr>
        <p:grpSp>
          <p:nvGrpSpPr>
            <p:cNvPr id="24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 dirty="0"/>
              </a:p>
            </p:txBody>
          </p:sp>
        </p:grpSp>
        <p:pic>
          <p:nvPicPr>
            <p:cNvPr id="25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63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5625960"/>
            <a:ext cx="4752000" cy="144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018153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4"/>
            <a:ext cx="370332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4"/>
            <a:ext cx="370332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4" y="6459789"/>
            <a:ext cx="1854203" cy="365125"/>
          </a:xfrm>
          <a:prstGeom prst="rect">
            <a:avLst/>
          </a:prstGeom>
        </p:spPr>
        <p:txBody>
          <a:bodyPr/>
          <a:lstStyle/>
          <a:p>
            <a:fld id="{D271C429-447C-4EBE-B17C-425BD1B1B8A4}" type="datetimeFigureOut">
              <a:rPr lang="en-AU" smtClean="0"/>
              <a:pPr/>
              <a:t>9/10/2019</a:t>
            </a:fld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 EOI FSTP Strategy 2016-2020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66524"/>
            <a:fld id="{2ABE124A-B5C5-46E0-B944-45307B126769}" type="slidenum">
              <a:rPr lang="en-AU" smtClean="0">
                <a:solidFill>
                  <a:srgbClr val="FFFFFF"/>
                </a:solidFill>
              </a:rPr>
              <a:pPr defTabSz="366524"/>
              <a:t>‹#›</a:t>
            </a:fld>
            <a:r>
              <a:rPr lang="en-AU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055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3"/>
            <a:ext cx="304800" cy="140464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825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6200" y="1295400"/>
            <a:ext cx="8915400" cy="5334000"/>
          </a:xfrm>
          <a:prstGeom prst="rect">
            <a:avLst/>
          </a:prstGeom>
        </p:spPr>
        <p:txBody>
          <a:bodyPr/>
          <a:lstStyle>
            <a:lvl1pPr>
              <a:defRPr sz="1500">
                <a:latin typeface="+mj-lt"/>
                <a:cs typeface="Arial" panose="020B0604020202020204" pitchFamily="34" charset="0"/>
              </a:defRPr>
            </a:lvl1pPr>
            <a:lvl2pPr marL="576695" indent="-233795">
              <a:buFont typeface="Courier New" panose="02070309020205020404" pitchFamily="49" charset="0"/>
              <a:buChar char="o"/>
              <a:defRPr sz="1500">
                <a:latin typeface="+mj-lt"/>
                <a:cs typeface="Arial" panose="020B0604020202020204" pitchFamily="34" charset="0"/>
              </a:defRPr>
            </a:lvl2pPr>
            <a:lvl3pPr marL="891539" indent="-205739">
              <a:buFont typeface="Wingdings" panose="05000000000000000000" pitchFamily="2" charset="2"/>
              <a:buChar char="§"/>
              <a:defRPr sz="1500">
                <a:latin typeface="+mj-lt"/>
                <a:cs typeface="Arial" panose="020B0604020202020204" pitchFamily="34" charset="0"/>
              </a:defRPr>
            </a:lvl3pPr>
            <a:lvl4pPr>
              <a:defRPr sz="1500">
                <a:latin typeface="+mj-lt"/>
                <a:cs typeface="Arial" panose="020B0604020202020204" pitchFamily="34" charset="0"/>
              </a:defRPr>
            </a:lvl4pPr>
            <a:lvl5pPr>
              <a:defRPr sz="15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1905000" y="76200"/>
            <a:ext cx="56388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257175" marR="0" lvl="0" indent="-257175" defTabSz="68580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  <p:extLst>
      <p:ext uri="{BB962C8B-B14F-4D97-AF65-F5344CB8AC3E}">
        <p14:creationId xmlns:p14="http://schemas.microsoft.com/office/powerpoint/2010/main" val="196152674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B89AD-532A-4698-9EC7-687463FDF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53879"/>
            <a:ext cx="6858000" cy="1556085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DDC8F-6CCF-4091-9F86-0AFD575DE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4419600" cy="2417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017663-E477-4C09-88F4-62A54B2E0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685800"/>
            <a:ext cx="2889754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177E9-1728-4AE6-9357-A65A2CA4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C319-549F-4071-A6B2-B23B48753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91809-810E-462C-9532-A324C732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C620-D078-4AA9-872A-174E0FD5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5E30A-11DD-4F74-9026-B5DB8435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798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BCA7-6196-48C7-BC29-89550A885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7A48B-FB5B-4BAA-B4C6-F67D07AC1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697E5-44D2-49D1-B57C-2FCEFA5C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E321-E5E7-477C-802F-15489DC2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DF07D-C9DE-4DB6-9A4B-EE9353D6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0710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E752-35E6-4A75-8803-2163A70D3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CC74D-EC5F-4CD8-9BD7-CEF5345AD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F3015-9B47-4ABA-8535-27B564FCE0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6C70A-0970-4D97-AAC0-98F9DA9B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48861-4D45-441B-B271-93AE4E82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8388D-7E91-4770-B7D2-9D4CC360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397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230AD-D212-4417-ABC8-080289D2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ADA36-377A-4DF2-BFBB-8012837F1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49723-B17C-40CB-B7EE-3F67CA74E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9856E-209E-4E97-923D-F73539A72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97ED8-F0D3-4807-873A-9880FF374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59C91-2063-4159-9EEE-CE24C3F3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4C376-2833-4E26-A7A9-8F603AA2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0ADC29-3385-4454-B40B-360604BD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014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1769-2C55-469B-BE0D-AC614906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73B176-32BE-4B40-88F2-4D329C01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83E17-6ED7-40E5-9E66-D9FF03B5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49172-C84F-4C55-BAC2-ED0E9976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635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3"/>
            <a:ext cx="1905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00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ransition spd="med"/>
  <p:txStyles>
    <p:titleStyle>
      <a:lvl1pPr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 eaLnBrk="1" hangingPunct="1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 eaLnBrk="1" hangingPunct="1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 eaLnBrk="1" hangingPunct="1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 eaLnBrk="1" hangingPunct="1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 eaLnBrk="1" hangingPunct="1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 eaLnBrk="1" hangingPunct="1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 eaLnBrk="1" hangingPunct="1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 eaLnBrk="1" hangingPunct="1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 eaLnBrk="1" hangingPunct="1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232FBC-01FD-4ADF-9CC4-C2868E5D3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136527"/>
            <a:ext cx="56388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529AE-1152-4EFB-91AE-A6E0269BE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6CC62-E4C8-47D9-8B7E-7A0A7ED4E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3E33-AF14-4133-8937-AA8370CAAFDF}" type="datetimeFigureOut">
              <a:rPr lang="en-AU" smtClean="0"/>
              <a:t>9/10/2019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D04E7-FA54-4DFB-8E10-AC90BB89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0B471-F444-47AF-9EE6-4936102F6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8A08E-EF03-467F-9B7D-D5342056635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157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-9525" y="6051555"/>
            <a:ext cx="9169400" cy="849313"/>
            <a:chOff x="-9525" y="4538663"/>
            <a:chExt cx="9169400" cy="636985"/>
          </a:xfrm>
        </p:grpSpPr>
        <p:sp>
          <p:nvSpPr>
            <p:cNvPr id="3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35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3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9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41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46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</p:grpSp>
      <p:pic>
        <p:nvPicPr>
          <p:cNvPr id="49" name="Picture 78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03656" y="6212959"/>
            <a:ext cx="324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43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80" y="1268417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6" y="6504335"/>
            <a:ext cx="6083845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2" y="6504335"/>
            <a:ext cx="288789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9" y="3326609"/>
            <a:ext cx="9161463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2" y="3637760"/>
            <a:ext cx="9142412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3" y="3626648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8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themashd.blogspot.com/2014/10/acer-v-nitro-black-edition-gaming.html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Relationship Id="rId9" Type="http://schemas.openxmlformats.org/officeDocument/2006/relationships/hyperlink" Target="https://github.com/csiro-eas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hyperlink" Target="http://www.opendatacub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91363/rocketsnail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0" tIns="0" rIns="0" bIns="0" rtlCol="0" anchor="b">
            <a:noAutofit/>
          </a:bodyPr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AU" sz="3600" dirty="0">
                <a:solidFill>
                  <a:srgbClr val="FFFFFF"/>
                </a:solidFill>
                <a:latin typeface="+mj-lt"/>
              </a:rPr>
              <a:t>Progress on the Open Data Cube</a:t>
            </a:r>
            <a:br>
              <a:rPr lang="en-AU" sz="3600" dirty="0">
                <a:solidFill>
                  <a:srgbClr val="FFFFFF"/>
                </a:solidFill>
                <a:latin typeface="+mj-lt"/>
              </a:rPr>
            </a:br>
            <a:endParaRPr sz="36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A3ECD-E88F-4E0E-AF83-AE03CBD000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lang="en-AU" kern="0" dirty="0">
                <a:solidFill>
                  <a:srgbClr val="FFFFFF"/>
                </a:solidFill>
                <a:latin typeface="Calibri Light" panose="020F0302020204030204"/>
                <a:ea typeface="Arial Bold"/>
                <a:cs typeface="Arial Bold"/>
                <a:sym typeface="Arial Bold"/>
              </a:rPr>
              <a:t>Dr Robert Woodcock, CSIRO</a:t>
            </a:r>
            <a:br>
              <a:rPr lang="en-AU" kern="0" dirty="0">
                <a:solidFill>
                  <a:srgbClr val="FFFFFF"/>
                </a:solidFill>
                <a:latin typeface="Calibri Light" panose="020F0302020204030204"/>
                <a:ea typeface="Arial Bold"/>
                <a:cs typeface="Arial Bold"/>
                <a:sym typeface="Arial Bold"/>
              </a:rPr>
            </a:br>
            <a:r>
              <a:rPr lang="en-AU" kern="0" dirty="0">
                <a:solidFill>
                  <a:srgbClr val="FFFFFF"/>
                </a:solidFill>
                <a:latin typeface="Calibri Light" panose="020F0302020204030204"/>
                <a:ea typeface="Arial Bold"/>
                <a:cs typeface="Arial Bold"/>
                <a:sym typeface="Arial Bold"/>
              </a:rPr>
              <a:t>WGISS Vice Chair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 lang="en-AU" kern="0" dirty="0">
              <a:solidFill>
                <a:srgbClr val="FFFFFF"/>
              </a:solidFill>
              <a:latin typeface="+mj-lt"/>
              <a:ea typeface="Arial Bold"/>
              <a:cs typeface="Arial" panose="020B0604020202020204" pitchFamily="34" charset="0"/>
              <a:sym typeface="Arial Bold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r>
              <a:rPr lang="en-AU" kern="0" dirty="0">
                <a:solidFill>
                  <a:srgbClr val="FFFFFF"/>
                </a:solidFill>
                <a:latin typeface="+mj-lt"/>
                <a:sym typeface="Arial Bold"/>
              </a:rPr>
              <a:t>9 October</a:t>
            </a:r>
            <a:r>
              <a:rPr lang="en-AU" kern="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2019</a:t>
            </a:r>
          </a:p>
          <a:p>
            <a:pPr algn="l"/>
            <a:endParaRPr lang="en-A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F49A-3511-4EC7-8F3B-D5C9B5AC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Architectural layers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A95AA8-62FD-481B-ABDE-FD372A53E0FA}"/>
              </a:ext>
            </a:extLst>
          </p:cNvPr>
          <p:cNvGrpSpPr/>
          <p:nvPr/>
        </p:nvGrpSpPr>
        <p:grpSpPr>
          <a:xfrm>
            <a:off x="152400" y="1143000"/>
            <a:ext cx="8820150" cy="5108577"/>
            <a:chOff x="-133347" y="0"/>
            <a:chExt cx="5484187" cy="30287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653F60-D463-4875-A9B4-76137EF92627}"/>
                </a:ext>
              </a:extLst>
            </p:cNvPr>
            <p:cNvGrpSpPr/>
            <p:nvPr/>
          </p:nvGrpSpPr>
          <p:grpSpPr>
            <a:xfrm>
              <a:off x="786418" y="0"/>
              <a:ext cx="4564422" cy="3028779"/>
              <a:chOff x="786418" y="0"/>
              <a:chExt cx="4564422" cy="3028779"/>
            </a:xfrm>
          </p:grpSpPr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E9832A64-E074-4CAE-B7F8-3925A1DEF140}"/>
                  </a:ext>
                </a:extLst>
              </p:cNvPr>
              <p:cNvSpPr/>
              <p:nvPr/>
            </p:nvSpPr>
            <p:spPr>
              <a:xfrm>
                <a:off x="792088" y="2164683"/>
                <a:ext cx="4536504" cy="864096"/>
              </a:xfrm>
              <a:prstGeom prst="cube">
                <a:avLst>
                  <a:gd name="adj" fmla="val 52486"/>
                </a:avLst>
              </a:prstGeom>
              <a:gradFill rotWithShape="1">
                <a:gsLst>
                  <a:gs pos="0">
                    <a:srgbClr val="ED7D31">
                      <a:lumMod val="110000"/>
                      <a:satMod val="105000"/>
                      <a:tint val="67000"/>
                    </a:srgbClr>
                  </a:gs>
                  <a:gs pos="50000">
                    <a:srgbClr val="ED7D31">
                      <a:lumMod val="105000"/>
                      <a:satMod val="103000"/>
                      <a:tint val="73000"/>
                    </a:srgbClr>
                  </a:gs>
                  <a:gs pos="100000">
                    <a:srgbClr val="ED7D31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32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Physical Hardware</a:t>
                </a:r>
                <a:endParaRPr lang="en-AU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87B47F66-5AC7-4183-B4EB-EFCA4A07B96E}"/>
                  </a:ext>
                </a:extLst>
              </p:cNvPr>
              <p:cNvSpPr/>
              <p:nvPr/>
            </p:nvSpPr>
            <p:spPr>
              <a:xfrm>
                <a:off x="814336" y="1443122"/>
                <a:ext cx="4536504" cy="864096"/>
              </a:xfrm>
              <a:prstGeom prst="cube">
                <a:avLst>
                  <a:gd name="adj" fmla="val 52486"/>
                </a:avLst>
              </a:prstGeom>
              <a:gradFill rotWithShape="1">
                <a:gsLst>
                  <a:gs pos="0">
                    <a:srgbClr val="FFC000">
                      <a:lumMod val="110000"/>
                      <a:satMod val="105000"/>
                      <a:tint val="67000"/>
                    </a:srgbClr>
                  </a:gs>
                  <a:gs pos="50000">
                    <a:srgbClr val="FFC000">
                      <a:lumMod val="105000"/>
                      <a:satMod val="103000"/>
                      <a:tint val="73000"/>
                    </a:srgbClr>
                  </a:gs>
                  <a:gs pos="100000">
                    <a:srgbClr val="FFC000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32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Computation and Storage</a:t>
                </a:r>
                <a:endParaRPr lang="en-AU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F26EE286-F2C7-4305-B200-A2438A9047DA}"/>
                  </a:ext>
                </a:extLst>
              </p:cNvPr>
              <p:cNvSpPr/>
              <p:nvPr/>
            </p:nvSpPr>
            <p:spPr>
              <a:xfrm>
                <a:off x="786418" y="721561"/>
                <a:ext cx="4536504" cy="864096"/>
              </a:xfrm>
              <a:prstGeom prst="cube">
                <a:avLst>
                  <a:gd name="adj" fmla="val 52486"/>
                </a:avLst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chilly" dir="t"/>
              </a:scene3d>
              <a:sp3d prstMaterial="matte"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32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Platforms</a:t>
                </a:r>
                <a:endParaRPr lang="en-AU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0C083E5-90B6-4452-A0CC-B7EBAE87858C}"/>
                  </a:ext>
                </a:extLst>
              </p:cNvPr>
              <p:cNvSpPr/>
              <p:nvPr/>
            </p:nvSpPr>
            <p:spPr>
              <a:xfrm>
                <a:off x="786418" y="0"/>
                <a:ext cx="4536504" cy="864096"/>
              </a:xfrm>
              <a:prstGeom prst="cube">
                <a:avLst>
                  <a:gd name="adj" fmla="val 52486"/>
                </a:avLst>
              </a:prstGeom>
              <a:gradFill rotWithShape="1">
                <a:gsLst>
                  <a:gs pos="0">
                    <a:srgbClr val="70AD47">
                      <a:lumMod val="110000"/>
                      <a:satMod val="105000"/>
                      <a:tint val="67000"/>
                    </a:srgbClr>
                  </a:gs>
                  <a:gs pos="50000">
                    <a:srgbClr val="70AD47">
                      <a:lumMod val="105000"/>
                      <a:satMod val="103000"/>
                      <a:tint val="73000"/>
                    </a:srgbClr>
                  </a:gs>
                  <a:gs pos="100000">
                    <a:srgbClr val="70AD47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32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Applications and Services</a:t>
                </a:r>
                <a:endParaRPr lang="en-AU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E73F00FA-9D0F-4977-ABF3-AA01C465D403}"/>
                  </a:ext>
                </a:extLst>
              </p:cNvPr>
              <p:cNvSpPr txBox="1"/>
              <p:nvPr/>
            </p:nvSpPr>
            <p:spPr>
              <a:xfrm>
                <a:off x="2255270" y="2343880"/>
                <a:ext cx="1485703" cy="218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AU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CPU, Memory, Network</a:t>
                </a:r>
                <a:endParaRPr lang="en-AU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E27E575E-87AD-455B-9064-C7C68829932C}"/>
                  </a:ext>
                </a:extLst>
              </p:cNvPr>
              <p:cNvSpPr txBox="1"/>
              <p:nvPr/>
            </p:nvSpPr>
            <p:spPr>
              <a:xfrm>
                <a:off x="2140534" y="156658"/>
                <a:ext cx="2006466" cy="218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AU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Portal application, Web services </a:t>
                </a:r>
                <a:endParaRPr lang="en-AU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DF348846-4634-4149-B188-3028101B9EA3}"/>
                  </a:ext>
                </a:extLst>
              </p:cNvPr>
              <p:cNvSpPr txBox="1"/>
              <p:nvPr/>
            </p:nvSpPr>
            <p:spPr>
              <a:xfrm>
                <a:off x="2142138" y="898935"/>
                <a:ext cx="1347079" cy="218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AU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Service orchestration</a:t>
                </a:r>
                <a:endParaRPr lang="en-AU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58FD4A66-A29A-42EF-B6E8-C9C60BB6AA64}"/>
                  </a:ext>
                </a:extLst>
              </p:cNvPr>
              <p:cNvSpPr txBox="1"/>
              <p:nvPr/>
            </p:nvSpPr>
            <p:spPr>
              <a:xfrm>
                <a:off x="2093378" y="1622429"/>
                <a:ext cx="1883352" cy="218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AU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Computation, Storage (virtual)</a:t>
                </a:r>
                <a:endParaRPr lang="en-AU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07A2ADBE-C7AF-4BB4-B13F-E17C7C13F0B5}"/>
                </a:ext>
              </a:extLst>
            </p:cNvPr>
            <p:cNvSpPr/>
            <p:nvPr/>
          </p:nvSpPr>
          <p:spPr>
            <a:xfrm>
              <a:off x="-133347" y="0"/>
              <a:ext cx="875628" cy="3028779"/>
            </a:xfrm>
            <a:prstGeom prst="upArrow">
              <a:avLst>
                <a:gd name="adj1" fmla="val 50000"/>
                <a:gd name="adj2" fmla="val 52430"/>
              </a:avLst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24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Increasing unique organisational focus</a:t>
              </a:r>
              <a:endParaRPr lang="en-AU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894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Deployment options via Containers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8776" y="1268415"/>
            <a:ext cx="4908334" cy="41768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/>
              <a:t>HPC </a:t>
            </a:r>
            <a:r>
              <a:rPr lang="en-AU" i="1" dirty="0"/>
              <a:t>available now</a:t>
            </a:r>
          </a:p>
          <a:p>
            <a:pPr lvl="1"/>
            <a:r>
              <a:rPr lang="en-AU" dirty="0" err="1"/>
              <a:t>Pawsey</a:t>
            </a:r>
            <a:r>
              <a:rPr lang="en-AU" dirty="0"/>
              <a:t> – Singularity (Docker for HPC) using image from EASI Hub</a:t>
            </a:r>
          </a:p>
          <a:p>
            <a:pPr marL="0" indent="0">
              <a:buNone/>
            </a:pPr>
            <a:r>
              <a:rPr lang="en-AU" dirty="0"/>
              <a:t>Amazon Kubernetes Services (AWS) </a:t>
            </a:r>
            <a:r>
              <a:rPr lang="en-AU" i="1" dirty="0"/>
              <a:t>available now</a:t>
            </a:r>
          </a:p>
          <a:p>
            <a:pPr lvl="1"/>
            <a:r>
              <a:rPr lang="en-AU" dirty="0"/>
              <a:t>Data in S3 + scalable EC2</a:t>
            </a:r>
          </a:p>
          <a:p>
            <a:pPr lvl="1"/>
            <a:r>
              <a:rPr lang="en-AU" dirty="0" err="1"/>
              <a:t>Dask</a:t>
            </a:r>
            <a:r>
              <a:rPr lang="en-AU" dirty="0"/>
              <a:t> distributed processing</a:t>
            </a:r>
          </a:p>
          <a:p>
            <a:pPr lvl="1"/>
            <a:r>
              <a:rPr lang="en-AU" dirty="0"/>
              <a:t>Automating data pipelines (order from ESPA, etc)</a:t>
            </a:r>
          </a:p>
          <a:p>
            <a:pPr marL="0" indent="0">
              <a:buNone/>
            </a:pPr>
            <a:r>
              <a:rPr lang="en-AU" dirty="0"/>
              <a:t>Desktop – </a:t>
            </a:r>
            <a:r>
              <a:rPr lang="en-AU" i="1" dirty="0"/>
              <a:t>available now</a:t>
            </a:r>
          </a:p>
          <a:p>
            <a:pPr lvl="1"/>
            <a:r>
              <a:rPr lang="en-AU" dirty="0"/>
              <a:t>Linux, Mac, Windows</a:t>
            </a:r>
          </a:p>
          <a:p>
            <a:pPr lvl="1"/>
            <a:r>
              <a:rPr lang="en-AU" dirty="0"/>
              <a:t>Access CSIRO EO data shares</a:t>
            </a:r>
          </a:p>
          <a:p>
            <a:pPr lvl="1"/>
            <a:r>
              <a:rPr lang="en-AU" dirty="0"/>
              <a:t>Easy install via Docker containers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 dirty="0"/>
              <a:t>  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EE9F1-2AA3-4881-A7EB-83CF5EDF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584" y="2701759"/>
            <a:ext cx="1345974" cy="1345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38A3F-6E3A-45BB-8957-B4D8A9F538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9" y="1556792"/>
            <a:ext cx="1475095" cy="73542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78F275-C8EF-4216-A3BA-897744775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1204" l="3125" r="99870">
                        <a14:foregroundMark x1="17708" y1="36111" x2="11068" y2="42130"/>
                        <a14:foregroundMark x1="11068" y1="42130" x2="8073" y2="53009"/>
                        <a14:foregroundMark x1="8073" y1="53009" x2="50000" y2="46296"/>
                        <a14:foregroundMark x1="50000" y1="46296" x2="28906" y2="62500"/>
                        <a14:foregroundMark x1="28906" y1="62500" x2="35286" y2="65972"/>
                        <a14:foregroundMark x1="35286" y1="65972" x2="29167" y2="71759"/>
                        <a14:foregroundMark x1="29167" y1="71759" x2="42969" y2="73380"/>
                        <a14:foregroundMark x1="42969" y1="73380" x2="50521" y2="72917"/>
                        <a14:foregroundMark x1="50521" y1="72917" x2="57682" y2="80556"/>
                        <a14:foregroundMark x1="57682" y1="80556" x2="75000" y2="78241"/>
                        <a14:foregroundMark x1="75000" y1="78241" x2="76432" y2="87037"/>
                        <a14:foregroundMark x1="45515" y1="5579" x2="46484" y2="5324"/>
                        <a14:foregroundMark x1="32422" y1="9028" x2="43697" y2="6058"/>
                        <a14:foregroundMark x1="46484" y1="5324" x2="52995" y2="9028"/>
                        <a14:foregroundMark x1="52995" y1="9028" x2="53255" y2="9491"/>
                        <a14:foregroundMark x1="33073" y1="72222" x2="57552" y2="70370"/>
                        <a14:foregroundMark x1="57552" y1="70370" x2="28646" y2="81250"/>
                        <a14:foregroundMark x1="28646" y1="81250" x2="42578" y2="81481"/>
                        <a14:foregroundMark x1="42578" y1="81481" x2="57031" y2="80556"/>
                        <a14:foregroundMark x1="57031" y1="80556" x2="35286" y2="88657"/>
                        <a14:foregroundMark x1="35286" y1="88657" x2="49740" y2="90972"/>
                        <a14:foregroundMark x1="49740" y1="90972" x2="47396" y2="91204"/>
                        <a14:foregroundMark x1="36328" y1="56019" x2="44141" y2="57407"/>
                        <a14:foregroundMark x1="44141" y1="57407" x2="38672" y2="64352"/>
                        <a14:foregroundMark x1="38672" y1="64352" x2="49219" y2="59491"/>
                        <a14:foregroundMark x1="49219" y1="59491" x2="75651" y2="62037"/>
                        <a14:foregroundMark x1="75651" y1="62037" x2="41667" y2="68981"/>
                        <a14:foregroundMark x1="41667" y1="68981" x2="66146" y2="64352"/>
                        <a14:foregroundMark x1="66146" y1="64352" x2="52214" y2="58796"/>
                        <a14:foregroundMark x1="52214" y1="58796" x2="33724" y2="60417"/>
                        <a14:foregroundMark x1="33724" y1="60417" x2="42448" y2="62037"/>
                        <a14:foregroundMark x1="42448" y1="62037" x2="63021" y2="59491"/>
                        <a14:foregroundMark x1="63021" y1="59491" x2="42318" y2="53935"/>
                        <a14:foregroundMark x1="42318" y1="53935" x2="54818" y2="54630"/>
                        <a14:foregroundMark x1="54818" y1="54630" x2="45443" y2="54398"/>
                        <a14:foregroundMark x1="45443" y1="54398" x2="60677" y2="60185"/>
                        <a14:foregroundMark x1="60677" y1="60185" x2="33594" y2="72222"/>
                        <a14:foregroundMark x1="33594" y1="72222" x2="44922" y2="73148"/>
                        <a14:foregroundMark x1="44922" y1="73148" x2="55859" y2="72222"/>
                        <a14:foregroundMark x1="55859" y1="72222" x2="47917" y2="74074"/>
                        <a14:foregroundMark x1="47917" y1="74074" x2="54427" y2="74306"/>
                        <a14:foregroundMark x1="54427" y1="74306" x2="66016" y2="73843"/>
                        <a14:foregroundMark x1="66016" y1="73843" x2="53776" y2="77546"/>
                        <a14:foregroundMark x1="53776" y1="77546" x2="80469" y2="75231"/>
                        <a14:foregroundMark x1="80469" y1="75231" x2="74609" y2="75926"/>
                        <a14:foregroundMark x1="68490" y1="58102" x2="61719" y2="56481"/>
                        <a14:foregroundMark x1="61719" y1="56481" x2="69141" y2="55787"/>
                        <a14:foregroundMark x1="69141" y1="55787" x2="57422" y2="58565"/>
                        <a14:foregroundMark x1="57422" y1="58565" x2="81771" y2="65046"/>
                        <a14:foregroundMark x1="81771" y1="65046" x2="68620" y2="53704"/>
                        <a14:foregroundMark x1="68620" y1="53704" x2="60547" y2="51852"/>
                        <a14:foregroundMark x1="60547" y1="51852" x2="66927" y2="53704"/>
                        <a14:foregroundMark x1="66927" y1="53704" x2="72135" y2="58102"/>
                        <a14:foregroundMark x1="73828" y1="57639" x2="78776" y2="65278"/>
                        <a14:foregroundMark x1="78776" y1="65278" x2="77344" y2="53704"/>
                        <a14:foregroundMark x1="77344" y1="53704" x2="73828" y2="55324"/>
                        <a14:foregroundMark x1="76693" y1="65278" x2="69922" y2="75000"/>
                        <a14:foregroundMark x1="69922" y1="75000" x2="96345" y2="66013"/>
                        <a14:foregroundMark x1="96199" y1="66197" x2="69141" y2="76389"/>
                        <a14:foregroundMark x1="69141" y1="76389" x2="76042" y2="71065"/>
                        <a14:foregroundMark x1="76042" y1="71065" x2="76042" y2="69213"/>
                        <a14:foregroundMark x1="13151" y1="67824" x2="6380" y2="66667"/>
                        <a14:foregroundMark x1="6380" y1="66667" x2="3125" y2="62731"/>
                        <a14:foregroundMark x1="38021" y1="63889" x2="37500" y2="62731"/>
                        <a14:foregroundMark x1="33073" y1="63426" x2="40885" y2="67130"/>
                        <a14:foregroundMark x1="40885" y1="67130" x2="35026" y2="61111"/>
                        <a14:foregroundMark x1="35026" y1="61111" x2="37500" y2="62731"/>
                        <a14:backgroundMark x1="36719" y1="4167" x2="43229" y2="2546"/>
                        <a14:backgroundMark x1="43229" y1="2546" x2="46484" y2="3009"/>
                        <a14:backgroundMark x1="98568" y1="65741" x2="99870" y2="64815"/>
                        <a14:backgroundMark x1="99349" y1="65046" x2="97526" y2="65972"/>
                        <a14:backgroundMark x1="96745" y1="65509" x2="97526" y2="67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171" y="2834956"/>
            <a:ext cx="1993415" cy="1121296"/>
          </a:xfrm>
          <a:prstGeom prst="rect">
            <a:avLst/>
          </a:prstGeom>
        </p:spPr>
      </p:pic>
      <p:pic>
        <p:nvPicPr>
          <p:cNvPr id="12" name="Picture 11" descr="An open computer sitting on a table&#10;&#10;Description generated with very high confidence">
            <a:extLst>
              <a:ext uri="{FF2B5EF4-FFF2-40B4-BE49-F238E27FC236}">
                <a16:creationId xmlns:a16="http://schemas.microsoft.com/office/drawing/2014/main" id="{AE38915A-AD5B-49B1-B1BB-4A253C54D7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52358" y="4100719"/>
            <a:ext cx="1469131" cy="104101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C6D845-23E3-4B54-8ABF-BE5219297850}"/>
              </a:ext>
            </a:extLst>
          </p:cNvPr>
          <p:cNvCxnSpPr/>
          <p:nvPr/>
        </p:nvCxnSpPr>
        <p:spPr>
          <a:xfrm flipH="1" flipV="1">
            <a:off x="7236296" y="2132856"/>
            <a:ext cx="432048" cy="45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F34144-7D55-46A3-A299-AC2F2E95DD13}"/>
              </a:ext>
            </a:extLst>
          </p:cNvPr>
          <p:cNvCxnSpPr/>
          <p:nvPr/>
        </p:nvCxnSpPr>
        <p:spPr>
          <a:xfrm flipH="1">
            <a:off x="7131586" y="3322696"/>
            <a:ext cx="4647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BF8CCB-4CCE-44A9-A6AB-059136F81338}"/>
              </a:ext>
            </a:extLst>
          </p:cNvPr>
          <p:cNvCxnSpPr>
            <a:cxnSpLocks/>
          </p:cNvCxnSpPr>
          <p:nvPr/>
        </p:nvCxnSpPr>
        <p:spPr>
          <a:xfrm flipH="1">
            <a:off x="7236296" y="4100716"/>
            <a:ext cx="504056" cy="520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0" y="5455494"/>
            <a:ext cx="7391400" cy="660144"/>
          </a:xfrm>
          <a:prstGeom prst="rect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txBody>
          <a:bodyPr wrap="square" lIns="180000" tIns="144000" rIns="180000" bIns="144000" rtlCol="0">
            <a:spAutoFit/>
          </a:bodyPr>
          <a:lstStyle/>
          <a:p>
            <a:r>
              <a:rPr lang="en-AU" sz="2400" dirty="0">
                <a:hlinkClick r:id="rId9"/>
              </a:rPr>
              <a:t>https://github.com/csiro-easi</a:t>
            </a:r>
            <a:r>
              <a:rPr lang="en-AU" sz="2400" dirty="0"/>
              <a:t> &gt; </a:t>
            </a:r>
            <a:r>
              <a:rPr lang="en-AU" sz="2400" dirty="0" err="1"/>
              <a:t>easi</a:t>
            </a:r>
            <a:r>
              <a:rPr lang="en-AU" sz="2400" dirty="0"/>
              <a:t>-training-pc</a:t>
            </a:r>
          </a:p>
        </p:txBody>
      </p:sp>
    </p:spTree>
    <p:extLst>
      <p:ext uri="{BB962C8B-B14F-4D97-AF65-F5344CB8AC3E}">
        <p14:creationId xmlns:p14="http://schemas.microsoft.com/office/powerpoint/2010/main" val="1645436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3EC8-F5E6-4124-B621-2E7304A5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Terraform setup AWS Networking, EC2 instances…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812BA-F64B-4D6F-A663-0B8B8826B7B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45B60-2832-4603-94E8-DFD14AE745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536DD-D60C-4944-BEA4-2FBF88D70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47D7B-E486-49C3-86AF-418223CB3EE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1127130"/>
            <a:ext cx="9139989" cy="4787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872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95E9-6CF8-4774-892A-0DF15085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Terraform to setup AWS Kubernetes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F9EDB-0E01-4EC7-83CD-04D4EEF6A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13</a:t>
            </a:fld>
            <a:r>
              <a:rPr lang="en-AU"/>
              <a:t>  |</a:t>
            </a:r>
            <a:endParaRPr lang="en-AU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04C6EF-C8A0-4CA9-8940-155D23F53450}"/>
              </a:ext>
            </a:extLst>
          </p:cNvPr>
          <p:cNvGrpSpPr/>
          <p:nvPr/>
        </p:nvGrpSpPr>
        <p:grpSpPr>
          <a:xfrm>
            <a:off x="-201382" y="899318"/>
            <a:ext cx="8888182" cy="4968082"/>
            <a:chOff x="361827" y="1410207"/>
            <a:chExt cx="8426450" cy="45259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2C9580-F447-47C9-99E3-609CF767105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27" y="1410207"/>
              <a:ext cx="8426450" cy="4525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8E7726-3A4D-4A3E-8B20-7DD3AE06EE95}"/>
                </a:ext>
              </a:extLst>
            </p:cNvPr>
            <p:cNvSpPr/>
            <p:nvPr/>
          </p:nvSpPr>
          <p:spPr>
            <a:xfrm>
              <a:off x="647564" y="1524000"/>
              <a:ext cx="1181236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3FA5BD5-4913-4A9E-91CB-13FD4EA6FFE2}"/>
                </a:ext>
              </a:extLst>
            </p:cNvPr>
            <p:cNvSpPr/>
            <p:nvPr/>
          </p:nvSpPr>
          <p:spPr>
            <a:xfrm>
              <a:off x="1828799" y="203443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844852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4B129-C5CC-43C6-8984-AB60E8791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14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0404F1-D250-4D95-B89C-8F4E74EEDDFD}"/>
              </a:ext>
            </a:extLst>
          </p:cNvPr>
          <p:cNvSpPr/>
          <p:nvPr/>
        </p:nvSpPr>
        <p:spPr>
          <a:xfrm>
            <a:off x="504190" y="1358847"/>
            <a:ext cx="4000805" cy="4358091"/>
          </a:xfrm>
          <a:prstGeom prst="round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A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D638D5-DA8C-412E-87B4-96A8D313227B}"/>
              </a:ext>
            </a:extLst>
          </p:cNvPr>
          <p:cNvGrpSpPr/>
          <p:nvPr/>
        </p:nvGrpSpPr>
        <p:grpSpPr>
          <a:xfrm>
            <a:off x="2538143" y="3319799"/>
            <a:ext cx="1727402" cy="1658845"/>
            <a:chOff x="2196471" y="3334417"/>
            <a:chExt cx="2482963" cy="2015495"/>
          </a:xfrm>
        </p:grpSpPr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E63529FE-FE18-4970-AAC9-9FDA78630FFF}"/>
                </a:ext>
              </a:extLst>
            </p:cNvPr>
            <p:cNvSpPr/>
            <p:nvPr/>
          </p:nvSpPr>
          <p:spPr>
            <a:xfrm>
              <a:off x="2196471" y="3334417"/>
              <a:ext cx="2482963" cy="2015495"/>
            </a:xfrm>
            <a:prstGeom prst="cube">
              <a:avLst>
                <a:gd name="adj" fmla="val 5129"/>
              </a:avLst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EB2B9FC2-E62B-4BF6-B67E-4DBD501B69F5}"/>
                </a:ext>
              </a:extLst>
            </p:cNvPr>
            <p:cNvSpPr/>
            <p:nvPr/>
          </p:nvSpPr>
          <p:spPr>
            <a:xfrm>
              <a:off x="2411984" y="3945060"/>
              <a:ext cx="1966642" cy="418311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Analytical Process</a:t>
              </a:r>
              <a:endParaRPr lang="en-A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Cylinder 11">
            <a:extLst>
              <a:ext uri="{FF2B5EF4-FFF2-40B4-BE49-F238E27FC236}">
                <a16:creationId xmlns:a16="http://schemas.microsoft.com/office/drawing/2014/main" id="{F04F3BF8-2221-4926-87D4-FDA4E140B634}"/>
              </a:ext>
            </a:extLst>
          </p:cNvPr>
          <p:cNvSpPr/>
          <p:nvPr/>
        </p:nvSpPr>
        <p:spPr>
          <a:xfrm>
            <a:off x="923039" y="5084233"/>
            <a:ext cx="928532" cy="577352"/>
          </a:xfrm>
          <a:prstGeom prst="can">
            <a:avLst/>
          </a:prstGeom>
          <a:solidFill>
            <a:srgbClr val="A5A5A5"/>
          </a:solidFill>
          <a:ln w="12700" cap="flat" cmpd="sng" algn="ctr">
            <a:solidFill>
              <a:srgbClr val="A5A5A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</a:t>
            </a:r>
            <a:endParaRPr lang="en-A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4165CD-FDD4-47E8-BCDB-3FD702E84527}"/>
              </a:ext>
            </a:extLst>
          </p:cNvPr>
          <p:cNvGrpSpPr/>
          <p:nvPr/>
        </p:nvGrpSpPr>
        <p:grpSpPr>
          <a:xfrm>
            <a:off x="688014" y="3324780"/>
            <a:ext cx="1727402" cy="1658845"/>
            <a:chOff x="198512" y="3340464"/>
            <a:chExt cx="2482963" cy="2015495"/>
          </a:xfrm>
        </p:grpSpPr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9A30F9CF-5C92-4727-969D-0FA59A4C651A}"/>
                </a:ext>
              </a:extLst>
            </p:cNvPr>
            <p:cNvSpPr/>
            <p:nvPr/>
          </p:nvSpPr>
          <p:spPr>
            <a:xfrm>
              <a:off x="198512" y="3340464"/>
              <a:ext cx="2482963" cy="2015495"/>
            </a:xfrm>
            <a:prstGeom prst="cube">
              <a:avLst>
                <a:gd name="adj" fmla="val 5129"/>
              </a:avLst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EF78FA59-F54E-4B82-B119-46B7EF772556}"/>
                </a:ext>
              </a:extLst>
            </p:cNvPr>
            <p:cNvSpPr/>
            <p:nvPr/>
          </p:nvSpPr>
          <p:spPr>
            <a:xfrm>
              <a:off x="394621" y="3938551"/>
              <a:ext cx="1966642" cy="418311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Analytical Process</a:t>
              </a:r>
              <a:endParaRPr lang="en-A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2D872CE-517E-4D79-B34E-47B9E736AA2E}"/>
                </a:ext>
              </a:extLst>
            </p:cNvPr>
            <p:cNvSpPr/>
            <p:nvPr/>
          </p:nvSpPr>
          <p:spPr>
            <a:xfrm>
              <a:off x="394622" y="4371223"/>
              <a:ext cx="1966642" cy="418310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Datacube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WMS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46D8C2D-73B4-4766-853A-550764447D56}"/>
              </a:ext>
            </a:extLst>
          </p:cNvPr>
          <p:cNvSpPr/>
          <p:nvPr/>
        </p:nvSpPr>
        <p:spPr>
          <a:xfrm>
            <a:off x="705794" y="572770"/>
            <a:ext cx="1502655" cy="26045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1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F5E00C-865F-4FFD-A175-FD8E495C0130}"/>
              </a:ext>
            </a:extLst>
          </p:cNvPr>
          <p:cNvSpPr/>
          <p:nvPr/>
        </p:nvSpPr>
        <p:spPr>
          <a:xfrm>
            <a:off x="2308837" y="572770"/>
            <a:ext cx="1502655" cy="26045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2 (analysis)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35F341-540D-487A-9507-EC4169D0966E}"/>
              </a:ext>
            </a:extLst>
          </p:cNvPr>
          <p:cNvSpPr/>
          <p:nvPr/>
        </p:nvSpPr>
        <p:spPr>
          <a:xfrm>
            <a:off x="6936019" y="572770"/>
            <a:ext cx="1502655" cy="26045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100</a:t>
            </a:r>
            <a:endParaRPr lang="en-A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54DF79-7CED-472A-BFBC-95BCBA2972EA}"/>
              </a:ext>
            </a:extLst>
          </p:cNvPr>
          <p:cNvSpPr/>
          <p:nvPr/>
        </p:nvSpPr>
        <p:spPr>
          <a:xfrm>
            <a:off x="1594390" y="961344"/>
            <a:ext cx="1820404" cy="249573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Load balancer 1</a:t>
            </a:r>
            <a:endParaRPr lang="en-A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B28A73-E51E-4E90-BC52-CCCABEA25BFE}"/>
              </a:ext>
            </a:extLst>
          </p:cNvPr>
          <p:cNvSpPr/>
          <p:nvPr/>
        </p:nvSpPr>
        <p:spPr>
          <a:xfrm>
            <a:off x="5413543" y="943917"/>
            <a:ext cx="1820404" cy="257474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Load balancer 2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EB2CD9A-A234-4881-8F76-808FADB96FB7}"/>
              </a:ext>
            </a:extLst>
          </p:cNvPr>
          <p:cNvGrpSpPr/>
          <p:nvPr/>
        </p:nvGrpSpPr>
        <p:grpSpPr>
          <a:xfrm>
            <a:off x="703717" y="1567752"/>
            <a:ext cx="1727402" cy="1658845"/>
            <a:chOff x="215470" y="1207736"/>
            <a:chExt cx="2482963" cy="2015495"/>
          </a:xfrm>
        </p:grpSpPr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C5808791-A6C1-4A14-94F4-7CCCAE3F63DB}"/>
                </a:ext>
              </a:extLst>
            </p:cNvPr>
            <p:cNvSpPr/>
            <p:nvPr/>
          </p:nvSpPr>
          <p:spPr>
            <a:xfrm>
              <a:off x="215470" y="1207736"/>
              <a:ext cx="2482963" cy="2015495"/>
            </a:xfrm>
            <a:prstGeom prst="cube">
              <a:avLst>
                <a:gd name="adj" fmla="val 5129"/>
              </a:avLst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A7252822-A31E-46D3-A8E6-2F0823CD8781}"/>
                </a:ext>
              </a:extLst>
            </p:cNvPr>
            <p:cNvSpPr/>
            <p:nvPr/>
          </p:nvSpPr>
          <p:spPr>
            <a:xfrm>
              <a:off x="411872" y="1359848"/>
              <a:ext cx="1966643" cy="41831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Jupyter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Lab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BBD8DB1-C9B0-4520-B40D-9BFE38E6F6A8}"/>
                </a:ext>
              </a:extLst>
            </p:cNvPr>
            <p:cNvSpPr/>
            <p:nvPr/>
          </p:nvSpPr>
          <p:spPr>
            <a:xfrm>
              <a:off x="411726" y="1797174"/>
              <a:ext cx="1966642" cy="418311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Analytical Process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07E9351-96C0-4730-B94B-F817A8C0A3A0}"/>
                </a:ext>
              </a:extLst>
            </p:cNvPr>
            <p:cNvSpPr/>
            <p:nvPr/>
          </p:nvSpPr>
          <p:spPr>
            <a:xfrm>
              <a:off x="411582" y="2238495"/>
              <a:ext cx="1084140" cy="418310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datacube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WMS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F0B785C-1EB1-4954-B85E-9B657E92A69A}"/>
                </a:ext>
              </a:extLst>
            </p:cNvPr>
            <p:cNvSpPr/>
            <p:nvPr/>
          </p:nvSpPr>
          <p:spPr>
            <a:xfrm>
              <a:off x="411580" y="2738671"/>
              <a:ext cx="1002724" cy="418310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ODC DB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1D2629-A7A5-46CF-ADD2-88A016B455C0}"/>
              </a:ext>
            </a:extLst>
          </p:cNvPr>
          <p:cNvGrpSpPr/>
          <p:nvPr/>
        </p:nvGrpSpPr>
        <p:grpSpPr>
          <a:xfrm>
            <a:off x="2538143" y="1562785"/>
            <a:ext cx="1727402" cy="1658845"/>
            <a:chOff x="2196471" y="1201707"/>
            <a:chExt cx="2482963" cy="2015495"/>
          </a:xfrm>
        </p:grpSpPr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7D6FFE8B-F83C-4303-89B9-75767C274EA2}"/>
                </a:ext>
              </a:extLst>
            </p:cNvPr>
            <p:cNvSpPr/>
            <p:nvPr/>
          </p:nvSpPr>
          <p:spPr>
            <a:xfrm>
              <a:off x="2196471" y="1201707"/>
              <a:ext cx="2482963" cy="2015495"/>
            </a:xfrm>
            <a:prstGeom prst="cube">
              <a:avLst>
                <a:gd name="adj" fmla="val 5129"/>
              </a:avLst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8786C78-4660-4864-9C50-08B8BA2B21DA}"/>
                </a:ext>
              </a:extLst>
            </p:cNvPr>
            <p:cNvSpPr/>
            <p:nvPr/>
          </p:nvSpPr>
          <p:spPr>
            <a:xfrm>
              <a:off x="2392873" y="1353819"/>
              <a:ext cx="1966643" cy="41831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solidFill>
                <a:srgbClr val="FFC000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Jupyter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Lab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C3621C8-98D0-4DF2-BD9C-677E4642961C}"/>
                </a:ext>
              </a:extLst>
            </p:cNvPr>
            <p:cNvSpPr/>
            <p:nvPr/>
          </p:nvSpPr>
          <p:spPr>
            <a:xfrm>
              <a:off x="2392581" y="2232466"/>
              <a:ext cx="1966642" cy="418310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datacube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WMS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A9D81C-27C8-4A58-854C-E08604C81E74}"/>
              </a:ext>
            </a:extLst>
          </p:cNvPr>
          <p:cNvGrpSpPr/>
          <p:nvPr/>
        </p:nvGrpSpPr>
        <p:grpSpPr>
          <a:xfrm>
            <a:off x="4639005" y="1350415"/>
            <a:ext cx="4000805" cy="4358091"/>
            <a:chOff x="4639005" y="1350415"/>
            <a:chExt cx="4000805" cy="43580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D0EBF2A-6F0A-4D04-A561-A698F8EDFA22}"/>
                </a:ext>
              </a:extLst>
            </p:cNvPr>
            <p:cNvSpPr/>
            <p:nvPr/>
          </p:nvSpPr>
          <p:spPr>
            <a:xfrm>
              <a:off x="4639005" y="1350415"/>
              <a:ext cx="4000805" cy="4358091"/>
            </a:xfrm>
            <a:prstGeom prst="round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3" name="Cylinder 22">
              <a:extLst>
                <a:ext uri="{FF2B5EF4-FFF2-40B4-BE49-F238E27FC236}">
                  <a16:creationId xmlns:a16="http://schemas.microsoft.com/office/drawing/2014/main" id="{3D9F6209-4275-4D55-843F-F5D5D4330F82}"/>
                </a:ext>
              </a:extLst>
            </p:cNvPr>
            <p:cNvSpPr/>
            <p:nvPr/>
          </p:nvSpPr>
          <p:spPr>
            <a:xfrm>
              <a:off x="5038436" y="5077133"/>
              <a:ext cx="928532" cy="577352"/>
            </a:xfrm>
            <a:prstGeom prst="can">
              <a:avLst/>
            </a:prstGeom>
            <a:solidFill>
              <a:srgbClr val="A5A5A5"/>
            </a:solidFill>
            <a:ln w="12700" cap="flat" cmpd="sng" algn="ctr">
              <a:solidFill>
                <a:srgbClr val="A5A5A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Storage</a:t>
              </a:r>
              <a:endParaRPr lang="en-A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21AB76F-48DE-4312-97F7-82671BE24ABB}"/>
                </a:ext>
              </a:extLst>
            </p:cNvPr>
            <p:cNvGrpSpPr/>
            <p:nvPr/>
          </p:nvGrpSpPr>
          <p:grpSpPr>
            <a:xfrm>
              <a:off x="4819114" y="1560651"/>
              <a:ext cx="1727402" cy="1658845"/>
              <a:chOff x="4659698" y="1199117"/>
              <a:chExt cx="2482963" cy="2015495"/>
            </a:xfrm>
          </p:grpSpPr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98E0E43E-C85A-4571-8DEF-D26A0D8B7FC6}"/>
                  </a:ext>
                </a:extLst>
              </p:cNvPr>
              <p:cNvSpPr/>
              <p:nvPr/>
            </p:nvSpPr>
            <p:spPr>
              <a:xfrm>
                <a:off x="4659698" y="1199117"/>
                <a:ext cx="2482963" cy="2015495"/>
              </a:xfrm>
              <a:prstGeom prst="cube">
                <a:avLst>
                  <a:gd name="adj" fmla="val 5129"/>
                </a:avLst>
              </a:prstGeom>
              <a:solidFill>
                <a:srgbClr val="FFFF00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7527DA70-C688-4664-BC33-45E0FB3E7452}"/>
                  </a:ext>
                </a:extLst>
              </p:cNvPr>
              <p:cNvSpPr/>
              <p:nvPr/>
            </p:nvSpPr>
            <p:spPr>
              <a:xfrm>
                <a:off x="4856100" y="1351229"/>
                <a:ext cx="1966643" cy="418310"/>
              </a:xfrm>
              <a:prstGeom prst="roundRect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FFC000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000" kern="1200" dirty="0" err="1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Jupyter</a:t>
                </a:r>
                <a:r>
                  <a:rPr lang="en-AU" sz="10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Hub</a:t>
                </a:r>
                <a:endParaRPr lang="en-AU" sz="1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DBEF1747-871E-41A4-AB39-0376D96FBB04}"/>
                  </a:ext>
                </a:extLst>
              </p:cNvPr>
              <p:cNvSpPr/>
              <p:nvPr/>
            </p:nvSpPr>
            <p:spPr>
              <a:xfrm>
                <a:off x="4855954" y="1788555"/>
                <a:ext cx="1966642" cy="418311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000" kern="120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Analytical Process</a:t>
                </a:r>
                <a:endParaRPr lang="en-AU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69C5A845-D0E0-4723-9AB9-AB718B6948B7}"/>
                  </a:ext>
                </a:extLst>
              </p:cNvPr>
              <p:cNvSpPr/>
              <p:nvPr/>
            </p:nvSpPr>
            <p:spPr>
              <a:xfrm>
                <a:off x="4855808" y="2229876"/>
                <a:ext cx="1966642" cy="418310"/>
              </a:xfrm>
              <a:prstGeom prst="roundRect">
                <a:avLst/>
              </a:prstGeom>
              <a:solidFill>
                <a:srgbClr val="00B0F0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000" kern="1200" dirty="0" err="1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datacube</a:t>
                </a:r>
                <a:r>
                  <a:rPr lang="en-AU" sz="10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WMS</a:t>
                </a:r>
                <a:endParaRPr lang="en-AU" sz="1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C2251A38-65F4-485A-90B6-0C1CE74E5F23}"/>
                  </a:ext>
                </a:extLst>
              </p:cNvPr>
              <p:cNvSpPr/>
              <p:nvPr/>
            </p:nvSpPr>
            <p:spPr>
              <a:xfrm>
                <a:off x="4855808" y="2730052"/>
                <a:ext cx="1002724" cy="418310"/>
              </a:xfrm>
              <a:prstGeom prst="roundRect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0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ODC DB</a:t>
                </a:r>
                <a:endParaRPr lang="en-AU" sz="1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B11F33-EBF8-42F2-9540-603E4D990B64}"/>
              </a:ext>
            </a:extLst>
          </p:cNvPr>
          <p:cNvCxnSpPr>
            <a:cxnSpLocks/>
          </p:cNvCxnSpPr>
          <p:nvPr/>
        </p:nvCxnSpPr>
        <p:spPr>
          <a:xfrm>
            <a:off x="3914850" y="702999"/>
            <a:ext cx="2948706" cy="0"/>
          </a:xfrm>
          <a:prstGeom prst="line">
            <a:avLst/>
          </a:prstGeom>
          <a:noFill/>
          <a:ln w="9525" cap="flat" cmpd="sng" algn="ctr">
            <a:solidFill>
              <a:srgbClr val="5B9BD5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3F17F4D-EE55-47AC-B6A7-788DDE1EB6B3}"/>
              </a:ext>
            </a:extLst>
          </p:cNvPr>
          <p:cNvSpPr/>
          <p:nvPr/>
        </p:nvSpPr>
        <p:spPr>
          <a:xfrm>
            <a:off x="1499971" y="2417995"/>
            <a:ext cx="754238" cy="344289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datacube</a:t>
            </a: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WMS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0FC577-BB46-45DC-B9F1-66E5B5F493CF}"/>
              </a:ext>
            </a:extLst>
          </p:cNvPr>
          <p:cNvSpPr/>
          <p:nvPr/>
        </p:nvSpPr>
        <p:spPr>
          <a:xfrm>
            <a:off x="2674578" y="2744309"/>
            <a:ext cx="1368196" cy="344289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datacube</a:t>
            </a: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WMS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B7B4841-4FFD-485D-94AD-FDEF850A95D4}"/>
              </a:ext>
            </a:extLst>
          </p:cNvPr>
          <p:cNvSpPr/>
          <p:nvPr/>
        </p:nvSpPr>
        <p:spPr>
          <a:xfrm>
            <a:off x="3273827" y="2051608"/>
            <a:ext cx="754238" cy="344289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datacube</a:t>
            </a: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WMS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B0143E-0E69-4AFA-83BF-032C70873D4C}"/>
              </a:ext>
            </a:extLst>
          </p:cNvPr>
          <p:cNvSpPr/>
          <p:nvPr/>
        </p:nvSpPr>
        <p:spPr>
          <a:xfrm>
            <a:off x="2666284" y="2053636"/>
            <a:ext cx="754238" cy="344289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datacube</a:t>
            </a: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WMS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FC6604E-10B1-40C3-AC99-810C34D5CFE4}"/>
              </a:ext>
            </a:extLst>
          </p:cNvPr>
          <p:cNvSpPr/>
          <p:nvPr/>
        </p:nvSpPr>
        <p:spPr>
          <a:xfrm>
            <a:off x="2688076" y="3437892"/>
            <a:ext cx="1368197" cy="34429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Analytical Process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7A79768-BB98-4BA3-B697-1416E75F6901}"/>
              </a:ext>
            </a:extLst>
          </p:cNvPr>
          <p:cNvSpPr/>
          <p:nvPr/>
        </p:nvSpPr>
        <p:spPr>
          <a:xfrm>
            <a:off x="2687210" y="4202185"/>
            <a:ext cx="1368197" cy="344290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Analytical Process</a:t>
            </a:r>
            <a:endParaRPr lang="en-AU" sz="11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2C8D191-A510-4683-92D6-A240680D73DF}"/>
              </a:ext>
            </a:extLst>
          </p:cNvPr>
          <p:cNvSpPr/>
          <p:nvPr/>
        </p:nvSpPr>
        <p:spPr>
          <a:xfrm>
            <a:off x="830653" y="3447593"/>
            <a:ext cx="1368197" cy="344289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1000" kern="12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Datacube</a:t>
            </a:r>
            <a:r>
              <a:rPr lang="en-AU" sz="1000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WMS</a:t>
            </a:r>
            <a:endParaRPr lang="en-AU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C52604-D4A1-44F3-8B0A-E566472AD50F}"/>
              </a:ext>
            </a:extLst>
          </p:cNvPr>
          <p:cNvGrpSpPr/>
          <p:nvPr/>
        </p:nvGrpSpPr>
        <p:grpSpPr>
          <a:xfrm>
            <a:off x="6630300" y="3319798"/>
            <a:ext cx="1727402" cy="1658845"/>
            <a:chOff x="6630300" y="3319798"/>
            <a:chExt cx="1727402" cy="1658845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75531435-5886-486C-A9FF-9B0D16B99C7C}"/>
                </a:ext>
              </a:extLst>
            </p:cNvPr>
            <p:cNvSpPr/>
            <p:nvPr/>
          </p:nvSpPr>
          <p:spPr>
            <a:xfrm>
              <a:off x="6630300" y="3319798"/>
              <a:ext cx="1727402" cy="1658845"/>
            </a:xfrm>
            <a:prstGeom prst="cube">
              <a:avLst>
                <a:gd name="adj" fmla="val 5129"/>
              </a:avLst>
            </a:prstGeom>
            <a:solidFill>
              <a:srgbClr val="92D050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48D30A0-14C1-4D05-945D-B2B412F8025F}"/>
                </a:ext>
              </a:extLst>
            </p:cNvPr>
            <p:cNvSpPr/>
            <p:nvPr/>
          </p:nvSpPr>
          <p:spPr>
            <a:xfrm>
              <a:off x="6787968" y="3447593"/>
              <a:ext cx="1368197" cy="34429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Analytical Process</a:t>
              </a:r>
              <a:endParaRPr lang="en-A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613BF51-2F72-40FE-A0DD-8E8080E4592E}"/>
                </a:ext>
              </a:extLst>
            </p:cNvPr>
            <p:cNvSpPr/>
            <p:nvPr/>
          </p:nvSpPr>
          <p:spPr>
            <a:xfrm>
              <a:off x="6773843" y="3839262"/>
              <a:ext cx="1368197" cy="344290"/>
            </a:xfrm>
            <a:prstGeom prst="round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Analytical Process</a:t>
              </a:r>
              <a:endParaRPr lang="en-A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A0ED71-7D5C-4FF4-A11C-7FC3AF935E09}"/>
              </a:ext>
            </a:extLst>
          </p:cNvPr>
          <p:cNvGrpSpPr/>
          <p:nvPr/>
        </p:nvGrpSpPr>
        <p:grpSpPr>
          <a:xfrm>
            <a:off x="6653540" y="1555685"/>
            <a:ext cx="1727402" cy="1658845"/>
            <a:chOff x="6653540" y="1555685"/>
            <a:chExt cx="1727402" cy="165884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93ED681-3BA6-4B9B-B349-AA177D8EE10E}"/>
                </a:ext>
              </a:extLst>
            </p:cNvPr>
            <p:cNvGrpSpPr/>
            <p:nvPr/>
          </p:nvGrpSpPr>
          <p:grpSpPr>
            <a:xfrm>
              <a:off x="6653540" y="1555685"/>
              <a:ext cx="1727402" cy="1658845"/>
              <a:chOff x="6640699" y="1193088"/>
              <a:chExt cx="2482963" cy="2015495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48B6CFC8-65D3-45F4-90BB-2B0249C1423F}"/>
                  </a:ext>
                </a:extLst>
              </p:cNvPr>
              <p:cNvSpPr/>
              <p:nvPr/>
            </p:nvSpPr>
            <p:spPr>
              <a:xfrm>
                <a:off x="6640699" y="1193088"/>
                <a:ext cx="2482963" cy="2015495"/>
              </a:xfrm>
              <a:prstGeom prst="cube">
                <a:avLst>
                  <a:gd name="adj" fmla="val 5129"/>
                </a:avLst>
              </a:prstGeom>
              <a:solidFill>
                <a:srgbClr val="92D050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A1E5C2C0-563F-4C25-82D5-4067BF6D77B1}"/>
                  </a:ext>
                </a:extLst>
              </p:cNvPr>
              <p:cNvSpPr/>
              <p:nvPr/>
            </p:nvSpPr>
            <p:spPr>
              <a:xfrm>
                <a:off x="6813623" y="1395126"/>
                <a:ext cx="1966642" cy="418311"/>
              </a:xfrm>
              <a:prstGeom prst="roundRect">
                <a:avLst/>
              </a:prstGeom>
              <a:solidFill>
                <a:srgbClr val="4472C4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AU" sz="1000" kern="1200" dirty="0"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Analytical Process</a:t>
                </a:r>
                <a:endParaRPr lang="en-AU" sz="11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138B91E-39A3-44F5-9184-66EDA2C74345}"/>
                </a:ext>
              </a:extLst>
            </p:cNvPr>
            <p:cNvSpPr/>
            <p:nvPr/>
          </p:nvSpPr>
          <p:spPr>
            <a:xfrm>
              <a:off x="6787102" y="2099386"/>
              <a:ext cx="1368197" cy="344289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datacube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WMS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27BDDDD-81B3-44B8-AF7A-229999A4D669}"/>
                </a:ext>
              </a:extLst>
            </p:cNvPr>
            <p:cNvSpPr/>
            <p:nvPr/>
          </p:nvSpPr>
          <p:spPr>
            <a:xfrm>
              <a:off x="6783170" y="2469349"/>
              <a:ext cx="1368197" cy="344289"/>
            </a:xfrm>
            <a:prstGeom prst="round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AU" sz="10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datacube</a:t>
              </a:r>
              <a:r>
                <a:rPr lang="en-AU" sz="10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WMS</a:t>
              </a:r>
              <a:endParaRPr lang="en-A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 Box 1086769202">
            <a:extLst>
              <a:ext uri="{FF2B5EF4-FFF2-40B4-BE49-F238E27FC236}">
                <a16:creationId xmlns:a16="http://schemas.microsoft.com/office/drawing/2014/main" id="{A5753DA9-E8DA-4F71-A586-C3DB9FF42C45}"/>
              </a:ext>
            </a:extLst>
          </p:cNvPr>
          <p:cNvSpPr txBox="1"/>
          <p:nvPr/>
        </p:nvSpPr>
        <p:spPr>
          <a:xfrm>
            <a:off x="437692" y="5777876"/>
            <a:ext cx="8134605" cy="660181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</a:pPr>
            <a:r>
              <a:rPr lang="en-AU" sz="2000" b="1" dirty="0">
                <a:solidFill>
                  <a:srgbClr val="75757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 Hub </a:t>
            </a:r>
            <a:r>
              <a:rPr lang="en-AU" sz="2000" b="1" dirty="0">
                <a:solidFill>
                  <a:srgbClr val="7575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a 100-user load. Compute node colour is pricing model: Yellow – reserved, Light Green – Spot, Dark Green – On Demand</a:t>
            </a:r>
          </a:p>
        </p:txBody>
      </p:sp>
    </p:spTree>
    <p:extLst>
      <p:ext uri="{BB962C8B-B14F-4D97-AF65-F5344CB8AC3E}">
        <p14:creationId xmlns:p14="http://schemas.microsoft.com/office/powerpoint/2010/main" val="25133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C47A2-E839-448B-90D5-E81D80BC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414A3-9E27-4538-AEF7-B5B0EC72DD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/>
              <a:t>Prometheus and Grafana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7399-0629-4413-BEB1-CF8E3DE21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10432-8390-4C9E-9610-49CBA0D1F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" r="-1868" b="24989"/>
          <a:stretch/>
        </p:blipFill>
        <p:spPr>
          <a:xfrm>
            <a:off x="152400" y="2133600"/>
            <a:ext cx="4724400" cy="380206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4E1B0-E5B9-4408-9F1A-6A1794632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61285" y="274644"/>
            <a:ext cx="5349041" cy="523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15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41D1-D9A4-45A6-A065-1BD455000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Detailed Live Monitoring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6F900-73F7-491B-8AA5-52B7CD7FC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Weavescope">
            <a:hlinkClick r:id="" action="ppaction://media"/>
            <a:extLst>
              <a:ext uri="{FF2B5EF4-FFF2-40B4-BE49-F238E27FC236}">
                <a16:creationId xmlns:a16="http://schemas.microsoft.com/office/drawing/2014/main" id="{E94CCD87-DE36-48B8-971C-AFE811F2E5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0263"/>
            <a:ext cx="9144000" cy="602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83555-1E88-48D9-845E-26A8D990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DevOps – now and future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296DF-EEA4-44FA-A0AF-AAAB87EE1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0" y="1268415"/>
            <a:ext cx="4038600" cy="4525963"/>
          </a:xfrm>
        </p:spPr>
        <p:txBody>
          <a:bodyPr/>
          <a:lstStyle/>
          <a:p>
            <a:r>
              <a:rPr lang="en-AU" dirty="0"/>
              <a:t>Terraform Cloud</a:t>
            </a:r>
          </a:p>
          <a:p>
            <a:pPr lvl="1"/>
            <a:r>
              <a:rPr lang="en-AU" dirty="0"/>
              <a:t>CI/CD for Cloud infrastructure</a:t>
            </a:r>
          </a:p>
          <a:p>
            <a:pPr lvl="1"/>
            <a:r>
              <a:rPr lang="en-AU" dirty="0"/>
              <a:t>Policy enforcement for teams</a:t>
            </a:r>
          </a:p>
          <a:p>
            <a:r>
              <a:rPr lang="en-AU" dirty="0" err="1"/>
              <a:t>GitOps</a:t>
            </a:r>
            <a:endParaRPr lang="en-AU" dirty="0"/>
          </a:p>
          <a:p>
            <a:pPr lvl="1"/>
            <a:r>
              <a:rPr lang="en-AU" dirty="0"/>
              <a:t>Now: GitHub, </a:t>
            </a:r>
            <a:r>
              <a:rPr lang="en-AU" dirty="0" err="1"/>
              <a:t>TravisCI</a:t>
            </a:r>
            <a:r>
              <a:rPr lang="en-AU" dirty="0"/>
              <a:t>, </a:t>
            </a:r>
            <a:r>
              <a:rPr lang="en-AU" dirty="0" err="1"/>
              <a:t>Weaveworks</a:t>
            </a:r>
            <a:r>
              <a:rPr lang="en-AU" dirty="0"/>
              <a:t> Flux</a:t>
            </a:r>
          </a:p>
          <a:p>
            <a:pPr lvl="1"/>
            <a:r>
              <a:rPr lang="en-AU" dirty="0"/>
              <a:t>Future: Jenkins X (K8s native)?</a:t>
            </a:r>
          </a:p>
          <a:p>
            <a:r>
              <a:rPr lang="en-AU" dirty="0"/>
              <a:t>DC Applications Library</a:t>
            </a:r>
          </a:p>
          <a:p>
            <a:r>
              <a:rPr lang="en-AU" dirty="0" err="1"/>
              <a:t>Terria</a:t>
            </a:r>
            <a:r>
              <a:rPr lang="en-AU" dirty="0"/>
              <a:t> Cube in K8s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76B22-43B3-4497-AD55-EF96C416A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17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5060C6-0BA4-408B-8D7A-30222F3F99EB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61" y="1524000"/>
            <a:ext cx="5129463" cy="3454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358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606F5-A5A7-40BA-81E1-01C8A0F2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err="1"/>
              <a:t>Dask</a:t>
            </a:r>
            <a:r>
              <a:rPr lang="en-AU" dirty="0"/>
              <a:t> + </a:t>
            </a:r>
            <a:r>
              <a:rPr lang="en-AU" dirty="0" err="1"/>
              <a:t>KubeFed</a:t>
            </a:r>
            <a:r>
              <a:rPr lang="en-AU" dirty="0"/>
              <a:t> + WGISS IDN = Algorithms to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8CDDB-3979-4583-B73E-F7DC63779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9575" y="5244787"/>
            <a:ext cx="4038600" cy="460378"/>
          </a:xfrm>
        </p:spPr>
        <p:txBody>
          <a:bodyPr>
            <a:normAutofit fontScale="92500"/>
          </a:bodyPr>
          <a:lstStyle/>
          <a:p>
            <a:r>
              <a:rPr lang="en-AU" dirty="0"/>
              <a:t>Can be different Cloud providers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92E23-30D7-4EFE-A8A5-ABD92E8EC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18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D92BE1-7E9E-41C9-8F51-9EA767B62C2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914400"/>
            <a:ext cx="7337425" cy="39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15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71339"/>
            <a:ext cx="5638800" cy="775597"/>
          </a:xfrm>
          <a:ln w="12700">
            <a:miter lim="400000"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Where can I find the Open Data Cube?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11820"/>
            <a:ext cx="8610600" cy="5257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61963" lvl="1" indent="-341313" algn="l" defTabSz="914400" rtl="0">
              <a:spcBef>
                <a:spcPts val="0"/>
              </a:spcBef>
              <a:spcAft>
                <a:spcPts val="1200"/>
              </a:spcAft>
              <a:buSzPct val="120000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ODC Website:</a:t>
            </a:r>
          </a:p>
          <a:p>
            <a:pPr marL="540442" lvl="2" indent="0" algn="l" defTabSz="914400" rtl="0">
              <a:spcBef>
                <a:spcPts val="0"/>
              </a:spcBef>
              <a:spcAft>
                <a:spcPts val="1200"/>
              </a:spcAft>
              <a:buSzPct val="120000"/>
              <a:buNone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https://opendatacube.org</a:t>
            </a:r>
          </a:p>
          <a:p>
            <a:pPr marL="461963" lvl="1" indent="-341313" algn="l" defTabSz="914400" rtl="0">
              <a:spcBef>
                <a:spcPts val="0"/>
              </a:spcBef>
              <a:spcAft>
                <a:spcPts val="1200"/>
              </a:spcAft>
              <a:buSzPct val="120000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ODC Documentation</a:t>
            </a:r>
          </a:p>
          <a:p>
            <a:pPr marL="540442" lvl="2" indent="0" algn="l" defTabSz="914400" rtl="0">
              <a:spcBef>
                <a:spcPts val="0"/>
              </a:spcBef>
              <a:spcAft>
                <a:spcPts val="1200"/>
              </a:spcAft>
              <a:buSzPct val="120000"/>
              <a:buNone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https://opendatacube.readthedocs.io/en/latest/ </a:t>
            </a:r>
            <a:endParaRPr lang="en-AU" sz="1800" kern="12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461963" lvl="1" indent="-341313" algn="l" defTabSz="914400" rtl="0">
              <a:spcBef>
                <a:spcPts val="0"/>
              </a:spcBef>
              <a:spcAft>
                <a:spcPts val="1200"/>
              </a:spcAft>
              <a:buSzPct val="120000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ODC GitHub:</a:t>
            </a:r>
          </a:p>
          <a:p>
            <a:pPr marL="540442" lvl="2" indent="0" algn="l" defTabSz="914400" rtl="0">
              <a:spcBef>
                <a:spcPts val="0"/>
              </a:spcBef>
              <a:spcAft>
                <a:spcPts val="1200"/>
              </a:spcAft>
              <a:buSzPct val="120000"/>
              <a:buNone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</a:rPr>
              <a:t>https://github.com/opendatacube</a:t>
            </a:r>
          </a:p>
          <a:p>
            <a:pPr marL="461963" lvl="1" indent="-341313" algn="l" defTabSz="914400" rtl="0">
              <a:spcBef>
                <a:spcPts val="0"/>
              </a:spcBef>
              <a:spcAft>
                <a:spcPts val="1200"/>
              </a:spcAft>
              <a:buSzPct val="120000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CEOS ODC Web-based User Interface:</a:t>
            </a:r>
          </a:p>
          <a:p>
            <a:pPr marL="540442" lvl="2" indent="0" algn="l" defTabSz="914400" rtl="0">
              <a:spcBef>
                <a:spcPts val="0"/>
              </a:spcBef>
              <a:spcAft>
                <a:spcPts val="1200"/>
              </a:spcAft>
              <a:buSzPct val="120000"/>
              <a:buNone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http://tinyurl.com/datacubeui</a:t>
            </a:r>
          </a:p>
          <a:p>
            <a:pPr marL="461963" lvl="1" indent="-341313" algn="l" defTabSz="914400" rtl="0">
              <a:spcBef>
                <a:spcPts val="0"/>
              </a:spcBef>
              <a:spcAft>
                <a:spcPts val="1200"/>
              </a:spcAft>
              <a:buSzPct val="120000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ESRI Online Demo Ghana Sentinel-1:</a:t>
            </a:r>
          </a:p>
          <a:p>
            <a:pPr marL="540442" lvl="2" indent="0" algn="l" defTabSz="914400" rtl="0">
              <a:spcBef>
                <a:spcPts val="0"/>
              </a:spcBef>
              <a:spcAft>
                <a:spcPts val="1200"/>
              </a:spcAft>
              <a:buSzPct val="120000"/>
              <a:buNone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http://tinyurl.com/ardcs1demo</a:t>
            </a:r>
            <a:b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en-AU" sz="2000" kern="12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120650" lvl="1" indent="0" algn="l" defTabSz="914400" rtl="0">
              <a:spcBef>
                <a:spcPts val="0"/>
              </a:spcBef>
              <a:spcAft>
                <a:spcPts val="1200"/>
              </a:spcAft>
              <a:buSzPct val="120000"/>
              <a:buNone/>
              <a:defRPr/>
            </a:pPr>
            <a:endParaRPr lang="en-AU" sz="1400" kern="1200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9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D08E-4C58-46BE-A12D-9952AAA9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CEOS Open Data Cube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CF02532-6F1C-4C53-A73D-2B6D1906337C}"/>
              </a:ext>
            </a:extLst>
          </p:cNvPr>
          <p:cNvGrpSpPr/>
          <p:nvPr/>
        </p:nvGrpSpPr>
        <p:grpSpPr>
          <a:xfrm>
            <a:off x="0" y="1295401"/>
            <a:ext cx="9144000" cy="5181600"/>
            <a:chOff x="1661920" y="1216223"/>
            <a:chExt cx="9006080" cy="544802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DD1DEF-D3BA-4292-9967-4444A442B78B}"/>
                </a:ext>
              </a:extLst>
            </p:cNvPr>
            <p:cNvSpPr txBox="1"/>
            <p:nvPr/>
          </p:nvSpPr>
          <p:spPr>
            <a:xfrm>
              <a:off x="1661920" y="3415606"/>
              <a:ext cx="2833880" cy="87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Satellite </a:t>
              </a:r>
              <a:br>
                <a:rPr lang="en-US" sz="2400" b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</a:br>
              <a:r>
                <a:rPr lang="en-US" sz="2400" b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Analysis-Ready Data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34D50B7-8ACF-4C74-8B26-42257E9F3789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1" y="2228293"/>
              <a:ext cx="825363" cy="0"/>
            </a:xfrm>
            <a:prstGeom prst="line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21FE9A9-0886-4CD1-9B7E-6D229530C78E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1" y="2304151"/>
              <a:ext cx="825363" cy="0"/>
            </a:xfrm>
            <a:prstGeom prst="line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9A3BCCF-5E94-49E7-AC13-4623C616B19C}"/>
                </a:ext>
              </a:extLst>
            </p:cNvPr>
            <p:cNvSpPr txBox="1"/>
            <p:nvPr/>
          </p:nvSpPr>
          <p:spPr>
            <a:xfrm>
              <a:off x="4495800" y="3456563"/>
              <a:ext cx="3338320" cy="165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800" b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Open Data Cube Infrastructure </a:t>
              </a:r>
              <a:b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</a:br>
              <a: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Data Cube Core Code, </a:t>
              </a:r>
              <a:b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</a:br>
              <a: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API and Database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4541B55-0787-4E70-8440-60CC568ED6EE}"/>
                </a:ext>
              </a:extLst>
            </p:cNvPr>
            <p:cNvSpPr txBox="1"/>
            <p:nvPr/>
          </p:nvSpPr>
          <p:spPr>
            <a:xfrm>
              <a:off x="7620000" y="3558815"/>
              <a:ext cx="3048000" cy="113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Applications and Tools</a:t>
              </a:r>
              <a:b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</a:br>
              <a: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Application Library</a:t>
              </a:r>
              <a:b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</a:br>
              <a:r>
                <a:rPr lang="en-US" sz="2000" i="1" dirty="0">
                  <a:solidFill>
                    <a:schemeClr val="tx1"/>
                  </a:solidFill>
                  <a:latin typeface="Calibri" panose="020F0502020204030204"/>
                  <a:ea typeface=""/>
                  <a:cs typeface=""/>
                </a:rPr>
                <a:t>User Interface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B2D099A-041A-4AE4-A464-8C93665BA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000" y="1368623"/>
              <a:ext cx="2155126" cy="187935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40160C2-DD9A-4BE4-AD6F-5267471CB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7801" y="1216223"/>
              <a:ext cx="1763829" cy="203175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85AD7A-7D8F-42B2-A967-16351E924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9600" y="1448697"/>
              <a:ext cx="1824926" cy="182492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578C2DA-2F03-4AC9-82F2-F29A61091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8569" y="4950748"/>
              <a:ext cx="1828800" cy="167865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A8CE9BD-BC40-4F1B-A39D-64FE9B91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0" y="5105400"/>
              <a:ext cx="1509486" cy="155885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D658250-87C3-4DA8-9FF3-83A9607E5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53400" y="4780410"/>
              <a:ext cx="2011934" cy="177279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01BFCB4-5176-40D4-87B2-1B9C444F2E78}"/>
                </a:ext>
              </a:extLst>
            </p:cNvPr>
            <p:cNvCxnSpPr>
              <a:cxnSpLocks/>
            </p:cNvCxnSpPr>
            <p:nvPr/>
          </p:nvCxnSpPr>
          <p:spPr>
            <a:xfrm>
              <a:off x="4209144" y="5791200"/>
              <a:ext cx="825363" cy="0"/>
            </a:xfrm>
            <a:prstGeom prst="line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6CFDF35-3CD8-4231-809B-8295A4C6FDC4}"/>
                </a:ext>
              </a:extLst>
            </p:cNvPr>
            <p:cNvCxnSpPr>
              <a:cxnSpLocks/>
            </p:cNvCxnSpPr>
            <p:nvPr/>
          </p:nvCxnSpPr>
          <p:spPr>
            <a:xfrm>
              <a:off x="7039430" y="5791200"/>
              <a:ext cx="825363" cy="0"/>
            </a:xfrm>
            <a:prstGeom prst="line">
              <a:avLst/>
            </a:prstGeom>
            <a:ln w="825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9A4537A-4CC5-4F2C-9694-1C22479CE7F0}"/>
              </a:ext>
            </a:extLst>
          </p:cNvPr>
          <p:cNvSpPr txBox="1"/>
          <p:nvPr/>
        </p:nvSpPr>
        <p:spPr>
          <a:xfrm>
            <a:off x="2473156" y="6418164"/>
            <a:ext cx="6378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hlinkClick r:id="rId9"/>
              </a:rPr>
              <a:t>www.opendatacube.org</a:t>
            </a:r>
            <a:r>
              <a:rPr lang="en-AU" dirty="0"/>
              <a:t> - CEOS Systems Engineering Office</a:t>
            </a:r>
          </a:p>
        </p:txBody>
      </p:sp>
    </p:spTree>
    <p:extLst>
      <p:ext uri="{BB962C8B-B14F-4D97-AF65-F5344CB8AC3E}">
        <p14:creationId xmlns:p14="http://schemas.microsoft.com/office/powerpoint/2010/main" val="66199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C3AEA8-3D8D-E14A-9DC9-CC26E6A2E4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569" y="4092344"/>
            <a:ext cx="3096008" cy="219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1012" y="138675"/>
            <a:ext cx="4798517" cy="775597"/>
          </a:xfrm>
          <a:ln w="12700">
            <a:miter lim="400000"/>
          </a:ln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How can we use the Open Data Cube?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1806" y="1371600"/>
            <a:ext cx="4798517" cy="5410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22860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27432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32004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3657600">
              <a:spcBef>
                <a:spcPts val="500"/>
              </a:spcBef>
              <a:buFont typeface="Arial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457200" lvl="1" indent="-222250" algn="l" defTabSz="914400" rtl="0">
              <a:spcBef>
                <a:spcPts val="0"/>
              </a:spcBef>
              <a:spcAft>
                <a:spcPts val="1200"/>
              </a:spcAft>
              <a:buSzPct val="120000"/>
              <a:buFont typeface="Wingdings" charset="2"/>
              <a:buChar char="§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Cloud-free Mosaics: Recent Pixel, Median, Geomedian, Min/Max-NDVI</a:t>
            </a:r>
          </a:p>
          <a:p>
            <a:pPr marL="457200" lvl="1" indent="-222250" algn="l" defTabSz="914400" rtl="0">
              <a:spcBef>
                <a:spcPts val="0"/>
              </a:spcBef>
              <a:spcAft>
                <a:spcPts val="1200"/>
              </a:spcAft>
              <a:buSzPct val="120000"/>
              <a:buFont typeface="Wingdings" charset="2"/>
              <a:buChar char="§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Spectral Indices: NDVI, NDBI, NDWI, SAVI, EVI, Fractional Cover</a:t>
            </a:r>
          </a:p>
          <a:p>
            <a:pPr marL="457200" lvl="1" indent="-222250" algn="l" defTabSz="914400" rtl="0">
              <a:spcBef>
                <a:spcPts val="0"/>
              </a:spcBef>
              <a:spcAft>
                <a:spcPts val="1200"/>
              </a:spcAft>
              <a:buSzPct val="120000"/>
              <a:buFont typeface="Wingdings" charset="2"/>
              <a:buChar char="§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Land Classification: </a:t>
            </a:r>
            <a:b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K-Means, Random Forest</a:t>
            </a:r>
          </a:p>
          <a:p>
            <a:pPr marL="457200" lvl="1" indent="-222250" algn="l" defTabSz="914400" rtl="0">
              <a:spcBef>
                <a:spcPts val="0"/>
              </a:spcBef>
              <a:spcAft>
                <a:spcPts val="1200"/>
              </a:spcAft>
              <a:buSzPct val="120000"/>
              <a:buFont typeface="Wingdings" charset="2"/>
              <a:buChar char="§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Water: Landsat WOFS (Australia), Sentinel-1 WASARD (NASA), Landsat Water Quality (Australia) -   Total Suspended Matter</a:t>
            </a:r>
          </a:p>
          <a:p>
            <a:pPr marL="457200" lvl="1" indent="-222250" algn="l" defTabSz="914400" rtl="0">
              <a:spcBef>
                <a:spcPts val="0"/>
              </a:spcBef>
              <a:spcAft>
                <a:spcPts val="1200"/>
              </a:spcAft>
              <a:buSzPct val="120000"/>
              <a:buFont typeface="Wingdings" charset="2"/>
              <a:buChar char="§"/>
              <a:defRPr/>
            </a:pP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Land Change:</a:t>
            </a:r>
            <a:b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Spectral Threshold Anomaly, </a:t>
            </a:r>
            <a:b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AU" sz="2000" kern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Coastal Change, PyCCD (USGS) </a:t>
            </a:r>
          </a:p>
        </p:txBody>
      </p:sp>
      <p:pic>
        <p:nvPicPr>
          <p:cNvPr id="5" name="Picture 4" title="Water Detection">
            <a:extLst>
              <a:ext uri="{FF2B5EF4-FFF2-40B4-BE49-F238E27FC236}">
                <a16:creationId xmlns:a16="http://schemas.microsoft.com/office/drawing/2014/main" id="{1936554E-381D-9A4C-B46D-E9E8846AA1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331" y="1526612"/>
            <a:ext cx="2768835" cy="2210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4B199-C942-EF49-82B5-EA91F1339C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630" y="1171392"/>
            <a:ext cx="2065058" cy="215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967A89-8D9E-DD40-8F35-CA4429247E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2" y="2652864"/>
            <a:ext cx="2505075" cy="16462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DD83D6-D02E-2E48-910F-D4F1A32E29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529" y="5097853"/>
            <a:ext cx="1965161" cy="145619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772508-4229-5B40-BB17-F145758E0F79}"/>
              </a:ext>
            </a:extLst>
          </p:cNvPr>
          <p:cNvSpPr/>
          <p:nvPr/>
        </p:nvSpPr>
        <p:spPr>
          <a:xfrm>
            <a:off x="4671758" y="4299145"/>
            <a:ext cx="1195642" cy="5776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6276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ACBC-811C-4B86-94F7-1DA82C3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ODC – base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4BC29-6736-4803-B811-E23F704F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Python API</a:t>
            </a:r>
          </a:p>
          <a:p>
            <a:pPr lvl="1"/>
            <a:r>
              <a:rPr lang="en-US" dirty="0" err="1"/>
              <a:t>Xarray</a:t>
            </a:r>
            <a:r>
              <a:rPr lang="en-US" dirty="0"/>
              <a:t> and </a:t>
            </a:r>
            <a:r>
              <a:rPr lang="en-US" dirty="0" err="1"/>
              <a:t>Pangeo</a:t>
            </a:r>
            <a:r>
              <a:rPr lang="en-US" dirty="0"/>
              <a:t> stack</a:t>
            </a:r>
          </a:p>
          <a:p>
            <a:pPr lvl="1"/>
            <a:r>
              <a:rPr lang="en-US" dirty="0" err="1"/>
              <a:t>Datacube.load</a:t>
            </a:r>
            <a:r>
              <a:rPr lang="en-US" dirty="0"/>
              <a:t>() – Hides all the files, just pixels</a:t>
            </a:r>
          </a:p>
          <a:p>
            <a:r>
              <a:rPr lang="en-US" dirty="0"/>
              <a:t>Database – product and </a:t>
            </a:r>
            <a:r>
              <a:rPr lang="en-US" dirty="0" err="1"/>
              <a:t>granuale</a:t>
            </a:r>
            <a:r>
              <a:rPr lang="en-US" dirty="0"/>
              <a:t> metadata</a:t>
            </a:r>
          </a:p>
          <a:p>
            <a:r>
              <a:rPr lang="en-US" dirty="0"/>
              <a:t>Storage</a:t>
            </a:r>
          </a:p>
          <a:p>
            <a:pPr lvl="1"/>
            <a:r>
              <a:rPr lang="en-US" dirty="0"/>
              <a:t>COGS – compatibility, improved performance on Cloud over </a:t>
            </a:r>
            <a:r>
              <a:rPr lang="en-US" dirty="0" err="1"/>
              <a:t>GeoTiff</a:t>
            </a:r>
            <a:endParaRPr lang="en-US" dirty="0"/>
          </a:p>
          <a:p>
            <a:pPr lvl="1"/>
            <a:r>
              <a:rPr lang="en-US" dirty="0"/>
              <a:t>CSIRO S3AIO (experimental, and deprecated) – fast!</a:t>
            </a:r>
          </a:p>
          <a:p>
            <a:pPr lvl="1"/>
            <a:r>
              <a:rPr lang="en-US" dirty="0"/>
              <a:t>Future -&gt; </a:t>
            </a:r>
            <a:r>
              <a:rPr lang="en-US" dirty="0" err="1"/>
              <a:t>Zarr</a:t>
            </a:r>
            <a:r>
              <a:rPr lang="en-US" dirty="0"/>
              <a:t>, </a:t>
            </a:r>
            <a:r>
              <a:rPr lang="en-US" dirty="0" err="1"/>
              <a:t>HDF+Zarr</a:t>
            </a:r>
            <a:r>
              <a:rPr lang="en-US" dirty="0"/>
              <a:t>: Same approach as S3AIO, larger community</a:t>
            </a:r>
            <a:endParaRPr lang="en-AU" dirty="0"/>
          </a:p>
          <a:p>
            <a:r>
              <a:rPr lang="en-US" dirty="0"/>
              <a:t>Data pipelines</a:t>
            </a:r>
          </a:p>
          <a:p>
            <a:pPr lvl="1"/>
            <a:r>
              <a:rPr lang="en-US" dirty="0"/>
              <a:t>ARD in the Cloud – CEOS ARD Strategy</a:t>
            </a:r>
          </a:p>
          <a:p>
            <a:pPr lvl="1"/>
            <a:r>
              <a:rPr lang="en-US" dirty="0"/>
              <a:t>CSIRO data pipelines automation – storage cache management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6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7061" y="192516"/>
            <a:ext cx="8461374" cy="852487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CSIRO’s Earth Analytics Science &amp; Innovation (“EASI”) platform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76213" y="4665749"/>
            <a:ext cx="3925193" cy="792435"/>
          </a:xfrm>
        </p:spPr>
        <p:txBody>
          <a:bodyPr numCol="1" rtlCol="0">
            <a:noAutofit/>
          </a:bodyPr>
          <a:lstStyle/>
          <a:p>
            <a:pPr marL="0" indent="0">
              <a:buNone/>
            </a:pPr>
            <a:r>
              <a:rPr lang="en-AU" dirty="0"/>
              <a:t>Algal bloom monitoring in Australian lakes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5277A-A2FE-3849-8E9C-097CC2940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95" y="6427952"/>
            <a:ext cx="1800200" cy="430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5575E-9FCC-904D-894F-638E88BAE79B}"/>
              </a:ext>
            </a:extLst>
          </p:cNvPr>
          <p:cNvSpPr txBox="1"/>
          <p:nvPr/>
        </p:nvSpPr>
        <p:spPr>
          <a:xfrm>
            <a:off x="315141" y="641611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Powered by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62920A-294D-674A-9BF7-8365BB4B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56" y="6409400"/>
            <a:ext cx="10160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7C3FF-D818-D647-BFA6-EAFCB8A6C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095" y="6169652"/>
            <a:ext cx="648072" cy="648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42F73E-4F1A-8343-973C-36032C91D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01" y="1600200"/>
            <a:ext cx="4330700" cy="2768600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9D89F4FB-CE46-6A4B-B5E1-72C6CE1BB479}"/>
              </a:ext>
            </a:extLst>
          </p:cNvPr>
          <p:cNvSpPr txBox="1">
            <a:spLocks/>
          </p:cNvSpPr>
          <p:nvPr/>
        </p:nvSpPr>
        <p:spPr>
          <a:xfrm>
            <a:off x="4757803" y="5640792"/>
            <a:ext cx="3314661" cy="403393"/>
          </a:xfrm>
          <a:prstGeom prst="rect">
            <a:avLst/>
          </a:prstGeom>
        </p:spPr>
        <p:txBody>
          <a:bodyPr vert="horz" lIns="0" tIns="0" rIns="0" bIns="0" numCol="1" spcCol="36000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800" i="1" dirty="0">
                <a:solidFill>
                  <a:schemeClr val="accent4"/>
                </a:solidFill>
              </a:rPr>
              <a:t>Scaling-up in 2019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1CCDCFF5-1D0F-CE43-8EA1-9ADC2988E791}"/>
              </a:ext>
            </a:extLst>
          </p:cNvPr>
          <p:cNvSpPr txBox="1">
            <a:spLocks/>
          </p:cNvSpPr>
          <p:nvPr/>
        </p:nvSpPr>
        <p:spPr>
          <a:xfrm>
            <a:off x="337062" y="1268415"/>
            <a:ext cx="4420740" cy="4906397"/>
          </a:xfrm>
          <a:prstGeom prst="rect">
            <a:avLst/>
          </a:prstGeom>
        </p:spPr>
        <p:txBody>
          <a:bodyPr vert="horz" lIns="0" tIns="0" rIns="0" bIns="0" numCol="1" spcCol="360000" rtlCol="0">
            <a:no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dirty="0"/>
              <a:t>Connecting Users and Industry to CSIRO science</a:t>
            </a:r>
          </a:p>
          <a:p>
            <a:pPr lvl="1"/>
            <a:r>
              <a:rPr lang="en-AU" dirty="0"/>
              <a:t>Public-good applications</a:t>
            </a:r>
          </a:p>
          <a:p>
            <a:pPr lvl="1"/>
            <a:r>
              <a:rPr lang="en-AU" dirty="0"/>
              <a:t>Develop and test new applications </a:t>
            </a:r>
            <a:r>
              <a:rPr lang="en-AU" i="1" u="sng" dirty="0"/>
              <a:t>with</a:t>
            </a:r>
            <a:r>
              <a:rPr lang="en-AU" dirty="0"/>
              <a:t> BUs, Industry and SMEs</a:t>
            </a:r>
          </a:p>
          <a:p>
            <a:pPr marL="0" indent="0">
              <a:buNone/>
            </a:pPr>
            <a:r>
              <a:rPr lang="en-AU" dirty="0"/>
              <a:t>Partnerships and SMEs</a:t>
            </a:r>
          </a:p>
          <a:p>
            <a:pPr lvl="1"/>
            <a:r>
              <a:rPr lang="en-AU" dirty="0"/>
              <a:t>Promote and connect ARD sources with CEOS partners</a:t>
            </a:r>
          </a:p>
          <a:p>
            <a:pPr lvl="1"/>
            <a:r>
              <a:rPr lang="en-AU" dirty="0"/>
              <a:t>Marketplace engagement with SMEs</a:t>
            </a:r>
          </a:p>
          <a:p>
            <a:pPr marL="0" indent="0">
              <a:buNone/>
            </a:pPr>
            <a:r>
              <a:rPr lang="en-AU" dirty="0"/>
              <a:t>Training and Capacity building</a:t>
            </a:r>
          </a:p>
          <a:p>
            <a:pPr lvl="1"/>
            <a:r>
              <a:rPr lang="en-AU" dirty="0"/>
              <a:t>ODC Training and Tailored deployments </a:t>
            </a:r>
            <a:r>
              <a:rPr lang="en-AU" i="1" u="sng" dirty="0"/>
              <a:t>with</a:t>
            </a:r>
            <a:r>
              <a:rPr lang="en-AU" dirty="0"/>
              <a:t> regional partners</a:t>
            </a:r>
          </a:p>
          <a:p>
            <a:pPr marL="0" indent="0">
              <a:buNone/>
            </a:pPr>
            <a:r>
              <a:rPr lang="en-AU" dirty="0"/>
              <a:t>ODC Labs – hosted by CSIRO</a:t>
            </a:r>
          </a:p>
          <a:p>
            <a:pPr lvl="1"/>
            <a:r>
              <a:rPr lang="en-AU" dirty="0"/>
              <a:t>R&amp;D new features and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305E7-50FA-4C31-BCDB-9E54F9F999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447103" y="5494487"/>
            <a:ext cx="1359837" cy="64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92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1DC5-BBCA-4935-9740-91540FD00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ODC Applications Library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3CF4FB-D90B-4A5D-991F-19C7A368A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625"/>
          <a:stretch/>
        </p:blipFill>
        <p:spPr>
          <a:xfrm>
            <a:off x="228600" y="1417208"/>
            <a:ext cx="8686800" cy="528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53C8-283E-4196-A4CA-FCFDEC3D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Jupyter</a:t>
            </a:r>
            <a:r>
              <a:rPr lang="en-AU" dirty="0"/>
              <a:t> Labs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78AC9-3E14-4C90-B92A-CE33271EC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F98349-5E71-4A85-A7A9-C5623B6AAE8B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3"/>
          <a:srcRect l="22170" t="7242" r="19339"/>
          <a:stretch/>
        </p:blipFill>
        <p:spPr>
          <a:xfrm>
            <a:off x="152400" y="838200"/>
            <a:ext cx="4495800" cy="5623164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94990A-93C8-4ED1-B200-E6CE277F3D7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0" y="1371600"/>
            <a:ext cx="4457700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3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6EB43-A8E4-4256-8E3F-CD67A35B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Terria</a:t>
            </a:r>
            <a:r>
              <a:rPr lang="en-AU" dirty="0"/>
              <a:t>-Cube Web Portal</a:t>
            </a:r>
          </a:p>
        </p:txBody>
      </p:sp>
      <p:pic>
        <p:nvPicPr>
          <p:cNvPr id="7" name="TerriaCube">
            <a:hlinkClick r:id="" action="ppaction://media"/>
            <a:extLst>
              <a:ext uri="{FF2B5EF4-FFF2-40B4-BE49-F238E27FC236}">
                <a16:creationId xmlns:a16="http://schemas.microsoft.com/office/drawing/2014/main" id="{E3A84B66-6EA7-45AB-A88D-E9DB54EBFB2F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75" y="1554163"/>
            <a:ext cx="4038600" cy="39544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B27E2-2FC5-4A78-819A-5BEBA0D939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Client side visualisation</a:t>
            </a:r>
          </a:p>
          <a:p>
            <a:r>
              <a:rPr lang="en-AU" dirty="0"/>
              <a:t>Extensible</a:t>
            </a:r>
          </a:p>
          <a:p>
            <a:r>
              <a:rPr lang="en-AU" dirty="0"/>
              <a:t>2 and 3D map visualisation</a:t>
            </a:r>
          </a:p>
          <a:p>
            <a:r>
              <a:rPr lang="en-AU" dirty="0"/>
              <a:t>Time series capable</a:t>
            </a:r>
          </a:p>
          <a:p>
            <a:endParaRPr lang="en-AU" dirty="0"/>
          </a:p>
          <a:p>
            <a:r>
              <a:rPr lang="en-AU" dirty="0" err="1"/>
              <a:t>Datacube</a:t>
            </a:r>
            <a:r>
              <a:rPr lang="en-AU" dirty="0"/>
              <a:t> WMS auto scales under load</a:t>
            </a:r>
          </a:p>
          <a:p>
            <a:r>
              <a:rPr lang="en-AU" dirty="0"/>
              <a:t>Fractional cover – 3 band RGB</a:t>
            </a:r>
          </a:p>
          <a:p>
            <a:r>
              <a:rPr lang="en-AU" dirty="0"/>
              <a:t>Total Cover layer (brown one) is doing on the fly per pixel band math (no additional data)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C4547-4596-41FA-9B51-2FE80A780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10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E586-7316-4EC3-B849-BED74488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Distributed processing with </a:t>
            </a:r>
            <a:r>
              <a:rPr lang="en-AU" dirty="0" err="1"/>
              <a:t>Dask</a:t>
            </a:r>
            <a:endParaRPr lang="en-AU" dirty="0"/>
          </a:p>
        </p:txBody>
      </p:sp>
      <p:pic>
        <p:nvPicPr>
          <p:cNvPr id="7" name="Dask">
            <a:hlinkClick r:id="" action="ppaction://media"/>
            <a:extLst>
              <a:ext uri="{FF2B5EF4-FFF2-40B4-BE49-F238E27FC236}">
                <a16:creationId xmlns:a16="http://schemas.microsoft.com/office/drawing/2014/main" id="{7C3FC5F5-13CC-48DC-B6A6-38EB9EB51B4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6" y="762000"/>
            <a:ext cx="8175624" cy="517725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405A-696D-4758-8731-6D915A559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39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EOS Theme 201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CEOS Theme 2019" id="{F567775B-02EF-4862-B851-ED6FF1843681}" vid="{58E0D2D6-6DAF-4982-93F1-1FFCCBAC37D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17231</TotalTime>
  <Words>671</Words>
  <Application>Microsoft Office PowerPoint</Application>
  <PresentationFormat>On-screen Show (4:3)</PresentationFormat>
  <Paragraphs>149</Paragraphs>
  <Slides>19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Bold</vt:lpstr>
      <vt:lpstr>Avenir Roman</vt:lpstr>
      <vt:lpstr>Calibri</vt:lpstr>
      <vt:lpstr>Calibri Light</vt:lpstr>
      <vt:lpstr>Courier New</vt:lpstr>
      <vt:lpstr>Helvetica</vt:lpstr>
      <vt:lpstr>Wingdings</vt:lpstr>
      <vt:lpstr>CEOS Theme 2019</vt:lpstr>
      <vt:lpstr>Custom Design</vt:lpstr>
      <vt:lpstr>CSIRO Theme</vt:lpstr>
      <vt:lpstr>Progress on the Open Data Cube </vt:lpstr>
      <vt:lpstr>CEOS Open Data Cube</vt:lpstr>
      <vt:lpstr>How can we use the Open Data Cube? </vt:lpstr>
      <vt:lpstr>ODC – base technology</vt:lpstr>
      <vt:lpstr>CSIRO’s Earth Analytics Science &amp; Innovation (“EASI”) platform</vt:lpstr>
      <vt:lpstr>ODC Applications Library</vt:lpstr>
      <vt:lpstr>Jupyter Labs</vt:lpstr>
      <vt:lpstr>Terria-Cube Web Portal</vt:lpstr>
      <vt:lpstr>Distributed processing with Dask</vt:lpstr>
      <vt:lpstr>Architectural layers</vt:lpstr>
      <vt:lpstr>Deployment options via Containers</vt:lpstr>
      <vt:lpstr>Terraform setup AWS Networking, EC2 instances…</vt:lpstr>
      <vt:lpstr>Terraform to setup AWS Kubernetes</vt:lpstr>
      <vt:lpstr>PowerPoint Presentation</vt:lpstr>
      <vt:lpstr>Monitoring</vt:lpstr>
      <vt:lpstr>Detailed Live Monitoring</vt:lpstr>
      <vt:lpstr>DevOps – now and future</vt:lpstr>
      <vt:lpstr>Dask + KubeFed + WGISS IDN = Algorithms to Data</vt:lpstr>
      <vt:lpstr>Where can I find the Open Data Cube?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Rob Woodcock</cp:lastModifiedBy>
  <cp:revision>679</cp:revision>
  <dcterms:modified xsi:type="dcterms:W3CDTF">2019-10-09T00:20:01Z</dcterms:modified>
</cp:coreProperties>
</file>