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4"/>
  </p:sldMasterIdLst>
  <p:notesMasterIdLst>
    <p:notesMasterId r:id="rId26"/>
  </p:notesMasterIdLst>
  <p:handoutMasterIdLst>
    <p:handoutMasterId r:id="rId27"/>
  </p:handoutMasterIdLst>
  <p:sldIdLst>
    <p:sldId id="331" r:id="rId5"/>
    <p:sldId id="467" r:id="rId6"/>
    <p:sldId id="469" r:id="rId7"/>
    <p:sldId id="492" r:id="rId8"/>
    <p:sldId id="494" r:id="rId9"/>
    <p:sldId id="470" r:id="rId10"/>
    <p:sldId id="471" r:id="rId11"/>
    <p:sldId id="472" r:id="rId12"/>
    <p:sldId id="475" r:id="rId13"/>
    <p:sldId id="476" r:id="rId14"/>
    <p:sldId id="477" r:id="rId15"/>
    <p:sldId id="478" r:id="rId16"/>
    <p:sldId id="479" r:id="rId17"/>
    <p:sldId id="480" r:id="rId18"/>
    <p:sldId id="482" r:id="rId19"/>
    <p:sldId id="484" r:id="rId20"/>
    <p:sldId id="485" r:id="rId21"/>
    <p:sldId id="486" r:id="rId22"/>
    <p:sldId id="487" r:id="rId23"/>
    <p:sldId id="488" r:id="rId24"/>
    <p:sldId id="489" r:id="rId25"/>
  </p:sldIdLst>
  <p:sldSz cx="9144000" cy="5143500" type="screen16x9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8DB"/>
    <a:srgbClr val="00549F"/>
    <a:srgbClr val="FDC82F"/>
    <a:srgbClr val="00338D"/>
    <a:srgbClr val="D0103A"/>
    <a:srgbClr val="008542"/>
    <a:srgbClr val="E37222"/>
    <a:srgbClr val="822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92" autoAdjust="0"/>
    <p:restoredTop sz="84677" autoAdjust="0"/>
  </p:normalViewPr>
  <p:slideViewPr>
    <p:cSldViewPr snapToGrid="0">
      <p:cViewPr varScale="1">
        <p:scale>
          <a:sx n="180" d="100"/>
          <a:sy n="180" d="100"/>
        </p:scale>
        <p:origin x="4221" y="8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123" d="100"/>
          <a:sy n="123" d="100"/>
        </p:scale>
        <p:origin x="217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10/7/2019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63550" y="693738"/>
            <a:ext cx="615791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2418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628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677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FE7488-F4D4-4686-B3CE-DAAD24CE635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860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FE7488-F4D4-4686-B3CE-DAAD24CE635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453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188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668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4690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656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873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7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26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50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5" y="1856096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822032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000249" y="-2000250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/>
        </p:blipFill>
        <p:spPr>
          <a:xfrm>
            <a:off x="7787917" y="156199"/>
            <a:ext cx="1210456" cy="468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162824" y="4571668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>
                <a:solidFill>
                  <a:schemeClr val="bg1">
                    <a:lumMod val="8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171652" y="4905803"/>
            <a:ext cx="6436141" cy="111519"/>
            <a:chOff x="171652" y="6621093"/>
            <a:chExt cx="6436141" cy="111519"/>
          </a:xfrm>
        </p:grpSpPr>
        <p:pic>
          <p:nvPicPr>
            <p:cNvPr id="12" name="Picture 11" descr="at.png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65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be.png"/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18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ca.png"/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3887" y="6621093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ch.png"/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822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cz.png"/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914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de.png"/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29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dk.png"/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14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ee.png"/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7681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es.png"/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970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fi.png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33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fr.png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869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gr.png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21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hu.png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457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ie.png"/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193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it.png"/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29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lu.png"/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7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 descr="nl.png"/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01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28" descr="no.png"/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277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 descr="pl.png"/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883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pt.png"/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868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Picture 31" descr="ro.png"/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1984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Picture 32" descr="se.png"/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835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Picture 33" descr="uk.png"/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309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434"/>
          <a:stretch/>
        </p:blipFill>
        <p:spPr>
          <a:xfrm>
            <a:off x="7790400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2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62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1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5031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98672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50156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7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1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54093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299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1250157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01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4198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4872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6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76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501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26" Type="http://schemas.openxmlformats.org/officeDocument/2006/relationships/image" Target="../media/image16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1.png"/><Relationship Id="rId34" Type="http://schemas.openxmlformats.org/officeDocument/2006/relationships/image" Target="../media/image24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17" Type="http://schemas.openxmlformats.org/officeDocument/2006/relationships/image" Target="../media/image7.png"/><Relationship Id="rId25" Type="http://schemas.openxmlformats.org/officeDocument/2006/relationships/image" Target="../media/image15.png"/><Relationship Id="rId3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24" Type="http://schemas.openxmlformats.org/officeDocument/2006/relationships/image" Target="../media/image14.png"/><Relationship Id="rId32" Type="http://schemas.openxmlformats.org/officeDocument/2006/relationships/image" Target="../media/image22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png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10" Type="http://schemas.openxmlformats.org/officeDocument/2006/relationships/theme" Target="../theme/theme1.xml"/><Relationship Id="rId19" Type="http://schemas.openxmlformats.org/officeDocument/2006/relationships/image" Target="../media/image9.png"/><Relationship Id="rId31" Type="http://schemas.openxmlformats.org/officeDocument/2006/relationships/image" Target="../media/image2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Relationship Id="rId22" Type="http://schemas.openxmlformats.org/officeDocument/2006/relationships/image" Target="../media/image12.png"/><Relationship Id="rId27" Type="http://schemas.openxmlformats.org/officeDocument/2006/relationships/image" Target="../media/image17.png"/><Relationship Id="rId30" Type="http://schemas.openxmlformats.org/officeDocument/2006/relationships/image" Target="../media/image20.png"/><Relationship Id="rId35" Type="http://schemas.openxmlformats.org/officeDocument/2006/relationships/image" Target="../media/image2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2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7787917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76787"/>
            <a:ext cx="9144000" cy="36671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71652" y="4905803"/>
            <a:ext cx="6436141" cy="111519"/>
            <a:chOff x="171652" y="6621093"/>
            <a:chExt cx="6436141" cy="111519"/>
          </a:xfrm>
        </p:grpSpPr>
        <p:pic>
          <p:nvPicPr>
            <p:cNvPr id="16" name="Picture 15" descr="at.png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65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be.png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18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ca.png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3887" y="6621093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ch.png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822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cz.png"/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914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de.png"/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29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dk.png"/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14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ee.png"/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7681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es.png"/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970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fi.png"/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33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fr.png"/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869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gr.png"/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21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 descr="hu.png"/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457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28" descr="ie.png"/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193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 descr="it.png"/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29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lu.png"/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7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Picture 31" descr="nl.png"/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01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Picture 32" descr="no.png"/>
            <p:cNvPicPr>
              <a:picLocks noChangeAspect="1"/>
            </p:cNvPicPr>
            <p:nvPr userDrawn="1"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277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Picture 33" descr="pl.png"/>
            <p:cNvPicPr>
              <a:picLocks noChangeAspect="1"/>
            </p:cNvPicPr>
            <p:nvPr userDrawn="1"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883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 descr="pt.png"/>
            <p:cNvPicPr>
              <a:picLocks noChangeAspect="1"/>
            </p:cNvPicPr>
            <p:nvPr userDrawn="1"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868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ro.png"/>
            <p:cNvPicPr>
              <a:picLocks noChangeAspect="1"/>
            </p:cNvPicPr>
            <p:nvPr userDrawn="1"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1984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se.png"/>
            <p:cNvPicPr>
              <a:picLocks noChangeAspect="1"/>
            </p:cNvPicPr>
            <p:nvPr userDrawn="1"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835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uk.png"/>
            <p:cNvPicPr>
              <a:picLocks noChangeAspect="1"/>
            </p:cNvPicPr>
            <p:nvPr userDrawn="1"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309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2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r>
              <a:rPr lang="en-GB" sz="800" kern="1200" baseline="0" noProof="1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rPr>
              <a:t>CEOS WGISS#48 –</a:t>
            </a:r>
            <a:r>
              <a:rPr lang="en-GB" sz="800" kern="1200" baseline="0" dirty="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rPr>
              <a:t>Vietnam National Space </a:t>
            </a:r>
            <a:r>
              <a:rPr lang="en-GB" sz="800" kern="1200" baseline="0" dirty="0" err="1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rPr>
              <a:t>Center</a:t>
            </a:r>
            <a:r>
              <a:rPr lang="en-GB" sz="800" kern="1200" baseline="0" dirty="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rPr>
              <a:t> (VNSC) – Vietnam Academy of Science and Technology (VAST) </a:t>
            </a:r>
            <a:r>
              <a:rPr lang="en-GB" sz="800" noProof="1">
                <a:solidFill>
                  <a:schemeClr val="bg2"/>
                </a:solidFill>
              </a:rPr>
              <a:t>| 8</a:t>
            </a:r>
            <a:r>
              <a:rPr lang="en-GB" sz="800" baseline="30000" noProof="1">
                <a:solidFill>
                  <a:schemeClr val="bg2"/>
                </a:solidFill>
              </a:rPr>
              <a:t>th</a:t>
            </a:r>
            <a:r>
              <a:rPr lang="en-GB" sz="800" baseline="0" noProof="1">
                <a:solidFill>
                  <a:schemeClr val="bg2"/>
                </a:solidFill>
              </a:rPr>
              <a:t> – 11</a:t>
            </a:r>
            <a:r>
              <a:rPr lang="en-GB" sz="800" baseline="30000" noProof="1">
                <a:solidFill>
                  <a:schemeClr val="bg2"/>
                </a:solidFill>
              </a:rPr>
              <a:t>th</a:t>
            </a:r>
            <a:r>
              <a:rPr lang="en-GB" sz="800" baseline="0" noProof="1">
                <a:solidFill>
                  <a:schemeClr val="bg2"/>
                </a:solidFill>
              </a:rPr>
              <a:t> October </a:t>
            </a:r>
            <a:r>
              <a:rPr lang="en-GB" sz="800" noProof="1">
                <a:solidFill>
                  <a:schemeClr val="bg2"/>
                </a:solidFill>
              </a:rPr>
              <a:t>2019 | Slide  </a:t>
            </a:r>
            <a:fld id="{71EAD4F2-866B-304A-9A50-FC7592816342}" type="slidenum">
              <a:rPr lang="en-GB" sz="800" noProof="1" smtClean="0">
                <a:solidFill>
                  <a:schemeClr val="bg2"/>
                </a:solidFill>
              </a:rPr>
              <a:pPr algn="r">
                <a:spcBef>
                  <a:spcPct val="50000"/>
                </a:spcBef>
              </a:pPr>
              <a:t>‹#›</a:t>
            </a:fld>
            <a:endParaRPr lang="en-GB" sz="800" noProof="1">
              <a:solidFill>
                <a:schemeClr val="bg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1" r:id="rId2"/>
    <p:sldLayoutId id="2147483932" r:id="rId3"/>
    <p:sldLayoutId id="2147483933" r:id="rId4"/>
    <p:sldLayoutId id="2147483934" r:id="rId5"/>
    <p:sldLayoutId id="2147483930" r:id="rId6"/>
    <p:sldLayoutId id="2147483936" r:id="rId7"/>
    <p:sldLayoutId id="2147483937" r:id="rId8"/>
    <p:sldLayoutId id="2147483938" r:id="rId9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100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6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2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8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000" b="1" i="0" u="none" strike="noStrike" baseline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tiff"/><Relationship Id="rId5" Type="http://schemas.openxmlformats.org/officeDocument/2006/relationships/image" Target="../media/image58.tiff"/><Relationship Id="rId4" Type="http://schemas.openxmlformats.org/officeDocument/2006/relationships/image" Target="../media/image57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dcalnet.org/#!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calvalportal.ceos.org/projects/acix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9.png"/><Relationship Id="rId4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jupyter.eodataservice.org/user/demo/tree?" TargetMode="External"/><Relationship Id="rId3" Type="http://schemas.openxmlformats.org/officeDocument/2006/relationships/image" Target="../media/image36.tiff"/><Relationship Id="rId7" Type="http://schemas.openxmlformats.org/officeDocument/2006/relationships/hyperlink" Target="https://jupyter.eodataservice.org/hub/login" TargetMode="External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odatacube.eu/" TargetMode="External"/><Relationship Id="rId11" Type="http://schemas.openxmlformats.org/officeDocument/2006/relationships/image" Target="../media/image44.png"/><Relationship Id="rId5" Type="http://schemas.openxmlformats.org/officeDocument/2006/relationships/image" Target="../media/image70.jpeg"/><Relationship Id="rId10" Type="http://schemas.openxmlformats.org/officeDocument/2006/relationships/image" Target="../media/image41.emf"/><Relationship Id="rId4" Type="http://schemas.openxmlformats.org/officeDocument/2006/relationships/image" Target="../media/image37.png"/><Relationship Id="rId9" Type="http://schemas.openxmlformats.org/officeDocument/2006/relationships/image" Target="../media/image42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eo4society.esa.int/2019/05/21/european-data-cube-facility-service-an-eo-resource-factory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esar-ds.eo.esa.int/oads/meta/ASA_IMP_1P/index/" TargetMode="External"/><Relationship Id="rId13" Type="http://schemas.openxmlformats.org/officeDocument/2006/relationships/hyperlink" Target="https://earth.esa.int/eogateway" TargetMode="External"/><Relationship Id="rId3" Type="http://schemas.openxmlformats.org/officeDocument/2006/relationships/image" Target="../media/image31.png"/><Relationship Id="rId7" Type="http://schemas.openxmlformats.org/officeDocument/2006/relationships/hyperlink" Target="https://eocat.esa.int/opensearch/description.xml" TargetMode="External"/><Relationship Id="rId12" Type="http://schemas.openxmlformats.org/officeDocument/2006/relationships/hyperlink" Target="https://datacube.pdgs.eo.esa.int/wcs?service=WCS&amp;request=GetCapabilitie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hesauri.eo.esa.int/thesaurus/en/" TargetMode="External"/><Relationship Id="rId11" Type="http://schemas.openxmlformats.org/officeDocument/2006/relationships/hyperlink" Target="https://datacube.pdgs.eo.esa.int/" TargetMode="External"/><Relationship Id="rId5" Type="http://schemas.openxmlformats.org/officeDocument/2006/relationships/hyperlink" Target="https://eocat.esa.int/sec/#data-services-area" TargetMode="External"/><Relationship Id="rId10" Type="http://schemas.openxmlformats.org/officeDocument/2006/relationships/hyperlink" Target="https://scihub.esa.int/dhus/" TargetMode="External"/><Relationship Id="rId4" Type="http://schemas.openxmlformats.org/officeDocument/2006/relationships/image" Target="../media/image32.jpeg"/><Relationship Id="rId9" Type="http://schemas.openxmlformats.org/officeDocument/2006/relationships/hyperlink" Target="https://smos-diss.eo.esa.int/oads/meta/SMOS_Open/index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jupyter.eodataservice.org/hub/login" TargetMode="External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image" Target="../media/image33.tiff"/><Relationship Id="rId7" Type="http://schemas.openxmlformats.org/officeDocument/2006/relationships/hyperlink" Target="https://eodatacube.eu/" TargetMode="External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37.png"/><Relationship Id="rId5" Type="http://schemas.openxmlformats.org/officeDocument/2006/relationships/image" Target="../media/image35.png"/><Relationship Id="rId15" Type="http://schemas.openxmlformats.org/officeDocument/2006/relationships/image" Target="../media/image41.emf"/><Relationship Id="rId10" Type="http://schemas.openxmlformats.org/officeDocument/2006/relationships/image" Target="../media/image36.tiff"/><Relationship Id="rId19" Type="http://schemas.openxmlformats.org/officeDocument/2006/relationships/image" Target="../media/image45.tiff"/><Relationship Id="rId4" Type="http://schemas.openxmlformats.org/officeDocument/2006/relationships/image" Target="../media/image34.png"/><Relationship Id="rId9" Type="http://schemas.openxmlformats.org/officeDocument/2006/relationships/hyperlink" Target="https://jupyter.eodataservice.org/user/demo/tree?" TargetMode="External"/><Relationship Id="rId1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13" Type="http://schemas.openxmlformats.org/officeDocument/2006/relationships/image" Target="../media/image36.tiff"/><Relationship Id="rId18" Type="http://schemas.openxmlformats.org/officeDocument/2006/relationships/hyperlink" Target="https://jupyter.eodataservice.org/user/demo/tree?" TargetMode="External"/><Relationship Id="rId3" Type="http://schemas.openxmlformats.org/officeDocument/2006/relationships/image" Target="../media/image46.emf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hyperlink" Target="https://adam.eodataservice.org/" TargetMode="Externa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5.png"/><Relationship Id="rId20" Type="http://schemas.openxmlformats.org/officeDocument/2006/relationships/image" Target="../media/image4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51.tiff"/><Relationship Id="rId5" Type="http://schemas.openxmlformats.org/officeDocument/2006/relationships/image" Target="../media/image34.png"/><Relationship Id="rId15" Type="http://schemas.openxmlformats.org/officeDocument/2006/relationships/image" Target="../media/image54.png"/><Relationship Id="rId10" Type="http://schemas.openxmlformats.org/officeDocument/2006/relationships/image" Target="../media/image50.emf"/><Relationship Id="rId19" Type="http://schemas.openxmlformats.org/officeDocument/2006/relationships/image" Target="../media/image41.emf"/><Relationship Id="rId4" Type="http://schemas.openxmlformats.org/officeDocument/2006/relationships/image" Target="../media/image33.tiff"/><Relationship Id="rId9" Type="http://schemas.openxmlformats.org/officeDocument/2006/relationships/image" Target="../media/image49.emf"/><Relationship Id="rId1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532948" y="1839792"/>
            <a:ext cx="79724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rPr>
              <a:t>Progress on the ESA PDGS </a:t>
            </a:r>
            <a:r>
              <a:rPr lang="en-GB" sz="2800" dirty="0" err="1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rPr>
              <a:t>DataCube</a:t>
            </a:r>
            <a:endParaRPr lang="en-GB" sz="2800" dirty="0">
              <a:solidFill>
                <a:schemeClr val="bg1">
                  <a:lumMod val="95000"/>
                </a:schemeClr>
              </a:solidFill>
              <a:latin typeface="Verdana"/>
              <a:ea typeface="+mj-ea"/>
              <a:cs typeface="Verdana"/>
            </a:endParaRP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532947" y="2793600"/>
            <a:ext cx="7972425" cy="175432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it-IT" dirty="0">
                <a:solidFill>
                  <a:schemeClr val="bg1"/>
                </a:solidFill>
              </a:rPr>
              <a:t>Andrea Della Vecchia (</a:t>
            </a:r>
            <a:r>
              <a:rPr lang="it-IT" dirty="0" err="1">
                <a:solidFill>
                  <a:schemeClr val="bg1"/>
                </a:solidFill>
              </a:rPr>
              <a:t>Ransdstad</a:t>
            </a:r>
            <a:r>
              <a:rPr lang="it-IT" dirty="0">
                <a:solidFill>
                  <a:schemeClr val="bg1"/>
                </a:solidFill>
              </a:rPr>
              <a:t>), Simone Mantovani (MEEO)</a:t>
            </a:r>
          </a:p>
          <a:p>
            <a:pPr algn="ctr">
              <a:spcBef>
                <a:spcPts val="0"/>
              </a:spcBef>
            </a:pPr>
            <a:r>
              <a:rPr lang="it-IT" dirty="0">
                <a:solidFill>
                  <a:schemeClr val="bg1"/>
                </a:solidFill>
              </a:rPr>
              <a:t>Damiano Guerrucci, Mirko Albani (ESA)</a:t>
            </a:r>
          </a:p>
          <a:p>
            <a:pPr algn="ctr">
              <a:spcBef>
                <a:spcPts val="0"/>
              </a:spcBef>
            </a:pPr>
            <a:endParaRPr lang="it-IT" dirty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GB" noProof="1">
                <a:solidFill>
                  <a:schemeClr val="bg1"/>
                </a:solidFill>
              </a:rPr>
              <a:t>CEOS WGISS#48 </a:t>
            </a:r>
          </a:p>
          <a:p>
            <a:pPr algn="ctr">
              <a:spcBef>
                <a:spcPct val="50000"/>
              </a:spcBef>
            </a:pPr>
            <a:r>
              <a:rPr lang="en-GB" noProof="1">
                <a:solidFill>
                  <a:schemeClr val="bg1"/>
                </a:solidFill>
              </a:rPr>
              <a:t>9</a:t>
            </a:r>
            <a:r>
              <a:rPr lang="en-GB" baseline="30000" noProof="1">
                <a:solidFill>
                  <a:schemeClr val="bg1"/>
                </a:solidFill>
              </a:rPr>
              <a:t>th</a:t>
            </a:r>
            <a:r>
              <a:rPr lang="en-GB" noProof="1">
                <a:solidFill>
                  <a:schemeClr val="bg1"/>
                </a:solidFill>
              </a:rPr>
              <a:t> October 2019</a:t>
            </a:r>
          </a:p>
        </p:txBody>
      </p:sp>
    </p:spTree>
    <p:extLst>
      <p:ext uri="{BB962C8B-B14F-4D97-AF65-F5344CB8AC3E}">
        <p14:creationId xmlns:p14="http://schemas.microsoft.com/office/powerpoint/2010/main" val="378522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/>
              <a:t>ESA PDGS Data Cube</a:t>
            </a:r>
          </a:p>
          <a:p>
            <a:pPr marL="1095750" lvl="1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>
                <a:solidFill>
                  <a:srgbClr val="FF0000"/>
                </a:solidFill>
              </a:rPr>
              <a:t>Use Cases </a:t>
            </a:r>
          </a:p>
          <a:p>
            <a:pPr marL="1693350" lvl="2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/>
              <a:t>EO Data Management </a:t>
            </a:r>
          </a:p>
          <a:p>
            <a:pPr marL="1693350" lvl="2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>
                <a:solidFill>
                  <a:srgbClr val="FF0000"/>
                </a:solidFill>
              </a:rPr>
              <a:t>In-Situ Data Management</a:t>
            </a:r>
          </a:p>
          <a:p>
            <a:pPr marL="1693350" lvl="2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/>
              <a:t>CEOS WGCV</a:t>
            </a:r>
          </a:p>
          <a:p>
            <a:pPr marL="1095750" lvl="1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/>
              <a:t>Demo</a:t>
            </a:r>
          </a:p>
          <a:p>
            <a:pPr marL="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sz="1800" dirty="0"/>
              <a:t>Next Steps </a:t>
            </a:r>
          </a:p>
        </p:txBody>
      </p:sp>
    </p:spTree>
    <p:extLst>
      <p:ext uri="{BB962C8B-B14F-4D97-AF65-F5344CB8AC3E}">
        <p14:creationId xmlns:p14="http://schemas.microsoft.com/office/powerpoint/2010/main" val="152420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72800" y="727200"/>
            <a:ext cx="8971200" cy="3823200"/>
          </a:xfrm>
        </p:spPr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UC2.1: </a:t>
            </a:r>
            <a:r>
              <a:rPr lang="en-GB" sz="1800" b="1" dirty="0">
                <a:solidFill>
                  <a:srgbClr val="FF0000"/>
                </a:solidFill>
              </a:rPr>
              <a:t>In-situ</a:t>
            </a:r>
            <a:r>
              <a:rPr lang="en-GB" sz="1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GB" b="1" dirty="0">
                <a:solidFill>
                  <a:srgbClr val="0070C0"/>
                </a:solidFill>
              </a:rPr>
              <a:t>/ EO Data Discovery, Visualization and Pixel-based Access</a:t>
            </a:r>
          </a:p>
          <a:p>
            <a:pPr marL="717550" lvl="1"/>
            <a:r>
              <a:rPr lang="en-GB" sz="1400" b="1" dirty="0">
                <a:solidFill>
                  <a:srgbClr val="0070C0"/>
                </a:solidFill>
              </a:rPr>
              <a:t>- Atmospheric Correction Inter-Comparison Exercise (ACIX)</a:t>
            </a:r>
          </a:p>
          <a:p>
            <a:pPr marL="717550" lvl="1"/>
            <a:r>
              <a:rPr lang="en-GB" sz="1400" b="1" dirty="0">
                <a:solidFill>
                  <a:srgbClr val="0070C0"/>
                </a:solidFill>
              </a:rPr>
              <a:t>- Radiometric Calibration Network (</a:t>
            </a:r>
            <a:r>
              <a:rPr lang="en-GB" sz="1400" b="1" dirty="0" err="1">
                <a:solidFill>
                  <a:srgbClr val="0070C0"/>
                </a:solidFill>
              </a:rPr>
              <a:t>RadCalNet</a:t>
            </a:r>
            <a:r>
              <a:rPr lang="en-GB" sz="1400" b="1" dirty="0">
                <a:solidFill>
                  <a:srgbClr val="0070C0"/>
                </a:solidFill>
              </a:rPr>
              <a:t>)</a:t>
            </a:r>
          </a:p>
          <a:p>
            <a:endParaRPr lang="en-GB" sz="18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GB" b="1" dirty="0">
                <a:solidFill>
                  <a:srgbClr val="0070C0"/>
                </a:solidFill>
              </a:rPr>
              <a:t>UC3.1: </a:t>
            </a:r>
            <a:r>
              <a:rPr lang="en-GB" b="1" dirty="0">
                <a:solidFill>
                  <a:srgbClr val="FF0000"/>
                </a:solidFill>
              </a:rPr>
              <a:t>In-situ </a:t>
            </a:r>
            <a:r>
              <a:rPr lang="en-GB" b="1" dirty="0">
                <a:solidFill>
                  <a:srgbClr val="0070C0"/>
                </a:solidFill>
              </a:rPr>
              <a:t>/ EO Service Discovery and Processing (on-going)</a:t>
            </a:r>
          </a:p>
          <a:p>
            <a:pPr marL="717550" lvl="1"/>
            <a:r>
              <a:rPr lang="en-GB" sz="1400" b="1" dirty="0">
                <a:solidFill>
                  <a:srgbClr val="0070C0"/>
                </a:solidFill>
              </a:rPr>
              <a:t>- Atmospheric Correction Inter-Comparison Exercise (ACIX)</a:t>
            </a:r>
          </a:p>
          <a:p>
            <a:pPr marL="984250" lvl="1"/>
            <a:r>
              <a:rPr lang="en-GB" sz="1200" b="1" dirty="0">
                <a:solidFill>
                  <a:srgbClr val="0070C0"/>
                </a:solidFill>
              </a:rPr>
              <a:t>- Customized UI to support AOT/WV/SR inter-comparison </a:t>
            </a:r>
          </a:p>
          <a:p>
            <a:pPr marL="984250" lvl="1"/>
            <a:r>
              <a:rPr lang="en-GB" sz="1200" b="1" dirty="0">
                <a:solidFill>
                  <a:srgbClr val="0070C0"/>
                </a:solidFill>
              </a:rPr>
              <a:t>- </a:t>
            </a:r>
            <a:r>
              <a:rPr lang="en-GB" sz="1200" b="1" dirty="0" err="1">
                <a:solidFill>
                  <a:srgbClr val="0070C0"/>
                </a:solidFill>
              </a:rPr>
              <a:t>Jupyter</a:t>
            </a:r>
            <a:r>
              <a:rPr lang="en-GB" sz="1200" b="1" dirty="0">
                <a:solidFill>
                  <a:srgbClr val="0070C0"/>
                </a:solidFill>
              </a:rPr>
              <a:t> notebook to support live coding / sharing</a:t>
            </a:r>
          </a:p>
          <a:p>
            <a:endParaRPr lang="en-GB" b="1" dirty="0">
              <a:solidFill>
                <a:srgbClr val="0070C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sz="18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304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2" descr="groundbased">
            <a:extLst>
              <a:ext uri="{FF2B5EF4-FFF2-40B4-BE49-F238E27FC236}">
                <a16:creationId xmlns:a16="http://schemas.microsoft.com/office/drawing/2014/main" id="{6C1CC2F5-2452-0247-ACCD-5CD18CF5F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52" t="20424" r="3175" b="23636"/>
          <a:stretch>
            <a:fillRect/>
          </a:stretch>
        </p:blipFill>
        <p:spPr bwMode="auto">
          <a:xfrm>
            <a:off x="5379058" y="1348377"/>
            <a:ext cx="3761786" cy="830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317AA2-F113-684E-8194-2C2F3AF2A7C4}"/>
              </a:ext>
            </a:extLst>
          </p:cNvPr>
          <p:cNvSpPr txBox="1"/>
          <p:nvPr/>
        </p:nvSpPr>
        <p:spPr>
          <a:xfrm>
            <a:off x="0" y="1562177"/>
            <a:ext cx="6286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b="1" dirty="0">
                <a:solidFill>
                  <a:schemeClr val="bg2"/>
                </a:solidFill>
              </a:rPr>
              <a:t>In-situ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2E7D02-5FAE-C74E-A7E8-0B42A11043FB}"/>
              </a:ext>
            </a:extLst>
          </p:cNvPr>
          <p:cNvSpPr txBox="1"/>
          <p:nvPr/>
        </p:nvSpPr>
        <p:spPr>
          <a:xfrm>
            <a:off x="143087" y="2944577"/>
            <a:ext cx="36099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b="1" dirty="0">
                <a:solidFill>
                  <a:schemeClr val="bg2"/>
                </a:solidFill>
              </a:rPr>
              <a:t>EO</a:t>
            </a:r>
          </a:p>
        </p:txBody>
      </p:sp>
      <p:sp>
        <p:nvSpPr>
          <p:cNvPr id="12" name="Decision 11">
            <a:extLst>
              <a:ext uri="{FF2B5EF4-FFF2-40B4-BE49-F238E27FC236}">
                <a16:creationId xmlns:a16="http://schemas.microsoft.com/office/drawing/2014/main" id="{ADC8A101-BF41-BD4B-8329-7BDFCF9ED8B4}"/>
              </a:ext>
            </a:extLst>
          </p:cNvPr>
          <p:cNvSpPr/>
          <p:nvPr/>
        </p:nvSpPr>
        <p:spPr>
          <a:xfrm>
            <a:off x="2050520" y="2057400"/>
            <a:ext cx="405000" cy="405000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solidFill>
                <a:schemeClr val="bg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E2189E-BBCA-5F45-B8D6-1A4F3749431B}"/>
              </a:ext>
            </a:extLst>
          </p:cNvPr>
          <p:cNvSpPr txBox="1"/>
          <p:nvPr/>
        </p:nvSpPr>
        <p:spPr>
          <a:xfrm>
            <a:off x="2384742" y="2671436"/>
            <a:ext cx="101502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b="1" dirty="0" err="1">
                <a:solidFill>
                  <a:schemeClr val="bg2"/>
                </a:solidFill>
              </a:rPr>
              <a:t>rasterization</a:t>
            </a:r>
            <a:endParaRPr lang="it-IT" sz="900" b="1" dirty="0">
              <a:solidFill>
                <a:schemeClr val="bg2"/>
              </a:solidFill>
            </a:endParaRPr>
          </a:p>
        </p:txBody>
      </p:sp>
      <p:sp>
        <p:nvSpPr>
          <p:cNvPr id="14" name="Decision 13">
            <a:extLst>
              <a:ext uri="{FF2B5EF4-FFF2-40B4-BE49-F238E27FC236}">
                <a16:creationId xmlns:a16="http://schemas.microsoft.com/office/drawing/2014/main" id="{F8EB1893-8573-0044-9F39-F611780A1432}"/>
              </a:ext>
            </a:extLst>
          </p:cNvPr>
          <p:cNvSpPr/>
          <p:nvPr/>
        </p:nvSpPr>
        <p:spPr>
          <a:xfrm>
            <a:off x="3535745" y="1562177"/>
            <a:ext cx="405000" cy="405000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solidFill>
                <a:schemeClr val="bg2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DCAEEE-D86F-8E49-B4C5-3955740C1B09}"/>
              </a:ext>
            </a:extLst>
          </p:cNvPr>
          <p:cNvSpPr txBox="1"/>
          <p:nvPr/>
        </p:nvSpPr>
        <p:spPr>
          <a:xfrm>
            <a:off x="3401980" y="1268883"/>
            <a:ext cx="78579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b="1" dirty="0" err="1">
                <a:solidFill>
                  <a:schemeClr val="bg2"/>
                </a:solidFill>
              </a:rPr>
              <a:t>ingestion</a:t>
            </a:r>
            <a:endParaRPr lang="it-IT" sz="900" b="1" dirty="0">
              <a:solidFill>
                <a:schemeClr val="bg2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C3A104E-9160-2D4A-B168-73F9079683E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4928" y="1399300"/>
            <a:ext cx="728639" cy="72863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ABE92F7-C2DD-6142-AB11-8F6973A1E0E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4801" y="2628629"/>
            <a:ext cx="908894" cy="908894"/>
          </a:xfrm>
          <a:prstGeom prst="rect">
            <a:avLst/>
          </a:prstGeom>
        </p:spPr>
      </p:pic>
      <p:sp>
        <p:nvSpPr>
          <p:cNvPr id="22" name="Decision 21">
            <a:extLst>
              <a:ext uri="{FF2B5EF4-FFF2-40B4-BE49-F238E27FC236}">
                <a16:creationId xmlns:a16="http://schemas.microsoft.com/office/drawing/2014/main" id="{0A8A81C2-3A01-C746-877A-DF66303A7614}"/>
              </a:ext>
            </a:extLst>
          </p:cNvPr>
          <p:cNvSpPr/>
          <p:nvPr/>
        </p:nvSpPr>
        <p:spPr>
          <a:xfrm>
            <a:off x="1366227" y="4151321"/>
            <a:ext cx="405000" cy="405000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solidFill>
                <a:schemeClr val="bg2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CC147EF-8309-E549-9DA3-91F7C03D2859}"/>
              </a:ext>
            </a:extLst>
          </p:cNvPr>
          <p:cNvSpPr txBox="1"/>
          <p:nvPr/>
        </p:nvSpPr>
        <p:spPr>
          <a:xfrm>
            <a:off x="722795" y="3479371"/>
            <a:ext cx="3346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 err="1">
                <a:solidFill>
                  <a:schemeClr val="bg2"/>
                </a:solidFill>
              </a:rPr>
              <a:t>Pre</a:t>
            </a:r>
            <a:r>
              <a:rPr lang="it-IT" sz="900" b="1" dirty="0">
                <a:solidFill>
                  <a:schemeClr val="bg2"/>
                </a:solidFill>
              </a:rPr>
              <a:t>-processing (e.g., ARD):</a:t>
            </a:r>
          </a:p>
          <a:p>
            <a:pPr marL="214313" indent="-125413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2"/>
                </a:solidFill>
              </a:rPr>
              <a:t>Re-</a:t>
            </a:r>
            <a:r>
              <a:rPr lang="it-IT" sz="900" dirty="0" err="1">
                <a:solidFill>
                  <a:schemeClr val="bg2"/>
                </a:solidFill>
              </a:rPr>
              <a:t>projection</a:t>
            </a:r>
            <a:endParaRPr lang="it-IT" sz="900" dirty="0">
              <a:solidFill>
                <a:schemeClr val="bg2"/>
              </a:solidFill>
            </a:endParaRPr>
          </a:p>
          <a:p>
            <a:pPr marL="214313" indent="-125413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2"/>
                </a:solidFill>
              </a:rPr>
              <a:t>Re-</a:t>
            </a:r>
            <a:r>
              <a:rPr lang="it-IT" sz="900" dirty="0" err="1">
                <a:solidFill>
                  <a:schemeClr val="bg2"/>
                </a:solidFill>
              </a:rPr>
              <a:t>sampling</a:t>
            </a:r>
            <a:endParaRPr lang="it-IT" sz="900" dirty="0">
              <a:solidFill>
                <a:schemeClr val="bg2"/>
              </a:solidFill>
            </a:endParaRPr>
          </a:p>
          <a:p>
            <a:pPr marL="214313" indent="-125413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2"/>
                </a:solidFill>
              </a:rPr>
              <a:t>Format </a:t>
            </a:r>
            <a:r>
              <a:rPr lang="it-IT" sz="900" dirty="0" err="1">
                <a:solidFill>
                  <a:schemeClr val="bg2"/>
                </a:solidFill>
              </a:rPr>
              <a:t>conversion</a:t>
            </a:r>
            <a:endParaRPr lang="it-IT" sz="900" dirty="0">
              <a:solidFill>
                <a:schemeClr val="bg2"/>
              </a:solidFill>
            </a:endParaRPr>
          </a:p>
        </p:txBody>
      </p: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FEB07445-2C62-2A42-8696-F48D0F97F76D}"/>
              </a:ext>
            </a:extLst>
          </p:cNvPr>
          <p:cNvCxnSpPr>
            <a:cxnSpLocks/>
            <a:stCxn id="12" idx="0"/>
            <a:endCxn id="14" idx="1"/>
          </p:cNvCxnSpPr>
          <p:nvPr/>
        </p:nvCxnSpPr>
        <p:spPr>
          <a:xfrm rot="5400000" flipH="1" flipV="1">
            <a:off x="2748020" y="1269676"/>
            <a:ext cx="292724" cy="1282725"/>
          </a:xfrm>
          <a:prstGeom prst="bentConnector2">
            <a:avLst/>
          </a:prstGeom>
          <a:ln w="12700"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1FA6AFAF-B799-E84B-8A76-6088A7C2E4C4}"/>
              </a:ext>
            </a:extLst>
          </p:cNvPr>
          <p:cNvCxnSpPr>
            <a:cxnSpLocks/>
            <a:stCxn id="14" idx="3"/>
            <a:endCxn id="17" idx="1"/>
          </p:cNvCxnSpPr>
          <p:nvPr/>
        </p:nvCxnSpPr>
        <p:spPr>
          <a:xfrm flipV="1">
            <a:off x="3940745" y="1763620"/>
            <a:ext cx="584183" cy="1057"/>
          </a:xfrm>
          <a:prstGeom prst="bentConnector3">
            <a:avLst>
              <a:gd name="adj1" fmla="val 50000"/>
            </a:avLst>
          </a:prstGeom>
          <a:ln w="12700"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Decision 34">
            <a:extLst>
              <a:ext uri="{FF2B5EF4-FFF2-40B4-BE49-F238E27FC236}">
                <a16:creationId xmlns:a16="http://schemas.microsoft.com/office/drawing/2014/main" id="{BB2457D8-0C7D-4548-B129-130A6E0658C9}"/>
              </a:ext>
            </a:extLst>
          </p:cNvPr>
          <p:cNvSpPr/>
          <p:nvPr/>
        </p:nvSpPr>
        <p:spPr>
          <a:xfrm>
            <a:off x="3535745" y="2880053"/>
            <a:ext cx="405000" cy="405000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solidFill>
                <a:schemeClr val="bg2"/>
              </a:solidFill>
            </a:endParaRPr>
          </a:p>
        </p:txBody>
      </p:sp>
      <p:cxnSp>
        <p:nvCxnSpPr>
          <p:cNvPr id="41" name="Elbow Connector 40">
            <a:extLst>
              <a:ext uri="{FF2B5EF4-FFF2-40B4-BE49-F238E27FC236}">
                <a16:creationId xmlns:a16="http://schemas.microsoft.com/office/drawing/2014/main" id="{CB54AB23-8845-8541-A20E-E191E2CA9300}"/>
              </a:ext>
            </a:extLst>
          </p:cNvPr>
          <p:cNvCxnSpPr>
            <a:cxnSpLocks/>
            <a:stCxn id="12" idx="2"/>
            <a:endCxn id="35" idx="0"/>
          </p:cNvCxnSpPr>
          <p:nvPr/>
        </p:nvCxnSpPr>
        <p:spPr>
          <a:xfrm rot="16200000" flipH="1">
            <a:off x="2786806" y="1928614"/>
            <a:ext cx="417653" cy="1485225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>
            <a:extLst>
              <a:ext uri="{FF2B5EF4-FFF2-40B4-BE49-F238E27FC236}">
                <a16:creationId xmlns:a16="http://schemas.microsoft.com/office/drawing/2014/main" id="{B1DA1DD9-145B-BF4A-AD28-DA6BFEDE5BBA}"/>
              </a:ext>
            </a:extLst>
          </p:cNvPr>
          <p:cNvCxnSpPr>
            <a:cxnSpLocks/>
            <a:stCxn id="35" idx="3"/>
            <a:endCxn id="21" idx="1"/>
          </p:cNvCxnSpPr>
          <p:nvPr/>
        </p:nvCxnSpPr>
        <p:spPr>
          <a:xfrm>
            <a:off x="3940745" y="3082554"/>
            <a:ext cx="494056" cy="523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>
            <a:extLst>
              <a:ext uri="{FF2B5EF4-FFF2-40B4-BE49-F238E27FC236}">
                <a16:creationId xmlns:a16="http://schemas.microsoft.com/office/drawing/2014/main" id="{D414FF88-DFAD-AD46-809F-887B582BC541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>
            <a:off x="592951" y="1700676"/>
            <a:ext cx="1457569" cy="559224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B5C2B516-27E5-EF44-A0B3-5D3490B56499}"/>
              </a:ext>
            </a:extLst>
          </p:cNvPr>
          <p:cNvCxnSpPr>
            <a:cxnSpLocks/>
            <a:stCxn id="22" idx="3"/>
            <a:endCxn id="35" idx="2"/>
          </p:cNvCxnSpPr>
          <p:nvPr/>
        </p:nvCxnSpPr>
        <p:spPr>
          <a:xfrm flipV="1">
            <a:off x="1771227" y="3285054"/>
            <a:ext cx="1967018" cy="1068767"/>
          </a:xfrm>
          <a:prstGeom prst="bentConnector2">
            <a:avLst/>
          </a:prstGeom>
          <a:ln w="127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54">
            <a:extLst>
              <a:ext uri="{FF2B5EF4-FFF2-40B4-BE49-F238E27FC236}">
                <a16:creationId xmlns:a16="http://schemas.microsoft.com/office/drawing/2014/main" id="{D5F57CA9-9EAC-5849-AD69-D946AAC58E6B}"/>
              </a:ext>
            </a:extLst>
          </p:cNvPr>
          <p:cNvCxnSpPr>
            <a:cxnSpLocks/>
            <a:stCxn id="10" idx="3"/>
            <a:endCxn id="35" idx="1"/>
          </p:cNvCxnSpPr>
          <p:nvPr/>
        </p:nvCxnSpPr>
        <p:spPr>
          <a:xfrm flipV="1">
            <a:off x="479381" y="3082554"/>
            <a:ext cx="3056364" cy="523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Elbow Connector 60">
            <a:extLst>
              <a:ext uri="{FF2B5EF4-FFF2-40B4-BE49-F238E27FC236}">
                <a16:creationId xmlns:a16="http://schemas.microsoft.com/office/drawing/2014/main" id="{CCAB0013-F303-0A48-9782-9A3FD7787592}"/>
              </a:ext>
            </a:extLst>
          </p:cNvPr>
          <p:cNvCxnSpPr>
            <a:cxnSpLocks/>
            <a:stCxn id="10" idx="2"/>
            <a:endCxn id="22" idx="1"/>
          </p:cNvCxnSpPr>
          <p:nvPr/>
        </p:nvCxnSpPr>
        <p:spPr>
          <a:xfrm rot="16200000" flipH="1">
            <a:off x="272608" y="3260201"/>
            <a:ext cx="1132245" cy="1054994"/>
          </a:xfrm>
          <a:prstGeom prst="bentConnector2">
            <a:avLst/>
          </a:prstGeom>
          <a:ln w="127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1254F0C9-8D7C-6F47-A753-8B4415A1CD5E}"/>
              </a:ext>
            </a:extLst>
          </p:cNvPr>
          <p:cNvSpPr txBox="1"/>
          <p:nvPr/>
        </p:nvSpPr>
        <p:spPr>
          <a:xfrm>
            <a:off x="5335618" y="3312167"/>
            <a:ext cx="4796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b="1" dirty="0">
                <a:solidFill>
                  <a:schemeClr val="bg2"/>
                </a:solidFill>
              </a:rPr>
              <a:t>WCS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8528013-AD8C-074E-B122-6C2A26F86E30}"/>
              </a:ext>
            </a:extLst>
          </p:cNvPr>
          <p:cNvSpPr txBox="1"/>
          <p:nvPr/>
        </p:nvSpPr>
        <p:spPr>
          <a:xfrm>
            <a:off x="4907959" y="3555376"/>
            <a:ext cx="9637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b="1" dirty="0" err="1">
                <a:solidFill>
                  <a:schemeClr val="bg2"/>
                </a:solidFill>
              </a:rPr>
              <a:t>OpenSearch</a:t>
            </a:r>
            <a:endParaRPr lang="it-IT" sz="900" b="1" dirty="0">
              <a:solidFill>
                <a:schemeClr val="bg2"/>
              </a:solidFill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E9042249-5BDF-BD44-807C-E6628D3C0E7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3611" y="2501663"/>
            <a:ext cx="2365710" cy="1330712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AF933F90-BE69-AB4D-AA81-735523748BE0}"/>
              </a:ext>
            </a:extLst>
          </p:cNvPr>
          <p:cNvSpPr txBox="1"/>
          <p:nvPr/>
        </p:nvSpPr>
        <p:spPr>
          <a:xfrm>
            <a:off x="4962881" y="1170775"/>
            <a:ext cx="4379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b="1" dirty="0">
                <a:solidFill>
                  <a:schemeClr val="bg2"/>
                </a:solidFill>
              </a:rPr>
              <a:t>SQL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EE8D7111-D955-7347-8503-6BB311A76FA9}"/>
              </a:ext>
            </a:extLst>
          </p:cNvPr>
          <p:cNvSpPr txBox="1">
            <a:spLocks/>
          </p:cNvSpPr>
          <p:nvPr/>
        </p:nvSpPr>
        <p:spPr bwMode="auto">
          <a:xfrm>
            <a:off x="143086" y="149149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it-IT" kern="0" dirty="0"/>
              <a:t>EO and In-situ Data Management</a:t>
            </a:r>
            <a:endParaRPr lang="it-IT" kern="0" dirty="0">
              <a:solidFill>
                <a:srgbClr val="FF0000"/>
              </a:solidFill>
            </a:endParaRPr>
          </a:p>
        </p:txBody>
      </p: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FEB07445-2C62-2A42-8696-F48D0F97F76D}"/>
              </a:ext>
            </a:extLst>
          </p:cNvPr>
          <p:cNvCxnSpPr>
            <a:cxnSpLocks/>
          </p:cNvCxnSpPr>
          <p:nvPr/>
        </p:nvCxnSpPr>
        <p:spPr>
          <a:xfrm>
            <a:off x="5349575" y="880420"/>
            <a:ext cx="639780" cy="8671"/>
          </a:xfrm>
          <a:prstGeom prst="bentConnector3">
            <a:avLst>
              <a:gd name="adj1" fmla="val 498"/>
            </a:avLst>
          </a:prstGeom>
          <a:ln w="12700"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9CC147EF-8309-E549-9DA3-91F7C03D2859}"/>
              </a:ext>
            </a:extLst>
          </p:cNvPr>
          <p:cNvSpPr txBox="1"/>
          <p:nvPr/>
        </p:nvSpPr>
        <p:spPr>
          <a:xfrm>
            <a:off x="6005748" y="764403"/>
            <a:ext cx="15392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00" b="1" dirty="0">
                <a:solidFill>
                  <a:schemeClr val="bg2"/>
                </a:solidFill>
              </a:rPr>
              <a:t>Optional</a:t>
            </a:r>
          </a:p>
        </p:txBody>
      </p:sp>
      <p:cxnSp>
        <p:nvCxnSpPr>
          <p:cNvPr id="38" name="Elbow Connector 37">
            <a:extLst>
              <a:ext uri="{FF2B5EF4-FFF2-40B4-BE49-F238E27FC236}">
                <a16:creationId xmlns:a16="http://schemas.microsoft.com/office/drawing/2014/main" id="{CB54AB23-8845-8541-A20E-E191E2CA9300}"/>
              </a:ext>
            </a:extLst>
          </p:cNvPr>
          <p:cNvCxnSpPr>
            <a:cxnSpLocks/>
          </p:cNvCxnSpPr>
          <p:nvPr/>
        </p:nvCxnSpPr>
        <p:spPr>
          <a:xfrm flipV="1">
            <a:off x="5368568" y="654617"/>
            <a:ext cx="609797" cy="3194"/>
          </a:xfrm>
          <a:prstGeom prst="bentConnector3">
            <a:avLst>
              <a:gd name="adj1" fmla="val -3368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9CC147EF-8309-E549-9DA3-91F7C03D2859}"/>
              </a:ext>
            </a:extLst>
          </p:cNvPr>
          <p:cNvSpPr txBox="1"/>
          <p:nvPr/>
        </p:nvSpPr>
        <p:spPr>
          <a:xfrm>
            <a:off x="6005748" y="506541"/>
            <a:ext cx="230267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00" b="1" dirty="0" err="1">
                <a:solidFill>
                  <a:schemeClr val="bg2"/>
                </a:solidFill>
              </a:rPr>
              <a:t>Preferred</a:t>
            </a:r>
            <a:endParaRPr lang="it-IT" sz="7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283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/>
              <a:t>ESA PDGS Data Cube</a:t>
            </a:r>
          </a:p>
          <a:p>
            <a:pPr marL="1095750" lvl="1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/>
              <a:t>Use Cases </a:t>
            </a:r>
          </a:p>
          <a:p>
            <a:pPr marL="1693350" lvl="2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/>
              <a:t>EO Data Management </a:t>
            </a:r>
          </a:p>
          <a:p>
            <a:pPr marL="1693350" lvl="2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/>
              <a:t>In-Situ Data Management</a:t>
            </a:r>
          </a:p>
          <a:p>
            <a:pPr marL="1693350" lvl="2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>
                <a:solidFill>
                  <a:srgbClr val="FF0000"/>
                </a:solidFill>
              </a:rPr>
              <a:t>CEOS WGCV</a:t>
            </a:r>
          </a:p>
          <a:p>
            <a:pPr marL="1095750" lvl="1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/>
              <a:t>Demo</a:t>
            </a:r>
          </a:p>
          <a:p>
            <a:pPr marL="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sz="1800" dirty="0"/>
              <a:t>Next Steps </a:t>
            </a:r>
          </a:p>
        </p:txBody>
      </p:sp>
    </p:spTree>
    <p:extLst>
      <p:ext uri="{BB962C8B-B14F-4D97-AF65-F5344CB8AC3E}">
        <p14:creationId xmlns:p14="http://schemas.microsoft.com/office/powerpoint/2010/main" val="908036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86" y="41427"/>
            <a:ext cx="7174846" cy="646331"/>
          </a:xfrm>
        </p:spPr>
        <p:txBody>
          <a:bodyPr/>
          <a:lstStyle/>
          <a:p>
            <a:r>
              <a:rPr lang="en-GB" dirty="0" err="1"/>
              <a:t>RadCalNet</a:t>
            </a:r>
            <a:r>
              <a:rPr lang="en-GB" dirty="0"/>
              <a:t> Exercise</a:t>
            </a:r>
            <a:br>
              <a:rPr lang="en-GB" dirty="0"/>
            </a:br>
            <a:r>
              <a:rPr lang="en-GB" sz="1400" dirty="0">
                <a:hlinkClick r:id="rId3"/>
              </a:rPr>
              <a:t>https://www.radcalnet.org/#!/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799" y="727200"/>
            <a:ext cx="4961213" cy="3823200"/>
          </a:xfrm>
        </p:spPr>
        <p:txBody>
          <a:bodyPr/>
          <a:lstStyle/>
          <a:p>
            <a:pPr indent="0">
              <a:spcBef>
                <a:spcPts val="600"/>
              </a:spcBef>
            </a:pPr>
            <a:r>
              <a:rPr lang="en-GB" sz="1400" dirty="0"/>
              <a:t>Support </a:t>
            </a:r>
            <a:r>
              <a:rPr lang="en-GB" sz="1400" b="1" dirty="0"/>
              <a:t>post-launch TOA radiometric calibration </a:t>
            </a:r>
            <a:r>
              <a:rPr lang="en-GB" sz="1400" dirty="0"/>
              <a:t>and validation of optical EO data</a:t>
            </a:r>
          </a:p>
          <a:p>
            <a:pPr marL="177800" indent="-177800">
              <a:spcBef>
                <a:spcPts val="600"/>
              </a:spcBef>
              <a:buFontTx/>
              <a:buChar char="-"/>
            </a:pPr>
            <a:endParaRPr lang="en-GB" sz="1400" dirty="0"/>
          </a:p>
          <a:p>
            <a:pPr marL="177800" indent="-177800">
              <a:spcBef>
                <a:spcPts val="600"/>
              </a:spcBef>
              <a:buFontTx/>
              <a:buChar char="-"/>
            </a:pPr>
            <a:r>
              <a:rPr lang="en-GB" sz="1400" dirty="0"/>
              <a:t>Ground nadir-view reflectance measurements </a:t>
            </a:r>
            <a:r>
              <a:rPr lang="en-GB" sz="1400" b="1" dirty="0"/>
              <a:t>(converted to TOA)</a:t>
            </a:r>
            <a:r>
              <a:rPr lang="en-GB" sz="1400" dirty="0"/>
              <a:t>, and atmospheric measurements such as surface pressure, columnar water vapour, columnar ozone, aerosol optical depth and the Angstrom coefficient, over 4 sites</a:t>
            </a:r>
          </a:p>
          <a:p>
            <a:pPr marL="177800" indent="-177800">
              <a:spcBef>
                <a:spcPts val="600"/>
              </a:spcBef>
              <a:buFontTx/>
              <a:buChar char="-"/>
            </a:pPr>
            <a:endParaRPr lang="en-GB" sz="1400" dirty="0"/>
          </a:p>
          <a:p>
            <a:pPr marL="177800" indent="-177800">
              <a:spcBef>
                <a:spcPts val="600"/>
              </a:spcBef>
              <a:buFontTx/>
              <a:buChar char="-"/>
            </a:pPr>
            <a:r>
              <a:rPr lang="en-GB" sz="1400" dirty="0"/>
              <a:t>Nadir-view top-of-atmosphere reflectance at 30 minute </a:t>
            </a:r>
            <a:r>
              <a:rPr lang="en-GB" sz="1400" b="1" dirty="0"/>
              <a:t>intervals</a:t>
            </a:r>
            <a:r>
              <a:rPr lang="en-GB" sz="1400" dirty="0"/>
              <a:t> from 9am to 3pm local standard time at 10 nm intervals from 400 nm to 2500 nm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4013" y="0"/>
            <a:ext cx="4009987" cy="1854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4013" y="1854200"/>
            <a:ext cx="3876464" cy="305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782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86" y="41427"/>
            <a:ext cx="7174846" cy="646331"/>
          </a:xfrm>
        </p:spPr>
        <p:txBody>
          <a:bodyPr/>
          <a:lstStyle/>
          <a:p>
            <a:r>
              <a:rPr lang="en-GB" dirty="0"/>
              <a:t>ACIX Inter-Comparison Exercise</a:t>
            </a:r>
            <a:br>
              <a:rPr lang="en-GB" dirty="0"/>
            </a:br>
            <a:r>
              <a:rPr lang="en-GB" sz="1400" dirty="0">
                <a:hlinkClick r:id="rId3"/>
              </a:rPr>
              <a:t>http://calvalportal.ceos.org/projects/acix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799" y="727200"/>
            <a:ext cx="4254821" cy="3823200"/>
          </a:xfrm>
        </p:spPr>
        <p:txBody>
          <a:bodyPr/>
          <a:lstStyle/>
          <a:p>
            <a:pPr indent="0">
              <a:spcBef>
                <a:spcPts val="600"/>
              </a:spcBef>
            </a:pPr>
            <a:r>
              <a:rPr lang="en-GB" sz="1400" b="1" dirty="0"/>
              <a:t>Inter-comparison of BOA radiometric calibration processors</a:t>
            </a:r>
            <a:endParaRPr lang="en-GB" sz="1400" dirty="0"/>
          </a:p>
          <a:p>
            <a:pPr indent="0">
              <a:spcBef>
                <a:spcPts val="600"/>
              </a:spcBef>
            </a:pPr>
            <a:endParaRPr lang="en-GB" sz="1400" dirty="0"/>
          </a:p>
          <a:p>
            <a:pPr marL="177800" indent="-177800">
              <a:spcBef>
                <a:spcPts val="600"/>
              </a:spcBef>
              <a:buFontTx/>
              <a:buChar char="-"/>
            </a:pPr>
            <a:r>
              <a:rPr lang="en-GB" sz="1400" dirty="0"/>
              <a:t>AERONET stations over 19 sites to perform in-situ measurements of AOT, WV and SR </a:t>
            </a:r>
          </a:p>
          <a:p>
            <a:pPr marL="177800" indent="-177800">
              <a:spcBef>
                <a:spcPts val="600"/>
              </a:spcBef>
              <a:buFontTx/>
              <a:buChar char="-"/>
            </a:pPr>
            <a:endParaRPr lang="en-GB" sz="1400" dirty="0"/>
          </a:p>
          <a:p>
            <a:pPr marL="177800" indent="-177800">
              <a:spcBef>
                <a:spcPts val="600"/>
              </a:spcBef>
              <a:buFontTx/>
              <a:buChar char="-"/>
            </a:pPr>
            <a:r>
              <a:rPr lang="en-GB" sz="1400" dirty="0"/>
              <a:t>Landsat-8 and Sentinel-2 acquired over sites and </a:t>
            </a:r>
            <a:r>
              <a:rPr lang="en-GB" sz="1400" b="1" dirty="0"/>
              <a:t>converted to BOA</a:t>
            </a:r>
            <a:r>
              <a:rPr lang="en-GB" sz="1400" dirty="0"/>
              <a:t> with selected processors, to generate AOT, WV and SR</a:t>
            </a:r>
          </a:p>
          <a:p>
            <a:pPr marL="177800" indent="-177800">
              <a:spcBef>
                <a:spcPts val="600"/>
              </a:spcBef>
              <a:buFontTx/>
              <a:buChar char="-"/>
            </a:pPr>
            <a:endParaRPr lang="en-GB" sz="1400" dirty="0"/>
          </a:p>
          <a:p>
            <a:pPr marL="177800" indent="-177800">
              <a:spcBef>
                <a:spcPts val="600"/>
              </a:spcBef>
              <a:buFontTx/>
              <a:buChar char="-"/>
            </a:pPr>
            <a:r>
              <a:rPr lang="en-GB" sz="1400" dirty="0"/>
              <a:t>Inter-comparisons performed for all the products on image </a:t>
            </a:r>
            <a:r>
              <a:rPr lang="en-GB" sz="1400" b="1" dirty="0"/>
              <a:t>subset</a:t>
            </a:r>
            <a:r>
              <a:rPr lang="en-GB" sz="1400" dirty="0"/>
              <a:t> of 9km x 9km centred on every AERONET sites</a:t>
            </a:r>
          </a:p>
          <a:p>
            <a:pPr marL="177800" indent="-177800">
              <a:spcBef>
                <a:spcPts val="600"/>
              </a:spcBef>
            </a:pPr>
            <a:endParaRPr lang="en-GB" sz="1400" dirty="0"/>
          </a:p>
          <a:p>
            <a:pPr marL="177800" indent="-177800">
              <a:spcBef>
                <a:spcPts val="600"/>
              </a:spcBef>
            </a:pPr>
            <a:endParaRPr lang="en-GB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2705" y="2726833"/>
            <a:ext cx="2501295" cy="1882696"/>
          </a:xfrm>
          <a:prstGeom prst="rect">
            <a:avLst/>
          </a:prstGeom>
        </p:spPr>
      </p:pic>
      <p:pic>
        <p:nvPicPr>
          <p:cNvPr id="1026" name="Picture 2" descr="http://calvalportal.ceos.org/documents/10136/596125/AERONET_TestSites.png/23f21e9c-8c34-4508-82bf-bf6595a0a918?t=15162747920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826" y="47717"/>
            <a:ext cx="4205514" cy="254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9533" y="2637894"/>
            <a:ext cx="2281767" cy="206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05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ACIX Processing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1089"/>
            <a:ext cx="4203700" cy="41154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775" y="580037"/>
            <a:ext cx="5334000" cy="42130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850" y="580037"/>
            <a:ext cx="6143625" cy="41999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1654" y="0"/>
            <a:ext cx="4746846" cy="514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08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/>
              <a:t>ESA PDGS Data Cube</a:t>
            </a:r>
          </a:p>
          <a:p>
            <a:pPr marL="1095750" lvl="1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/>
              <a:t>Use Cases </a:t>
            </a:r>
          </a:p>
          <a:p>
            <a:pPr marL="1693350" lvl="2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/>
              <a:t>EO Data Management </a:t>
            </a:r>
          </a:p>
          <a:p>
            <a:pPr marL="1693350" lvl="2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/>
              <a:t>In-Situ Data Management</a:t>
            </a:r>
          </a:p>
          <a:p>
            <a:pPr marL="1693350" lvl="2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/>
              <a:t>CEOS WGCV</a:t>
            </a:r>
          </a:p>
          <a:p>
            <a:pPr marL="1095750" lvl="1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>
                <a:solidFill>
                  <a:srgbClr val="FF0000"/>
                </a:solidFill>
              </a:rPr>
              <a:t>Demo</a:t>
            </a:r>
          </a:p>
          <a:p>
            <a:pPr marL="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sz="1800" dirty="0"/>
              <a:t>Next Steps </a:t>
            </a:r>
          </a:p>
        </p:txBody>
      </p:sp>
    </p:spTree>
    <p:extLst>
      <p:ext uri="{BB962C8B-B14F-4D97-AF65-F5344CB8AC3E}">
        <p14:creationId xmlns:p14="http://schemas.microsoft.com/office/powerpoint/2010/main" val="66898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Adam-Acix-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57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ACIX/</a:t>
            </a:r>
            <a:r>
              <a:rPr lang="en-GB" dirty="0" err="1"/>
              <a:t>RadCalNet</a:t>
            </a:r>
            <a:r>
              <a:rPr lang="en-GB" dirty="0"/>
              <a:t> Lesson Learnt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727200"/>
            <a:ext cx="4470804" cy="3823200"/>
          </a:xfrm>
        </p:spPr>
        <p:txBody>
          <a:bodyPr/>
          <a:lstStyle/>
          <a:p>
            <a:pPr indent="0">
              <a:spcBef>
                <a:spcPts val="900"/>
              </a:spcBef>
            </a:pPr>
            <a:r>
              <a:rPr lang="en-GB" sz="1000" b="1" dirty="0"/>
              <a:t>Data Preparation:</a:t>
            </a:r>
            <a:r>
              <a:rPr lang="en-GB" sz="1000" dirty="0"/>
              <a:t> in-situ and EO Level 2 data are indexed and registered in the data cube, preserving both radiometric and geometric properties</a:t>
            </a:r>
          </a:p>
          <a:p>
            <a:pPr indent="0">
              <a:spcBef>
                <a:spcPts val="900"/>
              </a:spcBef>
            </a:pPr>
            <a:r>
              <a:rPr lang="en-GB" sz="1000" b="1" dirty="0"/>
              <a:t>Data Access:</a:t>
            </a:r>
            <a:r>
              <a:rPr lang="en-GB" sz="1000" dirty="0"/>
              <a:t> DAS shall offer access to both EO and In-situ data via unified interface (i.e. WCS)</a:t>
            </a:r>
          </a:p>
          <a:p>
            <a:pPr indent="0">
              <a:spcBef>
                <a:spcPts val="900"/>
              </a:spcBef>
            </a:pPr>
            <a:r>
              <a:rPr lang="en-GB" sz="1000" b="1" dirty="0"/>
              <a:t>Data Processing:</a:t>
            </a:r>
            <a:r>
              <a:rPr lang="en-GB" sz="1000" dirty="0"/>
              <a:t> </a:t>
            </a:r>
            <a:r>
              <a:rPr lang="en-GB" sz="1000" dirty="0" err="1"/>
              <a:t>Jupyter</a:t>
            </a:r>
            <a:r>
              <a:rPr lang="en-GB" sz="1000" dirty="0"/>
              <a:t> allows the users to perform inter-comparison scripts, sharing the code with authorise users, and accessing always the same data via WCS server. </a:t>
            </a:r>
          </a:p>
          <a:p>
            <a:pPr indent="0">
              <a:spcBef>
                <a:spcPts val="900"/>
              </a:spcBef>
            </a:pPr>
            <a:endParaRPr lang="en-GB" sz="1000" dirty="0"/>
          </a:p>
          <a:p>
            <a:pPr indent="0">
              <a:spcBef>
                <a:spcPts val="900"/>
              </a:spcBef>
            </a:pPr>
            <a:r>
              <a:rPr lang="en-GB" sz="1000" b="1" dirty="0"/>
              <a:t>PROs</a:t>
            </a:r>
          </a:p>
          <a:p>
            <a:pPr marL="171450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000" dirty="0"/>
              <a:t>Centralised data repository, replacing scattered ftp servers</a:t>
            </a:r>
          </a:p>
          <a:p>
            <a:pPr marL="171450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000" dirty="0"/>
              <a:t>Harmonised and standardised online data access interface, permitting data download</a:t>
            </a:r>
          </a:p>
          <a:p>
            <a:pPr marL="171450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000" dirty="0"/>
              <a:t>Reproducibility of inter-comparison exercises (via </a:t>
            </a:r>
            <a:r>
              <a:rPr lang="en-GB" sz="1000" dirty="0" err="1"/>
              <a:t>Jupyter</a:t>
            </a:r>
            <a:r>
              <a:rPr lang="en-GB" sz="1000" dirty="0"/>
              <a:t> notebook), restricted to authorised users</a:t>
            </a:r>
          </a:p>
          <a:p>
            <a:pPr marL="171450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000" dirty="0"/>
              <a:t>Easy sharing of algorithms and results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6519F9-5D3A-C24E-B490-4AF419B88C9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9254" y="868953"/>
            <a:ext cx="762304" cy="7623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7E0B35-30A9-454C-B999-09AFBF94EBD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0778" y="2202751"/>
            <a:ext cx="580797" cy="524592"/>
          </a:xfrm>
          <a:prstGeom prst="rect">
            <a:avLst/>
          </a:prstGeom>
        </p:spPr>
      </p:pic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id="{558E8103-DDEF-8145-BDBD-5E88B8252517}"/>
              </a:ext>
            </a:extLst>
          </p:cNvPr>
          <p:cNvCxnSpPr>
            <a:cxnSpLocks/>
            <a:endCxn id="7" idx="0"/>
          </p:cNvCxnSpPr>
          <p:nvPr/>
        </p:nvCxnSpPr>
        <p:spPr>
          <a:xfrm rot="16200000" flipH="1">
            <a:off x="6027738" y="1409311"/>
            <a:ext cx="465457" cy="1121422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5C697D0A-40BE-8E42-8E7B-C27D74DE4A98}"/>
              </a:ext>
            </a:extLst>
          </p:cNvPr>
          <p:cNvCxnSpPr>
            <a:cxnSpLocks/>
            <a:stCxn id="5" idx="2"/>
            <a:endCxn id="52" idx="0"/>
          </p:cNvCxnSpPr>
          <p:nvPr/>
        </p:nvCxnSpPr>
        <p:spPr>
          <a:xfrm rot="16200000" flipH="1">
            <a:off x="7833811" y="1907851"/>
            <a:ext cx="553191" cy="1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7259053" y="3112027"/>
            <a:ext cx="14991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000" b="1" dirty="0"/>
              <a:t>In-Situ: ACIX and </a:t>
            </a:r>
          </a:p>
          <a:p>
            <a:pPr algn="ctr"/>
            <a:r>
              <a:rPr lang="it-IT" sz="1000" b="1" dirty="0" err="1"/>
              <a:t>RadCalNet</a:t>
            </a:r>
            <a:r>
              <a:rPr lang="it-IT" sz="1000" b="1" dirty="0"/>
              <a:t> </a:t>
            </a:r>
            <a:endParaRPr lang="en-GB" sz="1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3011" y="3525784"/>
            <a:ext cx="1378330" cy="106066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024755" y="3112027"/>
            <a:ext cx="17748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000" b="1" dirty="0"/>
              <a:t>Landsat-8/Sentinel-2 </a:t>
            </a:r>
          </a:p>
          <a:p>
            <a:pPr algn="ctr"/>
            <a:r>
              <a:rPr lang="it-IT" sz="1000" b="1" dirty="0"/>
              <a:t>Data</a:t>
            </a:r>
            <a:endParaRPr lang="en-GB" sz="1000" dirty="0"/>
          </a:p>
        </p:txBody>
      </p: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558E8103-DDEF-8145-BDBD-5E88B8252517}"/>
              </a:ext>
            </a:extLst>
          </p:cNvPr>
          <p:cNvCxnSpPr>
            <a:cxnSpLocks/>
            <a:stCxn id="7" idx="2"/>
            <a:endCxn id="16" idx="0"/>
          </p:cNvCxnSpPr>
          <p:nvPr/>
        </p:nvCxnSpPr>
        <p:spPr>
          <a:xfrm rot="5400000">
            <a:off x="6174336" y="2465186"/>
            <a:ext cx="384684" cy="908999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558E8103-DDEF-8145-BDBD-5E88B8252517}"/>
              </a:ext>
            </a:extLst>
          </p:cNvPr>
          <p:cNvCxnSpPr>
            <a:cxnSpLocks/>
            <a:stCxn id="7" idx="2"/>
            <a:endCxn id="14" idx="0"/>
          </p:cNvCxnSpPr>
          <p:nvPr/>
        </p:nvCxnSpPr>
        <p:spPr>
          <a:xfrm rot="16200000" flipH="1">
            <a:off x="7222555" y="2325965"/>
            <a:ext cx="384684" cy="1187440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9F64401D-1CF4-F648-BEEB-4F2355AA4BDF}"/>
              </a:ext>
            </a:extLst>
          </p:cNvPr>
          <p:cNvSpPr/>
          <p:nvPr/>
        </p:nvSpPr>
        <p:spPr>
          <a:xfrm>
            <a:off x="6550974" y="2319797"/>
            <a:ext cx="49725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1050" b="1" dirty="0">
                <a:latin typeface="+mj-lt"/>
              </a:rPr>
              <a:t>DAS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476D585-1A77-D343-822C-731F45089ACB}"/>
              </a:ext>
            </a:extLst>
          </p:cNvPr>
          <p:cNvSpPr txBox="1"/>
          <p:nvPr/>
        </p:nvSpPr>
        <p:spPr>
          <a:xfrm>
            <a:off x="4548503" y="558849"/>
            <a:ext cx="22964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t-IT" sz="1050" b="1" dirty="0">
                <a:latin typeface="+mj-lt"/>
                <a:hlinkClick r:id="rId6"/>
              </a:rPr>
              <a:t>Web </a:t>
            </a:r>
            <a:r>
              <a:rPr lang="it-IT" sz="1050" b="1" dirty="0" err="1">
                <a:latin typeface="+mj-lt"/>
                <a:hlinkClick r:id="rId6"/>
              </a:rPr>
              <a:t>based</a:t>
            </a:r>
            <a:r>
              <a:rPr lang="it-IT" sz="1050" b="1" dirty="0">
                <a:latin typeface="+mj-lt"/>
                <a:hlinkClick r:id="rId6"/>
              </a:rPr>
              <a:t> GUI</a:t>
            </a:r>
            <a:endParaRPr lang="it-IT" sz="1050" b="1" dirty="0">
              <a:latin typeface="+mj-lt"/>
            </a:endParaRPr>
          </a:p>
        </p:txBody>
      </p:sp>
      <p:sp>
        <p:nvSpPr>
          <p:cNvPr id="36" name="Rectangle 35">
            <a:hlinkClick r:id="rId7"/>
            <a:extLst>
              <a:ext uri="{FF2B5EF4-FFF2-40B4-BE49-F238E27FC236}">
                <a16:creationId xmlns:a16="http://schemas.microsoft.com/office/drawing/2014/main" id="{B5D569BF-C58D-C741-89DC-B1B877195991}"/>
              </a:ext>
            </a:extLst>
          </p:cNvPr>
          <p:cNvSpPr/>
          <p:nvPr/>
        </p:nvSpPr>
        <p:spPr>
          <a:xfrm>
            <a:off x="7315158" y="631213"/>
            <a:ext cx="159049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1050" b="1" dirty="0" err="1">
                <a:latin typeface="+mj-lt"/>
                <a:hlinkClick r:id="rId8"/>
              </a:rPr>
              <a:t>Jupyter</a:t>
            </a:r>
            <a:r>
              <a:rPr lang="it-IT" sz="1050" b="1" dirty="0">
                <a:latin typeface="+mj-lt"/>
                <a:hlinkClick r:id="rId8"/>
              </a:rPr>
              <a:t> Notebook</a:t>
            </a:r>
            <a:endParaRPr lang="it-IT" sz="1050" b="1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03D5C3-EA26-CD45-9C37-4C46E5EF56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00168" y="3524452"/>
            <a:ext cx="1188978" cy="1062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66767F3-15FE-7549-B0C0-93D46E739C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5748" y="861259"/>
            <a:ext cx="1356263" cy="9072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7122" y="2546424"/>
            <a:ext cx="420687" cy="21173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45252" y="2184448"/>
            <a:ext cx="1330309" cy="571800"/>
          </a:xfrm>
          <a:prstGeom prst="rect">
            <a:avLst/>
          </a:prstGeom>
        </p:spPr>
      </p:pic>
      <p:cxnSp>
        <p:nvCxnSpPr>
          <p:cNvPr id="53" name="Straight Arrow Connector 52"/>
          <p:cNvCxnSpPr>
            <a:stCxn id="7" idx="3"/>
            <a:endCxn id="52" idx="1"/>
          </p:cNvCxnSpPr>
          <p:nvPr/>
        </p:nvCxnSpPr>
        <p:spPr>
          <a:xfrm>
            <a:off x="7111575" y="2465047"/>
            <a:ext cx="333677" cy="5301"/>
          </a:xfrm>
          <a:prstGeom prst="straightConnector1">
            <a:avLst/>
          </a:prstGeom>
          <a:ln w="349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3770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/>
              <a:t>Objectives and background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/>
              <a:t>ESA PDGS Data Cube</a:t>
            </a:r>
          </a:p>
          <a:p>
            <a:pPr marL="1095750" lvl="1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/>
              <a:t>Use Cases </a:t>
            </a:r>
          </a:p>
          <a:p>
            <a:pPr marL="1693350" lvl="2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/>
              <a:t>EO Data Management </a:t>
            </a:r>
          </a:p>
          <a:p>
            <a:pPr marL="1693350" lvl="2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/>
              <a:t>In-Situ Data Management</a:t>
            </a:r>
          </a:p>
          <a:p>
            <a:pPr marL="1693350" lvl="2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/>
              <a:t>CEOS WGCV</a:t>
            </a:r>
          </a:p>
          <a:p>
            <a:pPr marL="1095750" lvl="1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/>
              <a:t>Demo</a:t>
            </a:r>
          </a:p>
          <a:p>
            <a:pPr marL="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sz="1800" dirty="0"/>
              <a:t>Next Steps </a:t>
            </a:r>
          </a:p>
        </p:txBody>
      </p:sp>
    </p:spTree>
    <p:extLst>
      <p:ext uri="{BB962C8B-B14F-4D97-AF65-F5344CB8AC3E}">
        <p14:creationId xmlns:p14="http://schemas.microsoft.com/office/powerpoint/2010/main" val="39552538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/>
              <a:t>ESA PDGS Data Cube</a:t>
            </a:r>
          </a:p>
          <a:p>
            <a:pPr marL="1095750" lvl="1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/>
              <a:t>Use Cases </a:t>
            </a:r>
          </a:p>
          <a:p>
            <a:pPr marL="1693350" lvl="2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/>
              <a:t>EO Data Management </a:t>
            </a:r>
          </a:p>
          <a:p>
            <a:pPr marL="1693350" lvl="2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/>
              <a:t>In-Situ Data Management</a:t>
            </a:r>
          </a:p>
          <a:p>
            <a:pPr marL="1693350" lvl="2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/>
              <a:t>CEOS WGCV</a:t>
            </a:r>
          </a:p>
          <a:p>
            <a:pPr marL="1095750" lvl="1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/>
              <a:t>Demo</a:t>
            </a:r>
          </a:p>
          <a:p>
            <a:pPr marL="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sz="1800" dirty="0">
                <a:solidFill>
                  <a:srgbClr val="FF0000"/>
                </a:solidFill>
              </a:rPr>
              <a:t>Next Steps </a:t>
            </a:r>
          </a:p>
        </p:txBody>
      </p:sp>
    </p:spTree>
    <p:extLst>
      <p:ext uri="{BB962C8B-B14F-4D97-AF65-F5344CB8AC3E}">
        <p14:creationId xmlns:p14="http://schemas.microsoft.com/office/powerpoint/2010/main" val="34534058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Next Step – 2019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65113" lvl="1" indent="-265113">
              <a:lnSpc>
                <a:spcPct val="150000"/>
              </a:lnSpc>
              <a:buFontTx/>
              <a:buChar char="-"/>
              <a:defRPr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Finalization of transfer into operation, supporting new ESA missions and SSO accounting/authorization </a:t>
            </a:r>
          </a:p>
          <a:p>
            <a:pPr marL="265113" lvl="1" indent="-265113">
              <a:lnSpc>
                <a:spcPct val="150000"/>
              </a:lnSpc>
              <a:buFontTx/>
              <a:buChar char="-"/>
              <a:defRPr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Synergies with European Data Cube initiative (</a:t>
            </a:r>
            <a:r>
              <a:rPr lang="en-GB" sz="1200" dirty="0">
                <a:hlinkClick r:id="rId3"/>
              </a:rPr>
              <a:t>https://eo4society.esa.int/2019/05/21/european-data-cube-facility-service-an-eo-resource-factory/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65113" lvl="1" indent="-265113">
              <a:lnSpc>
                <a:spcPct val="150000"/>
              </a:lnSpc>
              <a:buFontTx/>
              <a:buChar char="-"/>
              <a:defRPr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Cooperation with CEOS WGISS / FDA teams:</a:t>
            </a:r>
          </a:p>
          <a:p>
            <a:pPr marL="444500" lvl="2" indent="-179388">
              <a:lnSpc>
                <a:spcPct val="150000"/>
              </a:lnSpc>
              <a:buFontTx/>
              <a:buChar char="-"/>
              <a:defRPr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Action WGISS-47-13: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Andrea/Rob to define with SEO a roadmap and short term activities on interoperability between ODC / HMDC / DCFS Data Cubes (e.g.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Jupyter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notebooks with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Xarray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API and WCS / WPS). </a:t>
            </a:r>
          </a:p>
          <a:p>
            <a:pPr marL="444500" lvl="2" indent="-179388">
              <a:lnSpc>
                <a:spcPct val="150000"/>
              </a:lnSpc>
              <a:buFontTx/>
              <a:buChar char="-"/>
              <a:defRPr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Action WGISS-47-15: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Andrea/Rob to define coordinated roadmap and short term activities on WGISS-WGCV Data Cubes (ESA and ODC DEA) and possibly demo to be shown at SIT TW in September 2019. </a:t>
            </a:r>
            <a:endParaRPr lang="en-GB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5113" lvl="1" indent="-265113">
              <a:lnSpc>
                <a:spcPct val="150000"/>
              </a:lnSpc>
              <a:buFontTx/>
              <a:buChar char="-"/>
              <a:defRPr/>
            </a:pPr>
            <a:r>
              <a:rPr lang="en-GB" sz="1400" i="1" u="sng" dirty="0">
                <a:latin typeface="Calibri" panose="020F0502020204030204" pitchFamily="34" charset="0"/>
                <a:cs typeface="Calibri" panose="020F0502020204030204" pitchFamily="34" charset="0"/>
              </a:rPr>
              <a:t>Cooperation with WGCV team (TBD): </a:t>
            </a:r>
          </a:p>
          <a:p>
            <a:pPr marL="444500" lvl="2" indent="-179388">
              <a:lnSpc>
                <a:spcPct val="150000"/>
              </a:lnSpc>
              <a:buFontTx/>
              <a:buChar char="-"/>
              <a:defRPr/>
            </a:pPr>
            <a:r>
              <a:rPr lang="en-GB" sz="1400" i="1" u="sng" dirty="0">
                <a:latin typeface="Calibri" panose="020F0502020204030204" pitchFamily="34" charset="0"/>
                <a:cs typeface="Calibri" panose="020F0502020204030204" pitchFamily="34" charset="0"/>
              </a:rPr>
              <a:t>ACIX II </a:t>
            </a:r>
          </a:p>
          <a:p>
            <a:pPr marL="444500" lvl="2" indent="-179388">
              <a:lnSpc>
                <a:spcPct val="150000"/>
              </a:lnSpc>
              <a:buFontTx/>
              <a:buChar char="-"/>
              <a:defRPr/>
            </a:pPr>
            <a:r>
              <a:rPr lang="en-GB" sz="1400" i="1" u="sng" dirty="0">
                <a:latin typeface="Calibri" panose="020F0502020204030204" pitchFamily="34" charset="0"/>
                <a:cs typeface="Calibri" panose="020F0502020204030204" pitchFamily="34" charset="0"/>
              </a:rPr>
              <a:t>Land Product Validation Supersites</a:t>
            </a:r>
          </a:p>
        </p:txBody>
      </p:sp>
    </p:spTree>
    <p:extLst>
      <p:ext uri="{BB962C8B-B14F-4D97-AF65-F5344CB8AC3E}">
        <p14:creationId xmlns:p14="http://schemas.microsoft.com/office/powerpoint/2010/main" val="1237983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ESA PDGS Data Cube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68288" indent="-268288">
              <a:lnSpc>
                <a:spcPct val="150000"/>
              </a:lnSpc>
              <a:buFontTx/>
              <a:buChar char="-"/>
            </a:pPr>
            <a:r>
              <a:rPr lang="en-GB" dirty="0"/>
              <a:t>Brings the users to the data</a:t>
            </a:r>
          </a:p>
          <a:p>
            <a:pPr marL="268288" indent="-268288">
              <a:lnSpc>
                <a:spcPct val="150000"/>
              </a:lnSpc>
              <a:buFontTx/>
              <a:buChar char="-"/>
            </a:pPr>
            <a:r>
              <a:rPr lang="en-GB" dirty="0"/>
              <a:t>Provides standardised and harmonised interfaces to manage EO and in-situ data</a:t>
            </a:r>
          </a:p>
          <a:p>
            <a:pPr marL="268288" indent="-268288">
              <a:lnSpc>
                <a:spcPct val="150000"/>
              </a:lnSpc>
              <a:buFontTx/>
              <a:buChar char="-"/>
            </a:pPr>
            <a:r>
              <a:rPr lang="en-GB" dirty="0"/>
              <a:t>Innovative, and complementary, approach to access and visualize data</a:t>
            </a:r>
          </a:p>
          <a:p>
            <a:pPr marL="268288" indent="-268288">
              <a:lnSpc>
                <a:spcPct val="150000"/>
              </a:lnSpc>
              <a:buFontTx/>
              <a:buChar char="-"/>
            </a:pPr>
            <a:r>
              <a:rPr lang="en-GB" dirty="0"/>
              <a:t>Permits on-the-fly pixel based processing and bulk asynchronous processing  </a:t>
            </a:r>
          </a:p>
          <a:p>
            <a:pPr marL="268288" indent="-268288">
              <a:lnSpc>
                <a:spcPct val="150000"/>
              </a:lnSpc>
              <a:buFontTx/>
              <a:buChar char="-"/>
            </a:pPr>
            <a:r>
              <a:rPr lang="en-GB" dirty="0"/>
              <a:t>Integration into ESA Collaborative Environment</a:t>
            </a:r>
          </a:p>
          <a:p>
            <a:pPr marL="268288" indent="-268288">
              <a:lnSpc>
                <a:spcPct val="150000"/>
              </a:lnSpc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4885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5" name="Elbow Connector 124"/>
          <p:cNvCxnSpPr/>
          <p:nvPr/>
        </p:nvCxnSpPr>
        <p:spPr>
          <a:xfrm rot="5400000">
            <a:off x="4155368" y="446752"/>
            <a:ext cx="1882383" cy="6104593"/>
          </a:xfrm>
          <a:prstGeom prst="bentConnector3">
            <a:avLst>
              <a:gd name="adj1" fmla="val 112144"/>
            </a:avLst>
          </a:prstGeom>
          <a:ln w="12700" cmpd="sng">
            <a:solidFill>
              <a:srgbClr val="3366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4" name="Group 123"/>
          <p:cNvGrpSpPr/>
          <p:nvPr/>
        </p:nvGrpSpPr>
        <p:grpSpPr>
          <a:xfrm>
            <a:off x="143352" y="3234332"/>
            <a:ext cx="2241293" cy="1377390"/>
            <a:chOff x="143352" y="3234332"/>
            <a:chExt cx="2241293" cy="1377390"/>
          </a:xfrm>
        </p:grpSpPr>
        <p:sp>
          <p:nvSpPr>
            <p:cNvPr id="113" name="Rounded Rectangle 112"/>
            <p:cNvSpPr/>
            <p:nvPr/>
          </p:nvSpPr>
          <p:spPr>
            <a:xfrm>
              <a:off x="145378" y="3234332"/>
              <a:ext cx="2239267" cy="219408"/>
            </a:xfrm>
            <a:prstGeom prst="roundRect">
              <a:avLst>
                <a:gd name="adj" fmla="val 0"/>
              </a:avLst>
            </a:prstGeom>
            <a:solidFill>
              <a:schemeClr val="tx2">
                <a:alpha val="50000"/>
              </a:schemeClr>
            </a:solidFill>
            <a:ln w="127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600" b="1" dirty="0">
                  <a:solidFill>
                    <a:schemeClr val="tx1"/>
                  </a:solidFill>
                </a:rPr>
                <a:t>Standardised Interoperable </a:t>
              </a:r>
              <a:r>
                <a:rPr lang="en-GB" sz="600" b="1" dirty="0">
                  <a:solidFill>
                    <a:srgbClr val="000000"/>
                  </a:solidFill>
                </a:rPr>
                <a:t>Services </a:t>
              </a:r>
              <a:r>
                <a:rPr lang="en-GB" sz="600" b="1" dirty="0">
                  <a:solidFill>
                    <a:schemeClr val="tx1"/>
                  </a:solidFill>
                </a:rPr>
                <a:t>Interfaces </a:t>
              </a:r>
            </a:p>
          </p:txBody>
        </p:sp>
        <p:sp>
          <p:nvSpPr>
            <p:cNvPr id="114" name="Rounded Rectangle 113"/>
            <p:cNvSpPr/>
            <p:nvPr/>
          </p:nvSpPr>
          <p:spPr>
            <a:xfrm>
              <a:off x="143352" y="3455734"/>
              <a:ext cx="2240489" cy="1155988"/>
            </a:xfrm>
            <a:prstGeom prst="roundRect">
              <a:avLst>
                <a:gd name="adj" fmla="val 0"/>
              </a:avLst>
            </a:prstGeom>
            <a:solidFill>
              <a:schemeClr val="accent2">
                <a:alpha val="50000"/>
              </a:schemeClr>
            </a:solidFill>
            <a:ln w="127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GB" sz="500" b="1" i="1" dirty="0">
                  <a:solidFill>
                    <a:srgbClr val="FF0000"/>
                  </a:solidFill>
                </a:rPr>
                <a:t>IT Resources provided as services (</a:t>
              </a:r>
              <a:r>
                <a:rPr lang="en-GB" sz="500" b="1" i="1" dirty="0" err="1">
                  <a:solidFill>
                    <a:srgbClr val="FF0000"/>
                  </a:solidFill>
                </a:rPr>
                <a:t>IaaS</a:t>
              </a:r>
              <a:r>
                <a:rPr lang="en-GB" sz="500" b="1" i="1" dirty="0">
                  <a:solidFill>
                    <a:srgbClr val="FF0000"/>
                  </a:solidFill>
                </a:rPr>
                <a:t>, </a:t>
              </a:r>
              <a:r>
                <a:rPr lang="en-GB" sz="500" b="1" i="1" dirty="0" err="1">
                  <a:solidFill>
                    <a:srgbClr val="FF0000"/>
                  </a:solidFill>
                </a:rPr>
                <a:t>PaaS</a:t>
              </a:r>
              <a:r>
                <a:rPr lang="en-GB" sz="500" b="1" i="1" dirty="0">
                  <a:solidFill>
                    <a:srgbClr val="FF0000"/>
                  </a:solidFill>
                </a:rPr>
                <a:t>, </a:t>
              </a:r>
              <a:r>
                <a:rPr lang="en-GB" sz="500" b="1" i="1" dirty="0" err="1">
                  <a:solidFill>
                    <a:srgbClr val="FF0000"/>
                  </a:solidFill>
                </a:rPr>
                <a:t>SaaS</a:t>
              </a:r>
              <a:r>
                <a:rPr lang="en-GB" sz="500" b="1" i="1" dirty="0">
                  <a:solidFill>
                    <a:srgbClr val="FF0000"/>
                  </a:solidFill>
                </a:rPr>
                <a:t>)</a:t>
              </a:r>
            </a:p>
          </p:txBody>
        </p:sp>
        <p:sp>
          <p:nvSpPr>
            <p:cNvPr id="115" name="Rounded Rectangle 114"/>
            <p:cNvSpPr/>
            <p:nvPr/>
          </p:nvSpPr>
          <p:spPr>
            <a:xfrm>
              <a:off x="206752" y="4251511"/>
              <a:ext cx="1254137" cy="134846"/>
            </a:xfrm>
            <a:prstGeom prst="roundRect">
              <a:avLst>
                <a:gd name="adj" fmla="val 0"/>
              </a:avLst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GB" sz="500" dirty="0"/>
                <a:t>VM – Browse Images Generation</a:t>
              </a:r>
            </a:p>
          </p:txBody>
        </p:sp>
        <p:sp>
          <p:nvSpPr>
            <p:cNvPr id="116" name="Rounded Rectangle 115"/>
            <p:cNvSpPr/>
            <p:nvPr/>
          </p:nvSpPr>
          <p:spPr>
            <a:xfrm>
              <a:off x="206753" y="4437851"/>
              <a:ext cx="1254136" cy="112541"/>
            </a:xfrm>
            <a:prstGeom prst="roundRect">
              <a:avLst>
                <a:gd name="adj" fmla="val 0"/>
              </a:avLst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GB" sz="500" dirty="0"/>
                <a:t>VM – </a:t>
              </a:r>
              <a:r>
                <a:rPr lang="en-GB" sz="500" dirty="0" err="1"/>
                <a:t>DataCube</a:t>
              </a:r>
              <a:r>
                <a:rPr lang="en-GB" sz="500" dirty="0"/>
                <a:t> Engine/API</a:t>
              </a:r>
            </a:p>
          </p:txBody>
        </p:sp>
        <p:sp>
          <p:nvSpPr>
            <p:cNvPr id="117" name="Rounded Rectangle 116"/>
            <p:cNvSpPr/>
            <p:nvPr/>
          </p:nvSpPr>
          <p:spPr>
            <a:xfrm>
              <a:off x="206753" y="4080664"/>
              <a:ext cx="1254136" cy="117203"/>
            </a:xfrm>
            <a:prstGeom prst="roundRect">
              <a:avLst>
                <a:gd name="adj" fmla="val 0"/>
              </a:avLst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GB" sz="500" dirty="0"/>
                <a:t>VM – Processors </a:t>
              </a:r>
            </a:p>
          </p:txBody>
        </p:sp>
        <p:sp>
          <p:nvSpPr>
            <p:cNvPr id="118" name="Rounded Rectangle 117"/>
            <p:cNvSpPr/>
            <p:nvPr/>
          </p:nvSpPr>
          <p:spPr>
            <a:xfrm>
              <a:off x="206753" y="3732552"/>
              <a:ext cx="1254136" cy="118962"/>
            </a:xfrm>
            <a:prstGeom prst="roundRect">
              <a:avLst>
                <a:gd name="adj" fmla="val 0"/>
              </a:avLst>
            </a:prstGeom>
            <a:solidFill>
              <a:srgbClr val="C5EDFF"/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GB" sz="500" dirty="0"/>
                <a:t>User Applications</a:t>
              </a:r>
            </a:p>
          </p:txBody>
        </p:sp>
        <p:sp>
          <p:nvSpPr>
            <p:cNvPr id="119" name="Can 118"/>
            <p:cNvSpPr/>
            <p:nvPr/>
          </p:nvSpPr>
          <p:spPr>
            <a:xfrm>
              <a:off x="1772599" y="4114262"/>
              <a:ext cx="543326" cy="325978"/>
            </a:xfrm>
            <a:prstGeom prst="can">
              <a:avLst/>
            </a:prstGeom>
            <a:solidFill>
              <a:srgbClr val="FFFFFF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>
                  <a:solidFill>
                    <a:schemeClr val="tx1"/>
                  </a:solidFill>
                </a:rPr>
                <a:t>Storage</a:t>
              </a:r>
            </a:p>
          </p:txBody>
        </p:sp>
        <p:sp>
          <p:nvSpPr>
            <p:cNvPr id="120" name="Can 119"/>
            <p:cNvSpPr/>
            <p:nvPr/>
          </p:nvSpPr>
          <p:spPr>
            <a:xfrm>
              <a:off x="1772410" y="3871889"/>
              <a:ext cx="543326" cy="325978"/>
            </a:xfrm>
            <a:prstGeom prst="can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700" dirty="0">
                  <a:solidFill>
                    <a:schemeClr val="tx1"/>
                  </a:solidFill>
                </a:rPr>
                <a:t>Temporary</a:t>
              </a:r>
            </a:p>
          </p:txBody>
        </p:sp>
        <p:sp>
          <p:nvSpPr>
            <p:cNvPr id="121" name="Rounded Rectangle 120"/>
            <p:cNvSpPr/>
            <p:nvPr/>
          </p:nvSpPr>
          <p:spPr>
            <a:xfrm>
              <a:off x="206753" y="3909818"/>
              <a:ext cx="1254136" cy="130031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GB" sz="500" dirty="0"/>
                <a:t>ESA User Applications</a:t>
              </a: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1923535" y="3772422"/>
              <a:ext cx="144624" cy="9576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3" name="Straight Connector 122"/>
            <p:cNvCxnSpPr>
              <a:endCxn id="117" idx="3"/>
            </p:cNvCxnSpPr>
            <p:nvPr/>
          </p:nvCxnSpPr>
          <p:spPr>
            <a:xfrm flipH="1" flipV="1">
              <a:off x="1460889" y="4139266"/>
              <a:ext cx="288768" cy="6306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Dot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7"/>
          <p:cNvGrpSpPr/>
          <p:nvPr/>
        </p:nvGrpSpPr>
        <p:grpSpPr>
          <a:xfrm>
            <a:off x="1542406" y="87776"/>
            <a:ext cx="6369869" cy="1437458"/>
            <a:chOff x="1542406" y="87776"/>
            <a:chExt cx="6369869" cy="1437458"/>
          </a:xfrm>
        </p:grpSpPr>
        <p:sp>
          <p:nvSpPr>
            <p:cNvPr id="83" name="Rounded Rectangle 82"/>
            <p:cNvSpPr/>
            <p:nvPr/>
          </p:nvSpPr>
          <p:spPr>
            <a:xfrm>
              <a:off x="1542406" y="658371"/>
              <a:ext cx="1960535" cy="866862"/>
            </a:xfrm>
            <a:prstGeom prst="roundRect">
              <a:avLst>
                <a:gd name="adj" fmla="val 0"/>
              </a:avLst>
            </a:prstGeom>
            <a:solidFill>
              <a:schemeClr val="accent2">
                <a:alpha val="50000"/>
              </a:schemeClr>
            </a:solidFill>
            <a:ln w="12700" cmpd="sng"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tIns="72000" rtlCol="0" anchor="t" anchorCtr="0"/>
            <a:lstStyle/>
            <a:p>
              <a:pPr algn="ctr"/>
              <a:r>
                <a:rPr lang="en-GB" sz="700" b="1" i="1" dirty="0"/>
                <a:t>Web User Interface for pixel-based access, analysis and processing</a:t>
              </a:r>
            </a:p>
          </p:txBody>
        </p:sp>
        <p:cxnSp>
          <p:nvCxnSpPr>
            <p:cNvPr id="84" name="Elbow Connector 83"/>
            <p:cNvCxnSpPr>
              <a:stCxn id="91" idx="1"/>
              <a:endCxn id="83" idx="0"/>
            </p:cNvCxnSpPr>
            <p:nvPr/>
          </p:nvCxnSpPr>
          <p:spPr>
            <a:xfrm rot="10800000" flipV="1">
              <a:off x="2522674" y="373573"/>
              <a:ext cx="1175720" cy="284798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ounded Rectangle 84"/>
            <p:cNvSpPr/>
            <p:nvPr/>
          </p:nvSpPr>
          <p:spPr>
            <a:xfrm>
              <a:off x="3654468" y="658371"/>
              <a:ext cx="4257807" cy="866863"/>
            </a:xfrm>
            <a:prstGeom prst="roundRect">
              <a:avLst>
                <a:gd name="adj" fmla="val 0"/>
              </a:avLst>
            </a:prstGeom>
            <a:solidFill>
              <a:schemeClr val="accent2">
                <a:alpha val="50000"/>
              </a:schemeClr>
            </a:solidFill>
            <a:ln w="12700" cmpd="sng"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tIns="72000" rtlCol="0" anchor="t" anchorCtr="0"/>
            <a:lstStyle/>
            <a:p>
              <a:pPr algn="ctr"/>
              <a:r>
                <a:rPr lang="en-GB" sz="700" b="1" i="1" dirty="0"/>
                <a:t>Web User Interface for granule-based discovery and/or retrieval</a:t>
              </a:r>
            </a:p>
          </p:txBody>
        </p:sp>
        <p:sp>
          <p:nvSpPr>
            <p:cNvPr id="86" name="Rounded Rectangle 85"/>
            <p:cNvSpPr/>
            <p:nvPr/>
          </p:nvSpPr>
          <p:spPr>
            <a:xfrm>
              <a:off x="5506198" y="907025"/>
              <a:ext cx="1539111" cy="293460"/>
            </a:xfrm>
            <a:prstGeom prst="roundRect">
              <a:avLst>
                <a:gd name="adj" fmla="val 0"/>
              </a:avLst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72000" tIns="36000" rIns="72000" bIns="36000" numCol="2" rtlCol="0" anchor="t" anchorCtr="0"/>
            <a:lstStyle/>
            <a:p>
              <a:r>
                <a:rPr lang="en-GB" sz="500" dirty="0"/>
                <a:t>Mission oriented GUI</a:t>
              </a:r>
            </a:p>
            <a:p>
              <a:pPr marL="90488" lvl="1"/>
              <a:r>
                <a:rPr lang="en-GB" sz="500" i="1" dirty="0"/>
                <a:t>- SWARM</a:t>
              </a:r>
            </a:p>
            <a:p>
              <a:pPr marL="90488" lvl="1"/>
              <a:r>
                <a:rPr lang="en-GB" sz="500" i="1" dirty="0"/>
                <a:t>- SMOS</a:t>
              </a:r>
            </a:p>
            <a:p>
              <a:pPr marL="90488" lvl="1"/>
              <a:endParaRPr lang="en-GB" sz="500" i="1" dirty="0"/>
            </a:p>
            <a:p>
              <a:pPr marL="90488" lvl="1"/>
              <a:r>
                <a:rPr lang="en-GB" sz="500" i="1" dirty="0"/>
                <a:t>- Cryosat</a:t>
              </a:r>
            </a:p>
            <a:p>
              <a:pPr marL="90488" lvl="1"/>
              <a:r>
                <a:rPr lang="en-GB" sz="500" i="1" dirty="0"/>
                <a:t>- External</a:t>
              </a:r>
            </a:p>
          </p:txBody>
        </p:sp>
        <p:sp>
          <p:nvSpPr>
            <p:cNvPr id="87" name="Rounded Rectangle 86"/>
            <p:cNvSpPr/>
            <p:nvPr/>
          </p:nvSpPr>
          <p:spPr>
            <a:xfrm>
              <a:off x="5506198" y="1230345"/>
              <a:ext cx="1539111" cy="229090"/>
            </a:xfrm>
            <a:prstGeom prst="roundRect">
              <a:avLst>
                <a:gd name="adj" fmla="val 0"/>
              </a:avLst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72000" tIns="36000" rIns="72000" bIns="36000" rtlCol="0" anchor="t" anchorCtr="0"/>
            <a:lstStyle/>
            <a:p>
              <a:r>
                <a:rPr lang="en-GB" sz="500" dirty="0"/>
                <a:t>Multi Mission GUI:</a:t>
              </a:r>
            </a:p>
            <a:p>
              <a:pPr marL="88900"/>
              <a:r>
                <a:rPr lang="en-GB" sz="500" dirty="0"/>
                <a:t>– </a:t>
              </a:r>
              <a:r>
                <a:rPr lang="en-GB" sz="500" i="1" dirty="0"/>
                <a:t>ESA EOCAT</a:t>
              </a:r>
            </a:p>
          </p:txBody>
        </p:sp>
        <p:sp>
          <p:nvSpPr>
            <p:cNvPr id="88" name="Rounded Rectangle 87"/>
            <p:cNvSpPr/>
            <p:nvPr/>
          </p:nvSpPr>
          <p:spPr>
            <a:xfrm>
              <a:off x="3865210" y="1230344"/>
              <a:ext cx="1540448" cy="229091"/>
            </a:xfrm>
            <a:prstGeom prst="roundRect">
              <a:avLst>
                <a:gd name="adj" fmla="val 0"/>
              </a:avLst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72000" tIns="36000" rIns="72000" bIns="36000" rtlCol="0" anchor="t" anchorCtr="0"/>
            <a:lstStyle/>
            <a:p>
              <a:r>
                <a:rPr lang="en-GB" sz="500" dirty="0"/>
                <a:t>ESA EO Information Page:</a:t>
              </a:r>
            </a:p>
            <a:p>
              <a:pPr marL="88900"/>
              <a:r>
                <a:rPr lang="en-GB" sz="500" dirty="0"/>
                <a:t>- </a:t>
              </a:r>
              <a:r>
                <a:rPr lang="en-GB" sz="500" i="1" dirty="0"/>
                <a:t>ESA EO Gateway</a:t>
              </a:r>
            </a:p>
          </p:txBody>
        </p:sp>
        <p:sp>
          <p:nvSpPr>
            <p:cNvPr id="89" name="Rounded Rectangle 88"/>
            <p:cNvSpPr/>
            <p:nvPr/>
          </p:nvSpPr>
          <p:spPr>
            <a:xfrm>
              <a:off x="3865210" y="907025"/>
              <a:ext cx="1540448" cy="292185"/>
            </a:xfrm>
            <a:prstGeom prst="roundRect">
              <a:avLst>
                <a:gd name="adj" fmla="val 0"/>
              </a:avLst>
            </a:prstGeom>
            <a:solidFill>
              <a:srgbClr val="C5EDFF"/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72000" tIns="36000" rIns="72000" bIns="36000" rtlCol="0" anchor="t" anchorCtr="0"/>
            <a:lstStyle/>
            <a:p>
              <a:r>
                <a:rPr lang="en-GB" sz="500" dirty="0"/>
                <a:t>International EO Information Page:</a:t>
              </a:r>
              <a:endParaRPr lang="en-GB" sz="500" i="1" dirty="0"/>
            </a:p>
            <a:p>
              <a:pPr marL="88900"/>
              <a:r>
                <a:rPr lang="en-GB" sz="500" i="1" dirty="0"/>
                <a:t>- CEOS IDN </a:t>
              </a:r>
              <a:endParaRPr lang="en-GB" sz="500" dirty="0"/>
            </a:p>
          </p:txBody>
        </p:sp>
        <p:cxnSp>
          <p:nvCxnSpPr>
            <p:cNvPr id="90" name="Elbow Connector 89"/>
            <p:cNvCxnSpPr>
              <a:stCxn id="91" idx="3"/>
              <a:endCxn id="85" idx="0"/>
            </p:cNvCxnSpPr>
            <p:nvPr/>
          </p:nvCxnSpPr>
          <p:spPr>
            <a:xfrm>
              <a:off x="4287789" y="373573"/>
              <a:ext cx="1495583" cy="284798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1" name="Picture 16" descr="Decision making Free Icon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8394" y="87776"/>
              <a:ext cx="589395" cy="571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" name="Rounded Rectangle 91"/>
            <p:cNvSpPr/>
            <p:nvPr/>
          </p:nvSpPr>
          <p:spPr>
            <a:xfrm>
              <a:off x="1612904" y="981261"/>
              <a:ext cx="1725526" cy="240944"/>
            </a:xfrm>
            <a:prstGeom prst="roundRect">
              <a:avLst>
                <a:gd name="adj" fmla="val 0"/>
              </a:avLst>
            </a:prstGeom>
            <a:solidFill>
              <a:srgbClr val="C5EDFF"/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700" dirty="0"/>
                <a:t>……….</a:t>
              </a:r>
            </a:p>
          </p:txBody>
        </p:sp>
        <p:sp>
          <p:nvSpPr>
            <p:cNvPr id="93" name="Rounded Rectangle 92"/>
            <p:cNvSpPr/>
            <p:nvPr/>
          </p:nvSpPr>
          <p:spPr>
            <a:xfrm>
              <a:off x="1661813" y="1094739"/>
              <a:ext cx="1725526" cy="240944"/>
            </a:xfrm>
            <a:prstGeom prst="roundRect">
              <a:avLst>
                <a:gd name="adj" fmla="val 0"/>
              </a:avLst>
            </a:prstGeom>
            <a:solidFill>
              <a:srgbClr val="C5EDFF"/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700" dirty="0"/>
                <a:t>……….</a:t>
              </a:r>
            </a:p>
            <a:p>
              <a:pPr algn="ctr"/>
              <a:endParaRPr lang="en-GB" sz="700" dirty="0"/>
            </a:p>
          </p:txBody>
        </p:sp>
        <p:sp>
          <p:nvSpPr>
            <p:cNvPr id="94" name="Rounded Rectangle 93"/>
            <p:cNvSpPr/>
            <p:nvPr/>
          </p:nvSpPr>
          <p:spPr>
            <a:xfrm>
              <a:off x="1713725" y="1231409"/>
              <a:ext cx="1725526" cy="240944"/>
            </a:xfrm>
            <a:prstGeom prst="roundRect">
              <a:avLst>
                <a:gd name="adj" fmla="val 0"/>
              </a:avLst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500" dirty="0"/>
                <a:t>ESA PDGS Data Cube GUI</a:t>
              </a:r>
              <a:r>
                <a:rPr lang="en-GB" sz="500" dirty="0">
                  <a:solidFill>
                    <a:srgbClr val="FF0000"/>
                  </a:solidFill>
                </a:rPr>
                <a:t>, VIRES GUI, </a:t>
              </a:r>
              <a:r>
                <a:rPr lang="en-GB" sz="500" dirty="0" err="1">
                  <a:solidFill>
                    <a:srgbClr val="FF0000"/>
                  </a:solidFill>
                </a:rPr>
                <a:t>etc</a:t>
              </a:r>
              <a:r>
                <a:rPr lang="mr-IN" sz="500" dirty="0">
                  <a:solidFill>
                    <a:srgbClr val="FF0000"/>
                  </a:solidFill>
                </a:rPr>
                <a:t>…</a:t>
              </a:r>
              <a:endParaRPr lang="en-GB" sz="500" dirty="0">
                <a:solidFill>
                  <a:srgbClr val="FF0000"/>
                </a:solidFill>
              </a:endParaRPr>
            </a:p>
          </p:txBody>
        </p:sp>
        <p:sp>
          <p:nvSpPr>
            <p:cNvPr id="95" name="Rounded Rectangle 94"/>
            <p:cNvSpPr/>
            <p:nvPr/>
          </p:nvSpPr>
          <p:spPr>
            <a:xfrm>
              <a:off x="7120012" y="911711"/>
              <a:ext cx="710708" cy="545305"/>
            </a:xfrm>
            <a:prstGeom prst="roundRect">
              <a:avLst>
                <a:gd name="adj" fmla="val 0"/>
              </a:avLst>
            </a:prstGeom>
            <a:solidFill>
              <a:srgbClr val="C5EDFF"/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500" dirty="0"/>
                <a:t>External catalogue application</a:t>
              </a: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3207232" y="1429447"/>
              <a:ext cx="144624" cy="9576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6980496" y="1419672"/>
              <a:ext cx="144624" cy="9576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0" name="Picture 12" descr="https://static.thenounproject.com/png/1873915-20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9675" y="1822403"/>
            <a:ext cx="758360" cy="73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51" name="Elbow Connector 50"/>
          <p:cNvCxnSpPr>
            <a:stCxn id="50" idx="2"/>
          </p:cNvCxnSpPr>
          <p:nvPr/>
        </p:nvCxnSpPr>
        <p:spPr>
          <a:xfrm rot="5400000">
            <a:off x="5153466" y="1676948"/>
            <a:ext cx="2114481" cy="3876299"/>
          </a:xfrm>
          <a:prstGeom prst="bentConnector2">
            <a:avLst/>
          </a:prstGeom>
          <a:ln w="12700" cmpd="sng">
            <a:solidFill>
              <a:srgbClr val="3366FF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lbow Connector 51"/>
          <p:cNvCxnSpPr/>
          <p:nvPr/>
        </p:nvCxnSpPr>
        <p:spPr>
          <a:xfrm rot="10800000">
            <a:off x="5766827" y="2318316"/>
            <a:ext cx="1988767" cy="1911"/>
          </a:xfrm>
          <a:prstGeom prst="bentConnector3">
            <a:avLst>
              <a:gd name="adj1" fmla="val 50000"/>
            </a:avLst>
          </a:prstGeom>
          <a:ln w="12700" cmpd="sng">
            <a:solidFill>
              <a:srgbClr val="33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>
            <a:off x="3859322" y="1793835"/>
            <a:ext cx="3054786" cy="1058478"/>
            <a:chOff x="3859322" y="1793835"/>
            <a:chExt cx="3054786" cy="1058478"/>
          </a:xfrm>
        </p:grpSpPr>
        <p:sp>
          <p:nvSpPr>
            <p:cNvPr id="42" name="Rounded Rectangle 41"/>
            <p:cNvSpPr/>
            <p:nvPr/>
          </p:nvSpPr>
          <p:spPr>
            <a:xfrm>
              <a:off x="3859322" y="1793835"/>
              <a:ext cx="3054786" cy="1058478"/>
            </a:xfrm>
            <a:prstGeom prst="roundRect">
              <a:avLst>
                <a:gd name="adj" fmla="val 0"/>
              </a:avLst>
            </a:prstGeom>
            <a:solidFill>
              <a:schemeClr val="accent2">
                <a:alpha val="50000"/>
              </a:schemeClr>
            </a:solidFill>
            <a:ln w="12700"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en-GB" sz="700" dirty="0"/>
                <a:t>	      </a:t>
              </a:r>
            </a:p>
            <a:p>
              <a:pPr algn="r"/>
              <a:endParaRPr lang="en-GB" sz="700" b="1" dirty="0"/>
            </a:p>
            <a:p>
              <a:pPr algn="r"/>
              <a:r>
                <a:rPr lang="en-GB" sz="700" b="1" i="1" dirty="0"/>
                <a:t>Knowledge-Base Facility </a:t>
              </a:r>
            </a:p>
            <a:p>
              <a:pPr algn="ctr"/>
              <a:endParaRPr lang="en-GB" sz="700" dirty="0"/>
            </a:p>
            <a:p>
              <a:pPr algn="ctr"/>
              <a:endParaRPr lang="en-GB" sz="700" dirty="0"/>
            </a:p>
            <a:p>
              <a:pPr algn="ctr"/>
              <a:endParaRPr lang="en-GB" sz="700" dirty="0"/>
            </a:p>
            <a:p>
              <a:pPr algn="ctr"/>
              <a:endParaRPr lang="en-GB" sz="700" dirty="0"/>
            </a:p>
            <a:p>
              <a:pPr algn="ctr"/>
              <a:endParaRPr lang="en-GB" sz="700" dirty="0"/>
            </a:p>
            <a:p>
              <a:pPr algn="ctr"/>
              <a:endParaRPr lang="en-GB" sz="700" dirty="0"/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4065381" y="2573834"/>
              <a:ext cx="2715364" cy="228874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" dirty="0">
                  <a:solidFill>
                    <a:schemeClr val="tx1"/>
                  </a:solidFill>
                </a:rPr>
                <a:t>EO Data &amp; Service Metadata Repository</a:t>
              </a: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4069994" y="2079316"/>
              <a:ext cx="1012800" cy="241456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" dirty="0">
                  <a:solidFill>
                    <a:schemeClr val="tx1"/>
                  </a:solidFill>
                </a:rPr>
                <a:t>Thesauri Repository</a:t>
              </a:r>
            </a:p>
          </p:txBody>
        </p:sp>
        <p:sp>
          <p:nvSpPr>
            <p:cNvPr id="45" name="Down Arrow 44"/>
            <p:cNvSpPr/>
            <p:nvPr/>
          </p:nvSpPr>
          <p:spPr>
            <a:xfrm rot="10800000" flipV="1">
              <a:off x="4494548" y="2375195"/>
              <a:ext cx="148485" cy="163915"/>
            </a:xfrm>
            <a:prstGeom prst="downArrow">
              <a:avLst/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700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3860476" y="1796336"/>
              <a:ext cx="3052478" cy="215638"/>
            </a:xfrm>
            <a:prstGeom prst="roundRect">
              <a:avLst>
                <a:gd name="adj" fmla="val 0"/>
              </a:avLst>
            </a:prstGeom>
            <a:solidFill>
              <a:schemeClr val="tx2">
                <a:alpha val="50000"/>
              </a:schemeClr>
            </a:solidFill>
            <a:ln w="127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00" b="1" dirty="0">
                  <a:solidFill>
                    <a:schemeClr val="tx1"/>
                  </a:solidFill>
                </a:rPr>
                <a:t>Standardised Interoperable Interfaces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698656" y="1800909"/>
              <a:ext cx="171597" cy="10870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595229" y="2263964"/>
              <a:ext cx="171597" cy="10870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794525" y="2183136"/>
              <a:ext cx="954107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00" dirty="0">
                  <a:solidFill>
                    <a:srgbClr val="0000FF"/>
                  </a:solidFill>
                </a:rPr>
                <a:t>Metadata management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2846898" y="3119205"/>
            <a:ext cx="5139830" cy="14571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GB" sz="900" dirty="0">
                <a:solidFill>
                  <a:schemeClr val="tx1"/>
                </a:solidFill>
              </a:rPr>
              <a:t>Data Repositories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012369" y="3223330"/>
            <a:ext cx="2234629" cy="1049122"/>
          </a:xfrm>
          <a:prstGeom prst="roundRect">
            <a:avLst>
              <a:gd name="adj" fmla="val 0"/>
            </a:avLst>
          </a:prstGeom>
          <a:solidFill>
            <a:schemeClr val="accent2">
              <a:alpha val="50000"/>
            </a:schemeClr>
          </a:solidFill>
          <a:ln w="1270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bIns="72000" rtlCol="0" anchor="b"/>
          <a:lstStyle/>
          <a:p>
            <a:pPr algn="ctr"/>
            <a:r>
              <a:rPr lang="en-GB" sz="700" b="1" i="1" dirty="0"/>
              <a:t>ESA Missions Data Repositories</a:t>
            </a:r>
          </a:p>
        </p:txBody>
      </p:sp>
      <p:sp>
        <p:nvSpPr>
          <p:cNvPr id="13" name="Down Arrow 12"/>
          <p:cNvSpPr/>
          <p:nvPr/>
        </p:nvSpPr>
        <p:spPr>
          <a:xfrm flipV="1">
            <a:off x="3279912" y="3420809"/>
            <a:ext cx="45038" cy="138147"/>
          </a:xfrm>
          <a:prstGeom prst="downArrow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700"/>
          </a:p>
        </p:txBody>
      </p:sp>
      <p:sp>
        <p:nvSpPr>
          <p:cNvPr id="14" name="Can 13"/>
          <p:cNvSpPr/>
          <p:nvPr/>
        </p:nvSpPr>
        <p:spPr>
          <a:xfrm>
            <a:off x="3130079" y="3576150"/>
            <a:ext cx="359831" cy="366541"/>
          </a:xfrm>
          <a:prstGeom prst="can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600" dirty="0">
                <a:solidFill>
                  <a:schemeClr val="tx1"/>
                </a:solidFill>
              </a:rPr>
              <a:t>TPMs</a:t>
            </a:r>
          </a:p>
        </p:txBody>
      </p:sp>
      <p:sp>
        <p:nvSpPr>
          <p:cNvPr id="15" name="Down Arrow 14"/>
          <p:cNvSpPr/>
          <p:nvPr/>
        </p:nvSpPr>
        <p:spPr>
          <a:xfrm flipV="1">
            <a:off x="4081703" y="3420808"/>
            <a:ext cx="45038" cy="138147"/>
          </a:xfrm>
          <a:prstGeom prst="downArrow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700"/>
          </a:p>
        </p:txBody>
      </p:sp>
      <p:sp>
        <p:nvSpPr>
          <p:cNvPr id="16" name="Can 15"/>
          <p:cNvSpPr/>
          <p:nvPr/>
        </p:nvSpPr>
        <p:spPr>
          <a:xfrm>
            <a:off x="3931869" y="3576149"/>
            <a:ext cx="354951" cy="366541"/>
          </a:xfrm>
          <a:prstGeom prst="can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" dirty="0">
                <a:solidFill>
                  <a:schemeClr val="tx1"/>
                </a:solidFill>
              </a:rPr>
              <a:t>HMs</a:t>
            </a:r>
          </a:p>
        </p:txBody>
      </p:sp>
      <p:sp>
        <p:nvSpPr>
          <p:cNvPr id="17" name="Down Arrow 16"/>
          <p:cNvSpPr/>
          <p:nvPr/>
        </p:nvSpPr>
        <p:spPr>
          <a:xfrm flipV="1">
            <a:off x="4920659" y="3420809"/>
            <a:ext cx="45038" cy="138147"/>
          </a:xfrm>
          <a:prstGeom prst="downArrow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700"/>
          </a:p>
        </p:txBody>
      </p:sp>
      <p:sp>
        <p:nvSpPr>
          <p:cNvPr id="18" name="Can 17"/>
          <p:cNvSpPr/>
          <p:nvPr/>
        </p:nvSpPr>
        <p:spPr>
          <a:xfrm>
            <a:off x="4770825" y="3576150"/>
            <a:ext cx="354951" cy="366541"/>
          </a:xfrm>
          <a:prstGeom prst="can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" dirty="0">
                <a:solidFill>
                  <a:schemeClr val="tx1"/>
                </a:solidFill>
              </a:rPr>
              <a:t>EEs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013564" y="3223334"/>
            <a:ext cx="2233432" cy="187823"/>
          </a:xfrm>
          <a:prstGeom prst="roundRect">
            <a:avLst>
              <a:gd name="adj" fmla="val 0"/>
            </a:avLst>
          </a:prstGeom>
          <a:solidFill>
            <a:schemeClr val="tx2">
              <a:alpha val="50000"/>
            </a:scheme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" b="1" dirty="0">
                <a:solidFill>
                  <a:schemeClr val="tx1"/>
                </a:solidFill>
              </a:rPr>
              <a:t>External Web Interfaces </a:t>
            </a:r>
          </a:p>
        </p:txBody>
      </p:sp>
      <p:cxnSp>
        <p:nvCxnSpPr>
          <p:cNvPr id="21" name="Straight Connector 20"/>
          <p:cNvCxnSpPr>
            <a:stCxn id="18" idx="3"/>
            <a:endCxn id="18" idx="3"/>
          </p:cNvCxnSpPr>
          <p:nvPr/>
        </p:nvCxnSpPr>
        <p:spPr>
          <a:xfrm>
            <a:off x="4948301" y="3942692"/>
            <a:ext cx="0" cy="0"/>
          </a:xfrm>
          <a:prstGeom prst="line">
            <a:avLst/>
          </a:prstGeom>
          <a:ln w="63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5753991" y="3217827"/>
            <a:ext cx="2128110" cy="1049123"/>
          </a:xfrm>
          <a:prstGeom prst="roundRect">
            <a:avLst>
              <a:gd name="adj" fmla="val 0"/>
            </a:avLst>
          </a:prstGeom>
          <a:solidFill>
            <a:schemeClr val="accent2">
              <a:alpha val="50000"/>
            </a:schemeClr>
          </a:solidFill>
          <a:ln w="1270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bIns="72000" rtlCol="0" anchor="b"/>
          <a:lstStyle/>
          <a:p>
            <a:pPr algn="ctr"/>
            <a:r>
              <a:rPr lang="en-GB" sz="700" b="1" i="1" dirty="0"/>
              <a:t>Copernicus Data Repositories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755188" y="3217827"/>
            <a:ext cx="2126912" cy="187823"/>
          </a:xfrm>
          <a:prstGeom prst="roundRect">
            <a:avLst>
              <a:gd name="adj" fmla="val 0"/>
            </a:avLst>
          </a:prstGeom>
          <a:solidFill>
            <a:schemeClr val="tx2">
              <a:alpha val="50000"/>
            </a:scheme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" b="1" dirty="0">
                <a:solidFill>
                  <a:schemeClr val="tx1"/>
                </a:solidFill>
              </a:rPr>
              <a:t>External Web Interface</a:t>
            </a:r>
          </a:p>
        </p:txBody>
      </p:sp>
      <p:sp>
        <p:nvSpPr>
          <p:cNvPr id="24" name="Down Arrow 23"/>
          <p:cNvSpPr/>
          <p:nvPr/>
        </p:nvSpPr>
        <p:spPr>
          <a:xfrm flipV="1">
            <a:off x="7561620" y="3420808"/>
            <a:ext cx="45038" cy="138147"/>
          </a:xfrm>
          <a:prstGeom prst="downArrow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700"/>
          </a:p>
        </p:txBody>
      </p:sp>
      <p:sp>
        <p:nvSpPr>
          <p:cNvPr id="25" name="Can 24"/>
          <p:cNvSpPr/>
          <p:nvPr/>
        </p:nvSpPr>
        <p:spPr>
          <a:xfrm>
            <a:off x="7406663" y="3578228"/>
            <a:ext cx="354951" cy="366541"/>
          </a:xfrm>
          <a:prstGeom prst="can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" dirty="0">
                <a:solidFill>
                  <a:schemeClr val="tx1"/>
                </a:solidFill>
              </a:rPr>
              <a:t>S-5</a:t>
            </a:r>
          </a:p>
        </p:txBody>
      </p:sp>
      <p:sp>
        <p:nvSpPr>
          <p:cNvPr id="26" name="Down Arrow 25"/>
          <p:cNvSpPr/>
          <p:nvPr/>
        </p:nvSpPr>
        <p:spPr>
          <a:xfrm flipV="1">
            <a:off x="6541566" y="3420808"/>
            <a:ext cx="45038" cy="138147"/>
          </a:xfrm>
          <a:prstGeom prst="downArrow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700"/>
          </a:p>
        </p:txBody>
      </p:sp>
      <p:sp>
        <p:nvSpPr>
          <p:cNvPr id="27" name="Can 26"/>
          <p:cNvSpPr/>
          <p:nvPr/>
        </p:nvSpPr>
        <p:spPr>
          <a:xfrm>
            <a:off x="6386609" y="3574072"/>
            <a:ext cx="354951" cy="366541"/>
          </a:xfrm>
          <a:prstGeom prst="can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" dirty="0">
                <a:solidFill>
                  <a:schemeClr val="tx1"/>
                </a:solidFill>
              </a:rPr>
              <a:t>S-2</a:t>
            </a:r>
          </a:p>
        </p:txBody>
      </p:sp>
      <p:sp>
        <p:nvSpPr>
          <p:cNvPr id="29" name="Can 28"/>
          <p:cNvSpPr/>
          <p:nvPr/>
        </p:nvSpPr>
        <p:spPr>
          <a:xfrm>
            <a:off x="6896635" y="3574317"/>
            <a:ext cx="354951" cy="366541"/>
          </a:xfrm>
          <a:prstGeom prst="can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" dirty="0">
                <a:solidFill>
                  <a:schemeClr val="tx1"/>
                </a:solidFill>
              </a:rPr>
              <a:t>S-3</a:t>
            </a:r>
          </a:p>
        </p:txBody>
      </p:sp>
      <p:sp>
        <p:nvSpPr>
          <p:cNvPr id="31" name="Down Arrow 30"/>
          <p:cNvSpPr/>
          <p:nvPr/>
        </p:nvSpPr>
        <p:spPr>
          <a:xfrm flipV="1">
            <a:off x="7051592" y="3420808"/>
            <a:ext cx="45038" cy="138147"/>
          </a:xfrm>
          <a:prstGeom prst="downArrow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700"/>
          </a:p>
        </p:txBody>
      </p:sp>
      <p:sp>
        <p:nvSpPr>
          <p:cNvPr id="32" name="Down Arrow 31"/>
          <p:cNvSpPr/>
          <p:nvPr/>
        </p:nvSpPr>
        <p:spPr>
          <a:xfrm flipV="1">
            <a:off x="6029099" y="3420808"/>
            <a:ext cx="45037" cy="138147"/>
          </a:xfrm>
          <a:prstGeom prst="downArrow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700"/>
          </a:p>
        </p:txBody>
      </p:sp>
      <p:sp>
        <p:nvSpPr>
          <p:cNvPr id="33" name="Can 32"/>
          <p:cNvSpPr/>
          <p:nvPr/>
        </p:nvSpPr>
        <p:spPr>
          <a:xfrm>
            <a:off x="5871702" y="3574072"/>
            <a:ext cx="359831" cy="366541"/>
          </a:xfrm>
          <a:prstGeom prst="can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600" dirty="0">
                <a:solidFill>
                  <a:schemeClr val="tx1"/>
                </a:solidFill>
              </a:rPr>
              <a:t>S-1</a:t>
            </a:r>
          </a:p>
        </p:txBody>
      </p:sp>
      <p:cxnSp>
        <p:nvCxnSpPr>
          <p:cNvPr id="34" name="Straight Connector 33"/>
          <p:cNvCxnSpPr>
            <a:stCxn id="33" idx="3"/>
            <a:endCxn id="33" idx="3"/>
          </p:cNvCxnSpPr>
          <p:nvPr/>
        </p:nvCxnSpPr>
        <p:spPr>
          <a:xfrm>
            <a:off x="6051618" y="3940613"/>
            <a:ext cx="0" cy="0"/>
          </a:xfrm>
          <a:prstGeom prst="line">
            <a:avLst/>
          </a:prstGeom>
          <a:ln w="63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5010051" y="3802760"/>
            <a:ext cx="144624" cy="9576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303769" y="3712162"/>
            <a:ext cx="171597" cy="10870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931364" y="3215117"/>
            <a:ext cx="171597" cy="10870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3840570" y="3225265"/>
            <a:ext cx="144624" cy="9576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59322" y="1793835"/>
            <a:ext cx="3049107" cy="106040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/>
          <a:p>
            <a:pPr algn="ctr"/>
            <a:r>
              <a:rPr lang="en-GB" sz="900" dirty="0">
                <a:solidFill>
                  <a:schemeClr val="tx1"/>
                </a:solidFill>
              </a:rPr>
              <a:t>Centralised Knowledge-Base Facility </a:t>
            </a:r>
          </a:p>
        </p:txBody>
      </p:sp>
      <p:sp>
        <p:nvSpPr>
          <p:cNvPr id="6" name="Rectangle 5"/>
          <p:cNvSpPr/>
          <p:nvPr/>
        </p:nvSpPr>
        <p:spPr>
          <a:xfrm>
            <a:off x="1541220" y="656517"/>
            <a:ext cx="6371055" cy="8671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/>
          <a:p>
            <a:pPr algn="ctr"/>
            <a:r>
              <a:rPr lang="en-GB" sz="900" dirty="0">
                <a:solidFill>
                  <a:schemeClr val="tx1"/>
                </a:solidFill>
              </a:rPr>
              <a:t>Web User Interfaces</a:t>
            </a:r>
          </a:p>
        </p:txBody>
      </p:sp>
      <p:sp>
        <p:nvSpPr>
          <p:cNvPr id="7" name="Rectangle 6"/>
          <p:cNvSpPr/>
          <p:nvPr/>
        </p:nvSpPr>
        <p:spPr>
          <a:xfrm>
            <a:off x="146401" y="3228094"/>
            <a:ext cx="2233067" cy="13836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/>
          <a:p>
            <a:pPr algn="ctr"/>
            <a:r>
              <a:rPr lang="en-GB" sz="900" dirty="0">
                <a:solidFill>
                  <a:schemeClr val="tx1"/>
                </a:solidFill>
              </a:rPr>
              <a:t>Hosted Processing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70253" y="137074"/>
            <a:ext cx="324479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Conceptual Model</a:t>
            </a:r>
          </a:p>
        </p:txBody>
      </p:sp>
      <p:sp>
        <p:nvSpPr>
          <p:cNvPr id="4" name="Rectangle 3"/>
          <p:cNvSpPr/>
          <p:nvPr/>
        </p:nvSpPr>
        <p:spPr>
          <a:xfrm>
            <a:off x="2846898" y="3115218"/>
            <a:ext cx="5139830" cy="14571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/>
          <a:p>
            <a:pPr algn="ctr"/>
            <a:r>
              <a:rPr lang="en-GB" sz="900" dirty="0">
                <a:solidFill>
                  <a:schemeClr val="tx1"/>
                </a:solidFill>
              </a:rPr>
              <a:t>Data Repositories</a:t>
            </a:r>
          </a:p>
        </p:txBody>
      </p:sp>
      <p:cxnSp>
        <p:nvCxnSpPr>
          <p:cNvPr id="53" name="Elbow Connector 52"/>
          <p:cNvCxnSpPr/>
          <p:nvPr/>
        </p:nvCxnSpPr>
        <p:spPr>
          <a:xfrm rot="5400000">
            <a:off x="3927178" y="4326958"/>
            <a:ext cx="690758" cy="1"/>
          </a:xfrm>
          <a:prstGeom prst="bentConnector3">
            <a:avLst>
              <a:gd name="adj1" fmla="val 50000"/>
            </a:avLst>
          </a:prstGeom>
          <a:ln w="12700" cmpd="sng">
            <a:solidFill>
              <a:srgbClr val="3366FF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Elbow Connector 53"/>
          <p:cNvCxnSpPr/>
          <p:nvPr/>
        </p:nvCxnSpPr>
        <p:spPr>
          <a:xfrm rot="16200000" flipH="1">
            <a:off x="6559038" y="4330970"/>
            <a:ext cx="698784" cy="1"/>
          </a:xfrm>
          <a:prstGeom prst="bentConnector3">
            <a:avLst>
              <a:gd name="adj1" fmla="val 50000"/>
            </a:avLst>
          </a:prstGeom>
          <a:ln w="12700" cmpd="sng">
            <a:solidFill>
              <a:srgbClr val="3366FF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295608" y="88769"/>
            <a:ext cx="208246" cy="0"/>
          </a:xfrm>
          <a:prstGeom prst="straightConnector1">
            <a:avLst/>
          </a:prstGeom>
          <a:ln>
            <a:solidFill>
              <a:srgbClr val="33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521005" y="-6791"/>
            <a:ext cx="864339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00" dirty="0"/>
              <a:t>Operational interface</a:t>
            </a:r>
          </a:p>
        </p:txBody>
      </p:sp>
      <p:cxnSp>
        <p:nvCxnSpPr>
          <p:cNvPr id="107" name="Straight Arrow Connector 106"/>
          <p:cNvCxnSpPr/>
          <p:nvPr/>
        </p:nvCxnSpPr>
        <p:spPr>
          <a:xfrm>
            <a:off x="295608" y="206170"/>
            <a:ext cx="20824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521005" y="110610"/>
            <a:ext cx="1069524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00" dirty="0"/>
              <a:t>Query and service requests</a:t>
            </a:r>
          </a:p>
        </p:txBody>
      </p:sp>
      <p:cxnSp>
        <p:nvCxnSpPr>
          <p:cNvPr id="109" name="Straight Arrow Connector 108"/>
          <p:cNvCxnSpPr/>
          <p:nvPr/>
        </p:nvCxnSpPr>
        <p:spPr>
          <a:xfrm>
            <a:off x="295608" y="323571"/>
            <a:ext cx="208246" cy="0"/>
          </a:xfrm>
          <a:prstGeom prst="straightConnector1">
            <a:avLst/>
          </a:prstGeom>
          <a:ln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>
            <a:off x="521005" y="228011"/>
            <a:ext cx="877163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00" dirty="0"/>
              <a:t>Data access interface</a:t>
            </a:r>
          </a:p>
        </p:txBody>
      </p:sp>
      <p:grpSp>
        <p:nvGrpSpPr>
          <p:cNvPr id="112" name="Group 111"/>
          <p:cNvGrpSpPr/>
          <p:nvPr/>
        </p:nvGrpSpPr>
        <p:grpSpPr>
          <a:xfrm>
            <a:off x="2993368" y="1512512"/>
            <a:ext cx="4059440" cy="1710822"/>
            <a:chOff x="2993368" y="1512512"/>
            <a:chExt cx="4059440" cy="1710822"/>
          </a:xfrm>
        </p:grpSpPr>
        <p:grpSp>
          <p:nvGrpSpPr>
            <p:cNvPr id="106" name="Group 105"/>
            <p:cNvGrpSpPr/>
            <p:nvPr/>
          </p:nvGrpSpPr>
          <p:grpSpPr>
            <a:xfrm>
              <a:off x="2993368" y="1512512"/>
              <a:ext cx="4059440" cy="1710822"/>
              <a:chOff x="2993368" y="1512512"/>
              <a:chExt cx="4059440" cy="1710822"/>
            </a:xfrm>
          </p:grpSpPr>
          <p:cxnSp>
            <p:nvCxnSpPr>
              <p:cNvPr id="99" name="Elbow Connector 98"/>
              <p:cNvCxnSpPr/>
              <p:nvPr/>
            </p:nvCxnSpPr>
            <p:spPr>
              <a:xfrm rot="16200000" flipH="1">
                <a:off x="5646076" y="1662529"/>
                <a:ext cx="275675" cy="1083"/>
              </a:xfrm>
              <a:prstGeom prst="bentConnector3">
                <a:avLst>
                  <a:gd name="adj1" fmla="val 50000"/>
                </a:avLst>
              </a:prstGeom>
              <a:ln w="12700" cmpd="sng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Rounded Rectangle 99"/>
              <p:cNvSpPr/>
              <p:nvPr/>
            </p:nvSpPr>
            <p:spPr>
              <a:xfrm>
                <a:off x="5728652" y="1573587"/>
                <a:ext cx="1008482" cy="176933"/>
              </a:xfrm>
              <a:prstGeom prst="roundRect">
                <a:avLst>
                  <a:gd name="adj" fmla="val 0"/>
                </a:avLst>
              </a:prstGeom>
              <a:noFill/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GB" sz="500" dirty="0">
                    <a:solidFill>
                      <a:schemeClr val="tx1"/>
                    </a:solidFill>
                  </a:rPr>
                  <a:t>OpenSearch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GB" sz="500" dirty="0">
                    <a:solidFill>
                      <a:schemeClr val="tx1"/>
                    </a:solidFill>
                  </a:rPr>
                  <a:t>(collections and granules)</a:t>
                </a:r>
              </a:p>
            </p:txBody>
          </p:sp>
          <p:sp>
            <p:nvSpPr>
              <p:cNvPr id="101" name="Rounded Rectangle 100"/>
              <p:cNvSpPr/>
              <p:nvPr/>
            </p:nvSpPr>
            <p:spPr>
              <a:xfrm>
                <a:off x="3171825" y="1818110"/>
                <a:ext cx="739775" cy="229824"/>
              </a:xfrm>
              <a:prstGeom prst="roundRect">
                <a:avLst>
                  <a:gd name="adj" fmla="val 0"/>
                </a:avLst>
              </a:prstGeom>
              <a:noFill/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GB" sz="500" dirty="0">
                    <a:solidFill>
                      <a:srgbClr val="000000"/>
                    </a:solidFill>
                  </a:rPr>
                  <a:t>OpenSearch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GB" sz="500" dirty="0">
                    <a:solidFill>
                      <a:srgbClr val="000000"/>
                    </a:solidFill>
                  </a:rPr>
                  <a:t>(collections 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GB" sz="500" dirty="0">
                    <a:solidFill>
                      <a:srgbClr val="000000"/>
                    </a:solidFill>
                  </a:rPr>
                  <a:t>and granules)</a:t>
                </a:r>
              </a:p>
            </p:txBody>
          </p:sp>
          <p:cxnSp>
            <p:nvCxnSpPr>
              <p:cNvPr id="102" name="Elbow Connector 101"/>
              <p:cNvCxnSpPr/>
              <p:nvPr/>
            </p:nvCxnSpPr>
            <p:spPr>
              <a:xfrm rot="16200000" flipH="1">
                <a:off x="3380539" y="1424218"/>
                <a:ext cx="378942" cy="580932"/>
              </a:xfrm>
              <a:prstGeom prst="bentConnector2">
                <a:avLst/>
              </a:prstGeom>
              <a:ln w="12700" cmpd="sng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Elbow Connector 102"/>
              <p:cNvCxnSpPr/>
              <p:nvPr/>
            </p:nvCxnSpPr>
            <p:spPr>
              <a:xfrm rot="5400000">
                <a:off x="6203409" y="2125579"/>
                <a:ext cx="1459540" cy="239258"/>
              </a:xfrm>
              <a:prstGeom prst="bentConnector3">
                <a:avLst>
                  <a:gd name="adj1" fmla="val 99598"/>
                </a:avLst>
              </a:prstGeom>
              <a:ln w="12700" cmpd="sng">
                <a:solidFill>
                  <a:srgbClr val="008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Elbow Connector 103"/>
              <p:cNvCxnSpPr/>
              <p:nvPr/>
            </p:nvCxnSpPr>
            <p:spPr>
              <a:xfrm rot="16200000" flipH="1">
                <a:off x="2706413" y="1799467"/>
                <a:ext cx="1710822" cy="1136911"/>
              </a:xfrm>
              <a:prstGeom prst="bentConnector3">
                <a:avLst>
                  <a:gd name="adj1" fmla="val 85062"/>
                </a:avLst>
              </a:prstGeom>
              <a:ln w="12700" cmpd="sng">
                <a:solidFill>
                  <a:srgbClr val="0080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Elbow Connector 104"/>
              <p:cNvCxnSpPr/>
              <p:nvPr/>
            </p:nvCxnSpPr>
            <p:spPr>
              <a:xfrm rot="16200000" flipV="1">
                <a:off x="5353235" y="1752417"/>
                <a:ext cx="249200" cy="2681619"/>
              </a:xfrm>
              <a:prstGeom prst="bentConnector2">
                <a:avLst/>
              </a:prstGeom>
              <a:ln w="12700" cmpd="sng">
                <a:solidFill>
                  <a:srgbClr val="00800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1" name="TextBox 110"/>
            <p:cNvSpPr txBox="1"/>
            <p:nvPr/>
          </p:nvSpPr>
          <p:spPr>
            <a:xfrm>
              <a:off x="4762032" y="2838232"/>
              <a:ext cx="1005403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00" dirty="0">
                  <a:solidFill>
                    <a:srgbClr val="008542"/>
                  </a:solidFill>
                </a:rPr>
                <a:t>Products Access Interface</a:t>
              </a:r>
            </a:p>
          </p:txBody>
        </p:sp>
      </p:grpSp>
      <p:cxnSp>
        <p:nvCxnSpPr>
          <p:cNvPr id="126" name="Straight Arrow Connector 125"/>
          <p:cNvCxnSpPr/>
          <p:nvPr/>
        </p:nvCxnSpPr>
        <p:spPr>
          <a:xfrm>
            <a:off x="295608" y="440972"/>
            <a:ext cx="208246" cy="0"/>
          </a:xfrm>
          <a:prstGeom prst="straightConnector1">
            <a:avLst/>
          </a:prstGeom>
          <a:ln>
            <a:solidFill>
              <a:schemeClr val="tx1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/>
          <p:cNvSpPr txBox="1"/>
          <p:nvPr/>
        </p:nvSpPr>
        <p:spPr>
          <a:xfrm>
            <a:off x="521005" y="345412"/>
            <a:ext cx="9797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00" dirty="0"/>
              <a:t>Operational Data Access</a:t>
            </a:r>
          </a:p>
        </p:txBody>
      </p:sp>
      <p:grpSp>
        <p:nvGrpSpPr>
          <p:cNvPr id="139" name="Group 138"/>
          <p:cNvGrpSpPr/>
          <p:nvPr/>
        </p:nvGrpSpPr>
        <p:grpSpPr>
          <a:xfrm>
            <a:off x="722152" y="1525213"/>
            <a:ext cx="6861988" cy="2861144"/>
            <a:chOff x="722152" y="1525213"/>
            <a:chExt cx="6861988" cy="2861144"/>
          </a:xfrm>
        </p:grpSpPr>
        <p:cxnSp>
          <p:nvCxnSpPr>
            <p:cNvPr id="128" name="Straight Connector 127"/>
            <p:cNvCxnSpPr/>
            <p:nvPr/>
          </p:nvCxnSpPr>
          <p:spPr>
            <a:xfrm flipH="1">
              <a:off x="3295206" y="3942691"/>
              <a:ext cx="14789" cy="443666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Dot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flipH="1">
              <a:off x="4109344" y="3942690"/>
              <a:ext cx="1" cy="430084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Dot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>
              <a:off x="6564085" y="3940613"/>
              <a:ext cx="0" cy="445744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Dot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>
              <a:off x="7074111" y="3940858"/>
              <a:ext cx="0" cy="438708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Dot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>
              <a:off x="6051618" y="3940613"/>
              <a:ext cx="0" cy="432161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Dot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>
              <a:off x="4948301" y="3942691"/>
              <a:ext cx="0" cy="436875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Dot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Elbow Connector 133"/>
            <p:cNvCxnSpPr/>
            <p:nvPr/>
          </p:nvCxnSpPr>
          <p:spPr>
            <a:xfrm rot="5400000">
              <a:off x="1039294" y="1750951"/>
              <a:ext cx="1709099" cy="1257662"/>
            </a:xfrm>
            <a:prstGeom prst="bentConnector3">
              <a:avLst>
                <a:gd name="adj1" fmla="val 50000"/>
              </a:avLst>
            </a:prstGeom>
            <a:ln w="12700" cmpd="sng">
              <a:solidFill>
                <a:srgbClr val="00854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Rounded Rectangle 134"/>
            <p:cNvSpPr/>
            <p:nvPr/>
          </p:nvSpPr>
          <p:spPr>
            <a:xfrm>
              <a:off x="722152" y="1878280"/>
              <a:ext cx="1361350" cy="122230"/>
            </a:xfrm>
            <a:prstGeom prst="roundRect">
              <a:avLst>
                <a:gd name="adj" fmla="val 0"/>
              </a:avLst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" dirty="0">
                  <a:solidFill>
                    <a:schemeClr val="tx1"/>
                  </a:solidFill>
                </a:rPr>
                <a:t>Standard services request Interfaces (e.g., restful API)</a:t>
              </a:r>
            </a:p>
          </p:txBody>
        </p:sp>
        <p:sp>
          <p:nvSpPr>
            <p:cNvPr id="137" name="Rounded Rectangle 136"/>
            <p:cNvSpPr/>
            <p:nvPr/>
          </p:nvSpPr>
          <p:spPr>
            <a:xfrm>
              <a:off x="1226124" y="2353557"/>
              <a:ext cx="1475557" cy="311339"/>
            </a:xfrm>
            <a:prstGeom prst="roundRect">
              <a:avLst>
                <a:gd name="adj" fmla="val 0"/>
              </a:avLst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en-GB" sz="500" dirty="0">
                  <a:solidFill>
                    <a:srgbClr val="000000"/>
                  </a:solidFill>
                </a:rPr>
                <a:t>Protocol for data access</a:t>
              </a:r>
            </a:p>
            <a:p>
              <a:pPr algn="ctr">
                <a:lnSpc>
                  <a:spcPct val="120000"/>
                </a:lnSpc>
              </a:pPr>
              <a:r>
                <a:rPr lang="en-GB" sz="500" dirty="0">
                  <a:solidFill>
                    <a:srgbClr val="000000"/>
                  </a:solidFill>
                </a:rPr>
                <a:t>(e.g., OGC, Open </a:t>
              </a:r>
              <a:r>
                <a:rPr lang="en-GB" sz="500" dirty="0" err="1">
                  <a:solidFill>
                    <a:srgbClr val="000000"/>
                  </a:solidFill>
                </a:rPr>
                <a:t>Datacube</a:t>
              </a:r>
              <a:r>
                <a:rPr lang="en-GB" sz="500" dirty="0">
                  <a:solidFill>
                    <a:srgbClr val="000000"/>
                  </a:solidFill>
                </a:rPr>
                <a:t>)</a:t>
              </a:r>
            </a:p>
          </p:txBody>
        </p:sp>
        <p:cxnSp>
          <p:nvCxnSpPr>
            <p:cNvPr id="138" name="Elbow Connector 137"/>
            <p:cNvCxnSpPr/>
            <p:nvPr/>
          </p:nvCxnSpPr>
          <p:spPr>
            <a:xfrm rot="5400000">
              <a:off x="729850" y="1728814"/>
              <a:ext cx="1689903" cy="1282702"/>
            </a:xfrm>
            <a:prstGeom prst="bentConnector3">
              <a:avLst>
                <a:gd name="adj1" fmla="val 30836"/>
              </a:avLst>
            </a:prstGeom>
            <a:ln w="12700" cmpd="sng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Elbow Connector 135"/>
            <p:cNvCxnSpPr/>
            <p:nvPr/>
          </p:nvCxnSpPr>
          <p:spPr>
            <a:xfrm rot="5400000">
              <a:off x="4747064" y="1542492"/>
              <a:ext cx="434799" cy="5239352"/>
            </a:xfrm>
            <a:prstGeom prst="bentConnector2">
              <a:avLst/>
            </a:prstGeom>
            <a:ln w="12700" cmpd="sng">
              <a:solidFill>
                <a:schemeClr val="tx1"/>
              </a:solidFill>
              <a:prstDash val="dash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2" name="Group 141"/>
          <p:cNvGrpSpPr/>
          <p:nvPr/>
        </p:nvGrpSpPr>
        <p:grpSpPr>
          <a:xfrm>
            <a:off x="1801713" y="27408"/>
            <a:ext cx="543074" cy="262426"/>
            <a:chOff x="1801713" y="27408"/>
            <a:chExt cx="543074" cy="262426"/>
          </a:xfrm>
        </p:grpSpPr>
        <p:sp>
          <p:nvSpPr>
            <p:cNvPr id="140" name="Rounded Rectangle 139"/>
            <p:cNvSpPr/>
            <p:nvPr/>
          </p:nvSpPr>
          <p:spPr>
            <a:xfrm>
              <a:off x="1801713" y="27408"/>
              <a:ext cx="543074" cy="115366"/>
            </a:xfrm>
            <a:prstGeom prst="roundRect">
              <a:avLst>
                <a:gd name="adj" fmla="val 0"/>
              </a:avLst>
            </a:prstGeom>
            <a:solidFill>
              <a:schemeClr val="lt1"/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500" dirty="0"/>
                <a:t>ESA</a:t>
              </a:r>
            </a:p>
          </p:txBody>
        </p:sp>
        <p:sp>
          <p:nvSpPr>
            <p:cNvPr id="141" name="Rounded Rectangle 140"/>
            <p:cNvSpPr/>
            <p:nvPr/>
          </p:nvSpPr>
          <p:spPr>
            <a:xfrm>
              <a:off x="1801713" y="174468"/>
              <a:ext cx="543074" cy="115366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500" dirty="0"/>
                <a:t>External</a:t>
              </a:r>
            </a:p>
          </p:txBody>
        </p:sp>
      </p:grpSp>
      <p:sp>
        <p:nvSpPr>
          <p:cNvPr id="2" name="Oval 1"/>
          <p:cNvSpPr/>
          <p:nvPr/>
        </p:nvSpPr>
        <p:spPr>
          <a:xfrm rot="18524503">
            <a:off x="-434945" y="2083081"/>
            <a:ext cx="4096955" cy="1329823"/>
          </a:xfrm>
          <a:prstGeom prst="ellipse">
            <a:avLst/>
          </a:prstGeom>
          <a:solidFill>
            <a:schemeClr val="bg1">
              <a:alpha val="99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ESA PDGS </a:t>
            </a:r>
            <a:r>
              <a:rPr lang="en-GB" dirty="0" err="1">
                <a:solidFill>
                  <a:schemeClr val="tx1"/>
                </a:solidFill>
              </a:rPr>
              <a:t>DataCube</a:t>
            </a:r>
            <a:r>
              <a:rPr lang="en-GB" dirty="0">
                <a:solidFill>
                  <a:schemeClr val="tx1"/>
                </a:solidFill>
              </a:rPr>
              <a:t> in Operation</a:t>
            </a:r>
          </a:p>
        </p:txBody>
      </p:sp>
    </p:spTree>
    <p:extLst>
      <p:ext uri="{BB962C8B-B14F-4D97-AF65-F5344CB8AC3E}">
        <p14:creationId xmlns:p14="http://schemas.microsoft.com/office/powerpoint/2010/main" val="155443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4" grpId="0" animBg="1"/>
      <p:bldP spid="56" grpId="0"/>
      <p:bldP spid="108" grpId="0"/>
      <p:bldP spid="110" grpId="0"/>
      <p:bldP spid="127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3352" y="-6791"/>
            <a:ext cx="8752112" cy="4687154"/>
            <a:chOff x="143352" y="-6791"/>
            <a:chExt cx="8752112" cy="4687154"/>
          </a:xfrm>
        </p:grpSpPr>
        <p:sp>
          <p:nvSpPr>
            <p:cNvPr id="257" name="Rectangle 256"/>
            <p:cNvSpPr/>
            <p:nvPr/>
          </p:nvSpPr>
          <p:spPr>
            <a:xfrm>
              <a:off x="1799766" y="3238195"/>
              <a:ext cx="251288" cy="14261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Rectangle 241"/>
            <p:cNvSpPr/>
            <p:nvPr/>
          </p:nvSpPr>
          <p:spPr>
            <a:xfrm>
              <a:off x="2846898" y="3119205"/>
              <a:ext cx="5139830" cy="145718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587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b"/>
            <a:lstStyle/>
            <a:p>
              <a:pPr algn="ctr"/>
              <a:r>
                <a:rPr lang="en-GB" sz="900" dirty="0">
                  <a:solidFill>
                    <a:schemeClr val="tx1"/>
                  </a:solidFill>
                </a:rPr>
                <a:t>Data Repositories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3012369" y="3223330"/>
              <a:ext cx="2234629" cy="1049122"/>
            </a:xfrm>
            <a:prstGeom prst="roundRect">
              <a:avLst>
                <a:gd name="adj" fmla="val 0"/>
              </a:avLst>
            </a:prstGeom>
            <a:solidFill>
              <a:schemeClr val="accent2">
                <a:alpha val="50000"/>
              </a:schemeClr>
            </a:solidFill>
            <a:ln w="12700"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tIns="0" bIns="72000" rtlCol="0" anchor="b"/>
            <a:lstStyle/>
            <a:p>
              <a:pPr algn="ctr"/>
              <a:r>
                <a:rPr lang="en-GB" sz="700" b="1" i="1" dirty="0"/>
                <a:t>ESA Missions Data Repositories</a:t>
              </a:r>
            </a:p>
          </p:txBody>
        </p:sp>
        <p:cxnSp>
          <p:nvCxnSpPr>
            <p:cNvPr id="247" name="Elbow Connector 246"/>
            <p:cNvCxnSpPr/>
            <p:nvPr/>
          </p:nvCxnSpPr>
          <p:spPr>
            <a:xfrm rot="5400000">
              <a:off x="3927178" y="4326958"/>
              <a:ext cx="690758" cy="1"/>
            </a:xfrm>
            <a:prstGeom prst="bentConnector3">
              <a:avLst>
                <a:gd name="adj1" fmla="val 50000"/>
              </a:avLst>
            </a:prstGeom>
            <a:ln w="12700" cmpd="sng">
              <a:solidFill>
                <a:srgbClr val="3366FF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295608" y="206170"/>
              <a:ext cx="20824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521005" y="110610"/>
              <a:ext cx="1069524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00" dirty="0"/>
                <a:t>Query and service requests</a:t>
              </a:r>
            </a:p>
          </p:txBody>
        </p:sp>
        <p:cxnSp>
          <p:nvCxnSpPr>
            <p:cNvPr id="79" name="Straight Arrow Connector 78"/>
            <p:cNvCxnSpPr/>
            <p:nvPr/>
          </p:nvCxnSpPr>
          <p:spPr>
            <a:xfrm>
              <a:off x="295608" y="440972"/>
              <a:ext cx="208246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/>
            <p:cNvSpPr txBox="1"/>
            <p:nvPr/>
          </p:nvSpPr>
          <p:spPr>
            <a:xfrm>
              <a:off x="521005" y="345412"/>
              <a:ext cx="979755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00" dirty="0"/>
                <a:t>Operational Data Access</a:t>
              </a:r>
            </a:p>
          </p:txBody>
        </p:sp>
        <p:sp>
          <p:nvSpPr>
            <p:cNvPr id="169" name="Rounded Rectangle 168"/>
            <p:cNvSpPr/>
            <p:nvPr/>
          </p:nvSpPr>
          <p:spPr>
            <a:xfrm>
              <a:off x="1542406" y="658371"/>
              <a:ext cx="1960535" cy="866862"/>
            </a:xfrm>
            <a:prstGeom prst="roundRect">
              <a:avLst>
                <a:gd name="adj" fmla="val 0"/>
              </a:avLst>
            </a:prstGeom>
            <a:solidFill>
              <a:schemeClr val="accent2">
                <a:alpha val="50000"/>
              </a:schemeClr>
            </a:solidFill>
            <a:ln w="12700" cmpd="sng"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tIns="72000" rtlCol="0" anchor="t" anchorCtr="0"/>
            <a:lstStyle/>
            <a:p>
              <a:pPr algn="ctr"/>
              <a:r>
                <a:rPr lang="en-GB" sz="700" b="1" i="1" dirty="0"/>
                <a:t>Web User Interface for pixel-based access, analysis and processing</a:t>
              </a:r>
            </a:p>
          </p:txBody>
        </p:sp>
        <p:cxnSp>
          <p:nvCxnSpPr>
            <p:cNvPr id="172" name="Elbow Connector 171"/>
            <p:cNvCxnSpPr>
              <a:stCxn id="138" idx="2"/>
              <a:endCxn id="54" idx="1"/>
            </p:cNvCxnSpPr>
            <p:nvPr/>
          </p:nvCxnSpPr>
          <p:spPr>
            <a:xfrm rot="16200000" flipH="1">
              <a:off x="3380539" y="1424218"/>
              <a:ext cx="378942" cy="580932"/>
            </a:xfrm>
            <a:prstGeom prst="bentConnector2">
              <a:avLst/>
            </a:prstGeom>
            <a:ln w="12700" cmpd="sng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Elbow Connector 199"/>
            <p:cNvCxnSpPr>
              <a:stCxn id="169" idx="2"/>
              <a:endCxn id="52" idx="0"/>
            </p:cNvCxnSpPr>
            <p:nvPr/>
          </p:nvCxnSpPr>
          <p:spPr>
            <a:xfrm rot="5400000">
              <a:off x="1039294" y="1750951"/>
              <a:ext cx="1709099" cy="1257662"/>
            </a:xfrm>
            <a:prstGeom prst="bentConnector3">
              <a:avLst>
                <a:gd name="adj1" fmla="val 50000"/>
              </a:avLst>
            </a:prstGeom>
            <a:ln w="12700" cmpd="sng">
              <a:solidFill>
                <a:srgbClr val="00854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ounded Rectangle 13"/>
            <p:cNvSpPr/>
            <p:nvPr/>
          </p:nvSpPr>
          <p:spPr>
            <a:xfrm>
              <a:off x="143352" y="3455734"/>
              <a:ext cx="2240489" cy="1155988"/>
            </a:xfrm>
            <a:prstGeom prst="roundRect">
              <a:avLst>
                <a:gd name="adj" fmla="val 0"/>
              </a:avLst>
            </a:prstGeom>
            <a:solidFill>
              <a:schemeClr val="accent2">
                <a:alpha val="50000"/>
              </a:schemeClr>
            </a:solidFill>
            <a:ln w="127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GB" sz="500" b="1" i="1" dirty="0">
                  <a:solidFill>
                    <a:srgbClr val="FF0000"/>
                  </a:solidFill>
                </a:rPr>
                <a:t>IT Resources provided as services (</a:t>
              </a:r>
              <a:r>
                <a:rPr lang="en-GB" sz="500" b="1" i="1" dirty="0" err="1">
                  <a:solidFill>
                    <a:srgbClr val="FF0000"/>
                  </a:solidFill>
                </a:rPr>
                <a:t>IaaS</a:t>
              </a:r>
              <a:r>
                <a:rPr lang="en-GB" sz="500" b="1" i="1" dirty="0">
                  <a:solidFill>
                    <a:srgbClr val="FF0000"/>
                  </a:solidFill>
                </a:rPr>
                <a:t>, </a:t>
              </a:r>
              <a:r>
                <a:rPr lang="en-GB" sz="500" b="1" i="1" dirty="0" err="1">
                  <a:solidFill>
                    <a:srgbClr val="FF0000"/>
                  </a:solidFill>
                </a:rPr>
                <a:t>PaaS</a:t>
              </a:r>
              <a:r>
                <a:rPr lang="en-GB" sz="500" b="1" i="1" dirty="0">
                  <a:solidFill>
                    <a:srgbClr val="FF0000"/>
                  </a:solidFill>
                </a:rPr>
                <a:t>, </a:t>
              </a:r>
              <a:r>
                <a:rPr lang="en-GB" sz="500" b="1" i="1" dirty="0" err="1">
                  <a:solidFill>
                    <a:srgbClr val="FF0000"/>
                  </a:solidFill>
                </a:rPr>
                <a:t>SaaS</a:t>
              </a:r>
              <a:r>
                <a:rPr lang="en-GB" sz="500" b="1" i="1" dirty="0">
                  <a:solidFill>
                    <a:srgbClr val="FF0000"/>
                  </a:solidFill>
                </a:rPr>
                <a:t>)</a:t>
              </a: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206752" y="4251511"/>
              <a:ext cx="1254137" cy="134846"/>
            </a:xfrm>
            <a:prstGeom prst="roundRect">
              <a:avLst>
                <a:gd name="adj" fmla="val 0"/>
              </a:avLst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GB" sz="500" dirty="0"/>
                <a:t>VM – Browse Images Generation</a:t>
              </a: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206753" y="4437851"/>
              <a:ext cx="1254136" cy="112541"/>
            </a:xfrm>
            <a:prstGeom prst="roundRect">
              <a:avLst>
                <a:gd name="adj" fmla="val 0"/>
              </a:avLst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GB" sz="500" dirty="0"/>
                <a:t>VM – </a:t>
              </a:r>
              <a:r>
                <a:rPr lang="en-GB" sz="500" dirty="0" err="1"/>
                <a:t>DataCube</a:t>
              </a:r>
              <a:r>
                <a:rPr lang="en-GB" sz="500" dirty="0"/>
                <a:t> Engine/API</a:t>
              </a:r>
            </a:p>
          </p:txBody>
        </p:sp>
        <p:sp>
          <p:nvSpPr>
            <p:cNvPr id="110" name="Rounded Rectangle 109"/>
            <p:cNvSpPr/>
            <p:nvPr/>
          </p:nvSpPr>
          <p:spPr>
            <a:xfrm>
              <a:off x="206753" y="4080664"/>
              <a:ext cx="1254136" cy="117203"/>
            </a:xfrm>
            <a:prstGeom prst="roundRect">
              <a:avLst>
                <a:gd name="adj" fmla="val 0"/>
              </a:avLst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GB" sz="500" dirty="0"/>
                <a:t>VM – Processors </a:t>
              </a: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145378" y="3234332"/>
              <a:ext cx="2239267" cy="219408"/>
            </a:xfrm>
            <a:prstGeom prst="roundRect">
              <a:avLst>
                <a:gd name="adj" fmla="val 0"/>
              </a:avLst>
            </a:prstGeom>
            <a:solidFill>
              <a:schemeClr val="tx2">
                <a:alpha val="50000"/>
              </a:schemeClr>
            </a:solidFill>
            <a:ln w="127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600" b="1" dirty="0">
                  <a:solidFill>
                    <a:schemeClr val="tx1"/>
                  </a:solidFill>
                </a:rPr>
                <a:t>Standardised Interoperable </a:t>
              </a:r>
              <a:r>
                <a:rPr lang="en-GB" sz="600" b="1" dirty="0">
                  <a:solidFill>
                    <a:srgbClr val="000000"/>
                  </a:solidFill>
                </a:rPr>
                <a:t>Services </a:t>
              </a:r>
              <a:r>
                <a:rPr lang="en-GB" sz="600" b="1" dirty="0">
                  <a:solidFill>
                    <a:schemeClr val="tx1"/>
                  </a:solidFill>
                </a:rPr>
                <a:t>Interfaces </a:t>
              </a:r>
            </a:p>
          </p:txBody>
        </p:sp>
        <p:cxnSp>
          <p:nvCxnSpPr>
            <p:cNvPr id="55" name="Elbow Connector 54"/>
            <p:cNvCxnSpPr>
              <a:stCxn id="1040" idx="1"/>
              <a:endCxn id="169" idx="0"/>
            </p:cNvCxnSpPr>
            <p:nvPr/>
          </p:nvCxnSpPr>
          <p:spPr>
            <a:xfrm rot="10800000" flipV="1">
              <a:off x="2522674" y="373573"/>
              <a:ext cx="1175720" cy="284798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ounded Rectangle 68"/>
            <p:cNvSpPr/>
            <p:nvPr/>
          </p:nvSpPr>
          <p:spPr>
            <a:xfrm>
              <a:off x="3654468" y="658371"/>
              <a:ext cx="4257807" cy="866863"/>
            </a:xfrm>
            <a:prstGeom prst="roundRect">
              <a:avLst>
                <a:gd name="adj" fmla="val 0"/>
              </a:avLst>
            </a:prstGeom>
            <a:solidFill>
              <a:schemeClr val="accent2">
                <a:alpha val="50000"/>
              </a:schemeClr>
            </a:solidFill>
            <a:ln w="12700" cmpd="sng"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tIns="72000" rtlCol="0" anchor="t" anchorCtr="0"/>
            <a:lstStyle/>
            <a:p>
              <a:pPr algn="ctr"/>
              <a:r>
                <a:rPr lang="en-GB" sz="700" b="1" i="1" dirty="0"/>
                <a:t>Web User Interface for granule-based discovery and/or retrieval</a:t>
              </a: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5506198" y="907025"/>
              <a:ext cx="1539111" cy="293460"/>
            </a:xfrm>
            <a:prstGeom prst="roundRect">
              <a:avLst>
                <a:gd name="adj" fmla="val 0"/>
              </a:avLst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72000" tIns="36000" rIns="72000" bIns="36000" numCol="2" rtlCol="0" anchor="t" anchorCtr="0"/>
            <a:lstStyle/>
            <a:p>
              <a:r>
                <a:rPr lang="en-GB" sz="500" dirty="0"/>
                <a:t>Mission oriented GUI</a:t>
              </a:r>
            </a:p>
            <a:p>
              <a:pPr marL="90488" lvl="1"/>
              <a:r>
                <a:rPr lang="en-GB" sz="500" i="1" dirty="0"/>
                <a:t>- SWARM</a:t>
              </a:r>
            </a:p>
            <a:p>
              <a:pPr marL="90488" lvl="1"/>
              <a:r>
                <a:rPr lang="en-GB" sz="500" i="1" dirty="0"/>
                <a:t>- SMOS</a:t>
              </a:r>
            </a:p>
            <a:p>
              <a:pPr marL="90488" lvl="1"/>
              <a:endParaRPr lang="en-GB" sz="500" i="1" dirty="0"/>
            </a:p>
            <a:p>
              <a:pPr marL="90488" lvl="1"/>
              <a:r>
                <a:rPr lang="en-GB" sz="500" i="1" dirty="0"/>
                <a:t>- Cryosat</a:t>
              </a:r>
            </a:p>
            <a:p>
              <a:pPr marL="90488" lvl="1"/>
              <a:r>
                <a:rPr lang="en-GB" sz="500" i="1" dirty="0"/>
                <a:t>- External</a:t>
              </a:r>
            </a:p>
          </p:txBody>
        </p:sp>
        <p:sp>
          <p:nvSpPr>
            <p:cNvPr id="71" name="Rounded Rectangle 70"/>
            <p:cNvSpPr/>
            <p:nvPr/>
          </p:nvSpPr>
          <p:spPr>
            <a:xfrm>
              <a:off x="5506198" y="1230345"/>
              <a:ext cx="1539111" cy="229090"/>
            </a:xfrm>
            <a:prstGeom prst="roundRect">
              <a:avLst>
                <a:gd name="adj" fmla="val 0"/>
              </a:avLst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72000" tIns="36000" rIns="72000" bIns="36000" rtlCol="0" anchor="t" anchorCtr="0"/>
            <a:lstStyle/>
            <a:p>
              <a:r>
                <a:rPr lang="en-GB" sz="500" dirty="0"/>
                <a:t>Multi Mission GUI:</a:t>
              </a:r>
            </a:p>
            <a:p>
              <a:pPr marL="88900"/>
              <a:r>
                <a:rPr lang="en-GB" sz="500" dirty="0"/>
                <a:t>– </a:t>
              </a:r>
              <a:r>
                <a:rPr lang="en-GB" sz="500" i="1" dirty="0"/>
                <a:t>ESA EOCAT</a:t>
              </a:r>
            </a:p>
          </p:txBody>
        </p:sp>
        <p:sp>
          <p:nvSpPr>
            <p:cNvPr id="72" name="Rounded Rectangle 71"/>
            <p:cNvSpPr/>
            <p:nvPr/>
          </p:nvSpPr>
          <p:spPr>
            <a:xfrm>
              <a:off x="3865210" y="1230344"/>
              <a:ext cx="1540448" cy="229091"/>
            </a:xfrm>
            <a:prstGeom prst="roundRect">
              <a:avLst>
                <a:gd name="adj" fmla="val 0"/>
              </a:avLst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72000" tIns="36000" rIns="72000" bIns="36000" rtlCol="0" anchor="t" anchorCtr="0"/>
            <a:lstStyle/>
            <a:p>
              <a:r>
                <a:rPr lang="en-GB" sz="500" dirty="0"/>
                <a:t>ESA EO Information Page:</a:t>
              </a:r>
            </a:p>
            <a:p>
              <a:pPr marL="88900"/>
              <a:r>
                <a:rPr lang="en-GB" sz="500" dirty="0"/>
                <a:t>- </a:t>
              </a:r>
              <a:r>
                <a:rPr lang="en-GB" sz="500" i="1" dirty="0"/>
                <a:t>ESA EO Gateway</a:t>
              </a:r>
            </a:p>
          </p:txBody>
        </p:sp>
        <p:sp>
          <p:nvSpPr>
            <p:cNvPr id="73" name="Rounded Rectangle 72"/>
            <p:cNvSpPr/>
            <p:nvPr/>
          </p:nvSpPr>
          <p:spPr>
            <a:xfrm>
              <a:off x="3865210" y="907025"/>
              <a:ext cx="1540448" cy="292185"/>
            </a:xfrm>
            <a:prstGeom prst="roundRect">
              <a:avLst>
                <a:gd name="adj" fmla="val 0"/>
              </a:avLst>
            </a:prstGeom>
            <a:solidFill>
              <a:srgbClr val="C5EDFF"/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72000" tIns="36000" rIns="72000" bIns="36000" rtlCol="0" anchor="t" anchorCtr="0"/>
            <a:lstStyle/>
            <a:p>
              <a:r>
                <a:rPr lang="en-GB" sz="500" dirty="0"/>
                <a:t>International EO Information Page:</a:t>
              </a:r>
              <a:endParaRPr lang="en-GB" sz="500" i="1" dirty="0"/>
            </a:p>
            <a:p>
              <a:pPr marL="88900"/>
              <a:r>
                <a:rPr lang="en-GB" sz="500" i="1" dirty="0"/>
                <a:t>- CEOS IDN </a:t>
              </a:r>
              <a:endParaRPr lang="en-GB" sz="500" dirty="0"/>
            </a:p>
          </p:txBody>
        </p:sp>
        <p:cxnSp>
          <p:nvCxnSpPr>
            <p:cNvPr id="96" name="Elbow Connector 95"/>
            <p:cNvCxnSpPr>
              <a:stCxn id="1040" idx="3"/>
              <a:endCxn id="69" idx="0"/>
            </p:cNvCxnSpPr>
            <p:nvPr/>
          </p:nvCxnSpPr>
          <p:spPr>
            <a:xfrm>
              <a:off x="4287789" y="373573"/>
              <a:ext cx="1495583" cy="284798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Elbow Connector 98"/>
            <p:cNvCxnSpPr>
              <a:stCxn id="69" idx="2"/>
              <a:endCxn id="175" idx="0"/>
            </p:cNvCxnSpPr>
            <p:nvPr/>
          </p:nvCxnSpPr>
          <p:spPr>
            <a:xfrm rot="16200000" flipH="1">
              <a:off x="5646076" y="1662529"/>
              <a:ext cx="275675" cy="1083"/>
            </a:xfrm>
            <a:prstGeom prst="bentConnector3">
              <a:avLst>
                <a:gd name="adj1" fmla="val 50000"/>
              </a:avLst>
            </a:prstGeom>
            <a:ln w="12700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Rounded Rectangle 92"/>
            <p:cNvSpPr/>
            <p:nvPr/>
          </p:nvSpPr>
          <p:spPr>
            <a:xfrm>
              <a:off x="3859322" y="1793835"/>
              <a:ext cx="3054786" cy="1058478"/>
            </a:xfrm>
            <a:prstGeom prst="roundRect">
              <a:avLst>
                <a:gd name="adj" fmla="val 0"/>
              </a:avLst>
            </a:prstGeom>
            <a:solidFill>
              <a:schemeClr val="accent2">
                <a:alpha val="50000"/>
              </a:schemeClr>
            </a:solidFill>
            <a:ln w="12700"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en-GB" sz="700" dirty="0"/>
                <a:t>	      </a:t>
              </a:r>
            </a:p>
            <a:p>
              <a:pPr algn="r"/>
              <a:endParaRPr lang="en-GB" sz="700" b="1" dirty="0"/>
            </a:p>
            <a:p>
              <a:pPr algn="r"/>
              <a:r>
                <a:rPr lang="en-GB" sz="700" b="1" i="1" dirty="0"/>
                <a:t>Knowledge-Base Facility </a:t>
              </a:r>
            </a:p>
            <a:p>
              <a:pPr algn="ctr"/>
              <a:endParaRPr lang="en-GB" sz="700" dirty="0"/>
            </a:p>
            <a:p>
              <a:pPr algn="ctr"/>
              <a:endParaRPr lang="en-GB" sz="700" dirty="0"/>
            </a:p>
            <a:p>
              <a:pPr algn="ctr"/>
              <a:endParaRPr lang="en-GB" sz="700" dirty="0"/>
            </a:p>
            <a:p>
              <a:pPr algn="ctr"/>
              <a:endParaRPr lang="en-GB" sz="700" dirty="0"/>
            </a:p>
            <a:p>
              <a:pPr algn="ctr"/>
              <a:endParaRPr lang="en-GB" sz="700" dirty="0"/>
            </a:p>
            <a:p>
              <a:pPr algn="ctr"/>
              <a:endParaRPr lang="en-GB" sz="700" dirty="0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4065381" y="2573834"/>
              <a:ext cx="2715364" cy="228874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" dirty="0">
                  <a:solidFill>
                    <a:schemeClr val="tx1"/>
                  </a:solidFill>
                </a:rPr>
                <a:t>EO Data &amp; Service Metadata Repository</a:t>
              </a: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069994" y="2079316"/>
              <a:ext cx="1012800" cy="241456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" dirty="0">
                  <a:solidFill>
                    <a:schemeClr val="tx1"/>
                  </a:solidFill>
                </a:rPr>
                <a:t>Thesauri Repository</a:t>
              </a:r>
            </a:p>
          </p:txBody>
        </p:sp>
        <p:sp>
          <p:nvSpPr>
            <p:cNvPr id="51" name="Down Arrow 50"/>
            <p:cNvSpPr/>
            <p:nvPr/>
          </p:nvSpPr>
          <p:spPr>
            <a:xfrm rot="10800000" flipV="1">
              <a:off x="4494548" y="2375195"/>
              <a:ext cx="148485" cy="163915"/>
            </a:xfrm>
            <a:prstGeom prst="downArrow">
              <a:avLst/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700"/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3860476" y="1796336"/>
              <a:ext cx="3052478" cy="215638"/>
            </a:xfrm>
            <a:prstGeom prst="roundRect">
              <a:avLst>
                <a:gd name="adj" fmla="val 0"/>
              </a:avLst>
            </a:prstGeom>
            <a:solidFill>
              <a:schemeClr val="tx2">
                <a:alpha val="50000"/>
              </a:schemeClr>
            </a:solidFill>
            <a:ln w="127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00" b="1" dirty="0">
                  <a:solidFill>
                    <a:schemeClr val="tx1"/>
                  </a:solidFill>
                </a:rPr>
                <a:t>Standardised Interoperable Interfaces</a:t>
              </a:r>
            </a:p>
          </p:txBody>
        </p:sp>
        <p:pic>
          <p:nvPicPr>
            <p:cNvPr id="153" name="Picture 12" descr="https://static.thenounproject.com/png/1873915-200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9675" y="1822403"/>
              <a:ext cx="758360" cy="73545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Decision making Free Ic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8394" y="87776"/>
              <a:ext cx="589395" cy="57159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5" name="Straight Connector 134"/>
            <p:cNvCxnSpPr>
              <a:stCxn id="37" idx="3"/>
            </p:cNvCxnSpPr>
            <p:nvPr/>
          </p:nvCxnSpPr>
          <p:spPr>
            <a:xfrm flipH="1">
              <a:off x="3295206" y="3942691"/>
              <a:ext cx="14789" cy="443666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Dot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Down Arrow 8"/>
            <p:cNvSpPr/>
            <p:nvPr/>
          </p:nvSpPr>
          <p:spPr>
            <a:xfrm flipV="1">
              <a:off x="3279912" y="3420809"/>
              <a:ext cx="45038" cy="138147"/>
            </a:xfrm>
            <a:prstGeom prst="downArrow">
              <a:avLst/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700"/>
            </a:p>
          </p:txBody>
        </p:sp>
        <p:sp>
          <p:nvSpPr>
            <p:cNvPr id="37" name="Can 36"/>
            <p:cNvSpPr/>
            <p:nvPr/>
          </p:nvSpPr>
          <p:spPr>
            <a:xfrm>
              <a:off x="3130079" y="3576150"/>
              <a:ext cx="359831" cy="366541"/>
            </a:xfrm>
            <a:prstGeom prst="can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r>
                <a:rPr lang="en-GB" sz="600" dirty="0">
                  <a:solidFill>
                    <a:schemeClr val="tx1"/>
                  </a:solidFill>
                </a:rPr>
                <a:t>TPMs</a:t>
              </a:r>
            </a:p>
          </p:txBody>
        </p:sp>
        <p:sp>
          <p:nvSpPr>
            <p:cNvPr id="111" name="Down Arrow 110"/>
            <p:cNvSpPr/>
            <p:nvPr/>
          </p:nvSpPr>
          <p:spPr>
            <a:xfrm flipV="1">
              <a:off x="4081703" y="3420808"/>
              <a:ext cx="45038" cy="138147"/>
            </a:xfrm>
            <a:prstGeom prst="downArrow">
              <a:avLst/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700"/>
            </a:p>
          </p:txBody>
        </p:sp>
        <p:sp>
          <p:nvSpPr>
            <p:cNvPr id="112" name="Can 111"/>
            <p:cNvSpPr/>
            <p:nvPr/>
          </p:nvSpPr>
          <p:spPr>
            <a:xfrm>
              <a:off x="3931869" y="3576149"/>
              <a:ext cx="354951" cy="366541"/>
            </a:xfrm>
            <a:prstGeom prst="can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600" dirty="0">
                  <a:solidFill>
                    <a:schemeClr val="tx1"/>
                  </a:solidFill>
                </a:rPr>
                <a:t>HMs</a:t>
              </a:r>
            </a:p>
          </p:txBody>
        </p:sp>
        <p:sp>
          <p:nvSpPr>
            <p:cNvPr id="114" name="Down Arrow 113"/>
            <p:cNvSpPr/>
            <p:nvPr/>
          </p:nvSpPr>
          <p:spPr>
            <a:xfrm flipV="1">
              <a:off x="4920659" y="3420809"/>
              <a:ext cx="45038" cy="138147"/>
            </a:xfrm>
            <a:prstGeom prst="downArrow">
              <a:avLst/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700"/>
            </a:p>
          </p:txBody>
        </p:sp>
        <p:sp>
          <p:nvSpPr>
            <p:cNvPr id="115" name="Can 114"/>
            <p:cNvSpPr/>
            <p:nvPr/>
          </p:nvSpPr>
          <p:spPr>
            <a:xfrm>
              <a:off x="4770825" y="3576150"/>
              <a:ext cx="354951" cy="366541"/>
            </a:xfrm>
            <a:prstGeom prst="can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600" dirty="0">
                  <a:solidFill>
                    <a:schemeClr val="tx1"/>
                  </a:solidFill>
                </a:rPr>
                <a:t>EEs</a:t>
              </a:r>
            </a:p>
          </p:txBody>
        </p:sp>
        <p:sp>
          <p:nvSpPr>
            <p:cNvPr id="163" name="Rounded Rectangle 162"/>
            <p:cNvSpPr/>
            <p:nvPr/>
          </p:nvSpPr>
          <p:spPr>
            <a:xfrm>
              <a:off x="3013564" y="3223334"/>
              <a:ext cx="2233432" cy="187823"/>
            </a:xfrm>
            <a:prstGeom prst="roundRect">
              <a:avLst>
                <a:gd name="adj" fmla="val 0"/>
              </a:avLst>
            </a:prstGeom>
            <a:solidFill>
              <a:schemeClr val="tx2">
                <a:alpha val="50000"/>
              </a:schemeClr>
            </a:solidFill>
            <a:ln w="127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600" b="1" dirty="0">
                  <a:solidFill>
                    <a:schemeClr val="tx1"/>
                  </a:solidFill>
                </a:rPr>
                <a:t>External Web Interfaces </a:t>
              </a:r>
            </a:p>
          </p:txBody>
        </p:sp>
        <p:cxnSp>
          <p:nvCxnSpPr>
            <p:cNvPr id="211" name="Straight Connector 210"/>
            <p:cNvCxnSpPr>
              <a:stCxn id="112" idx="3"/>
            </p:cNvCxnSpPr>
            <p:nvPr/>
          </p:nvCxnSpPr>
          <p:spPr>
            <a:xfrm flipH="1">
              <a:off x="4109344" y="3942690"/>
              <a:ext cx="1" cy="430084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Dot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>
              <a:stCxn id="115" idx="3"/>
              <a:endCxn id="115" idx="3"/>
            </p:cNvCxnSpPr>
            <p:nvPr/>
          </p:nvCxnSpPr>
          <p:spPr>
            <a:xfrm>
              <a:off x="4948301" y="3942692"/>
              <a:ext cx="0" cy="0"/>
            </a:xfrm>
            <a:prstGeom prst="line">
              <a:avLst/>
            </a:prstGeom>
            <a:ln w="635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3" name="Rounded Rectangle 192"/>
            <p:cNvSpPr/>
            <p:nvPr/>
          </p:nvSpPr>
          <p:spPr>
            <a:xfrm>
              <a:off x="5753991" y="3217827"/>
              <a:ext cx="2128110" cy="1049123"/>
            </a:xfrm>
            <a:prstGeom prst="roundRect">
              <a:avLst>
                <a:gd name="adj" fmla="val 0"/>
              </a:avLst>
            </a:prstGeom>
            <a:solidFill>
              <a:schemeClr val="accent2">
                <a:alpha val="50000"/>
              </a:schemeClr>
            </a:solidFill>
            <a:ln w="12700"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tIns="0" bIns="72000" rtlCol="0" anchor="b"/>
            <a:lstStyle/>
            <a:p>
              <a:pPr algn="ctr"/>
              <a:r>
                <a:rPr lang="en-GB" sz="700" b="1" i="1" dirty="0"/>
                <a:t>Copernicus Data Repositories</a:t>
              </a:r>
            </a:p>
          </p:txBody>
        </p:sp>
        <p:sp>
          <p:nvSpPr>
            <p:cNvPr id="202" name="Rounded Rectangle 201"/>
            <p:cNvSpPr/>
            <p:nvPr/>
          </p:nvSpPr>
          <p:spPr>
            <a:xfrm>
              <a:off x="5755188" y="3217827"/>
              <a:ext cx="2126912" cy="187823"/>
            </a:xfrm>
            <a:prstGeom prst="roundRect">
              <a:avLst>
                <a:gd name="adj" fmla="val 0"/>
              </a:avLst>
            </a:prstGeom>
            <a:solidFill>
              <a:schemeClr val="tx2">
                <a:alpha val="50000"/>
              </a:schemeClr>
            </a:solidFill>
            <a:ln w="127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600" b="1" dirty="0">
                  <a:solidFill>
                    <a:schemeClr val="tx1"/>
                  </a:solidFill>
                </a:rPr>
                <a:t>External Web Interface</a:t>
              </a:r>
            </a:p>
          </p:txBody>
        </p:sp>
        <p:sp>
          <p:nvSpPr>
            <p:cNvPr id="204" name="Down Arrow 203"/>
            <p:cNvSpPr/>
            <p:nvPr/>
          </p:nvSpPr>
          <p:spPr>
            <a:xfrm flipV="1">
              <a:off x="7561620" y="3420808"/>
              <a:ext cx="45038" cy="138147"/>
            </a:xfrm>
            <a:prstGeom prst="downArrow">
              <a:avLst/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700"/>
            </a:p>
          </p:txBody>
        </p:sp>
        <p:sp>
          <p:nvSpPr>
            <p:cNvPr id="205" name="Can 204"/>
            <p:cNvSpPr/>
            <p:nvPr/>
          </p:nvSpPr>
          <p:spPr>
            <a:xfrm>
              <a:off x="7406663" y="3578228"/>
              <a:ext cx="354951" cy="366541"/>
            </a:xfrm>
            <a:prstGeom prst="can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600" dirty="0">
                  <a:solidFill>
                    <a:schemeClr val="tx1"/>
                  </a:solidFill>
                </a:rPr>
                <a:t>S-5</a:t>
              </a:r>
            </a:p>
          </p:txBody>
        </p:sp>
        <p:sp>
          <p:nvSpPr>
            <p:cNvPr id="199" name="Down Arrow 198"/>
            <p:cNvSpPr/>
            <p:nvPr/>
          </p:nvSpPr>
          <p:spPr>
            <a:xfrm flipV="1">
              <a:off x="6541566" y="3420808"/>
              <a:ext cx="45038" cy="138147"/>
            </a:xfrm>
            <a:prstGeom prst="downArrow">
              <a:avLst/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700"/>
            </a:p>
          </p:txBody>
        </p:sp>
        <p:sp>
          <p:nvSpPr>
            <p:cNvPr id="201" name="Can 200"/>
            <p:cNvSpPr/>
            <p:nvPr/>
          </p:nvSpPr>
          <p:spPr>
            <a:xfrm>
              <a:off x="6386609" y="3574072"/>
              <a:ext cx="354951" cy="366541"/>
            </a:xfrm>
            <a:prstGeom prst="can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600" dirty="0">
                  <a:solidFill>
                    <a:schemeClr val="tx1"/>
                  </a:solidFill>
                </a:rPr>
                <a:t>S-2</a:t>
              </a:r>
            </a:p>
          </p:txBody>
        </p:sp>
        <p:cxnSp>
          <p:nvCxnSpPr>
            <p:cNvPr id="229" name="Straight Connector 228"/>
            <p:cNvCxnSpPr>
              <a:stCxn id="201" idx="3"/>
            </p:cNvCxnSpPr>
            <p:nvPr/>
          </p:nvCxnSpPr>
          <p:spPr>
            <a:xfrm>
              <a:off x="6564085" y="3940613"/>
              <a:ext cx="0" cy="445744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Dot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4" name="Can 233"/>
            <p:cNvSpPr/>
            <p:nvPr/>
          </p:nvSpPr>
          <p:spPr>
            <a:xfrm>
              <a:off x="6896635" y="3574317"/>
              <a:ext cx="354951" cy="366541"/>
            </a:xfrm>
            <a:prstGeom prst="can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600" dirty="0">
                  <a:solidFill>
                    <a:schemeClr val="tx1"/>
                  </a:solidFill>
                </a:rPr>
                <a:t>S-3</a:t>
              </a:r>
            </a:p>
          </p:txBody>
        </p:sp>
        <p:cxnSp>
          <p:nvCxnSpPr>
            <p:cNvPr id="235" name="Straight Connector 234"/>
            <p:cNvCxnSpPr>
              <a:stCxn id="234" idx="3"/>
            </p:cNvCxnSpPr>
            <p:nvPr/>
          </p:nvCxnSpPr>
          <p:spPr>
            <a:xfrm>
              <a:off x="7074111" y="3940858"/>
              <a:ext cx="0" cy="438708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Dot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6" name="Down Arrow 235"/>
            <p:cNvSpPr/>
            <p:nvPr/>
          </p:nvSpPr>
          <p:spPr>
            <a:xfrm flipV="1">
              <a:off x="7051592" y="3420808"/>
              <a:ext cx="45038" cy="138147"/>
            </a:xfrm>
            <a:prstGeom prst="downArrow">
              <a:avLst/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700"/>
            </a:p>
          </p:txBody>
        </p:sp>
        <p:sp>
          <p:nvSpPr>
            <p:cNvPr id="196" name="Down Arrow 195"/>
            <p:cNvSpPr/>
            <p:nvPr/>
          </p:nvSpPr>
          <p:spPr>
            <a:xfrm flipV="1">
              <a:off x="6029099" y="3420808"/>
              <a:ext cx="45037" cy="138147"/>
            </a:xfrm>
            <a:prstGeom prst="downArrow">
              <a:avLst/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700"/>
            </a:p>
          </p:txBody>
        </p:sp>
        <p:sp>
          <p:nvSpPr>
            <p:cNvPr id="197" name="Can 196"/>
            <p:cNvSpPr/>
            <p:nvPr/>
          </p:nvSpPr>
          <p:spPr>
            <a:xfrm>
              <a:off x="5871702" y="3574072"/>
              <a:ext cx="359831" cy="366541"/>
            </a:xfrm>
            <a:prstGeom prst="can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r>
                <a:rPr lang="en-GB" sz="600" dirty="0">
                  <a:solidFill>
                    <a:schemeClr val="tx1"/>
                  </a:solidFill>
                </a:rPr>
                <a:t>S-1</a:t>
              </a:r>
            </a:p>
          </p:txBody>
        </p:sp>
        <p:cxnSp>
          <p:nvCxnSpPr>
            <p:cNvPr id="225" name="Straight Connector 224"/>
            <p:cNvCxnSpPr>
              <a:stCxn id="197" idx="3"/>
              <a:endCxn id="197" idx="3"/>
            </p:cNvCxnSpPr>
            <p:nvPr/>
          </p:nvCxnSpPr>
          <p:spPr>
            <a:xfrm>
              <a:off x="6051618" y="3940613"/>
              <a:ext cx="0" cy="0"/>
            </a:xfrm>
            <a:prstGeom prst="line">
              <a:avLst/>
            </a:prstGeom>
            <a:ln w="635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>
              <a:stCxn id="197" idx="3"/>
            </p:cNvCxnSpPr>
            <p:nvPr/>
          </p:nvCxnSpPr>
          <p:spPr>
            <a:xfrm>
              <a:off x="6051618" y="3940613"/>
              <a:ext cx="0" cy="432161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Dot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" name="Rounded Rectangle 255"/>
            <p:cNvSpPr/>
            <p:nvPr/>
          </p:nvSpPr>
          <p:spPr>
            <a:xfrm>
              <a:off x="1612904" y="981261"/>
              <a:ext cx="1725526" cy="240944"/>
            </a:xfrm>
            <a:prstGeom prst="roundRect">
              <a:avLst>
                <a:gd name="adj" fmla="val 0"/>
              </a:avLst>
            </a:prstGeom>
            <a:solidFill>
              <a:srgbClr val="C5EDFF"/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700" dirty="0"/>
                <a:t>……….</a:t>
              </a:r>
            </a:p>
          </p:txBody>
        </p:sp>
        <p:sp>
          <p:nvSpPr>
            <p:cNvPr id="255" name="Rounded Rectangle 254"/>
            <p:cNvSpPr/>
            <p:nvPr/>
          </p:nvSpPr>
          <p:spPr>
            <a:xfrm>
              <a:off x="1661813" y="1094739"/>
              <a:ext cx="1725526" cy="240944"/>
            </a:xfrm>
            <a:prstGeom prst="roundRect">
              <a:avLst>
                <a:gd name="adj" fmla="val 0"/>
              </a:avLst>
            </a:prstGeom>
            <a:solidFill>
              <a:srgbClr val="C5EDFF"/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700" dirty="0"/>
                <a:t>……….</a:t>
              </a:r>
            </a:p>
            <a:p>
              <a:pPr algn="ctr"/>
              <a:endParaRPr lang="en-GB" sz="700" dirty="0"/>
            </a:p>
          </p:txBody>
        </p:sp>
        <p:sp>
          <p:nvSpPr>
            <p:cNvPr id="171" name="Rounded Rectangle 170"/>
            <p:cNvSpPr/>
            <p:nvPr/>
          </p:nvSpPr>
          <p:spPr>
            <a:xfrm>
              <a:off x="1713725" y="1231409"/>
              <a:ext cx="1725526" cy="240944"/>
            </a:xfrm>
            <a:prstGeom prst="roundRect">
              <a:avLst>
                <a:gd name="adj" fmla="val 0"/>
              </a:avLst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500" dirty="0"/>
                <a:t>ESA PDGS Data Cube GUI</a:t>
              </a:r>
              <a:r>
                <a:rPr lang="en-GB" sz="500" dirty="0">
                  <a:solidFill>
                    <a:srgbClr val="FF0000"/>
                  </a:solidFill>
                </a:rPr>
                <a:t>, VIRES GUI, </a:t>
              </a:r>
              <a:r>
                <a:rPr lang="en-GB" sz="500" dirty="0" err="1">
                  <a:solidFill>
                    <a:srgbClr val="FF0000"/>
                  </a:solidFill>
                </a:rPr>
                <a:t>etc</a:t>
              </a:r>
              <a:r>
                <a:rPr lang="mr-IN" sz="500" dirty="0">
                  <a:solidFill>
                    <a:srgbClr val="FF0000"/>
                  </a:solidFill>
                </a:rPr>
                <a:t>…</a:t>
              </a:r>
              <a:endParaRPr lang="en-GB" sz="500" dirty="0">
                <a:solidFill>
                  <a:srgbClr val="FF0000"/>
                </a:solidFill>
              </a:endParaRPr>
            </a:p>
          </p:txBody>
        </p:sp>
        <p:cxnSp>
          <p:nvCxnSpPr>
            <p:cNvPr id="285" name="Straight Connector 284"/>
            <p:cNvCxnSpPr>
              <a:stCxn id="115" idx="3"/>
            </p:cNvCxnSpPr>
            <p:nvPr/>
          </p:nvCxnSpPr>
          <p:spPr>
            <a:xfrm>
              <a:off x="4948301" y="3942691"/>
              <a:ext cx="0" cy="436875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Dot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Rounded Rectangle 101"/>
            <p:cNvSpPr/>
            <p:nvPr/>
          </p:nvSpPr>
          <p:spPr>
            <a:xfrm>
              <a:off x="8310569" y="2194240"/>
              <a:ext cx="574752" cy="322973"/>
            </a:xfrm>
            <a:prstGeom prst="roundRect">
              <a:avLst>
                <a:gd name="adj" fmla="val 0"/>
              </a:avLst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" dirty="0">
                  <a:solidFill>
                    <a:srgbClr val="FF0000"/>
                  </a:solidFill>
                </a:rPr>
                <a:t>ESA Operational Service</a:t>
              </a:r>
            </a:p>
          </p:txBody>
        </p:sp>
        <p:sp>
          <p:nvSpPr>
            <p:cNvPr id="104" name="Rounded Rectangle 103"/>
            <p:cNvSpPr/>
            <p:nvPr/>
          </p:nvSpPr>
          <p:spPr>
            <a:xfrm>
              <a:off x="4015523" y="71134"/>
              <a:ext cx="586109" cy="242236"/>
            </a:xfrm>
            <a:prstGeom prst="roundRect">
              <a:avLst>
                <a:gd name="adj" fmla="val 0"/>
              </a:avLst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" dirty="0">
                  <a:solidFill>
                    <a:srgbClr val="FF0000"/>
                  </a:solidFill>
                </a:rPr>
                <a:t>User Community</a:t>
              </a:r>
            </a:p>
          </p:txBody>
        </p:sp>
        <p:sp>
          <p:nvSpPr>
            <p:cNvPr id="105" name="Rounded Rectangle 104"/>
            <p:cNvSpPr/>
            <p:nvPr/>
          </p:nvSpPr>
          <p:spPr>
            <a:xfrm>
              <a:off x="1801713" y="27408"/>
              <a:ext cx="543074" cy="115366"/>
            </a:xfrm>
            <a:prstGeom prst="roundRect">
              <a:avLst>
                <a:gd name="adj" fmla="val 0"/>
              </a:avLst>
            </a:prstGeom>
            <a:solidFill>
              <a:schemeClr val="lt1"/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500" dirty="0"/>
                <a:t>ESA</a:t>
              </a:r>
            </a:p>
          </p:txBody>
        </p:sp>
        <p:sp>
          <p:nvSpPr>
            <p:cNvPr id="106" name="Rounded Rectangle 105"/>
            <p:cNvSpPr/>
            <p:nvPr/>
          </p:nvSpPr>
          <p:spPr>
            <a:xfrm>
              <a:off x="1801713" y="174468"/>
              <a:ext cx="543074" cy="115366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500" dirty="0"/>
                <a:t>External</a:t>
              </a:r>
            </a:p>
          </p:txBody>
        </p:sp>
        <p:sp>
          <p:nvSpPr>
            <p:cNvPr id="108" name="Rounded Rectangle 107"/>
            <p:cNvSpPr/>
            <p:nvPr/>
          </p:nvSpPr>
          <p:spPr>
            <a:xfrm>
              <a:off x="5728652" y="1573587"/>
              <a:ext cx="1008482" cy="176933"/>
            </a:xfrm>
            <a:prstGeom prst="roundRect">
              <a:avLst>
                <a:gd name="adj" fmla="val 0"/>
              </a:avLst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en-GB" sz="500" dirty="0">
                  <a:solidFill>
                    <a:schemeClr val="tx1"/>
                  </a:solidFill>
                </a:rPr>
                <a:t>OpenSearch</a:t>
              </a:r>
            </a:p>
            <a:p>
              <a:pPr algn="ctr">
                <a:lnSpc>
                  <a:spcPct val="120000"/>
                </a:lnSpc>
              </a:pPr>
              <a:r>
                <a:rPr lang="en-GB" sz="500" dirty="0">
                  <a:solidFill>
                    <a:schemeClr val="tx1"/>
                  </a:solidFill>
                </a:rPr>
                <a:t>(collections and granules)</a:t>
              </a:r>
            </a:p>
          </p:txBody>
        </p:sp>
        <p:sp>
          <p:nvSpPr>
            <p:cNvPr id="116" name="Rounded Rectangle 115"/>
            <p:cNvSpPr/>
            <p:nvPr/>
          </p:nvSpPr>
          <p:spPr>
            <a:xfrm>
              <a:off x="3171825" y="1818110"/>
              <a:ext cx="739775" cy="229824"/>
            </a:xfrm>
            <a:prstGeom prst="roundRect">
              <a:avLst>
                <a:gd name="adj" fmla="val 0"/>
              </a:avLst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en-GB" sz="500" dirty="0">
                  <a:solidFill>
                    <a:srgbClr val="000000"/>
                  </a:solidFill>
                </a:rPr>
                <a:t>OpenSearch</a:t>
              </a:r>
            </a:p>
            <a:p>
              <a:pPr algn="ctr">
                <a:lnSpc>
                  <a:spcPct val="120000"/>
                </a:lnSpc>
              </a:pPr>
              <a:r>
                <a:rPr lang="en-GB" sz="500" dirty="0">
                  <a:solidFill>
                    <a:srgbClr val="000000"/>
                  </a:solidFill>
                </a:rPr>
                <a:t>(collections </a:t>
              </a:r>
            </a:p>
            <a:p>
              <a:pPr algn="ctr">
                <a:lnSpc>
                  <a:spcPct val="120000"/>
                </a:lnSpc>
              </a:pPr>
              <a:r>
                <a:rPr lang="en-GB" sz="500" dirty="0">
                  <a:solidFill>
                    <a:srgbClr val="000000"/>
                  </a:solidFill>
                </a:rPr>
                <a:t>and granules)</a:t>
              </a:r>
            </a:p>
          </p:txBody>
        </p:sp>
        <p:sp>
          <p:nvSpPr>
            <p:cNvPr id="118" name="Rounded Rectangle 117"/>
            <p:cNvSpPr/>
            <p:nvPr/>
          </p:nvSpPr>
          <p:spPr>
            <a:xfrm>
              <a:off x="722152" y="1878280"/>
              <a:ext cx="1361350" cy="122230"/>
            </a:xfrm>
            <a:prstGeom prst="roundRect">
              <a:avLst>
                <a:gd name="adj" fmla="val 0"/>
              </a:avLst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" dirty="0">
                  <a:solidFill>
                    <a:schemeClr val="tx1"/>
                  </a:solidFill>
                </a:rPr>
                <a:t>Standard services request Interfaces (e.g., restful API)</a:t>
              </a:r>
            </a:p>
          </p:txBody>
        </p:sp>
        <p:sp>
          <p:nvSpPr>
            <p:cNvPr id="119" name="Rounded Rectangle 118"/>
            <p:cNvSpPr/>
            <p:nvPr/>
          </p:nvSpPr>
          <p:spPr>
            <a:xfrm>
              <a:off x="206753" y="3732552"/>
              <a:ext cx="1254136" cy="118962"/>
            </a:xfrm>
            <a:prstGeom prst="roundRect">
              <a:avLst>
                <a:gd name="adj" fmla="val 0"/>
              </a:avLst>
            </a:prstGeom>
            <a:solidFill>
              <a:srgbClr val="C5EDFF"/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GB" sz="500" dirty="0"/>
                <a:t>User Applications</a:t>
              </a:r>
            </a:p>
          </p:txBody>
        </p:sp>
        <p:cxnSp>
          <p:nvCxnSpPr>
            <p:cNvPr id="26" name="Elbow Connector 25"/>
            <p:cNvCxnSpPr>
              <a:stCxn id="153" idx="2"/>
              <a:endCxn id="36" idx="3"/>
            </p:cNvCxnSpPr>
            <p:nvPr/>
          </p:nvCxnSpPr>
          <p:spPr>
            <a:xfrm rot="5400000">
              <a:off x="4155368" y="446752"/>
              <a:ext cx="1882383" cy="6104593"/>
            </a:xfrm>
            <a:prstGeom prst="bentConnector3">
              <a:avLst>
                <a:gd name="adj1" fmla="val 112144"/>
              </a:avLst>
            </a:prstGeom>
            <a:ln w="12700" cmpd="sng">
              <a:solidFill>
                <a:srgbClr val="3366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/>
            <p:cNvCxnSpPr/>
            <p:nvPr/>
          </p:nvCxnSpPr>
          <p:spPr>
            <a:xfrm>
              <a:off x="295608" y="88769"/>
              <a:ext cx="208246" cy="0"/>
            </a:xfrm>
            <a:prstGeom prst="straightConnector1">
              <a:avLst/>
            </a:prstGeom>
            <a:ln>
              <a:solidFill>
                <a:srgbClr val="3366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TextBox 142"/>
            <p:cNvSpPr txBox="1"/>
            <p:nvPr/>
          </p:nvSpPr>
          <p:spPr>
            <a:xfrm>
              <a:off x="521005" y="-6791"/>
              <a:ext cx="864339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00" dirty="0"/>
                <a:t>Operational interface</a:t>
              </a:r>
            </a:p>
          </p:txBody>
        </p:sp>
        <p:cxnSp>
          <p:nvCxnSpPr>
            <p:cNvPr id="190" name="Elbow Connector 189"/>
            <p:cNvCxnSpPr>
              <a:stCxn id="205" idx="3"/>
            </p:cNvCxnSpPr>
            <p:nvPr/>
          </p:nvCxnSpPr>
          <p:spPr>
            <a:xfrm rot="5400000">
              <a:off x="4747064" y="1542492"/>
              <a:ext cx="434799" cy="5239352"/>
            </a:xfrm>
            <a:prstGeom prst="bentConnector2">
              <a:avLst/>
            </a:prstGeom>
            <a:ln w="12700" cmpd="sng">
              <a:solidFill>
                <a:schemeClr val="tx1"/>
              </a:solidFill>
              <a:prstDash val="dash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Elbow Connector 176"/>
            <p:cNvCxnSpPr>
              <a:stCxn id="144" idx="2"/>
            </p:cNvCxnSpPr>
            <p:nvPr/>
          </p:nvCxnSpPr>
          <p:spPr>
            <a:xfrm rot="5400000">
              <a:off x="6203409" y="2125579"/>
              <a:ext cx="1459540" cy="239258"/>
            </a:xfrm>
            <a:prstGeom prst="bentConnector3">
              <a:avLst>
                <a:gd name="adj1" fmla="val 99598"/>
              </a:avLst>
            </a:prstGeom>
            <a:ln w="12700" cmpd="sng">
              <a:solidFill>
                <a:srgbClr val="008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Can 35"/>
            <p:cNvSpPr/>
            <p:nvPr/>
          </p:nvSpPr>
          <p:spPr>
            <a:xfrm>
              <a:off x="1772599" y="4114262"/>
              <a:ext cx="543326" cy="325978"/>
            </a:xfrm>
            <a:prstGeom prst="can">
              <a:avLst/>
            </a:prstGeom>
            <a:solidFill>
              <a:srgbClr val="FFFFFF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>
                  <a:solidFill>
                    <a:schemeClr val="tx1"/>
                  </a:solidFill>
                </a:rPr>
                <a:t>Storage</a:t>
              </a:r>
            </a:p>
          </p:txBody>
        </p:sp>
        <p:sp>
          <p:nvSpPr>
            <p:cNvPr id="203" name="Can 202"/>
            <p:cNvSpPr/>
            <p:nvPr/>
          </p:nvSpPr>
          <p:spPr>
            <a:xfrm>
              <a:off x="1772410" y="3871889"/>
              <a:ext cx="543326" cy="325978"/>
            </a:xfrm>
            <a:prstGeom prst="can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700" dirty="0">
                  <a:solidFill>
                    <a:schemeClr val="tx1"/>
                  </a:solidFill>
                </a:rPr>
                <a:t>Temporary</a:t>
              </a:r>
            </a:p>
          </p:txBody>
        </p:sp>
        <p:sp>
          <p:nvSpPr>
            <p:cNvPr id="117" name="Rounded Rectangle 116"/>
            <p:cNvSpPr/>
            <p:nvPr/>
          </p:nvSpPr>
          <p:spPr>
            <a:xfrm>
              <a:off x="1226124" y="2353557"/>
              <a:ext cx="1475557" cy="311339"/>
            </a:xfrm>
            <a:prstGeom prst="roundRect">
              <a:avLst>
                <a:gd name="adj" fmla="val 0"/>
              </a:avLst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en-GB" sz="500" dirty="0">
                  <a:solidFill>
                    <a:srgbClr val="000000"/>
                  </a:solidFill>
                </a:rPr>
                <a:t>Protocol for data access</a:t>
              </a:r>
            </a:p>
            <a:p>
              <a:pPr algn="ctr">
                <a:lnSpc>
                  <a:spcPct val="120000"/>
                </a:lnSpc>
              </a:pPr>
              <a:r>
                <a:rPr lang="en-GB" sz="500" dirty="0">
                  <a:solidFill>
                    <a:srgbClr val="000000"/>
                  </a:solidFill>
                </a:rPr>
                <a:t>(e.g., OGC, Open </a:t>
              </a:r>
              <a:r>
                <a:rPr lang="en-GB" sz="500" dirty="0" err="1">
                  <a:solidFill>
                    <a:srgbClr val="000000"/>
                  </a:solidFill>
                </a:rPr>
                <a:t>Datacube</a:t>
              </a:r>
              <a:r>
                <a:rPr lang="en-GB" sz="500" dirty="0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94" name="Rounded Rectangle 93"/>
            <p:cNvSpPr/>
            <p:nvPr/>
          </p:nvSpPr>
          <p:spPr>
            <a:xfrm>
              <a:off x="206753" y="3909818"/>
              <a:ext cx="1254136" cy="130031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GB" sz="500" dirty="0"/>
                <a:t>ESA User Applications</a:t>
              </a:r>
            </a:p>
          </p:txBody>
        </p:sp>
        <p:cxnSp>
          <p:nvCxnSpPr>
            <p:cNvPr id="123" name="Elbow Connector 122"/>
            <p:cNvCxnSpPr>
              <a:stCxn id="109" idx="1"/>
              <a:endCxn id="128" idx="3"/>
            </p:cNvCxnSpPr>
            <p:nvPr/>
          </p:nvCxnSpPr>
          <p:spPr>
            <a:xfrm rot="10800000">
              <a:off x="5766827" y="2318316"/>
              <a:ext cx="1988767" cy="1911"/>
            </a:xfrm>
            <a:prstGeom prst="bentConnector3">
              <a:avLst>
                <a:gd name="adj1" fmla="val 50000"/>
              </a:avLst>
            </a:prstGeom>
            <a:ln w="12700" cmpd="sng">
              <a:solidFill>
                <a:srgbClr val="3366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Rounded Rectangle 123"/>
            <p:cNvSpPr/>
            <p:nvPr/>
          </p:nvSpPr>
          <p:spPr>
            <a:xfrm>
              <a:off x="7120012" y="911711"/>
              <a:ext cx="710708" cy="545305"/>
            </a:xfrm>
            <a:prstGeom prst="roundRect">
              <a:avLst>
                <a:gd name="adj" fmla="val 0"/>
              </a:avLst>
            </a:prstGeom>
            <a:solidFill>
              <a:srgbClr val="C5EDFF"/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500" dirty="0"/>
                <a:t>External catalogue application</a:t>
              </a:r>
            </a:p>
          </p:txBody>
        </p:sp>
        <p:cxnSp>
          <p:nvCxnSpPr>
            <p:cNvPr id="132" name="Straight Arrow Connector 131"/>
            <p:cNvCxnSpPr/>
            <p:nvPr/>
          </p:nvCxnSpPr>
          <p:spPr>
            <a:xfrm>
              <a:off x="295608" y="323571"/>
              <a:ext cx="208246" cy="0"/>
            </a:xfrm>
            <a:prstGeom prst="straightConnector1">
              <a:avLst/>
            </a:prstGeom>
            <a:ln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TextBox 132"/>
            <p:cNvSpPr txBox="1"/>
            <p:nvPr/>
          </p:nvSpPr>
          <p:spPr>
            <a:xfrm>
              <a:off x="521005" y="228011"/>
              <a:ext cx="877163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00" dirty="0"/>
                <a:t>Data access interface</a:t>
              </a:r>
            </a:p>
          </p:txBody>
        </p:sp>
        <p:cxnSp>
          <p:nvCxnSpPr>
            <p:cNvPr id="139" name="Elbow Connector 138"/>
            <p:cNvCxnSpPr>
              <a:endCxn id="163" idx="0"/>
            </p:cNvCxnSpPr>
            <p:nvPr/>
          </p:nvCxnSpPr>
          <p:spPr>
            <a:xfrm rot="16200000" flipH="1">
              <a:off x="2706413" y="1799467"/>
              <a:ext cx="1710822" cy="1136911"/>
            </a:xfrm>
            <a:prstGeom prst="bentConnector3">
              <a:avLst>
                <a:gd name="adj1" fmla="val 85062"/>
              </a:avLst>
            </a:prstGeom>
            <a:ln w="12700" cmpd="sng">
              <a:solidFill>
                <a:srgbClr val="008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Rectangle 174"/>
            <p:cNvSpPr/>
            <p:nvPr/>
          </p:nvSpPr>
          <p:spPr>
            <a:xfrm>
              <a:off x="5698656" y="1800909"/>
              <a:ext cx="171597" cy="10870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5010051" y="3802760"/>
              <a:ext cx="144624" cy="9576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1923535" y="3772422"/>
              <a:ext cx="144624" cy="9576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7755593" y="2272343"/>
              <a:ext cx="144624" cy="9576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7303769" y="3712162"/>
              <a:ext cx="171597" cy="10870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5595229" y="2263964"/>
              <a:ext cx="171597" cy="10870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6931364" y="3215117"/>
              <a:ext cx="171597" cy="10870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3207232" y="1429447"/>
              <a:ext cx="144624" cy="9576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3840570" y="3225265"/>
              <a:ext cx="144624" cy="9576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6980496" y="1419672"/>
              <a:ext cx="144624" cy="9576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8" name="Elbow Connector 147"/>
            <p:cNvCxnSpPr>
              <a:stCxn id="202" idx="0"/>
            </p:cNvCxnSpPr>
            <p:nvPr/>
          </p:nvCxnSpPr>
          <p:spPr>
            <a:xfrm rot="16200000" flipV="1">
              <a:off x="5353235" y="1752417"/>
              <a:ext cx="249200" cy="2681619"/>
            </a:xfrm>
            <a:prstGeom prst="bentConnector2">
              <a:avLst/>
            </a:prstGeom>
            <a:ln w="12700" cmpd="sng">
              <a:solidFill>
                <a:srgbClr val="008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TextBox 151"/>
            <p:cNvSpPr txBox="1"/>
            <p:nvPr/>
          </p:nvSpPr>
          <p:spPr>
            <a:xfrm>
              <a:off x="4762032" y="2838232"/>
              <a:ext cx="1005403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00" dirty="0">
                  <a:solidFill>
                    <a:srgbClr val="008542"/>
                  </a:solidFill>
                </a:rPr>
                <a:t>Products Access Interface</a:t>
              </a: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5794525" y="2183136"/>
              <a:ext cx="954107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00" dirty="0">
                  <a:solidFill>
                    <a:srgbClr val="0000FF"/>
                  </a:solidFill>
                </a:rPr>
                <a:t>Metadata management</a:t>
              </a: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8108069" y="3263407"/>
              <a:ext cx="787395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00" dirty="0">
                  <a:solidFill>
                    <a:srgbClr val="0000FF"/>
                  </a:solidFill>
                </a:rPr>
                <a:t>Data management</a:t>
              </a:r>
            </a:p>
          </p:txBody>
        </p:sp>
        <p:cxnSp>
          <p:nvCxnSpPr>
            <p:cNvPr id="158" name="Straight Connector 157"/>
            <p:cNvCxnSpPr>
              <a:endCxn id="110" idx="3"/>
            </p:cNvCxnSpPr>
            <p:nvPr/>
          </p:nvCxnSpPr>
          <p:spPr>
            <a:xfrm flipH="1" flipV="1">
              <a:off x="1460889" y="4139266"/>
              <a:ext cx="288768" cy="6306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Dot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Elbow Connector 119"/>
            <p:cNvCxnSpPr/>
            <p:nvPr/>
          </p:nvCxnSpPr>
          <p:spPr>
            <a:xfrm rot="16200000" flipH="1">
              <a:off x="6559038" y="4330970"/>
              <a:ext cx="698784" cy="1"/>
            </a:xfrm>
            <a:prstGeom prst="bentConnector3">
              <a:avLst>
                <a:gd name="adj1" fmla="val 50000"/>
              </a:avLst>
            </a:prstGeom>
            <a:ln w="12700" cmpd="sng">
              <a:solidFill>
                <a:srgbClr val="3366FF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1877566" y="1685757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cxnSp>
          <p:nvCxnSpPr>
            <p:cNvPr id="100" name="Elbow Connector 99"/>
            <p:cNvCxnSpPr/>
            <p:nvPr/>
          </p:nvCxnSpPr>
          <p:spPr>
            <a:xfrm rot="5400000">
              <a:off x="729850" y="1728814"/>
              <a:ext cx="1689903" cy="1282702"/>
            </a:xfrm>
            <a:prstGeom prst="bentConnector3">
              <a:avLst>
                <a:gd name="adj1" fmla="val 30836"/>
              </a:avLst>
            </a:prstGeom>
            <a:ln w="12700" cmpd="sng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ounded Rectangle 2"/>
          <p:cNvSpPr/>
          <p:nvPr/>
        </p:nvSpPr>
        <p:spPr>
          <a:xfrm>
            <a:off x="5488693" y="1237295"/>
            <a:ext cx="1556616" cy="236257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5"/>
              </a:rPr>
              <a:t>https://eocat.esa.int/sec/#data-services-area</a:t>
            </a:r>
            <a:r>
              <a:rPr lang="en-GB" sz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3899656" y="2076319"/>
            <a:ext cx="1413763" cy="236257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6"/>
              </a:rPr>
              <a:t>https://thesauri.eo.esa.int/thesaurus/en/</a:t>
            </a:r>
            <a:r>
              <a:rPr lang="en-GB" sz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4032576" y="2578854"/>
            <a:ext cx="2780974" cy="236257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7"/>
              </a:rPr>
              <a:t>https://eocat.esa.int/opensearch/description.xml</a:t>
            </a:r>
            <a:r>
              <a:rPr lang="en-GB" sz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2968018" y="3111635"/>
            <a:ext cx="2405465" cy="40151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8"/>
              </a:rPr>
              <a:t>https://esar-ds.eo.esa.int/oads/meta/ASA_IMP_1P/index/</a:t>
            </a:r>
            <a:r>
              <a:rPr lang="en-GB" sz="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br>
              <a:rPr lang="en-GB" sz="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GB" sz="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9"/>
              </a:rPr>
              <a:t>https://smos-diss.eo.esa.int/oads/meta/SMOS_Open/index/</a:t>
            </a:r>
            <a:r>
              <a:rPr lang="en-GB" sz="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r>
              <a:rPr lang="en-GB" sz="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……</a:t>
            </a:r>
          </a:p>
          <a:p>
            <a:r>
              <a:rPr lang="en-GB" sz="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……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5766827" y="3215115"/>
            <a:ext cx="2115274" cy="205691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10"/>
              </a:rPr>
              <a:t>https://scihub.esa.int/dhus/</a:t>
            </a:r>
            <a:r>
              <a:rPr lang="en-GB" sz="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1729573" y="1243702"/>
            <a:ext cx="1706675" cy="236257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11"/>
              </a:rPr>
              <a:t>https://datacube.pdgs.eo.esa.int/</a:t>
            </a:r>
            <a:r>
              <a:rPr lang="en-GB" sz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167443" y="4433324"/>
            <a:ext cx="1670107" cy="277815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12"/>
              </a:rPr>
              <a:t>https://datacube.pdgs.eo.esa.int/wcs?service=WCS&amp;request=GetCapabilities</a:t>
            </a:r>
            <a:r>
              <a:rPr lang="en-US" sz="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GB" sz="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5870253" y="179571"/>
            <a:ext cx="325441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Current Instantiation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3680384" y="1247934"/>
            <a:ext cx="1706675" cy="236257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600" b="1" dirty="0">
                <a:hlinkClick r:id="rId13"/>
              </a:rPr>
              <a:t>https://earth.esa.int/eogateway</a:t>
            </a:r>
            <a:r>
              <a:rPr lang="en-GB" sz="6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3918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/>
              <a:t>ESA PDGS Data Cube</a:t>
            </a:r>
          </a:p>
          <a:p>
            <a:pPr marL="1095750" lvl="1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>
                <a:solidFill>
                  <a:srgbClr val="FF0000"/>
                </a:solidFill>
              </a:rPr>
              <a:t>Use Cases </a:t>
            </a:r>
          </a:p>
          <a:p>
            <a:pPr marL="1693350" lvl="2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>
                <a:solidFill>
                  <a:srgbClr val="FF0000"/>
                </a:solidFill>
              </a:rPr>
              <a:t>EO Data Management </a:t>
            </a:r>
          </a:p>
          <a:p>
            <a:pPr marL="1693350" lvl="2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/>
              <a:t>In-Situ Data Management</a:t>
            </a:r>
          </a:p>
          <a:p>
            <a:pPr marL="1693350" lvl="2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/>
              <a:t>CEOS WGCV</a:t>
            </a:r>
          </a:p>
          <a:p>
            <a:pPr marL="1095750" lvl="1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/>
              <a:t>Demo</a:t>
            </a:r>
          </a:p>
          <a:p>
            <a:pPr marL="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sz="1800" dirty="0"/>
              <a:t>Next Steps </a:t>
            </a:r>
          </a:p>
        </p:txBody>
      </p:sp>
    </p:spTree>
    <p:extLst>
      <p:ext uri="{BB962C8B-B14F-4D97-AF65-F5344CB8AC3E}">
        <p14:creationId xmlns:p14="http://schemas.microsoft.com/office/powerpoint/2010/main" val="886279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z="19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en-GB" sz="19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GB" sz="19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UC1: EO Data Discovery, Visualization and Pixel-based Access</a:t>
            </a:r>
          </a:p>
          <a:p>
            <a:endParaRPr lang="en-GB" sz="19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GB" sz="19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UC2: EO Service Discovery and Processing</a:t>
            </a:r>
          </a:p>
          <a:p>
            <a:endParaRPr lang="en-GB" sz="19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357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E65ED226-F47D-F744-98E3-2C3A33641C7D}"/>
              </a:ext>
            </a:extLst>
          </p:cNvPr>
          <p:cNvGrpSpPr/>
          <p:nvPr/>
        </p:nvGrpSpPr>
        <p:grpSpPr>
          <a:xfrm>
            <a:off x="71448" y="3302488"/>
            <a:ext cx="2530403" cy="650873"/>
            <a:chOff x="95263" y="4068835"/>
            <a:chExt cx="3373871" cy="86783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1991E0D-4A95-EB42-B9AD-79264BD6F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263" y="4216666"/>
              <a:ext cx="720000" cy="720000"/>
            </a:xfrm>
            <a:prstGeom prst="rect">
              <a:avLst/>
            </a:prstGeom>
          </p:spPr>
        </p:pic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3C1976DB-0063-8848-A40D-6A8659BEFBC7}"/>
                </a:ext>
              </a:extLst>
            </p:cNvPr>
            <p:cNvSpPr txBox="1"/>
            <p:nvPr/>
          </p:nvSpPr>
          <p:spPr>
            <a:xfrm>
              <a:off x="870179" y="4068835"/>
              <a:ext cx="25989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1050" b="1" dirty="0">
                  <a:latin typeface="+mj-lt"/>
                </a:rPr>
                <a:t>Data </a:t>
              </a:r>
              <a:r>
                <a:rPr lang="it-IT" sz="1050" b="1" dirty="0" err="1">
                  <a:latin typeface="+mj-lt"/>
                </a:rPr>
                <a:t>layer</a:t>
              </a:r>
              <a:r>
                <a:rPr lang="it-IT" sz="1050" b="1" dirty="0">
                  <a:latin typeface="+mj-lt"/>
                </a:rPr>
                <a:t/>
              </a:r>
              <a:br>
                <a:rPr lang="it-IT" sz="1050" b="1" dirty="0">
                  <a:latin typeface="+mj-lt"/>
                </a:rPr>
              </a:br>
              <a:r>
                <a:rPr lang="it-IT" sz="800" dirty="0">
                  <a:latin typeface="+mj-lt"/>
                </a:rPr>
                <a:t>Data </a:t>
              </a:r>
              <a:r>
                <a:rPr lang="it-IT" sz="800" dirty="0" err="1">
                  <a:latin typeface="+mj-lt"/>
                </a:rPr>
                <a:t>remain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at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their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own</a:t>
              </a:r>
              <a:r>
                <a:rPr lang="it-IT" sz="800" dirty="0">
                  <a:latin typeface="+mj-lt"/>
                </a:rPr>
                <a:t> location (multiple data centers) with the </a:t>
              </a:r>
              <a:r>
                <a:rPr lang="it-IT" sz="800" dirty="0" err="1">
                  <a:latin typeface="+mj-lt"/>
                </a:rPr>
                <a:t>original</a:t>
              </a:r>
              <a:r>
                <a:rPr lang="it-IT" sz="800" dirty="0">
                  <a:latin typeface="+mj-lt"/>
                </a:rPr>
                <a:t> data format</a:t>
              </a:r>
              <a:endParaRPr lang="it-IT" sz="1050" dirty="0">
                <a:latin typeface="+mj-lt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4190BC-C395-E34D-8734-4712FC4C71DF}"/>
              </a:ext>
            </a:extLst>
          </p:cNvPr>
          <p:cNvGrpSpPr/>
          <p:nvPr/>
        </p:nvGrpSpPr>
        <p:grpSpPr>
          <a:xfrm>
            <a:off x="95470" y="1976255"/>
            <a:ext cx="2735279" cy="702017"/>
            <a:chOff x="127293" y="2481483"/>
            <a:chExt cx="3647038" cy="93602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F222F07-AF30-4E49-A826-9ECDB1CCFC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293" y="2654870"/>
              <a:ext cx="828951" cy="762635"/>
            </a:xfrm>
            <a:prstGeom prst="rect">
              <a:avLst/>
            </a:prstGeom>
          </p:spPr>
        </p:pic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BA1C8AC0-BAEB-3048-A994-414831ABC0A2}"/>
                </a:ext>
              </a:extLst>
            </p:cNvPr>
            <p:cNvSpPr txBox="1"/>
            <p:nvPr/>
          </p:nvSpPr>
          <p:spPr>
            <a:xfrm>
              <a:off x="961886" y="2481483"/>
              <a:ext cx="2812445" cy="800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900" b="1" dirty="0" err="1">
                  <a:latin typeface="+mj-lt"/>
                </a:rPr>
                <a:t>Datacube</a:t>
              </a:r>
              <a:r>
                <a:rPr lang="it-IT" sz="900" b="1" dirty="0">
                  <a:latin typeface="+mj-lt"/>
                </a:rPr>
                <a:t> Engine/API </a:t>
              </a:r>
              <a:r>
                <a:rPr lang="it-IT" sz="900" b="1" dirty="0" err="1">
                  <a:latin typeface="+mj-lt"/>
                </a:rPr>
                <a:t>VMs</a:t>
              </a:r>
              <a:r>
                <a:rPr lang="it-IT" sz="900" b="1" dirty="0">
                  <a:latin typeface="+mj-lt"/>
                </a:rPr>
                <a:t> </a:t>
              </a:r>
              <a:r>
                <a:rPr lang="it-IT" sz="1050" b="1" dirty="0">
                  <a:latin typeface="+mj-lt"/>
                </a:rPr>
                <a:t/>
              </a:r>
              <a:br>
                <a:rPr lang="it-IT" sz="1050" b="1" dirty="0">
                  <a:latin typeface="+mj-lt"/>
                </a:rPr>
              </a:br>
              <a:r>
                <a:rPr lang="it-IT" sz="800" dirty="0">
                  <a:latin typeface="+mj-lt"/>
                </a:rPr>
                <a:t>The </a:t>
              </a:r>
              <a:r>
                <a:rPr lang="it-IT" sz="800" dirty="0" err="1">
                  <a:latin typeface="+mj-lt"/>
                </a:rPr>
                <a:t>deployment</a:t>
              </a:r>
              <a:r>
                <a:rPr lang="it-IT" sz="800" dirty="0">
                  <a:latin typeface="+mj-lt"/>
                </a:rPr>
                <a:t> of DC-DAS in front of </a:t>
              </a:r>
              <a:r>
                <a:rPr lang="it-IT" sz="800" dirty="0" err="1">
                  <a:latin typeface="+mj-lt"/>
                </a:rPr>
                <a:t>each</a:t>
              </a:r>
              <a:r>
                <a:rPr lang="it-IT" sz="800" dirty="0">
                  <a:latin typeface="+mj-lt"/>
                </a:rPr>
                <a:t> data source </a:t>
              </a:r>
              <a:r>
                <a:rPr lang="it-IT" sz="800" dirty="0" err="1">
                  <a:latin typeface="+mj-lt"/>
                </a:rPr>
                <a:t>enables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effective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b="1" dirty="0">
                  <a:latin typeface="+mj-lt"/>
                </a:rPr>
                <a:t>pixel-</a:t>
              </a:r>
              <a:r>
                <a:rPr lang="it-IT" sz="800" b="1" dirty="0" err="1">
                  <a:latin typeface="+mj-lt"/>
                </a:rPr>
                <a:t>based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access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services</a:t>
              </a:r>
              <a:endParaRPr lang="it-IT" sz="1050" dirty="0">
                <a:latin typeface="+mj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E7D7528-BB45-1E45-975A-0CF5C714A8C9}"/>
              </a:ext>
            </a:extLst>
          </p:cNvPr>
          <p:cNvGrpSpPr/>
          <p:nvPr/>
        </p:nvGrpSpPr>
        <p:grpSpPr>
          <a:xfrm>
            <a:off x="71448" y="402063"/>
            <a:ext cx="2346371" cy="746358"/>
            <a:chOff x="95263" y="565443"/>
            <a:chExt cx="3128495" cy="99514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5EF37E5-86CA-EE4B-B12C-DC64802DD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263" y="820996"/>
              <a:ext cx="720000" cy="720000"/>
            </a:xfrm>
            <a:prstGeom prst="rect">
              <a:avLst/>
            </a:prstGeom>
          </p:spPr>
        </p:pic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0DB1FF5D-9380-EF43-8A31-9DCCFC5B154E}"/>
                </a:ext>
              </a:extLst>
            </p:cNvPr>
            <p:cNvSpPr txBox="1"/>
            <p:nvPr/>
          </p:nvSpPr>
          <p:spPr>
            <a:xfrm>
              <a:off x="961886" y="565443"/>
              <a:ext cx="2261872" cy="995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1050" b="1" dirty="0" err="1">
                  <a:latin typeface="+mj-lt"/>
                </a:rPr>
                <a:t>Visualization</a:t>
              </a:r>
              <a:r>
                <a:rPr lang="it-IT" sz="1050" b="1" dirty="0">
                  <a:latin typeface="+mj-lt"/>
                </a:rPr>
                <a:t> </a:t>
              </a:r>
              <a:r>
                <a:rPr lang="it-IT" sz="1050" b="1" dirty="0" err="1">
                  <a:latin typeface="+mj-lt"/>
                </a:rPr>
                <a:t>layer</a:t>
              </a:r>
              <a:r>
                <a:rPr lang="it-IT" sz="1050" b="1" dirty="0">
                  <a:latin typeface="+mj-lt"/>
                </a:rPr>
                <a:t/>
              </a:r>
              <a:br>
                <a:rPr lang="it-IT" sz="1050" b="1" dirty="0">
                  <a:latin typeface="+mj-lt"/>
                </a:rPr>
              </a:br>
              <a:r>
                <a:rPr lang="it-IT" sz="800" dirty="0" err="1">
                  <a:latin typeface="+mj-lt"/>
                </a:rPr>
                <a:t>Standardised</a:t>
              </a:r>
              <a:r>
                <a:rPr lang="it-IT" sz="800" dirty="0">
                  <a:latin typeface="+mj-lt"/>
                </a:rPr>
                <a:t> data </a:t>
              </a:r>
              <a:r>
                <a:rPr lang="it-IT" sz="800" dirty="0" err="1">
                  <a:latin typeface="+mj-lt"/>
                </a:rPr>
                <a:t>access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interfaces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allow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connecting</a:t>
              </a:r>
              <a:r>
                <a:rPr lang="it-IT" sz="800" dirty="0">
                  <a:latin typeface="+mj-lt"/>
                </a:rPr>
                <a:t>  a wide </a:t>
              </a:r>
              <a:r>
                <a:rPr lang="it-IT" sz="800" dirty="0" err="1">
                  <a:latin typeface="+mj-lt"/>
                </a:rPr>
                <a:t>range</a:t>
              </a:r>
              <a:r>
                <a:rPr lang="it-IT" sz="800" dirty="0">
                  <a:latin typeface="+mj-lt"/>
                </a:rPr>
                <a:t> of </a:t>
              </a:r>
              <a:r>
                <a:rPr lang="it-IT" sz="800" dirty="0" err="1">
                  <a:latin typeface="+mj-lt"/>
                </a:rPr>
                <a:t>user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interfaces</a:t>
              </a:r>
              <a:endParaRPr lang="it-IT" sz="1050" dirty="0">
                <a:latin typeface="+mj-lt"/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6476D585-1A77-D343-822C-731F45089ACB}"/>
              </a:ext>
            </a:extLst>
          </p:cNvPr>
          <p:cNvSpPr txBox="1"/>
          <p:nvPr/>
        </p:nvSpPr>
        <p:spPr>
          <a:xfrm>
            <a:off x="2417819" y="121584"/>
            <a:ext cx="22964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t-IT" sz="1050" b="1" dirty="0">
                <a:latin typeface="+mj-lt"/>
                <a:hlinkClick r:id="rId7"/>
              </a:rPr>
              <a:t>Web </a:t>
            </a:r>
            <a:r>
              <a:rPr lang="it-IT" sz="1050" b="1" dirty="0" err="1">
                <a:latin typeface="+mj-lt"/>
                <a:hlinkClick r:id="rId7"/>
              </a:rPr>
              <a:t>based</a:t>
            </a:r>
            <a:r>
              <a:rPr lang="it-IT" sz="1050" b="1" dirty="0">
                <a:latin typeface="+mj-lt"/>
                <a:hlinkClick r:id="rId7"/>
              </a:rPr>
              <a:t> GUI</a:t>
            </a:r>
            <a:endParaRPr lang="it-IT" sz="1050" b="1" dirty="0">
              <a:latin typeface="+mj-lt"/>
            </a:endParaRPr>
          </a:p>
        </p:txBody>
      </p:sp>
      <p:sp>
        <p:nvSpPr>
          <p:cNvPr id="28" name="Rectangle 27">
            <a:hlinkClick r:id="rId8"/>
            <a:extLst>
              <a:ext uri="{FF2B5EF4-FFF2-40B4-BE49-F238E27FC236}">
                <a16:creationId xmlns:a16="http://schemas.microsoft.com/office/drawing/2014/main" id="{B5D569BF-C58D-C741-89DC-B1B877195991}"/>
              </a:ext>
            </a:extLst>
          </p:cNvPr>
          <p:cNvSpPr/>
          <p:nvPr/>
        </p:nvSpPr>
        <p:spPr>
          <a:xfrm>
            <a:off x="6718676" y="107580"/>
            <a:ext cx="1590499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1050" b="1" dirty="0" err="1">
                <a:latin typeface="+mj-lt"/>
                <a:hlinkClick r:id="rId9"/>
              </a:rPr>
              <a:t>Jupyter</a:t>
            </a:r>
            <a:r>
              <a:rPr lang="it-IT" sz="1050" b="1" dirty="0">
                <a:latin typeface="+mj-lt"/>
                <a:hlinkClick r:id="rId9"/>
              </a:rPr>
              <a:t> Notebook</a:t>
            </a:r>
            <a:endParaRPr lang="it-IT" sz="1050" b="1" dirty="0">
              <a:latin typeface="+mj-lt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9F64401D-1CF4-F648-BEEB-4F2355AA4BDF}"/>
              </a:ext>
            </a:extLst>
          </p:cNvPr>
          <p:cNvSpPr/>
          <p:nvPr/>
        </p:nvSpPr>
        <p:spPr>
          <a:xfrm>
            <a:off x="5435691" y="126081"/>
            <a:ext cx="89319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050" b="1" dirty="0">
                <a:hlinkClick r:id="rId9"/>
              </a:rPr>
              <a:t>REST API</a:t>
            </a:r>
            <a:endParaRPr lang="it-IT" sz="1050" b="1" dirty="0"/>
          </a:p>
        </p:txBody>
      </p:sp>
      <p:grpSp>
        <p:nvGrpSpPr>
          <p:cNvPr id="2" name="Group 1"/>
          <p:cNvGrpSpPr/>
          <p:nvPr/>
        </p:nvGrpSpPr>
        <p:grpSpPr>
          <a:xfrm>
            <a:off x="2617237" y="483083"/>
            <a:ext cx="6521944" cy="4198669"/>
            <a:chOff x="2617237" y="483083"/>
            <a:chExt cx="6521944" cy="4198669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866519F9-5D3A-C24E-B490-4AF419B88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1435" y="483083"/>
              <a:ext cx="762304" cy="76230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837E0B35-30A9-454C-B999-09AFBF94E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30889" y="1976255"/>
              <a:ext cx="885784" cy="800065"/>
            </a:xfrm>
            <a:prstGeom prst="rect">
              <a:avLst/>
            </a:prstGeom>
          </p:spPr>
        </p:pic>
        <p:cxnSp>
          <p:nvCxnSpPr>
            <p:cNvPr id="140" name="Elbow Connector 139">
              <a:extLst>
                <a:ext uri="{FF2B5EF4-FFF2-40B4-BE49-F238E27FC236}">
                  <a16:creationId xmlns:a16="http://schemas.microsoft.com/office/drawing/2014/main" id="{13A90002-A071-9448-BE76-047F1DC97B35}"/>
                </a:ext>
              </a:extLst>
            </p:cNvPr>
            <p:cNvCxnSpPr>
              <a:cxnSpLocks/>
              <a:endCxn id="21" idx="0"/>
            </p:cNvCxnSpPr>
            <p:nvPr/>
          </p:nvCxnSpPr>
          <p:spPr>
            <a:xfrm rot="16200000" flipH="1">
              <a:off x="6206627" y="798244"/>
              <a:ext cx="836369" cy="1634132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6228506" y="3196022"/>
              <a:ext cx="122341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sz="1000" b="1" dirty="0"/>
                <a:t>ESA </a:t>
              </a:r>
            </a:p>
            <a:p>
              <a:pPr algn="ctr"/>
              <a:r>
                <a:rPr lang="it-IT" sz="1000" b="1" dirty="0"/>
                <a:t>Earth Explorer</a:t>
              </a:r>
              <a:endParaRPr lang="en-GB" sz="1000" dirty="0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4484149" y="3196022"/>
              <a:ext cx="145905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sz="1000" b="1" dirty="0"/>
                <a:t>ESA </a:t>
              </a:r>
            </a:p>
            <a:p>
              <a:pPr algn="ctr"/>
              <a:r>
                <a:rPr lang="it-IT" sz="1000" b="1" dirty="0"/>
                <a:t>Heritage </a:t>
              </a:r>
              <a:r>
                <a:rPr lang="it-IT" sz="1000" b="1" dirty="0" err="1"/>
                <a:t>Missions</a:t>
              </a:r>
              <a:endParaRPr lang="en-GB" sz="1000" dirty="0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66444" y="3601752"/>
              <a:ext cx="1728893" cy="968180"/>
            </a:xfrm>
            <a:prstGeom prst="rect">
              <a:avLst/>
            </a:prstGeom>
          </p:spPr>
        </p:pic>
        <p:sp>
          <p:nvSpPr>
            <p:cNvPr id="68" name="Rectangle 67"/>
            <p:cNvSpPr/>
            <p:nvPr/>
          </p:nvSpPr>
          <p:spPr>
            <a:xfrm>
              <a:off x="2707589" y="3196022"/>
              <a:ext cx="164660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sz="1000" b="1" dirty="0"/>
                <a:t>ESA </a:t>
              </a:r>
            </a:p>
            <a:p>
              <a:pPr algn="ctr"/>
              <a:r>
                <a:rPr lang="it-IT" sz="1000" b="1" dirty="0"/>
                <a:t>Third Party </a:t>
              </a:r>
              <a:r>
                <a:rPr lang="it-IT" sz="1000" b="1" dirty="0" err="1"/>
                <a:t>Missions</a:t>
              </a:r>
              <a:endParaRPr lang="en-GB" sz="1000" dirty="0"/>
            </a:p>
          </p:txBody>
        </p:sp>
        <p:cxnSp>
          <p:nvCxnSpPr>
            <p:cNvPr id="69" name="Elbow Connector 68">
              <a:extLst>
                <a:ext uri="{FF2B5EF4-FFF2-40B4-BE49-F238E27FC236}">
                  <a16:creationId xmlns:a16="http://schemas.microsoft.com/office/drawing/2014/main" id="{558E8103-DDEF-8145-BDBD-5E88B8252517}"/>
                </a:ext>
              </a:extLst>
            </p:cNvPr>
            <p:cNvCxnSpPr>
              <a:cxnSpLocks/>
              <a:stCxn id="67" idx="2"/>
              <a:endCxn id="68" idx="0"/>
            </p:cNvCxnSpPr>
            <p:nvPr/>
          </p:nvCxnSpPr>
          <p:spPr>
            <a:xfrm rot="5400000">
              <a:off x="4242486" y="2064727"/>
              <a:ext cx="419702" cy="1842889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Elbow Connector 70">
              <a:extLst>
                <a:ext uri="{FF2B5EF4-FFF2-40B4-BE49-F238E27FC236}">
                  <a16:creationId xmlns:a16="http://schemas.microsoft.com/office/drawing/2014/main" id="{558E8103-DDEF-8145-BDBD-5E88B8252517}"/>
                </a:ext>
              </a:extLst>
            </p:cNvPr>
            <p:cNvCxnSpPr>
              <a:cxnSpLocks/>
              <a:stCxn id="67" idx="2"/>
              <a:endCxn id="65" idx="0"/>
            </p:cNvCxnSpPr>
            <p:nvPr/>
          </p:nvCxnSpPr>
          <p:spPr>
            <a:xfrm rot="5400000">
              <a:off x="5083878" y="2906119"/>
              <a:ext cx="419702" cy="160105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Elbow Connector 73">
              <a:extLst>
                <a:ext uri="{FF2B5EF4-FFF2-40B4-BE49-F238E27FC236}">
                  <a16:creationId xmlns:a16="http://schemas.microsoft.com/office/drawing/2014/main" id="{558E8103-DDEF-8145-BDBD-5E88B8252517}"/>
                </a:ext>
              </a:extLst>
            </p:cNvPr>
            <p:cNvCxnSpPr>
              <a:cxnSpLocks/>
              <a:stCxn id="67" idx="2"/>
              <a:endCxn id="13" idx="0"/>
            </p:cNvCxnSpPr>
            <p:nvPr/>
          </p:nvCxnSpPr>
          <p:spPr>
            <a:xfrm rot="16200000" flipH="1">
              <a:off x="5897145" y="2252955"/>
              <a:ext cx="419702" cy="1466431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F64401D-1CF4-F648-BEEB-4F2355AA4BDF}"/>
                </a:ext>
              </a:extLst>
            </p:cNvPr>
            <p:cNvSpPr/>
            <p:nvPr/>
          </p:nvSpPr>
          <p:spPr>
            <a:xfrm>
              <a:off x="4988097" y="2243631"/>
              <a:ext cx="771365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it-IT" sz="1050" b="1" dirty="0">
                  <a:latin typeface="+mj-lt"/>
                </a:rPr>
                <a:t>DC-DAS</a:t>
              </a:r>
            </a:p>
          </p:txBody>
        </p:sp>
        <p:pic>
          <p:nvPicPr>
            <p:cNvPr id="1026" name="Picture 2" descr="Risultati immagini per envisat">
              <a:extLst>
                <a:ext uri="{FF2B5EF4-FFF2-40B4-BE49-F238E27FC236}">
                  <a16:creationId xmlns:a16="http://schemas.microsoft.com/office/drawing/2014/main" id="{D6C0C539-85C9-7048-A665-2DB82346BD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8805" y="3601752"/>
              <a:ext cx="173494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Risultati immagini per smos satellite">
              <a:extLst>
                <a:ext uri="{FF2B5EF4-FFF2-40B4-BE49-F238E27FC236}">
                  <a16:creationId xmlns:a16="http://schemas.microsoft.com/office/drawing/2014/main" id="{2DB058AC-9E81-504A-BF2C-01DADEB9A0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0840" y="3601752"/>
              <a:ext cx="918744" cy="1037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764952D8-4A93-C84E-B942-1F0B463AE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617237" y="563154"/>
              <a:ext cx="1356263" cy="907200"/>
            </a:xfrm>
            <a:prstGeom prst="rect">
              <a:avLst/>
            </a:prstGeom>
          </p:spPr>
        </p:pic>
        <p:sp>
          <p:nvSpPr>
            <p:cNvPr id="43" name="Rectangle 42"/>
            <p:cNvSpPr/>
            <p:nvPr/>
          </p:nvSpPr>
          <p:spPr>
            <a:xfrm>
              <a:off x="7640053" y="3196022"/>
              <a:ext cx="149912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sz="1000" b="1" dirty="0"/>
                <a:t>In-Situ: ACIX and </a:t>
              </a:r>
            </a:p>
            <a:p>
              <a:pPr algn="ctr"/>
              <a:r>
                <a:rPr lang="it-IT" sz="1000" b="1" dirty="0" err="1"/>
                <a:t>RadCalNet</a:t>
              </a:r>
              <a:r>
                <a:rPr lang="it-IT" sz="1000" b="1" dirty="0"/>
                <a:t> </a:t>
              </a:r>
              <a:endParaRPr lang="en-GB" sz="1000" dirty="0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A403D5C3-EA26-CD45-9C37-4C46E5EF5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881168" y="3608447"/>
              <a:ext cx="1188978" cy="1062000"/>
            </a:xfrm>
            <a:prstGeom prst="rect">
              <a:avLst/>
            </a:prstGeom>
          </p:spPr>
        </p:pic>
        <p:cxnSp>
          <p:nvCxnSpPr>
            <p:cNvPr id="45" name="Elbow Connector 44">
              <a:extLst>
                <a:ext uri="{FF2B5EF4-FFF2-40B4-BE49-F238E27FC236}">
                  <a16:creationId xmlns:a16="http://schemas.microsoft.com/office/drawing/2014/main" id="{558E8103-DDEF-8145-BDBD-5E88B8252517}"/>
                </a:ext>
              </a:extLst>
            </p:cNvPr>
            <p:cNvCxnSpPr>
              <a:cxnSpLocks/>
              <a:stCxn id="67" idx="2"/>
              <a:endCxn id="43" idx="0"/>
            </p:cNvCxnSpPr>
            <p:nvPr/>
          </p:nvCxnSpPr>
          <p:spPr>
            <a:xfrm rot="16200000" flipH="1">
              <a:off x="6671848" y="1478253"/>
              <a:ext cx="419702" cy="3015836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639654" y="2033495"/>
              <a:ext cx="1604445" cy="689630"/>
            </a:xfrm>
            <a:prstGeom prst="rect">
              <a:avLst/>
            </a:prstGeom>
          </p:spPr>
        </p:pic>
        <p:cxnSp>
          <p:nvCxnSpPr>
            <p:cNvPr id="56" name="Elbow Connector 55">
              <a:extLst>
                <a:ext uri="{FF2B5EF4-FFF2-40B4-BE49-F238E27FC236}">
                  <a16:creationId xmlns:a16="http://schemas.microsoft.com/office/drawing/2014/main" id="{558E8103-DDEF-8145-BDBD-5E88B8252517}"/>
                </a:ext>
              </a:extLst>
            </p:cNvPr>
            <p:cNvCxnSpPr>
              <a:cxnSpLocks/>
              <a:stCxn id="34" idx="3"/>
              <a:endCxn id="67" idx="1"/>
            </p:cNvCxnSpPr>
            <p:nvPr/>
          </p:nvCxnSpPr>
          <p:spPr>
            <a:xfrm>
              <a:off x="3973500" y="1016754"/>
              <a:ext cx="957389" cy="1359534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Elbow Connector 61">
              <a:extLst>
                <a:ext uri="{FF2B5EF4-FFF2-40B4-BE49-F238E27FC236}">
                  <a16:creationId xmlns:a16="http://schemas.microsoft.com/office/drawing/2014/main" id="{13A90002-A071-9448-BE76-047F1DC97B35}"/>
                </a:ext>
              </a:extLst>
            </p:cNvPr>
            <p:cNvCxnSpPr>
              <a:cxnSpLocks/>
              <a:stCxn id="57" idx="2"/>
              <a:endCxn id="21" idx="0"/>
            </p:cNvCxnSpPr>
            <p:nvPr/>
          </p:nvCxnSpPr>
          <p:spPr>
            <a:xfrm rot="5400000">
              <a:off x="7123178" y="1564086"/>
              <a:ext cx="788108" cy="150710"/>
            </a:xfrm>
            <a:prstGeom prst="bentConnector3">
              <a:avLst>
                <a:gd name="adj1" fmla="val 64270"/>
              </a:avLst>
            </a:prstGeom>
            <a:ln w="38100">
              <a:solidFill>
                <a:schemeClr val="accent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Arrow Connector 237"/>
            <p:cNvCxnSpPr>
              <a:stCxn id="67" idx="3"/>
              <a:endCxn id="21" idx="1"/>
            </p:cNvCxnSpPr>
            <p:nvPr/>
          </p:nvCxnSpPr>
          <p:spPr>
            <a:xfrm>
              <a:off x="5816673" y="2376288"/>
              <a:ext cx="822981" cy="2022"/>
            </a:xfrm>
            <a:prstGeom prst="straightConnector1">
              <a:avLst/>
            </a:prstGeom>
            <a:ln w="3492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Elbow Connector 82">
              <a:extLst>
                <a:ext uri="{FF2B5EF4-FFF2-40B4-BE49-F238E27FC236}">
                  <a16:creationId xmlns:a16="http://schemas.microsoft.com/office/drawing/2014/main" id="{13A90002-A071-9448-BE76-047F1DC97B35}"/>
                </a:ext>
              </a:extLst>
            </p:cNvPr>
            <p:cNvCxnSpPr>
              <a:cxnSpLocks/>
              <a:endCxn id="67" idx="0"/>
            </p:cNvCxnSpPr>
            <p:nvPr/>
          </p:nvCxnSpPr>
          <p:spPr>
            <a:xfrm rot="5400000">
              <a:off x="5201199" y="1369708"/>
              <a:ext cx="779129" cy="433964"/>
            </a:xfrm>
            <a:prstGeom prst="bentConnector3">
              <a:avLst>
                <a:gd name="adj1" fmla="val 53138"/>
              </a:avLst>
            </a:prstGeom>
            <a:ln w="38100">
              <a:solidFill>
                <a:schemeClr val="accent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792988" y="2591733"/>
              <a:ext cx="420687" cy="211737"/>
            </a:xfrm>
            <a:prstGeom prst="rect">
              <a:avLst/>
            </a:prstGeom>
          </p:spPr>
        </p:pic>
      </p:grpSp>
      <p:sp>
        <p:nvSpPr>
          <p:cNvPr id="92" name="Title 1"/>
          <p:cNvSpPr>
            <a:spLocks noGrp="1"/>
          </p:cNvSpPr>
          <p:nvPr>
            <p:ph type="title"/>
          </p:nvPr>
        </p:nvSpPr>
        <p:spPr>
          <a:xfrm>
            <a:off x="143086" y="18278"/>
            <a:ext cx="7174846" cy="430887"/>
          </a:xfrm>
        </p:spPr>
        <p:txBody>
          <a:bodyPr/>
          <a:lstStyle/>
          <a:p>
            <a:r>
              <a:rPr lang="en-GB" dirty="0"/>
              <a:t>Functional View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A7E8209-8A2E-2448-89B5-921991F392F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426176" y="480838"/>
            <a:ext cx="763135" cy="76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3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DB969259-B658-2748-83C8-904AD5C8917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0346" y="2745496"/>
            <a:ext cx="1479917" cy="82655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65ED226-F47D-F744-98E3-2C3A33641C7D}"/>
              </a:ext>
            </a:extLst>
          </p:cNvPr>
          <p:cNvGrpSpPr/>
          <p:nvPr/>
        </p:nvGrpSpPr>
        <p:grpSpPr>
          <a:xfrm>
            <a:off x="71448" y="3563208"/>
            <a:ext cx="2530403" cy="650873"/>
            <a:chOff x="95263" y="4068835"/>
            <a:chExt cx="3373871" cy="86783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1991E0D-4A95-EB42-B9AD-79264BD6F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263" y="4216666"/>
              <a:ext cx="720000" cy="720000"/>
            </a:xfrm>
            <a:prstGeom prst="rect">
              <a:avLst/>
            </a:prstGeom>
          </p:spPr>
        </p:pic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3C1976DB-0063-8848-A40D-6A8659BEFBC7}"/>
                </a:ext>
              </a:extLst>
            </p:cNvPr>
            <p:cNvSpPr txBox="1"/>
            <p:nvPr/>
          </p:nvSpPr>
          <p:spPr>
            <a:xfrm>
              <a:off x="870179" y="4068835"/>
              <a:ext cx="25989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1050" b="1" dirty="0">
                  <a:latin typeface="+mj-lt"/>
                </a:rPr>
                <a:t>Data </a:t>
              </a:r>
              <a:r>
                <a:rPr lang="it-IT" sz="1050" b="1" dirty="0" err="1">
                  <a:latin typeface="+mj-lt"/>
                </a:rPr>
                <a:t>layer</a:t>
              </a:r>
              <a:r>
                <a:rPr lang="it-IT" sz="1050" b="1" dirty="0">
                  <a:latin typeface="+mj-lt"/>
                </a:rPr>
                <a:t/>
              </a:r>
              <a:br>
                <a:rPr lang="it-IT" sz="1050" b="1" dirty="0">
                  <a:latin typeface="+mj-lt"/>
                </a:rPr>
              </a:br>
              <a:r>
                <a:rPr lang="it-IT" sz="800" dirty="0">
                  <a:latin typeface="+mj-lt"/>
                </a:rPr>
                <a:t>Data </a:t>
              </a:r>
              <a:r>
                <a:rPr lang="it-IT" sz="800" dirty="0" err="1">
                  <a:latin typeface="+mj-lt"/>
                </a:rPr>
                <a:t>remain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at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their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own</a:t>
              </a:r>
              <a:r>
                <a:rPr lang="it-IT" sz="800" dirty="0">
                  <a:latin typeface="+mj-lt"/>
                </a:rPr>
                <a:t> location (multiple data centers) with the </a:t>
              </a:r>
              <a:r>
                <a:rPr lang="it-IT" sz="800" dirty="0" err="1">
                  <a:latin typeface="+mj-lt"/>
                </a:rPr>
                <a:t>original</a:t>
              </a:r>
              <a:r>
                <a:rPr lang="it-IT" sz="800" dirty="0">
                  <a:latin typeface="+mj-lt"/>
                </a:rPr>
                <a:t> data format</a:t>
              </a:r>
              <a:endParaRPr lang="it-IT" sz="1050" dirty="0">
                <a:latin typeface="+mj-lt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4190BC-C395-E34D-8734-4712FC4C71DF}"/>
              </a:ext>
            </a:extLst>
          </p:cNvPr>
          <p:cNvGrpSpPr/>
          <p:nvPr/>
        </p:nvGrpSpPr>
        <p:grpSpPr>
          <a:xfrm>
            <a:off x="95470" y="2236975"/>
            <a:ext cx="2506381" cy="702017"/>
            <a:chOff x="127293" y="2481483"/>
            <a:chExt cx="3341841" cy="93602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F222F07-AF30-4E49-A826-9ECDB1CCFC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293" y="2654870"/>
              <a:ext cx="828951" cy="762635"/>
            </a:xfrm>
            <a:prstGeom prst="rect">
              <a:avLst/>
            </a:prstGeom>
          </p:spPr>
        </p:pic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BA1C8AC0-BAEB-3048-A994-414831ABC0A2}"/>
                </a:ext>
              </a:extLst>
            </p:cNvPr>
            <p:cNvSpPr txBox="1"/>
            <p:nvPr/>
          </p:nvSpPr>
          <p:spPr>
            <a:xfrm>
              <a:off x="961886" y="2481483"/>
              <a:ext cx="2507248" cy="800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900" b="1" dirty="0" err="1">
                  <a:latin typeface="+mj-lt"/>
                </a:rPr>
                <a:t>Datacube</a:t>
              </a:r>
              <a:r>
                <a:rPr lang="it-IT" sz="900" b="1" dirty="0">
                  <a:latin typeface="+mj-lt"/>
                </a:rPr>
                <a:t> Engine/API </a:t>
              </a:r>
              <a:r>
                <a:rPr lang="it-IT" sz="900" b="1" dirty="0" err="1">
                  <a:latin typeface="+mj-lt"/>
                </a:rPr>
                <a:t>VMs</a:t>
              </a:r>
              <a:r>
                <a:rPr lang="it-IT" sz="900" b="1" dirty="0">
                  <a:latin typeface="+mj-lt"/>
                </a:rPr>
                <a:t> </a:t>
              </a:r>
              <a:r>
                <a:rPr lang="it-IT" sz="1050" b="1" dirty="0">
                  <a:latin typeface="+mj-lt"/>
                </a:rPr>
                <a:t/>
              </a:r>
              <a:br>
                <a:rPr lang="it-IT" sz="1050" b="1" dirty="0">
                  <a:latin typeface="+mj-lt"/>
                </a:rPr>
              </a:br>
              <a:r>
                <a:rPr lang="it-IT" sz="800" dirty="0">
                  <a:latin typeface="+mj-lt"/>
                </a:rPr>
                <a:t>The </a:t>
              </a:r>
              <a:r>
                <a:rPr lang="it-IT" sz="800" dirty="0" err="1">
                  <a:latin typeface="+mj-lt"/>
                </a:rPr>
                <a:t>deployment</a:t>
              </a:r>
              <a:r>
                <a:rPr lang="it-IT" sz="800" dirty="0">
                  <a:latin typeface="+mj-lt"/>
                </a:rPr>
                <a:t> of DAS in front of </a:t>
              </a:r>
              <a:r>
                <a:rPr lang="it-IT" sz="800" dirty="0" err="1">
                  <a:latin typeface="+mj-lt"/>
                </a:rPr>
                <a:t>each</a:t>
              </a:r>
              <a:r>
                <a:rPr lang="it-IT" sz="800" dirty="0">
                  <a:latin typeface="+mj-lt"/>
                </a:rPr>
                <a:t> data source </a:t>
              </a:r>
              <a:r>
                <a:rPr lang="it-IT" sz="800" dirty="0" err="1">
                  <a:latin typeface="+mj-lt"/>
                </a:rPr>
                <a:t>enables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effective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access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services</a:t>
              </a:r>
              <a:endParaRPr lang="it-IT" sz="1050" dirty="0">
                <a:latin typeface="+mj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E7D7528-BB45-1E45-975A-0CF5C714A8C9}"/>
              </a:ext>
            </a:extLst>
          </p:cNvPr>
          <p:cNvGrpSpPr/>
          <p:nvPr/>
        </p:nvGrpSpPr>
        <p:grpSpPr>
          <a:xfrm>
            <a:off x="71448" y="662783"/>
            <a:ext cx="2346371" cy="746358"/>
            <a:chOff x="95263" y="565443"/>
            <a:chExt cx="3128495" cy="99514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5EF37E5-86CA-EE4B-B12C-DC64802DD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263" y="820996"/>
              <a:ext cx="720000" cy="720000"/>
            </a:xfrm>
            <a:prstGeom prst="rect">
              <a:avLst/>
            </a:prstGeom>
          </p:spPr>
        </p:pic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0DB1FF5D-9380-EF43-8A31-9DCCFC5B154E}"/>
                </a:ext>
              </a:extLst>
            </p:cNvPr>
            <p:cNvSpPr txBox="1"/>
            <p:nvPr/>
          </p:nvSpPr>
          <p:spPr>
            <a:xfrm>
              <a:off x="961886" y="565443"/>
              <a:ext cx="2261872" cy="995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1050" b="1" dirty="0" err="1">
                  <a:latin typeface="+mj-lt"/>
                </a:rPr>
                <a:t>Visualization</a:t>
              </a:r>
              <a:r>
                <a:rPr lang="it-IT" sz="1050" b="1" dirty="0">
                  <a:latin typeface="+mj-lt"/>
                </a:rPr>
                <a:t> </a:t>
              </a:r>
              <a:r>
                <a:rPr lang="it-IT" sz="1050" b="1" dirty="0" err="1">
                  <a:latin typeface="+mj-lt"/>
                </a:rPr>
                <a:t>layer</a:t>
              </a:r>
              <a:r>
                <a:rPr lang="it-IT" sz="1050" b="1" dirty="0">
                  <a:latin typeface="+mj-lt"/>
                </a:rPr>
                <a:t/>
              </a:r>
              <a:br>
                <a:rPr lang="it-IT" sz="1050" b="1" dirty="0">
                  <a:latin typeface="+mj-lt"/>
                </a:rPr>
              </a:br>
              <a:r>
                <a:rPr lang="it-IT" sz="800" dirty="0" err="1">
                  <a:latin typeface="+mj-lt"/>
                </a:rPr>
                <a:t>Standardised</a:t>
              </a:r>
              <a:r>
                <a:rPr lang="it-IT" sz="800" dirty="0">
                  <a:latin typeface="+mj-lt"/>
                </a:rPr>
                <a:t> data </a:t>
              </a:r>
              <a:r>
                <a:rPr lang="it-IT" sz="800" dirty="0" err="1">
                  <a:latin typeface="+mj-lt"/>
                </a:rPr>
                <a:t>access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interfaces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allow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connecting</a:t>
              </a:r>
              <a:r>
                <a:rPr lang="it-IT" sz="800" dirty="0">
                  <a:latin typeface="+mj-lt"/>
                </a:rPr>
                <a:t>  a wide </a:t>
              </a:r>
              <a:r>
                <a:rPr lang="it-IT" sz="800" dirty="0" err="1">
                  <a:latin typeface="+mj-lt"/>
                </a:rPr>
                <a:t>range</a:t>
              </a:r>
              <a:r>
                <a:rPr lang="it-IT" sz="800" dirty="0">
                  <a:latin typeface="+mj-lt"/>
                </a:rPr>
                <a:t> of </a:t>
              </a:r>
              <a:r>
                <a:rPr lang="it-IT" sz="800" dirty="0" err="1">
                  <a:latin typeface="+mj-lt"/>
                </a:rPr>
                <a:t>user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interfaces</a:t>
              </a:r>
              <a:endParaRPr lang="it-IT" sz="1050" dirty="0">
                <a:latin typeface="+mj-lt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FF7D58F8-175B-9440-8C62-2E0886A6106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0035" y="2876218"/>
            <a:ext cx="2132569" cy="117362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E393724-1827-BD44-9111-9EF05E816F3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1992" y="3032060"/>
            <a:ext cx="1377583" cy="50380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ED7B99D0-F747-4D4B-ACF8-EF3EFD8BC1F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9279" y="3487555"/>
            <a:ext cx="1283120" cy="65336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FD2DD18-9E7C-7844-AE3A-2D47A51456A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2171" y="3304426"/>
            <a:ext cx="779319" cy="881653"/>
          </a:xfrm>
          <a:prstGeom prst="rect">
            <a:avLst/>
          </a:prstGeom>
        </p:spPr>
      </p:pic>
      <p:sp>
        <p:nvSpPr>
          <p:cNvPr id="412" name="TextBox 411">
            <a:extLst>
              <a:ext uri="{FF2B5EF4-FFF2-40B4-BE49-F238E27FC236}">
                <a16:creationId xmlns:a16="http://schemas.microsoft.com/office/drawing/2014/main" id="{A28A7ECC-E12B-CA4B-B4C1-F61BC79A9D2B}"/>
              </a:ext>
            </a:extLst>
          </p:cNvPr>
          <p:cNvSpPr txBox="1"/>
          <p:nvPr/>
        </p:nvSpPr>
        <p:spPr>
          <a:xfrm>
            <a:off x="2417819" y="4192281"/>
            <a:ext cx="24350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GB" sz="1050" dirty="0">
                <a:latin typeface="+mj-lt"/>
              </a:rPr>
              <a:t>Mission-specific data</a:t>
            </a:r>
          </a:p>
        </p:txBody>
      </p:sp>
      <p:sp>
        <p:nvSpPr>
          <p:cNvPr id="414" name="TextBox 413">
            <a:extLst>
              <a:ext uri="{FF2B5EF4-FFF2-40B4-BE49-F238E27FC236}">
                <a16:creationId xmlns:a16="http://schemas.microsoft.com/office/drawing/2014/main" id="{92CC5FEE-C56E-F940-AF13-B5556A84E965}"/>
              </a:ext>
            </a:extLst>
          </p:cNvPr>
          <p:cNvSpPr txBox="1"/>
          <p:nvPr/>
        </p:nvSpPr>
        <p:spPr>
          <a:xfrm>
            <a:off x="5286652" y="4162891"/>
            <a:ext cx="16617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GB" sz="1050" dirty="0">
                <a:latin typeface="+mj-lt"/>
              </a:rPr>
              <a:t>Thematic data</a:t>
            </a:r>
          </a:p>
        </p:txBody>
      </p:sp>
      <p:sp>
        <p:nvSpPr>
          <p:cNvPr id="417" name="TextBox 416">
            <a:extLst>
              <a:ext uri="{FF2B5EF4-FFF2-40B4-BE49-F238E27FC236}">
                <a16:creationId xmlns:a16="http://schemas.microsoft.com/office/drawing/2014/main" id="{F0090BF8-35BC-DE4E-88E6-C9931F6A0D6F}"/>
              </a:ext>
            </a:extLst>
          </p:cNvPr>
          <p:cNvSpPr txBox="1"/>
          <p:nvPr/>
        </p:nvSpPr>
        <p:spPr>
          <a:xfrm>
            <a:off x="7294612" y="4166188"/>
            <a:ext cx="17817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GB" sz="1050" dirty="0">
                <a:latin typeface="+mj-lt"/>
              </a:rPr>
              <a:t>Other geospatial  data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1E297E63-DB2E-8B44-ADA4-2D407773BB0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7136" y="2939054"/>
            <a:ext cx="1514290" cy="1159115"/>
          </a:xfrm>
          <a:prstGeom prst="rect">
            <a:avLst/>
          </a:prstGeom>
        </p:spPr>
      </p:pic>
      <p:pic>
        <p:nvPicPr>
          <p:cNvPr id="426" name="Picture 425">
            <a:extLst>
              <a:ext uri="{FF2B5EF4-FFF2-40B4-BE49-F238E27FC236}">
                <a16:creationId xmlns:a16="http://schemas.microsoft.com/office/drawing/2014/main" id="{546E84E0-A129-2844-AC80-804A48A387A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993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7971" y="2099565"/>
            <a:ext cx="433181" cy="391261"/>
          </a:xfrm>
          <a:prstGeom prst="rect">
            <a:avLst/>
          </a:prstGeom>
        </p:spPr>
      </p:pic>
      <p:pic>
        <p:nvPicPr>
          <p:cNvPr id="427" name="Picture 426">
            <a:extLst>
              <a:ext uri="{FF2B5EF4-FFF2-40B4-BE49-F238E27FC236}">
                <a16:creationId xmlns:a16="http://schemas.microsoft.com/office/drawing/2014/main" id="{DCE8A181-51DD-1544-90BE-77DCE765CBC1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8852" y="2107654"/>
            <a:ext cx="433181" cy="39126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866519F9-5D3A-C24E-B490-4AF419B88C9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9183" y="347486"/>
            <a:ext cx="762304" cy="762304"/>
          </a:xfrm>
          <a:prstGeom prst="rect">
            <a:avLst/>
          </a:prstGeom>
        </p:spPr>
      </p:pic>
      <p:pic>
        <p:nvPicPr>
          <p:cNvPr id="439" name="Picture 438">
            <a:extLst>
              <a:ext uri="{FF2B5EF4-FFF2-40B4-BE49-F238E27FC236}">
                <a16:creationId xmlns:a16="http://schemas.microsoft.com/office/drawing/2014/main" id="{25ABDF68-C855-8F48-9EF0-A8C2217163E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 t="-3139"/>
          <a:stretch/>
        </p:blipFill>
        <p:spPr>
          <a:xfrm>
            <a:off x="4271857" y="720162"/>
            <a:ext cx="631645" cy="31991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31AC10B-89A9-1545-8062-76E9B60E1027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4531" y="459278"/>
            <a:ext cx="739595" cy="34841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0A7AA83-BFCC-C441-BB1A-6138597E5C8D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1219" y="958610"/>
            <a:ext cx="734670" cy="34061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6F74E0E-E452-A64B-8973-469201DE7AA3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993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2159" y="2099565"/>
            <a:ext cx="433181" cy="39126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5F84674E-C086-6B48-BCAF-25B06F2EBAF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6178" y="2113913"/>
            <a:ext cx="433181" cy="39126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C896A9CA-1DAC-4C4E-9AAD-28C02656D18A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8829" y="2119068"/>
            <a:ext cx="433181" cy="391261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837E0B35-30A9-454C-B999-09AFBF94EBD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3017" y="2119068"/>
            <a:ext cx="433181" cy="39126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1DE9B314-E6CD-DD40-8B29-0DAC31727B0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1990" y="2113913"/>
            <a:ext cx="433181" cy="391261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6476D585-1A77-D343-822C-731F45089ACB}"/>
              </a:ext>
            </a:extLst>
          </p:cNvPr>
          <p:cNvSpPr txBox="1"/>
          <p:nvPr/>
        </p:nvSpPr>
        <p:spPr>
          <a:xfrm>
            <a:off x="2417819" y="14004"/>
            <a:ext cx="22964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t-IT" sz="1050" b="1" dirty="0">
                <a:latin typeface="+mj-lt"/>
                <a:hlinkClick r:id="rId17"/>
              </a:rPr>
              <a:t>Web </a:t>
            </a:r>
            <a:r>
              <a:rPr lang="it-IT" sz="1050" b="1" dirty="0" err="1">
                <a:latin typeface="+mj-lt"/>
                <a:hlinkClick r:id="rId17"/>
              </a:rPr>
              <a:t>based</a:t>
            </a:r>
            <a:r>
              <a:rPr lang="it-IT" sz="1050" b="1" dirty="0">
                <a:latin typeface="+mj-lt"/>
                <a:hlinkClick r:id="rId17"/>
              </a:rPr>
              <a:t> GUI</a:t>
            </a:r>
            <a:endParaRPr lang="it-IT" sz="1050" b="1" dirty="0">
              <a:latin typeface="+mj-lt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5D569BF-C58D-C741-89DC-B1B877195991}"/>
              </a:ext>
            </a:extLst>
          </p:cNvPr>
          <p:cNvSpPr/>
          <p:nvPr/>
        </p:nvSpPr>
        <p:spPr>
          <a:xfrm>
            <a:off x="5049581" y="15594"/>
            <a:ext cx="159049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1050" b="1" dirty="0" err="1">
                <a:latin typeface="+mj-lt"/>
                <a:hlinkClick r:id="rId18"/>
              </a:rPr>
              <a:t>Jupyter</a:t>
            </a:r>
            <a:r>
              <a:rPr lang="it-IT" sz="1050" b="1" dirty="0">
                <a:latin typeface="+mj-lt"/>
                <a:hlinkClick r:id="rId18"/>
              </a:rPr>
              <a:t> Notebook</a:t>
            </a:r>
            <a:endParaRPr lang="it-IT" sz="1050" b="1" dirty="0">
              <a:latin typeface="+mj-lt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9F64401D-1CF4-F648-BEEB-4F2355AA4BDF}"/>
              </a:ext>
            </a:extLst>
          </p:cNvPr>
          <p:cNvSpPr/>
          <p:nvPr/>
        </p:nvSpPr>
        <p:spPr>
          <a:xfrm>
            <a:off x="7220890" y="-20406"/>
            <a:ext cx="138852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1050" b="1" dirty="0">
                <a:latin typeface="+mj-lt"/>
              </a:rPr>
              <a:t>CLI / REST API</a:t>
            </a:r>
          </a:p>
        </p:txBody>
      </p: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5C630461-C880-014D-9E3A-1D0BE1F1028F}"/>
              </a:ext>
            </a:extLst>
          </p:cNvPr>
          <p:cNvCxnSpPr>
            <a:cxnSpLocks/>
            <a:endCxn id="73" idx="0"/>
          </p:cNvCxnSpPr>
          <p:nvPr/>
        </p:nvCxnSpPr>
        <p:spPr>
          <a:xfrm rot="5400000">
            <a:off x="2698595" y="1512045"/>
            <a:ext cx="741854" cy="461882"/>
          </a:xfrm>
          <a:prstGeom prst="bentConnector3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>
            <a:extLst>
              <a:ext uri="{FF2B5EF4-FFF2-40B4-BE49-F238E27FC236}">
                <a16:creationId xmlns:a16="http://schemas.microsoft.com/office/drawing/2014/main" id="{0EE5700A-C8F4-874D-8DE7-81A0CE6D70A4}"/>
              </a:ext>
            </a:extLst>
          </p:cNvPr>
          <p:cNvCxnSpPr>
            <a:cxnSpLocks/>
            <a:stCxn id="73" idx="2"/>
          </p:cNvCxnSpPr>
          <p:nvPr/>
        </p:nvCxnSpPr>
        <p:spPr>
          <a:xfrm rot="16200000" flipH="1">
            <a:off x="2310054" y="2896540"/>
            <a:ext cx="1158085" cy="101031"/>
          </a:xfrm>
          <a:prstGeom prst="bentConnector3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Elbow Connector 84">
            <a:extLst>
              <a:ext uri="{FF2B5EF4-FFF2-40B4-BE49-F238E27FC236}">
                <a16:creationId xmlns:a16="http://schemas.microsoft.com/office/drawing/2014/main" id="{46698184-5D92-EC4E-B11A-594CEA3962B6}"/>
              </a:ext>
            </a:extLst>
          </p:cNvPr>
          <p:cNvCxnSpPr>
            <a:cxnSpLocks/>
            <a:stCxn id="61" idx="2"/>
          </p:cNvCxnSpPr>
          <p:nvPr/>
        </p:nvCxnSpPr>
        <p:spPr>
          <a:xfrm rot="5400000">
            <a:off x="2892625" y="2753387"/>
            <a:ext cx="638359" cy="141930"/>
          </a:xfrm>
          <a:prstGeom prst="bentConnector3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Elbow Connector 87">
            <a:extLst>
              <a:ext uri="{FF2B5EF4-FFF2-40B4-BE49-F238E27FC236}">
                <a16:creationId xmlns:a16="http://schemas.microsoft.com/office/drawing/2014/main" id="{F331D06B-E370-4C41-861A-742C47FFF13A}"/>
              </a:ext>
            </a:extLst>
          </p:cNvPr>
          <p:cNvCxnSpPr>
            <a:cxnSpLocks/>
            <a:stCxn id="67" idx="2"/>
          </p:cNvCxnSpPr>
          <p:nvPr/>
        </p:nvCxnSpPr>
        <p:spPr>
          <a:xfrm rot="16200000" flipH="1">
            <a:off x="3858200" y="2694577"/>
            <a:ext cx="895413" cy="252597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Elbow Connector 90">
            <a:extLst>
              <a:ext uri="{FF2B5EF4-FFF2-40B4-BE49-F238E27FC236}">
                <a16:creationId xmlns:a16="http://schemas.microsoft.com/office/drawing/2014/main" id="{7B0DC7AC-FB32-B943-8D76-A6A4CA797AF9}"/>
              </a:ext>
            </a:extLst>
          </p:cNvPr>
          <p:cNvCxnSpPr>
            <a:cxnSpLocks/>
            <a:stCxn id="64" idx="2"/>
          </p:cNvCxnSpPr>
          <p:nvPr/>
        </p:nvCxnSpPr>
        <p:spPr>
          <a:xfrm rot="16200000" flipH="1">
            <a:off x="3550335" y="2695413"/>
            <a:ext cx="506493" cy="136325"/>
          </a:xfrm>
          <a:prstGeom prst="bentConnector3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Elbow Connector 97">
            <a:extLst>
              <a:ext uri="{FF2B5EF4-FFF2-40B4-BE49-F238E27FC236}">
                <a16:creationId xmlns:a16="http://schemas.microsoft.com/office/drawing/2014/main" id="{83CEFF71-7533-FA45-ADDF-5F0FF84FD0E2}"/>
              </a:ext>
            </a:extLst>
          </p:cNvPr>
          <p:cNvCxnSpPr>
            <a:cxnSpLocks/>
            <a:endCxn id="61" idx="0"/>
          </p:cNvCxnSpPr>
          <p:nvPr/>
        </p:nvCxnSpPr>
        <p:spPr>
          <a:xfrm rot="5400000">
            <a:off x="2920689" y="1734139"/>
            <a:ext cx="741854" cy="17694"/>
          </a:xfrm>
          <a:prstGeom prst="bentConnector3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Elbow Connector 101">
            <a:extLst>
              <a:ext uri="{FF2B5EF4-FFF2-40B4-BE49-F238E27FC236}">
                <a16:creationId xmlns:a16="http://schemas.microsoft.com/office/drawing/2014/main" id="{C0FA1740-35C5-4B40-9DB8-B7DB2045DF3D}"/>
              </a:ext>
            </a:extLst>
          </p:cNvPr>
          <p:cNvCxnSpPr>
            <a:cxnSpLocks/>
            <a:endCxn id="64" idx="0"/>
          </p:cNvCxnSpPr>
          <p:nvPr/>
        </p:nvCxnSpPr>
        <p:spPr>
          <a:xfrm rot="16200000" flipH="1">
            <a:off x="3144437" y="1528084"/>
            <a:ext cx="747009" cy="434957"/>
          </a:xfrm>
          <a:prstGeom prst="bentConnector3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Elbow Connector 104">
            <a:extLst>
              <a:ext uri="{FF2B5EF4-FFF2-40B4-BE49-F238E27FC236}">
                <a16:creationId xmlns:a16="http://schemas.microsoft.com/office/drawing/2014/main" id="{51217F99-FD43-DA4D-934A-C6810AA84E36}"/>
              </a:ext>
            </a:extLst>
          </p:cNvPr>
          <p:cNvCxnSpPr>
            <a:cxnSpLocks/>
            <a:endCxn id="67" idx="0"/>
          </p:cNvCxnSpPr>
          <p:nvPr/>
        </p:nvCxnSpPr>
        <p:spPr>
          <a:xfrm rot="16200000" flipH="1">
            <a:off x="3366531" y="1305990"/>
            <a:ext cx="747009" cy="879145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Elbow Connector 107">
            <a:extLst>
              <a:ext uri="{FF2B5EF4-FFF2-40B4-BE49-F238E27FC236}">
                <a16:creationId xmlns:a16="http://schemas.microsoft.com/office/drawing/2014/main" id="{EF6BA048-797A-3941-87E3-BDBA1542E20A}"/>
              </a:ext>
            </a:extLst>
          </p:cNvPr>
          <p:cNvCxnSpPr>
            <a:cxnSpLocks/>
            <a:endCxn id="426" idx="0"/>
          </p:cNvCxnSpPr>
          <p:nvPr/>
        </p:nvCxnSpPr>
        <p:spPr>
          <a:xfrm rot="16200000" flipH="1">
            <a:off x="4317340" y="355182"/>
            <a:ext cx="590345" cy="2624099"/>
          </a:xfrm>
          <a:prstGeom prst="bentConnector3">
            <a:avLst>
              <a:gd name="adj1" fmla="val 35871"/>
            </a:avLst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Elbow Connector 110">
            <a:extLst>
              <a:ext uri="{FF2B5EF4-FFF2-40B4-BE49-F238E27FC236}">
                <a16:creationId xmlns:a16="http://schemas.microsoft.com/office/drawing/2014/main" id="{558E8103-DDEF-8145-BDBD-5E88B8252517}"/>
              </a:ext>
            </a:extLst>
          </p:cNvPr>
          <p:cNvCxnSpPr>
            <a:cxnSpLocks/>
            <a:endCxn id="427" idx="0"/>
          </p:cNvCxnSpPr>
          <p:nvPr/>
        </p:nvCxnSpPr>
        <p:spPr>
          <a:xfrm rot="16200000" flipH="1">
            <a:off x="5408736" y="-736214"/>
            <a:ext cx="598435" cy="4814980"/>
          </a:xfrm>
          <a:prstGeom prst="bentConnector3">
            <a:avLst>
              <a:gd name="adj1" fmla="val 19027"/>
            </a:avLst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Elbow Connector 115">
            <a:extLst>
              <a:ext uri="{FF2B5EF4-FFF2-40B4-BE49-F238E27FC236}">
                <a16:creationId xmlns:a16="http://schemas.microsoft.com/office/drawing/2014/main" id="{2A544E0A-0F50-C046-A747-0FDCE825B6D1}"/>
              </a:ext>
            </a:extLst>
          </p:cNvPr>
          <p:cNvCxnSpPr>
            <a:cxnSpLocks/>
            <a:endCxn id="59" idx="0"/>
          </p:cNvCxnSpPr>
          <p:nvPr/>
        </p:nvCxnSpPr>
        <p:spPr>
          <a:xfrm rot="16200000" flipH="1">
            <a:off x="4470853" y="201668"/>
            <a:ext cx="727506" cy="3068287"/>
          </a:xfrm>
          <a:prstGeom prst="bentConnector3">
            <a:avLst>
              <a:gd name="adj1" fmla="val 29051"/>
            </a:avLst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Elbow Connector 134">
            <a:extLst>
              <a:ext uri="{FF2B5EF4-FFF2-40B4-BE49-F238E27FC236}">
                <a16:creationId xmlns:a16="http://schemas.microsoft.com/office/drawing/2014/main" id="{5C697D0A-40BE-8E42-8E7B-C27D74DE4A98}"/>
              </a:ext>
            </a:extLst>
          </p:cNvPr>
          <p:cNvCxnSpPr>
            <a:cxnSpLocks/>
            <a:stCxn id="57" idx="2"/>
            <a:endCxn id="427" idx="0"/>
          </p:cNvCxnSpPr>
          <p:nvPr/>
        </p:nvCxnSpPr>
        <p:spPr>
          <a:xfrm rot="16200000" flipH="1">
            <a:off x="6513957" y="506168"/>
            <a:ext cx="997864" cy="2205108"/>
          </a:xfrm>
          <a:prstGeom prst="bentConnector3">
            <a:avLst>
              <a:gd name="adj1" fmla="val 37018"/>
            </a:avLst>
          </a:prstGeom>
          <a:ln w="38100">
            <a:solidFill>
              <a:srgbClr val="7030A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Elbow Connector 139">
            <a:extLst>
              <a:ext uri="{FF2B5EF4-FFF2-40B4-BE49-F238E27FC236}">
                <a16:creationId xmlns:a16="http://schemas.microsoft.com/office/drawing/2014/main" id="{13A90002-A071-9448-BE76-047F1DC97B35}"/>
              </a:ext>
            </a:extLst>
          </p:cNvPr>
          <p:cNvCxnSpPr>
            <a:cxnSpLocks/>
            <a:endCxn id="426" idx="0"/>
          </p:cNvCxnSpPr>
          <p:nvPr/>
        </p:nvCxnSpPr>
        <p:spPr>
          <a:xfrm rot="5400000">
            <a:off x="6385916" y="570330"/>
            <a:ext cx="1067881" cy="1990588"/>
          </a:xfrm>
          <a:prstGeom prst="bentConnector3">
            <a:avLst>
              <a:gd name="adj1" fmla="val 52141"/>
            </a:avLst>
          </a:prstGeom>
          <a:ln w="3810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9F64401D-1CF4-F648-BEEB-4F2355AA4BDF}"/>
              </a:ext>
            </a:extLst>
          </p:cNvPr>
          <p:cNvSpPr/>
          <p:nvPr/>
        </p:nvSpPr>
        <p:spPr>
          <a:xfrm>
            <a:off x="2616366" y="2201820"/>
            <a:ext cx="4219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800" b="1" dirty="0">
                <a:latin typeface="+mj-lt"/>
              </a:rPr>
              <a:t>DAS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F64401D-1CF4-F648-BEEB-4F2355AA4BDF}"/>
              </a:ext>
            </a:extLst>
          </p:cNvPr>
          <p:cNvSpPr/>
          <p:nvPr/>
        </p:nvSpPr>
        <p:spPr>
          <a:xfrm>
            <a:off x="3072961" y="2208406"/>
            <a:ext cx="4219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800" b="1" dirty="0">
                <a:latin typeface="+mj-lt"/>
              </a:rPr>
              <a:t>DAS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F64401D-1CF4-F648-BEEB-4F2355AA4BDF}"/>
              </a:ext>
            </a:extLst>
          </p:cNvPr>
          <p:cNvSpPr/>
          <p:nvPr/>
        </p:nvSpPr>
        <p:spPr>
          <a:xfrm>
            <a:off x="3517892" y="2208406"/>
            <a:ext cx="4219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800" b="1" dirty="0">
                <a:latin typeface="+mj-lt"/>
              </a:rPr>
              <a:t>DAS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F64401D-1CF4-F648-BEEB-4F2355AA4BDF}"/>
              </a:ext>
            </a:extLst>
          </p:cNvPr>
          <p:cNvSpPr/>
          <p:nvPr/>
        </p:nvSpPr>
        <p:spPr>
          <a:xfrm>
            <a:off x="3970800" y="2201820"/>
            <a:ext cx="4219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800" b="1" dirty="0">
                <a:latin typeface="+mj-lt"/>
              </a:rPr>
              <a:t>DAS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F64401D-1CF4-F648-BEEB-4F2355AA4BDF}"/>
              </a:ext>
            </a:extLst>
          </p:cNvPr>
          <p:cNvSpPr/>
          <p:nvPr/>
        </p:nvSpPr>
        <p:spPr>
          <a:xfrm>
            <a:off x="5724746" y="2184539"/>
            <a:ext cx="4219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800" b="1" dirty="0">
                <a:latin typeface="+mj-lt"/>
              </a:rPr>
              <a:t>DAS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F64401D-1CF4-F648-BEEB-4F2355AA4BDF}"/>
              </a:ext>
            </a:extLst>
          </p:cNvPr>
          <p:cNvSpPr/>
          <p:nvPr/>
        </p:nvSpPr>
        <p:spPr>
          <a:xfrm>
            <a:off x="6157663" y="2177670"/>
            <a:ext cx="4219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800" b="1" dirty="0">
                <a:latin typeface="+mj-lt"/>
              </a:rPr>
              <a:t>DAS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F64401D-1CF4-F648-BEEB-4F2355AA4BDF}"/>
              </a:ext>
            </a:extLst>
          </p:cNvPr>
          <p:cNvSpPr/>
          <p:nvPr/>
        </p:nvSpPr>
        <p:spPr>
          <a:xfrm>
            <a:off x="7910123" y="2191518"/>
            <a:ext cx="4219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800" b="1" dirty="0">
                <a:latin typeface="+mj-lt"/>
              </a:rPr>
              <a:t>DAS</a:t>
            </a:r>
          </a:p>
        </p:txBody>
      </p:sp>
      <p:cxnSp>
        <p:nvCxnSpPr>
          <p:cNvPr id="66" name="Elbow Connector 65">
            <a:extLst>
              <a:ext uri="{FF2B5EF4-FFF2-40B4-BE49-F238E27FC236}">
                <a16:creationId xmlns:a16="http://schemas.microsoft.com/office/drawing/2014/main" id="{2A544E0A-0F50-C046-A747-0FDCE825B6D1}"/>
              </a:ext>
            </a:extLst>
          </p:cNvPr>
          <p:cNvCxnSpPr>
            <a:cxnSpLocks/>
            <a:stCxn id="426" idx="2"/>
          </p:cNvCxnSpPr>
          <p:nvPr/>
        </p:nvCxnSpPr>
        <p:spPr>
          <a:xfrm rot="5400000">
            <a:off x="5425375" y="2532873"/>
            <a:ext cx="541234" cy="457140"/>
          </a:xfrm>
          <a:prstGeom prst="bentConnector3">
            <a:avLst>
              <a:gd name="adj1" fmla="val 50000"/>
            </a:avLst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Elbow Connector 67">
            <a:extLst>
              <a:ext uri="{FF2B5EF4-FFF2-40B4-BE49-F238E27FC236}">
                <a16:creationId xmlns:a16="http://schemas.microsoft.com/office/drawing/2014/main" id="{2A544E0A-0F50-C046-A747-0FDCE825B6D1}"/>
              </a:ext>
            </a:extLst>
          </p:cNvPr>
          <p:cNvCxnSpPr>
            <a:cxnSpLocks/>
            <a:stCxn id="59" idx="2"/>
          </p:cNvCxnSpPr>
          <p:nvPr/>
        </p:nvCxnSpPr>
        <p:spPr>
          <a:xfrm rot="16200000" flipH="1">
            <a:off x="6187121" y="2672454"/>
            <a:ext cx="456229" cy="92971"/>
          </a:xfrm>
          <a:prstGeom prst="bentConnector3">
            <a:avLst>
              <a:gd name="adj1" fmla="val 50000"/>
            </a:avLst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Elbow Connector 68">
            <a:extLst>
              <a:ext uri="{FF2B5EF4-FFF2-40B4-BE49-F238E27FC236}">
                <a16:creationId xmlns:a16="http://schemas.microsoft.com/office/drawing/2014/main" id="{558E8103-DDEF-8145-BDBD-5E88B8252517}"/>
              </a:ext>
            </a:extLst>
          </p:cNvPr>
          <p:cNvCxnSpPr>
            <a:cxnSpLocks/>
            <a:stCxn id="427" idx="2"/>
            <a:endCxn id="54" idx="0"/>
          </p:cNvCxnSpPr>
          <p:nvPr/>
        </p:nvCxnSpPr>
        <p:spPr>
          <a:xfrm rot="16200000" flipH="1">
            <a:off x="7929793" y="2684565"/>
            <a:ext cx="440139" cy="68838"/>
          </a:xfrm>
          <a:prstGeom prst="bentConnector3">
            <a:avLst>
              <a:gd name="adj1" fmla="val 50000"/>
            </a:avLst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64">
            <a:extLst>
              <a:ext uri="{FF2B5EF4-FFF2-40B4-BE49-F238E27FC236}">
                <a16:creationId xmlns:a16="http://schemas.microsoft.com/office/drawing/2014/main" id="{90DC16C6-2E2B-D942-9BD1-0378040D703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626151" y="462299"/>
            <a:ext cx="1330930" cy="89025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5674" y="2419"/>
            <a:ext cx="239360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200" b="1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 E D E R A T I O N  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0A52672A-2A30-E54B-A9DE-106E2A47103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28555" y="431000"/>
            <a:ext cx="763135" cy="76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063967"/>
      </p:ext>
    </p:extLst>
  </p:cSld>
  <p:clrMapOvr>
    <a:masterClrMapping/>
  </p:clrMapOvr>
</p:sld>
</file>

<file path=ppt/theme/theme1.xml><?xml version="1.0" encoding="utf-8"?>
<a:theme xmlns:a="http://schemas.openxmlformats.org/drawingml/2006/main" name="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95F947CC68284A92DD76895F95485E" ma:contentTypeVersion="" ma:contentTypeDescription="Create a new document." ma:contentTypeScope="" ma:versionID="d2f7bac1cc6cefe942785cfbb8bae163">
  <xsd:schema xmlns:xsd="http://www.w3.org/2001/XMLSchema" xmlns:xs="http://www.w3.org/2001/XMLSchema" xmlns:p="http://schemas.microsoft.com/office/2006/metadata/properties" xmlns:ns2="f2760952-b3bb-408f-ace6-eb1e07642b86" targetNamespace="http://schemas.microsoft.com/office/2006/metadata/properties" ma:root="true" ma:fieldsID="70e6d848e258403642b2016fccd44a87" ns2:_="">
    <xsd:import namespace="f2760952-b3bb-408f-ace6-eb1e07642b8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760952-b3bb-408f-ace6-eb1e07642b8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description="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D587E21-31CA-408E-A5B1-4B7F0D8D9C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760952-b3bb-408f-ace6-eb1e07642b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E22279E-2C4C-4C93-8498-455A58D1433E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f2760952-b3bb-408f-ace6-eb1e07642b86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NEW ESA Presentation 16-9</Template>
  <TotalTime>0</TotalTime>
  <Words>1197</Words>
  <Application>Microsoft Office PowerPoint</Application>
  <PresentationFormat>On-screen Show (16:9)</PresentationFormat>
  <Paragraphs>322</Paragraphs>
  <Slides>21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Verdana</vt:lpstr>
      <vt:lpstr>NEW ESA Presentation 16-9</vt:lpstr>
      <vt:lpstr>PowerPoint Presentation</vt:lpstr>
      <vt:lpstr>Outline</vt:lpstr>
      <vt:lpstr>ESA PDGS Data Cube Objectives</vt:lpstr>
      <vt:lpstr>PowerPoint Presentation</vt:lpstr>
      <vt:lpstr>PowerPoint Presentation</vt:lpstr>
      <vt:lpstr>Outline</vt:lpstr>
      <vt:lpstr>PowerPoint Presentation</vt:lpstr>
      <vt:lpstr>Functional View</vt:lpstr>
      <vt:lpstr>PowerPoint Presentation</vt:lpstr>
      <vt:lpstr>Outline</vt:lpstr>
      <vt:lpstr>PowerPoint Presentation</vt:lpstr>
      <vt:lpstr>PowerPoint Presentation</vt:lpstr>
      <vt:lpstr>Outline</vt:lpstr>
      <vt:lpstr>RadCalNet Exercise https://www.radcalnet.org/#!/</vt:lpstr>
      <vt:lpstr>ACIX Inter-Comparison Exercise http://calvalportal.ceos.org/projects/acix</vt:lpstr>
      <vt:lpstr>ACIX Processing</vt:lpstr>
      <vt:lpstr>Outline</vt:lpstr>
      <vt:lpstr>PowerPoint Presentation</vt:lpstr>
      <vt:lpstr>ACIX/RadCalNet Lesson Learnt </vt:lpstr>
      <vt:lpstr>Outline</vt:lpstr>
      <vt:lpstr>Next Step – 2019 </vt:lpstr>
    </vt:vector>
  </TitlesOfParts>
  <Manager/>
  <Company>European Space Agency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PowerPoint Presentation</dc:subject>
  <dc:creator>Andrea Della Vecchia</dc:creator>
  <cp:keywords/>
  <dc:description/>
  <cp:lastModifiedBy>Damiano Guerrucci</cp:lastModifiedBy>
  <cp:revision>272</cp:revision>
  <cp:lastPrinted>2008-08-26T16:26:23Z</cp:lastPrinted>
  <dcterms:created xsi:type="dcterms:W3CDTF">2017-03-30T07:17:22Z</dcterms:created>
  <dcterms:modified xsi:type="dcterms:W3CDTF">2019-10-07T07:58:35Z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 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ContentTypeId">
    <vt:lpwstr>0x0101008995F947CC68284A92DD76895F95485E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2017-03-30T10:00:00Z</vt:filetime>
  </property>
</Properties>
</file>