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6"/>
  </p:notesMasterIdLst>
  <p:sldIdLst>
    <p:sldId id="256" r:id="rId2"/>
    <p:sldId id="257" r:id="rId3"/>
    <p:sldId id="472" r:id="rId4"/>
    <p:sldId id="258" r:id="rId5"/>
    <p:sldId id="473" r:id="rId6"/>
    <p:sldId id="474" r:id="rId7"/>
    <p:sldId id="475" r:id="rId8"/>
    <p:sldId id="476" r:id="rId9"/>
    <p:sldId id="259" r:id="rId10"/>
    <p:sldId id="477" r:id="rId11"/>
    <p:sldId id="260" r:id="rId12"/>
    <p:sldId id="261" r:id="rId13"/>
    <p:sldId id="262" r:id="rId14"/>
    <p:sldId id="263" r:id="rId15"/>
    <p:sldId id="264" r:id="rId16"/>
    <p:sldId id="265" r:id="rId17"/>
    <p:sldId id="478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7" r:id="rId29"/>
    <p:sldId id="276" r:id="rId30"/>
    <p:sldId id="281" r:id="rId31"/>
    <p:sldId id="479" r:id="rId32"/>
    <p:sldId id="278" r:id="rId33"/>
    <p:sldId id="279" r:id="rId34"/>
    <p:sldId id="280" r:id="rId35"/>
  </p:sldIdLst>
  <p:sldSz cx="9144000" cy="5143500" type="screen16x9"/>
  <p:notesSz cx="7023100" cy="93091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7"/>
  </p:normalViewPr>
  <p:slideViewPr>
    <p:cSldViewPr snapToGrid="0">
      <p:cViewPr varScale="1">
        <p:scale>
          <a:sx n="98" d="100"/>
          <a:sy n="98" d="100"/>
        </p:scale>
        <p:origin x="288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14663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95738" y="0"/>
            <a:ext cx="3014662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70950"/>
            <a:ext cx="3014663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11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168058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1" name="Google Shape;111;p1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0169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5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8845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5" name="Google Shape;155;p6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6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4678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1" name="Google Shape;161;p7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7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1294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9" name="Google Shape;169;p8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8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5739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9" name="Google Shape;179;p9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0237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6" name="Google Shape;186;p10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0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34180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4" name="Google Shape;194;p11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1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5322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3" name="Google Shape;203;p12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2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70810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2" name="Google Shape;212;p13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3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14789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10" name="Google Shape;310;p14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4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236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9" name="Google Shape;119;p2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85553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07" name="Google Shape;407;p15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5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4272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83" name="Google Shape;583;p16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6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2829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91" name="Google Shape;591;p17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7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57185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99" name="Google Shape;599;p18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8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20637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07" name="Google Shape;607;p19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19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79995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15" name="Google Shape;615;p20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20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784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31" name="Google Shape;631;p22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2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15228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23" name="Google Shape;623;p21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1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91823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62133db1c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62133db1c6_0_0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500" cy="4159200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g62133db1c6_0_0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700" cy="415800"/>
          </a:xfrm>
          <a:prstGeom prst="rect">
            <a:avLst/>
          </a:prstGeom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57494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38" name="Google Shape;638;p23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3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1613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3529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45" name="Google Shape;645;p24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4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76923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52" name="Google Shape;652;p25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5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9265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816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036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769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37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3" name="Google Shape;133;p4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4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1429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8.jp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2"/>
          <p:cNvSpPr txBox="1">
            <a:spLocks noGrp="1"/>
          </p:cNvSpPr>
          <p:nvPr>
            <p:ph type="subTitle" idx="1"/>
          </p:nvPr>
        </p:nvSpPr>
        <p:spPr>
          <a:xfrm>
            <a:off x="614361" y="2914650"/>
            <a:ext cx="7948800" cy="42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Verdana"/>
              <a:buNone/>
              <a:defRPr sz="1800">
                <a:solidFill>
                  <a:srgbClr val="FFFFFF"/>
                </a:solidFill>
              </a:defRPr>
            </a:lvl1pPr>
            <a:lvl2pPr lvl="1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lvl="6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lvl="7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lvl="8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587375" y="1856096"/>
            <a:ext cx="794702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"/>
          <p:cNvSpPr txBox="1"/>
          <p:nvPr/>
        </p:nvSpPr>
        <p:spPr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7" name="Google Shape;47;p2"/>
          <p:cNvPicPr preferRelativeResize="0"/>
          <p:nvPr/>
        </p:nvPicPr>
        <p:blipFill rotWithShape="1">
          <a:blip r:embed="rId3">
            <a:alphaModFix/>
          </a:blip>
          <a:srcRect t="-2" b="28613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2"/>
          <p:cNvSpPr txBox="1"/>
          <p:nvPr/>
        </p:nvSpPr>
        <p:spPr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D8D8D8"/>
                </a:solidFill>
                <a:latin typeface="Verdana"/>
                <a:ea typeface="Verdana"/>
                <a:cs typeface="Verdana"/>
                <a:sym typeface="Verdana"/>
              </a:rPr>
              <a:t>ESA UNCLASSIFIED - For Official Use</a:t>
            </a:r>
            <a:endParaRPr sz="800" b="0" i="0" u="none" strike="noStrike" cap="none">
              <a:solidFill>
                <a:srgbClr val="D8D8D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9" name="Google Shape;49;p2"/>
          <p:cNvPicPr preferRelativeResize="0"/>
          <p:nvPr/>
        </p:nvPicPr>
        <p:blipFill rotWithShape="1">
          <a:blip r:embed="rId4">
            <a:alphaModFix/>
          </a:blip>
          <a:srcRect t="83097" b="-5312"/>
          <a:stretch/>
        </p:blipFill>
        <p:spPr>
          <a:xfrm>
            <a:off x="7790400" y="4899600"/>
            <a:ext cx="1196912" cy="14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" name="Google Shape;50;p2"/>
          <p:cNvCxnSpPr/>
          <p:nvPr/>
        </p:nvCxnSpPr>
        <p:spPr>
          <a:xfrm>
            <a:off x="165932" y="4789188"/>
            <a:ext cx="8824779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1" name="Google Shape;51;p2"/>
          <p:cNvGrpSpPr/>
          <p:nvPr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52" name="Google Shape;52;p2" descr="at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2" descr="be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2" descr="ca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Google Shape;55;p2" descr="ch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2" descr="cz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2" descr="de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58;p2" descr="dk.pn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2" descr="ee.pn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2" descr="es.png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61;p2" descr="fi.pn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62;p2" descr="fr.png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63;p2" descr="gr.png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2" descr="hu.png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2" descr="ie.png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66;p2" descr="it.png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67;p2" descr="lu.png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68;p2" descr="nl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2" descr="no.png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2" descr="pl.png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2" descr="pt.png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2" descr="ro.png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2" descr="se.png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2" descr="uk.png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2" descr="si.png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1"/>
          <p:cNvSpPr txBox="1">
            <a:spLocks noGrp="1"/>
          </p:cNvSpPr>
          <p:nvPr>
            <p:ph type="body" idx="1"/>
          </p:nvPr>
        </p:nvSpPr>
        <p:spPr>
          <a:xfrm>
            <a:off x="3575053" y="1250157"/>
            <a:ext cx="4968875" cy="3243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Verdana"/>
              <a:buNone/>
              <a:defRPr sz="1400"/>
            </a:lvl1pPr>
            <a:lvl2pPr marL="914400" lvl="1" indent="-2286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3pPr>
            <a:lvl4pPr marL="1828800" lvl="3" indent="-2286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4pPr>
            <a:lvl5pPr marL="2286000" lvl="4" indent="-2286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3556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6pPr>
            <a:lvl7pPr marL="3200400" lvl="6" indent="-3556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7pPr>
            <a:lvl8pPr marL="3657600" lvl="7" indent="-3556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8pPr>
            <a:lvl9pPr marL="4114800" lvl="8" indent="-3556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9pPr>
          </a:lstStyle>
          <a:p>
            <a:endParaRPr/>
          </a:p>
        </p:txBody>
      </p:sp>
      <p:sp>
        <p:nvSpPr>
          <p:cNvPr id="103" name="Google Shape;103;p11"/>
          <p:cNvSpPr txBox="1">
            <a:spLocks noGrp="1"/>
          </p:cNvSpPr>
          <p:nvPr>
            <p:ph type="body" idx="2"/>
          </p:nvPr>
        </p:nvSpPr>
        <p:spPr>
          <a:xfrm>
            <a:off x="619125" y="1250101"/>
            <a:ext cx="2846388" cy="3243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Verdana"/>
              <a:buNone/>
              <a:defRPr sz="1400"/>
            </a:lvl1pPr>
            <a:lvl2pPr marL="914400" lvl="1" indent="-228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9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4" name="Google Shape;104;p11"/>
          <p:cNvSpPr txBox="1"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2"/>
          <p:cNvSpPr txBox="1"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2"/>
          <p:cNvSpPr>
            <a:spLocks noGrp="1"/>
          </p:cNvSpPr>
          <p:nvPr>
            <p:ph type="pic" idx="2"/>
          </p:nvPr>
        </p:nvSpPr>
        <p:spPr>
          <a:xfrm>
            <a:off x="1601787" y="1250156"/>
            <a:ext cx="5932488" cy="2543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Verdana"/>
              <a:buNone/>
              <a:defRPr sz="14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19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Verdana"/>
              <a:buNone/>
              <a:defRPr sz="28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19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None/>
              <a:defRPr sz="24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sz="20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sz="20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sz="20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sz="20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sz="20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sz="20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08" name="Google Shape;108;p12"/>
          <p:cNvSpPr txBox="1">
            <a:spLocks noGrp="1"/>
          </p:cNvSpPr>
          <p:nvPr>
            <p:ph type="body" idx="1"/>
          </p:nvPr>
        </p:nvSpPr>
        <p:spPr>
          <a:xfrm>
            <a:off x="1602000" y="4029076"/>
            <a:ext cx="5932800" cy="464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Verdana"/>
              <a:buNone/>
              <a:defRPr sz="1400"/>
            </a:lvl1pPr>
            <a:lvl2pPr marL="914400" lvl="1" indent="-228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9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body" idx="1"/>
          </p:nvPr>
        </p:nvSpPr>
        <p:spPr>
          <a:xfrm>
            <a:off x="172800" y="823214"/>
            <a:ext cx="8748000" cy="372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Verdana"/>
              <a:buNone/>
              <a:defRPr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"/>
          <p:cNvSpPr txBox="1"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"/>
          <p:cNvSpPr txBox="1"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cap="none">
                <a:solidFill>
                  <a:srgbClr val="0098DB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Verdana"/>
              <a:buNone/>
              <a:defRPr sz="2000"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4pPr>
            <a:lvl5pPr marL="2286000" lvl="4" indent="-2286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2286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6pPr>
            <a:lvl7pPr marL="3200400" lvl="6" indent="-2286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7pPr>
            <a:lvl8pPr marL="3657600" lvl="7" indent="-2286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8pPr>
            <a:lvl9pPr marL="4114800" lvl="8" indent="-2286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"/>
          <p:cNvSpPr txBox="1"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7"/>
          <p:cNvSpPr txBox="1">
            <a:spLocks noGrp="1"/>
          </p:cNvSpPr>
          <p:nvPr>
            <p:ph type="body" idx="1"/>
          </p:nvPr>
        </p:nvSpPr>
        <p:spPr>
          <a:xfrm>
            <a:off x="615950" y="1254919"/>
            <a:ext cx="3889376" cy="3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Verdana"/>
              <a:buNone/>
              <a:defRPr sz="1200"/>
            </a:lvl1pPr>
            <a:lvl2pPr marL="914400" lvl="1" indent="-228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4pPr>
            <a:lvl5pPr marL="2286000" lvl="4" indent="-228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9pPr>
          </a:lstStyle>
          <a:p>
            <a:endParaRPr/>
          </a:p>
        </p:txBody>
      </p:sp>
      <p:sp>
        <p:nvSpPr>
          <p:cNvPr id="91" name="Google Shape;91;p7"/>
          <p:cNvSpPr txBox="1">
            <a:spLocks noGrp="1"/>
          </p:cNvSpPr>
          <p:nvPr>
            <p:ph type="body" idx="2"/>
          </p:nvPr>
        </p:nvSpPr>
        <p:spPr>
          <a:xfrm>
            <a:off x="4657723" y="1254919"/>
            <a:ext cx="3888000" cy="3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Verdana"/>
              <a:buNone/>
              <a:defRPr sz="1200"/>
            </a:lvl1pPr>
            <a:lvl2pPr marL="914400" lvl="1" indent="-228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4pPr>
            <a:lvl5pPr marL="2286000" lvl="4" indent="-228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8"/>
          <p:cNvSpPr txBox="1"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Verdana"/>
              <a:buNone/>
              <a:defRPr sz="1600" b="1"/>
            </a:lvl1pPr>
            <a:lvl2pPr marL="914400" lvl="1" indent="-2286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body" idx="2"/>
          </p:nvPr>
        </p:nvSpPr>
        <p:spPr>
          <a:xfrm>
            <a:off x="4645025" y="1250156"/>
            <a:ext cx="3896416" cy="371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Verdana"/>
              <a:buNone/>
              <a:defRPr sz="1600" b="1"/>
            </a:lvl1pPr>
            <a:lvl2pPr marL="914400" lvl="1" indent="-2286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5" name="Google Shape;95;p8"/>
          <p:cNvSpPr txBox="1">
            <a:spLocks noGrp="1"/>
          </p:cNvSpPr>
          <p:nvPr>
            <p:ph type="body" idx="3"/>
          </p:nvPr>
        </p:nvSpPr>
        <p:spPr>
          <a:xfrm>
            <a:off x="4645026" y="1631157"/>
            <a:ext cx="3898900" cy="286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Verdana"/>
              <a:buNone/>
              <a:defRPr sz="1200"/>
            </a:lvl1pPr>
            <a:lvl2pPr marL="914400" lvl="1" indent="-228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4pPr>
            <a:lvl5pPr marL="2286000" lvl="4" indent="-228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5pPr>
            <a:lvl6pPr marL="2743200" lvl="5" indent="-330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6pPr>
            <a:lvl7pPr marL="3200400" lvl="6" indent="-330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7pPr>
            <a:lvl8pPr marL="3657600" lvl="7" indent="-330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8pPr>
            <a:lvl9pPr marL="4114800" lvl="8" indent="-330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9pPr>
          </a:lstStyle>
          <a:p>
            <a:endParaRPr/>
          </a:p>
        </p:txBody>
      </p:sp>
      <p:sp>
        <p:nvSpPr>
          <p:cNvPr id="96" name="Google Shape;96;p8"/>
          <p:cNvSpPr txBox="1">
            <a:spLocks noGrp="1"/>
          </p:cNvSpPr>
          <p:nvPr>
            <p:ph type="body" idx="4"/>
          </p:nvPr>
        </p:nvSpPr>
        <p:spPr>
          <a:xfrm>
            <a:off x="619200" y="1630801"/>
            <a:ext cx="3898900" cy="286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Verdana"/>
              <a:buNone/>
              <a:defRPr sz="1200"/>
            </a:lvl1pPr>
            <a:lvl2pPr marL="914400" lvl="1" indent="-228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4pPr>
            <a:lvl5pPr marL="2286000" lvl="4" indent="-228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5pPr>
            <a:lvl6pPr marL="2743200" lvl="5" indent="-330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6pPr>
            <a:lvl7pPr marL="3200400" lvl="6" indent="-330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7pPr>
            <a:lvl8pPr marL="3657600" lvl="7" indent="-330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8pPr>
            <a:lvl9pPr marL="4114800" lvl="8" indent="-330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9pPr>
          </a:lstStyle>
          <a:p>
            <a:endParaRPr/>
          </a:p>
        </p:txBody>
      </p:sp>
      <p:sp>
        <p:nvSpPr>
          <p:cNvPr id="97" name="Google Shape;97;p8"/>
          <p:cNvSpPr txBox="1"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tally blank">
  <p:cSld name="Totally blank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18" Type="http://schemas.openxmlformats.org/officeDocument/2006/relationships/image" Target="../media/image6.png"/><Relationship Id="rId26" Type="http://schemas.openxmlformats.org/officeDocument/2006/relationships/image" Target="../media/image14.png"/><Relationship Id="rId39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png"/><Relationship Id="rId34" Type="http://schemas.openxmlformats.org/officeDocument/2006/relationships/image" Target="../media/image22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38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2.png"/><Relationship Id="rId32" Type="http://schemas.openxmlformats.org/officeDocument/2006/relationships/image" Target="../media/image20.png"/><Relationship Id="rId37" Type="http://schemas.openxmlformats.org/officeDocument/2006/relationships/image" Target="../media/image2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36" Type="http://schemas.openxmlformats.org/officeDocument/2006/relationships/image" Target="../media/image24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31" Type="http://schemas.openxmlformats.org/officeDocument/2006/relationships/image" Target="../media/image19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Relationship Id="rId22" Type="http://schemas.openxmlformats.org/officeDocument/2006/relationships/image" Target="../media/image10.png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image" Target="../media/image2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72800" y="823214"/>
            <a:ext cx="8748000" cy="372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None/>
              <a:defRPr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None/>
              <a:defRPr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None/>
              <a:defRPr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None/>
              <a:defRPr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None/>
              <a:defRPr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02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302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302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302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pic>
        <p:nvPicPr>
          <p:cNvPr id="13" name="Google Shape;13;p1" descr="PPT_Footer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4776787"/>
            <a:ext cx="9144000" cy="36671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"/>
          <p:cNvSpPr txBox="1"/>
          <p:nvPr/>
        </p:nvSpPr>
        <p:spPr>
          <a:xfrm>
            <a:off x="165600" y="4580702"/>
            <a:ext cx="20191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ESA UNCLASSIFIED - For Official Use</a:t>
            </a:r>
            <a:endParaRPr sz="800" b="0" i="0" u="none" strike="noStrike" cap="none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5;p1"/>
          <p:cNvSpPr txBox="1"/>
          <p:nvPr/>
        </p:nvSpPr>
        <p:spPr>
          <a:xfrm>
            <a:off x="5328974" y="4580702"/>
            <a:ext cx="367183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Philippe Mougnaud, Grega Milcinski | Hanoi | 9/10/2019 | Slide  </a:t>
            </a:r>
            <a:fld id="{00000000-1234-1234-1234-123412341234}" type="slidenum">
              <a:rPr lang="en-US" sz="8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800" b="0" i="0" u="none" strike="noStrike" cap="none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6" name="Google Shape;16;p1"/>
          <p:cNvGrpSpPr/>
          <p:nvPr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17" name="Google Shape;17;p1" descr="at.png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8;p1" descr="be.png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9;p1" descr="ca.png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0;p1" descr="ch.png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1;p1" descr="cz.png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1" descr="de.png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3;p1" descr="dk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4;p1" descr="ee.png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1" descr="es.png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6;p1" descr="fi.png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7;p1" descr="fr.png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p1" descr="gr.png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9;p1" descr="hu.png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0;p1" descr="ie.png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1;p1" descr="it.png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32;p1" descr="lu.png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33;p1" descr="nl.png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34;p1" descr="no.png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35;p1" descr="pl.png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6;p1" descr="pt.png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37;p1" descr="ro.png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38;p1" descr="se.png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9;p1" descr="uk.png"/>
            <p:cNvPicPr preferRelativeResize="0"/>
            <p:nvPr/>
          </p:nvPicPr>
          <p:blipFill rotWithShape="1">
            <a:blip r:embed="rId37">
              <a:alphaModFix/>
            </a:blip>
            <a:srcRect/>
            <a:stretch/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0;p1" descr="si.png"/>
            <p:cNvPicPr preferRelativeResize="0"/>
            <p:nvPr/>
          </p:nvPicPr>
          <p:blipFill rotWithShape="1">
            <a:blip r:embed="rId38">
              <a:alphaModFix/>
            </a:blip>
            <a:srcRect/>
            <a:stretch/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" name="Google Shape;41;p1"/>
          <p:cNvPicPr preferRelativeResize="0"/>
          <p:nvPr/>
        </p:nvPicPr>
        <p:blipFill rotWithShape="1">
          <a:blip r:embed="rId39">
            <a:alphaModFix/>
          </a:blip>
          <a:srcRect t="-2" b="28613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ogc-0652eab6-e5d0-11e9-a359-2a2ae2dbcce4.edc.hub.eox.at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"/>
          <p:cNvSpPr txBox="1"/>
          <p:nvPr/>
        </p:nvSpPr>
        <p:spPr>
          <a:xfrm>
            <a:off x="4827181" y="1285794"/>
            <a:ext cx="3678192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200"/>
              <a:buFont typeface="Verdana"/>
              <a:buNone/>
            </a:pPr>
            <a:r>
              <a:rPr lang="en-US" sz="3200" b="0" i="0" u="none" strike="noStrike" cap="none">
                <a:solidFill>
                  <a:srgbClr val="F2F2F2"/>
                </a:solidFill>
                <a:latin typeface="Verdana"/>
                <a:ea typeface="Verdana"/>
                <a:cs typeface="Verdana"/>
                <a:sym typeface="Verdana"/>
              </a:rPr>
              <a:t>Progress on the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200"/>
              <a:buFont typeface="Verdana"/>
              <a:buNone/>
            </a:pPr>
            <a:r>
              <a:rPr lang="en-US" sz="3200" b="0" i="0" u="none" strike="noStrike" cap="none">
                <a:solidFill>
                  <a:srgbClr val="F2F2F2"/>
                </a:solidFill>
                <a:latin typeface="Verdana"/>
                <a:ea typeface="Verdana"/>
                <a:cs typeface="Verdana"/>
                <a:sym typeface="Verdana"/>
              </a:rPr>
              <a:t>Euro Data Cube</a:t>
            </a:r>
            <a:endParaRPr/>
          </a:p>
        </p:txBody>
      </p:sp>
      <p:sp>
        <p:nvSpPr>
          <p:cNvPr id="115" name="Google Shape;115;p13"/>
          <p:cNvSpPr txBox="1"/>
          <p:nvPr/>
        </p:nvSpPr>
        <p:spPr>
          <a:xfrm>
            <a:off x="4943051" y="2793600"/>
            <a:ext cx="3828292" cy="338554"/>
          </a:xfrm>
          <a:prstGeom prst="rect">
            <a:avLst/>
          </a:prstGeom>
          <a:solidFill>
            <a:srgbClr val="0072A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Philippe Mougnaud, Grega Milcinski</a:t>
            </a:r>
            <a:endParaRPr/>
          </a:p>
        </p:txBody>
      </p:sp>
      <p:sp>
        <p:nvSpPr>
          <p:cNvPr id="116" name="Google Shape;116;p13"/>
          <p:cNvSpPr txBox="1"/>
          <p:nvPr/>
        </p:nvSpPr>
        <p:spPr>
          <a:xfrm>
            <a:off x="4943051" y="3261600"/>
            <a:ext cx="1572866" cy="369332"/>
          </a:xfrm>
          <a:prstGeom prst="rect">
            <a:avLst/>
          </a:prstGeom>
          <a:solidFill>
            <a:srgbClr val="0072A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09/10/2019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DDD33F4-00E2-C644-B3D7-E23F91A0BB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9" t="6419" b="5679"/>
          <a:stretch/>
        </p:blipFill>
        <p:spPr>
          <a:xfrm>
            <a:off x="316316" y="2267944"/>
            <a:ext cx="3593705" cy="2032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1231EF-537A-054B-BD1D-7DB0186323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002"/>
          <a:stretch/>
        </p:blipFill>
        <p:spPr>
          <a:xfrm>
            <a:off x="4807531" y="2522105"/>
            <a:ext cx="4117455" cy="1523677"/>
          </a:xfrm>
          <a:prstGeom prst="rect">
            <a:avLst/>
          </a:prstGeom>
        </p:spPr>
      </p:pic>
      <p:pic>
        <p:nvPicPr>
          <p:cNvPr id="4" name="Picture 2" descr="Image result for plus clipart">
            <a:extLst>
              <a:ext uri="{FF2B5EF4-FFF2-40B4-BE49-F238E27FC236}">
                <a16:creationId xmlns:a16="http://schemas.microsoft.com/office/drawing/2014/main" xmlns="" id="{609D58E7-C26C-6D48-A663-720A0C29E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191" y="3018449"/>
            <a:ext cx="700546" cy="70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36;p16">
            <a:extLst>
              <a:ext uri="{FF2B5EF4-FFF2-40B4-BE49-F238E27FC236}">
                <a16:creationId xmlns:a16="http://schemas.microsoft.com/office/drawing/2014/main" xmlns="" id="{A06060FA-E1EF-A149-9C8E-2AE778C9AE41}"/>
              </a:ext>
            </a:extLst>
          </p:cNvPr>
          <p:cNvSpPr/>
          <p:nvPr/>
        </p:nvSpPr>
        <p:spPr>
          <a:xfrm>
            <a:off x="1" y="702366"/>
            <a:ext cx="9144000" cy="1338102"/>
          </a:xfrm>
          <a:prstGeom prst="rect">
            <a:avLst/>
          </a:prstGeom>
          <a:solidFill>
            <a:srgbClr val="00417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" name="Google Shape;138;p16">
            <a:extLst>
              <a:ext uri="{FF2B5EF4-FFF2-40B4-BE49-F238E27FC236}">
                <a16:creationId xmlns:a16="http://schemas.microsoft.com/office/drawing/2014/main" xmlns="" id="{59443B75-BC10-EC4F-B1BE-9446605676F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2408" y="1069735"/>
            <a:ext cx="3001196" cy="830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0569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364" y="781397"/>
            <a:ext cx="8824907" cy="3503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7"/>
          <p:cNvPicPr preferRelativeResize="0"/>
          <p:nvPr/>
        </p:nvPicPr>
        <p:blipFill rotWithShape="1">
          <a:blip r:embed="rId4">
            <a:alphaModFix/>
          </a:blip>
          <a:srcRect l="5273" t="8962" r="8985" b="16855"/>
          <a:stretch/>
        </p:blipFill>
        <p:spPr>
          <a:xfrm>
            <a:off x="4950766" y="3658592"/>
            <a:ext cx="634874" cy="334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8"/>
          <p:cNvPicPr preferRelativeResize="0"/>
          <p:nvPr/>
        </p:nvPicPr>
        <p:blipFill rotWithShape="1">
          <a:blip r:embed="rId3">
            <a:alphaModFix/>
          </a:blip>
          <a:srcRect t="5679" b="5925"/>
          <a:stretch/>
        </p:blipFill>
        <p:spPr>
          <a:xfrm>
            <a:off x="1143000" y="762000"/>
            <a:ext cx="6758387" cy="37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9"/>
          <p:cNvSpPr txBox="1">
            <a:spLocks noGrp="1"/>
          </p:cNvSpPr>
          <p:nvPr>
            <p:ph type="title" idx="4294967295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Data access service – Sentinel Hub</a:t>
            </a:r>
            <a:endParaRPr/>
          </a:p>
        </p:txBody>
      </p:sp>
      <p:sp>
        <p:nvSpPr>
          <p:cNvPr id="165" name="Google Shape;165;p19"/>
          <p:cNvSpPr txBox="1"/>
          <p:nvPr/>
        </p:nvSpPr>
        <p:spPr>
          <a:xfrm>
            <a:off x="495300" y="1141672"/>
            <a:ext cx="120050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https://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services.sentinel-hub.com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ogc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wcs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/&lt;INSTANCE&gt;?SERVICE=WCS&amp;REQUEST=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GetCoverage</a:t>
            </a:r>
            <a:endParaRPr sz="12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&amp;</a:t>
            </a:r>
            <a:r>
              <a:rPr lang="en-US" sz="1600" dirty="0">
                <a:solidFill>
                  <a:srgbClr val="C0504D"/>
                </a:solidFill>
                <a:latin typeface="Verdana"/>
                <a:ea typeface="Verdana"/>
                <a:cs typeface="Verdana"/>
                <a:sym typeface="Verdana"/>
              </a:rPr>
              <a:t>COVERAGE</a:t>
            </a:r>
            <a:r>
              <a:rPr lang="en-US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=1_VV_ORTHORECTIFIED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&amp;</a:t>
            </a:r>
            <a:r>
              <a:rPr lang="en-US" sz="1600" dirty="0">
                <a:solidFill>
                  <a:srgbClr val="C0504D"/>
                </a:solidFill>
                <a:latin typeface="Verdana"/>
                <a:ea typeface="Verdana"/>
                <a:cs typeface="Verdana"/>
                <a:sym typeface="Verdana"/>
              </a:rPr>
              <a:t>TIME</a:t>
            </a:r>
            <a:r>
              <a:rPr lang="en-US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=2018-07-17/2018-07-17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&amp;</a:t>
            </a:r>
            <a:r>
              <a:rPr lang="en-US" sz="1600" dirty="0">
                <a:solidFill>
                  <a:srgbClr val="C0504D"/>
                </a:solidFill>
                <a:latin typeface="Verdana"/>
                <a:ea typeface="Verdana"/>
                <a:cs typeface="Verdana"/>
                <a:sym typeface="Verdana"/>
              </a:rPr>
              <a:t>BBOX</a:t>
            </a:r>
            <a:r>
              <a:rPr lang="en-US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=15.28815,107.07000,14.75496,106.09153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&amp;</a:t>
            </a:r>
            <a:r>
              <a:rPr lang="en-US" sz="1600" dirty="0">
                <a:solidFill>
                  <a:srgbClr val="C0504D"/>
                </a:solidFill>
                <a:latin typeface="Verdana"/>
                <a:ea typeface="Verdana"/>
                <a:cs typeface="Verdana"/>
                <a:sym typeface="Verdana"/>
              </a:rPr>
              <a:t>RESX</a:t>
            </a:r>
            <a:r>
              <a:rPr lang="en-US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=20m&amp;</a:t>
            </a:r>
            <a:r>
              <a:rPr lang="en-US" sz="1600" dirty="0">
                <a:solidFill>
                  <a:srgbClr val="C0504D"/>
                </a:solidFill>
                <a:latin typeface="Verdana"/>
                <a:ea typeface="Verdana"/>
                <a:cs typeface="Verdana"/>
                <a:sym typeface="Verdana"/>
              </a:rPr>
              <a:t>RESY</a:t>
            </a:r>
            <a:r>
              <a:rPr lang="en-US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=20m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&amp;FORMAT=image/</a:t>
            </a:r>
            <a:r>
              <a:rPr lang="en-US" sz="12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tiff&amp;SRS</a:t>
            </a:r>
            <a:r>
              <a:rPr lang="en-US" sz="12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=EPSG:4326</a:t>
            </a:r>
            <a:endParaRPr dirty="0"/>
          </a:p>
        </p:txBody>
      </p:sp>
      <p:sp>
        <p:nvSpPr>
          <p:cNvPr id="166" name="Google Shape;166;p19"/>
          <p:cNvSpPr txBox="1"/>
          <p:nvPr/>
        </p:nvSpPr>
        <p:spPr>
          <a:xfrm>
            <a:off x="495300" y="3180635"/>
            <a:ext cx="758008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No worries about download, storage, decoding,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stitching scenes, reprojection, scaling, mosaicking,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meta-data parsing, backscatter calibration, orthorectification ...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"/>
          <p:cNvSpPr txBox="1">
            <a:spLocks noGrp="1"/>
          </p:cNvSpPr>
          <p:nvPr>
            <p:ph type="title" idx="4294967295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Data access service – Sentinel Hub</a:t>
            </a:r>
            <a:endParaRPr/>
          </a:p>
        </p:txBody>
      </p:sp>
      <p:pic>
        <p:nvPicPr>
          <p:cNvPr id="173" name="Google Shape;173;p20" descr="stat_api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3268" y="833439"/>
            <a:ext cx="2179695" cy="268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0" descr="Untitl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66995" y="3049637"/>
            <a:ext cx="1990239" cy="1446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0" descr="Screen Shot 2018-09-09 at 23.03.4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495" y="773180"/>
            <a:ext cx="3705014" cy="27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0" descr="Sentinel-2 L1C from 2018-08-01-1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96093" y="2983815"/>
            <a:ext cx="1830742" cy="157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1"/>
          <p:cNvSpPr txBox="1"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Access to global archive of EO data</a:t>
            </a:r>
            <a:endParaRPr/>
          </a:p>
        </p:txBody>
      </p:sp>
      <p:sp>
        <p:nvSpPr>
          <p:cNvPr id="183" name="Google Shape;183;p21"/>
          <p:cNvSpPr txBox="1">
            <a:spLocks noGrp="1"/>
          </p:cNvSpPr>
          <p:nvPr>
            <p:ph type="body" idx="1"/>
          </p:nvPr>
        </p:nvSpPr>
        <p:spPr>
          <a:xfrm>
            <a:off x="196863" y="1063846"/>
            <a:ext cx="8748000" cy="3008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dirty="0"/>
              <a:t>Sentinel-1 GRD</a:t>
            </a:r>
            <a:endParaRPr dirty="0"/>
          </a:p>
          <a:p>
            <a:pPr marL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dirty="0"/>
              <a:t>Sentinel-2 L1C and L2A</a:t>
            </a:r>
            <a:endParaRPr dirty="0"/>
          </a:p>
          <a:p>
            <a:pPr marL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dirty="0"/>
              <a:t>Sentinel-3 OLCI and SLSTR</a:t>
            </a:r>
            <a:endParaRPr dirty="0"/>
          </a:p>
          <a:p>
            <a:pPr marL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dirty="0"/>
              <a:t>Sentinel-5P</a:t>
            </a:r>
            <a:endParaRPr dirty="0"/>
          </a:p>
          <a:p>
            <a:pPr marL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dirty="0"/>
              <a:t>Landsat-8</a:t>
            </a:r>
            <a:endParaRPr dirty="0"/>
          </a:p>
          <a:p>
            <a:pPr marL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dirty="0"/>
              <a:t>MODIS</a:t>
            </a:r>
            <a:endParaRPr dirty="0"/>
          </a:p>
          <a:p>
            <a:pPr marL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dirty="0"/>
              <a:t>DEM</a:t>
            </a:r>
            <a:endParaRPr dirty="0"/>
          </a:p>
          <a:p>
            <a:pPr marL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dirty="0"/>
              <a:t>(new ones coming)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2"/>
          <p:cNvSpPr txBox="1"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Bring your own data</a:t>
            </a:r>
            <a:endParaRPr/>
          </a:p>
        </p:txBody>
      </p:sp>
      <p:sp>
        <p:nvSpPr>
          <p:cNvPr id="190" name="Google Shape;190;p22"/>
          <p:cNvSpPr txBox="1">
            <a:spLocks noGrp="1"/>
          </p:cNvSpPr>
          <p:nvPr>
            <p:ph type="body" idx="1"/>
          </p:nvPr>
        </p:nvSpPr>
        <p:spPr>
          <a:xfrm>
            <a:off x="172800" y="823214"/>
            <a:ext cx="8748000" cy="372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/>
              <a:t>Self-serve for COGs (in near future zarr)</a:t>
            </a:r>
            <a:endParaRPr/>
          </a:p>
          <a:p>
            <a:pPr marL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/>
              <a:t>Customizable for other formats</a:t>
            </a:r>
            <a:endParaRPr/>
          </a:p>
          <a:p>
            <a:pPr marL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/>
              <a:t>Data residing on AWS (EU-1 or US-West-2), Mundi, CreoDIAS</a:t>
            </a:r>
            <a:endParaRPr/>
          </a:p>
          <a:p>
            <a:pPr marL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/>
              <a:t>Full Sentinel Hub functionality</a:t>
            </a:r>
            <a:endParaRPr/>
          </a:p>
          <a:p>
            <a:pPr marL="0" lvl="0" indent="1016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</a:pPr>
            <a:endParaRPr/>
          </a:p>
          <a:p>
            <a:pPr marL="0" lvl="0" indent="1016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</a:pPr>
            <a:endParaRPr/>
          </a:p>
          <a:p>
            <a:pPr marL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/>
              <a:t>Satellite imagery</a:t>
            </a:r>
            <a:endParaRPr/>
          </a:p>
          <a:p>
            <a:pPr marL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/>
              <a:t>Derived products</a:t>
            </a:r>
            <a:endParaRPr/>
          </a:p>
        </p:txBody>
      </p:sp>
      <p:pic>
        <p:nvPicPr>
          <p:cNvPr id="191" name="Google Shape;191;p22" descr="https://www.sentinel-hub.com/sites/default/files/s3_bucket_800px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7963" y="2146300"/>
            <a:ext cx="4625269" cy="226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3A5532-57CD-3F49-96F6-56CE090EB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areas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0C81F53-FC61-334F-BC0B-859787A5F1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59" t="6434"/>
          <a:stretch/>
        </p:blipFill>
        <p:spPr>
          <a:xfrm>
            <a:off x="2362201" y="924742"/>
            <a:ext cx="4678890" cy="351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13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3"/>
          <p:cNvSpPr txBox="1"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Mass processing service</a:t>
            </a:r>
            <a:endParaRPr/>
          </a:p>
        </p:txBody>
      </p:sp>
      <p:sp>
        <p:nvSpPr>
          <p:cNvPr id="198" name="Google Shape;198;p23"/>
          <p:cNvSpPr txBox="1">
            <a:spLocks noGrp="1"/>
          </p:cNvSpPr>
          <p:nvPr>
            <p:ph type="body" idx="1"/>
          </p:nvPr>
        </p:nvSpPr>
        <p:spPr>
          <a:xfrm>
            <a:off x="172800" y="823214"/>
            <a:ext cx="8748000" cy="372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/>
              <a:t>Request data at large scale – either spatial or temporal.</a:t>
            </a:r>
            <a:endParaRPr/>
          </a:p>
          <a:p>
            <a:pPr marL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/>
              <a:t>Run your algorithm for a whole continent.</a:t>
            </a:r>
            <a:endParaRPr/>
          </a:p>
          <a:p>
            <a:pPr marL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/>
              <a:t>Pre-process vast amount of data.       </a:t>
            </a:r>
            <a:endParaRPr/>
          </a:p>
          <a:p>
            <a:pPr marL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/>
              <a:t>Execute, go for a coffee and have results ready.</a:t>
            </a:r>
            <a:endParaRPr/>
          </a:p>
          <a:p>
            <a:pPr marL="0" lvl="0" indent="1016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</a:pPr>
            <a:endParaRPr/>
          </a:p>
          <a:p>
            <a:pPr marL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/>
              <a:t>Build yourself a pre-processed data cube</a:t>
            </a:r>
            <a:endParaRPr/>
          </a:p>
        </p:txBody>
      </p:sp>
      <p:pic>
        <p:nvPicPr>
          <p:cNvPr id="199" name="Google Shape;199;p23" descr="Image result for man drinking coffe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92700" y="2326762"/>
            <a:ext cx="4051300" cy="2403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3" descr="Image result for man drinking coffe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8856" y="2328276"/>
            <a:ext cx="4265143" cy="240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4"/>
          <p:cNvSpPr txBox="1"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XCube</a:t>
            </a:r>
            <a:endParaRPr/>
          </a:p>
        </p:txBody>
      </p:sp>
      <p:sp>
        <p:nvSpPr>
          <p:cNvPr id="207" name="Google Shape;207;p24"/>
          <p:cNvSpPr txBox="1">
            <a:spLocks noGrp="1"/>
          </p:cNvSpPr>
          <p:nvPr>
            <p:ph type="body" idx="1"/>
          </p:nvPr>
        </p:nvSpPr>
        <p:spPr>
          <a:xfrm>
            <a:off x="172800" y="823214"/>
            <a:ext cx="8748000" cy="372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/>
              <a:t>Additional data sets (including feature data)</a:t>
            </a:r>
            <a:endParaRPr/>
          </a:p>
          <a:p>
            <a:pPr marL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/>
              <a:t>ESA CCI, Copernicus Services, etc.</a:t>
            </a:r>
            <a:endParaRPr/>
          </a:p>
          <a:p>
            <a:pPr marL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/>
              <a:t>Additional algorithms</a:t>
            </a:r>
            <a:endParaRPr/>
          </a:p>
          <a:p>
            <a:pPr marL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/>
              <a:t>Fully customizable</a:t>
            </a:r>
            <a:endParaRPr/>
          </a:p>
          <a:p>
            <a:pPr marL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/>
              <a:t>Python ecosystem</a:t>
            </a:r>
            <a:endParaRPr/>
          </a:p>
        </p:txBody>
      </p:sp>
      <p:pic>
        <p:nvPicPr>
          <p:cNvPr id="208" name="Google Shape;208;p24" descr="Image result for xcube brockmann esd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5587" y="2431835"/>
            <a:ext cx="6348413" cy="211856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4"/>
          <p:cNvSpPr txBox="1"/>
          <p:nvPr/>
        </p:nvSpPr>
        <p:spPr>
          <a:xfrm>
            <a:off x="6556432" y="4304178"/>
            <a:ext cx="258756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https://www.earthsystemdatalab.net</a:t>
            </a:r>
            <a:endParaRPr sz="1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4"/>
          <p:cNvSpPr txBox="1"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123" name="Google Shape;123;p14"/>
          <p:cNvSpPr txBox="1">
            <a:spLocks noGrp="1"/>
          </p:cNvSpPr>
          <p:nvPr>
            <p:ph type="body" idx="1"/>
          </p:nvPr>
        </p:nvSpPr>
        <p:spPr>
          <a:xfrm>
            <a:off x="172800" y="823214"/>
            <a:ext cx="8748000" cy="372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0363" lvl="0" indent="-360363" algn="l" rtl="0">
              <a:lnSpc>
                <a:spcPct val="119000"/>
              </a:lnSpc>
              <a:spcBef>
                <a:spcPts val="24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dirty="0"/>
              <a:t>Project introduction</a:t>
            </a:r>
            <a:endParaRPr dirty="0"/>
          </a:p>
          <a:p>
            <a:pPr marL="360363" lvl="0" indent="-360363" algn="l" rtl="0">
              <a:lnSpc>
                <a:spcPct val="119000"/>
              </a:lnSpc>
              <a:spcBef>
                <a:spcPts val="24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dirty="0"/>
              <a:t>Euro Data Cube Services</a:t>
            </a:r>
            <a:endParaRPr dirty="0"/>
          </a:p>
          <a:p>
            <a:pPr marL="360363" lvl="0" indent="-360363" algn="l" rtl="0">
              <a:lnSpc>
                <a:spcPct val="119000"/>
              </a:lnSpc>
              <a:spcBef>
                <a:spcPts val="24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dirty="0"/>
              <a:t>Federation and standardization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5" name="Google Shape;215;p25"/>
          <p:cNvCxnSpPr/>
          <p:nvPr/>
        </p:nvCxnSpPr>
        <p:spPr>
          <a:xfrm>
            <a:off x="2356741" y="2049426"/>
            <a:ext cx="1193876" cy="0"/>
          </a:xfrm>
          <a:prstGeom prst="straightConnector1">
            <a:avLst/>
          </a:prstGeom>
          <a:noFill/>
          <a:ln w="38100" cap="flat" cmpd="sng">
            <a:solidFill>
              <a:srgbClr val="0096DA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216" name="Google Shape;216;p25"/>
          <p:cNvSpPr/>
          <p:nvPr/>
        </p:nvSpPr>
        <p:spPr>
          <a:xfrm>
            <a:off x="1531028" y="1732978"/>
            <a:ext cx="745714" cy="4888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006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Sentinel</a:t>
            </a:r>
            <a:br>
              <a:rPr lang="en-US"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Hub API</a:t>
            </a:r>
            <a:endParaRPr/>
          </a:p>
        </p:txBody>
      </p:sp>
      <p:sp>
        <p:nvSpPr>
          <p:cNvPr id="217" name="Google Shape;217;p25"/>
          <p:cNvSpPr/>
          <p:nvPr/>
        </p:nvSpPr>
        <p:spPr>
          <a:xfrm>
            <a:off x="5298827" y="1721799"/>
            <a:ext cx="659646" cy="48882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006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Compute Cube</a:t>
            </a:r>
            <a:endParaRPr/>
          </a:p>
        </p:txBody>
      </p:sp>
      <p:sp>
        <p:nvSpPr>
          <p:cNvPr id="218" name="Google Shape;218;p25"/>
          <p:cNvSpPr/>
          <p:nvPr/>
        </p:nvSpPr>
        <p:spPr>
          <a:xfrm>
            <a:off x="6926238" y="1731175"/>
            <a:ext cx="832020" cy="46654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006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Render time step to image</a:t>
            </a:r>
            <a:endParaRPr/>
          </a:p>
        </p:txBody>
      </p:sp>
      <p:sp>
        <p:nvSpPr>
          <p:cNvPr id="219" name="Google Shape;219;p25"/>
          <p:cNvSpPr/>
          <p:nvPr/>
        </p:nvSpPr>
        <p:spPr>
          <a:xfrm>
            <a:off x="3675454" y="1712422"/>
            <a:ext cx="659646" cy="48882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006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Load Cube</a:t>
            </a:r>
            <a:endParaRPr/>
          </a:p>
        </p:txBody>
      </p:sp>
      <p:grpSp>
        <p:nvGrpSpPr>
          <p:cNvPr id="220" name="Google Shape;220;p25"/>
          <p:cNvGrpSpPr/>
          <p:nvPr/>
        </p:nvGrpSpPr>
        <p:grpSpPr>
          <a:xfrm>
            <a:off x="3321332" y="2629232"/>
            <a:ext cx="1316038" cy="889097"/>
            <a:chOff x="8391787" y="1154355"/>
            <a:chExt cx="1754717" cy="1185462"/>
          </a:xfrm>
        </p:grpSpPr>
        <p:sp>
          <p:nvSpPr>
            <p:cNvPr id="221" name="Google Shape;221;p25"/>
            <p:cNvSpPr/>
            <p:nvPr/>
          </p:nvSpPr>
          <p:spPr>
            <a:xfrm>
              <a:off x="8391787" y="1164360"/>
              <a:ext cx="485819" cy="1175457"/>
            </a:xfrm>
            <a:custGeom>
              <a:avLst/>
              <a:gdLst/>
              <a:ahLst/>
              <a:cxnLst/>
              <a:rect l="l" t="t" r="r" b="b"/>
              <a:pathLst>
                <a:path w="485819" h="1175457" extrusionOk="0">
                  <a:moveTo>
                    <a:pt x="0" y="330859"/>
                  </a:moveTo>
                  <a:lnTo>
                    <a:pt x="485819" y="0"/>
                  </a:lnTo>
                  <a:lnTo>
                    <a:pt x="485819" y="837618"/>
                  </a:lnTo>
                  <a:lnTo>
                    <a:pt x="4188" y="1175457"/>
                  </a:lnTo>
                  <a:lnTo>
                    <a:pt x="0" y="330859"/>
                  </a:lnTo>
                  <a:close/>
                </a:path>
              </a:pathLst>
            </a:custGeom>
            <a:solidFill>
              <a:srgbClr val="F2F2F2">
                <a:alpha val="57647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grpSp>
          <p:nvGrpSpPr>
            <p:cNvPr id="222" name="Google Shape;222;p25"/>
            <p:cNvGrpSpPr/>
            <p:nvPr/>
          </p:nvGrpSpPr>
          <p:grpSpPr>
            <a:xfrm>
              <a:off x="8876271" y="1159559"/>
              <a:ext cx="1262130" cy="841420"/>
              <a:chOff x="1629092" y="5210590"/>
              <a:chExt cx="1262130" cy="841420"/>
            </a:xfrm>
          </p:grpSpPr>
          <p:sp>
            <p:nvSpPr>
              <p:cNvPr id="223" name="Google Shape;223;p25"/>
              <p:cNvSpPr/>
              <p:nvPr/>
            </p:nvSpPr>
            <p:spPr>
              <a:xfrm>
                <a:off x="162909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24" name="Google Shape;224;p25"/>
              <p:cNvSpPr/>
              <p:nvPr/>
            </p:nvSpPr>
            <p:spPr>
              <a:xfrm>
                <a:off x="204980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25" name="Google Shape;225;p25"/>
              <p:cNvSpPr/>
              <p:nvPr/>
            </p:nvSpPr>
            <p:spPr>
              <a:xfrm>
                <a:off x="247051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26" name="Google Shape;226;p25"/>
              <p:cNvSpPr/>
              <p:nvPr/>
            </p:nvSpPr>
            <p:spPr>
              <a:xfrm>
                <a:off x="162909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27" name="Google Shape;227;p25"/>
              <p:cNvSpPr/>
              <p:nvPr/>
            </p:nvSpPr>
            <p:spPr>
              <a:xfrm>
                <a:off x="204980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28" name="Google Shape;228;p25"/>
              <p:cNvSpPr/>
              <p:nvPr/>
            </p:nvSpPr>
            <p:spPr>
              <a:xfrm>
                <a:off x="247051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grpSp>
          <p:nvGrpSpPr>
            <p:cNvPr id="229" name="Google Shape;229;p25"/>
            <p:cNvGrpSpPr/>
            <p:nvPr/>
          </p:nvGrpSpPr>
          <p:grpSpPr>
            <a:xfrm>
              <a:off x="8636366" y="1322350"/>
              <a:ext cx="1262130" cy="841420"/>
              <a:chOff x="1629092" y="5210590"/>
              <a:chExt cx="1262130" cy="841420"/>
            </a:xfrm>
          </p:grpSpPr>
          <p:sp>
            <p:nvSpPr>
              <p:cNvPr id="230" name="Google Shape;230;p25"/>
              <p:cNvSpPr/>
              <p:nvPr/>
            </p:nvSpPr>
            <p:spPr>
              <a:xfrm>
                <a:off x="162909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31" name="Google Shape;231;p25"/>
              <p:cNvSpPr/>
              <p:nvPr/>
            </p:nvSpPr>
            <p:spPr>
              <a:xfrm>
                <a:off x="204980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32" name="Google Shape;232;p25"/>
              <p:cNvSpPr/>
              <p:nvPr/>
            </p:nvSpPr>
            <p:spPr>
              <a:xfrm>
                <a:off x="247051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33" name="Google Shape;233;p25"/>
              <p:cNvSpPr/>
              <p:nvPr/>
            </p:nvSpPr>
            <p:spPr>
              <a:xfrm>
                <a:off x="162909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34" name="Google Shape;234;p25"/>
              <p:cNvSpPr/>
              <p:nvPr/>
            </p:nvSpPr>
            <p:spPr>
              <a:xfrm>
                <a:off x="204980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35" name="Google Shape;235;p25"/>
              <p:cNvSpPr/>
              <p:nvPr/>
            </p:nvSpPr>
            <p:spPr>
              <a:xfrm>
                <a:off x="247051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236" name="Google Shape;236;p25"/>
            <p:cNvSpPr/>
            <p:nvPr/>
          </p:nvSpPr>
          <p:spPr>
            <a:xfrm>
              <a:off x="9650913" y="1154355"/>
              <a:ext cx="485819" cy="1175457"/>
            </a:xfrm>
            <a:custGeom>
              <a:avLst/>
              <a:gdLst/>
              <a:ahLst/>
              <a:cxnLst/>
              <a:rect l="l" t="t" r="r" b="b"/>
              <a:pathLst>
                <a:path w="485819" h="1175457" extrusionOk="0">
                  <a:moveTo>
                    <a:pt x="0" y="330859"/>
                  </a:moveTo>
                  <a:lnTo>
                    <a:pt x="485819" y="0"/>
                  </a:lnTo>
                  <a:lnTo>
                    <a:pt x="485819" y="837618"/>
                  </a:lnTo>
                  <a:lnTo>
                    <a:pt x="4188" y="1175457"/>
                  </a:lnTo>
                  <a:lnTo>
                    <a:pt x="0" y="330859"/>
                  </a:lnTo>
                  <a:close/>
                </a:path>
              </a:pathLst>
            </a:custGeom>
            <a:solidFill>
              <a:srgbClr val="F2F2F2">
                <a:alpha val="57647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7" name="Google Shape;237;p25"/>
            <p:cNvSpPr/>
            <p:nvPr/>
          </p:nvSpPr>
          <p:spPr>
            <a:xfrm>
              <a:off x="8400070" y="1158543"/>
              <a:ext cx="1726889" cy="328067"/>
            </a:xfrm>
            <a:custGeom>
              <a:avLst/>
              <a:gdLst/>
              <a:ahLst/>
              <a:cxnLst/>
              <a:rect l="l" t="t" r="r" b="b"/>
              <a:pathLst>
                <a:path w="1726889" h="328067" extrusionOk="0">
                  <a:moveTo>
                    <a:pt x="0" y="326671"/>
                  </a:moveTo>
                  <a:lnTo>
                    <a:pt x="488610" y="1396"/>
                  </a:lnTo>
                  <a:lnTo>
                    <a:pt x="1726889" y="0"/>
                  </a:lnTo>
                  <a:lnTo>
                    <a:pt x="1243863" y="328067"/>
                  </a:lnTo>
                  <a:lnTo>
                    <a:pt x="0" y="326671"/>
                  </a:lnTo>
                  <a:close/>
                </a:path>
              </a:pathLst>
            </a:cu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238" name="Google Shape;238;p25"/>
            <p:cNvCxnSpPr/>
            <p:nvPr/>
          </p:nvCxnSpPr>
          <p:spPr>
            <a:xfrm>
              <a:off x="9886480" y="1322350"/>
              <a:ext cx="20840" cy="831029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9" name="Google Shape;239;p25"/>
            <p:cNvCxnSpPr/>
            <p:nvPr/>
          </p:nvCxnSpPr>
          <p:spPr>
            <a:xfrm rot="10800000" flipH="1">
              <a:off x="8641291" y="1319099"/>
              <a:ext cx="1245189" cy="3251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0" name="Google Shape;240;p25"/>
            <p:cNvCxnSpPr/>
            <p:nvPr/>
          </p:nvCxnSpPr>
          <p:spPr>
            <a:xfrm rot="10800000" flipH="1">
              <a:off x="8813867" y="1162891"/>
              <a:ext cx="479505" cy="322250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" name="Google Shape;241;p25"/>
            <p:cNvCxnSpPr/>
            <p:nvPr/>
          </p:nvCxnSpPr>
          <p:spPr>
            <a:xfrm flipH="1">
              <a:off x="9649244" y="1577018"/>
              <a:ext cx="497260" cy="328833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" name="Google Shape;242;p25"/>
            <p:cNvCxnSpPr/>
            <p:nvPr/>
          </p:nvCxnSpPr>
          <p:spPr>
            <a:xfrm rot="10800000" flipH="1">
              <a:off x="9234577" y="1164360"/>
              <a:ext cx="477870" cy="320781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43" name="Google Shape;243;p25"/>
            <p:cNvGrpSpPr/>
            <p:nvPr/>
          </p:nvGrpSpPr>
          <p:grpSpPr>
            <a:xfrm>
              <a:off x="8394826" y="1485141"/>
              <a:ext cx="1262130" cy="841420"/>
              <a:chOff x="1629092" y="5210590"/>
              <a:chExt cx="1262130" cy="841420"/>
            </a:xfrm>
          </p:grpSpPr>
          <p:sp>
            <p:nvSpPr>
              <p:cNvPr id="244" name="Google Shape;244;p25"/>
              <p:cNvSpPr/>
              <p:nvPr/>
            </p:nvSpPr>
            <p:spPr>
              <a:xfrm>
                <a:off x="162909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45" name="Google Shape;245;p25"/>
              <p:cNvSpPr/>
              <p:nvPr/>
            </p:nvSpPr>
            <p:spPr>
              <a:xfrm>
                <a:off x="204980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46" name="Google Shape;246;p25"/>
              <p:cNvSpPr/>
              <p:nvPr/>
            </p:nvSpPr>
            <p:spPr>
              <a:xfrm>
                <a:off x="247051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47" name="Google Shape;247;p25"/>
              <p:cNvSpPr/>
              <p:nvPr/>
            </p:nvSpPr>
            <p:spPr>
              <a:xfrm>
                <a:off x="162909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48" name="Google Shape;248;p25"/>
              <p:cNvSpPr/>
              <p:nvPr/>
            </p:nvSpPr>
            <p:spPr>
              <a:xfrm>
                <a:off x="204980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49" name="Google Shape;249;p25"/>
              <p:cNvSpPr/>
              <p:nvPr/>
            </p:nvSpPr>
            <p:spPr>
              <a:xfrm>
                <a:off x="247051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  <p:sp>
        <p:nvSpPr>
          <p:cNvPr id="250" name="Google Shape;250;p25"/>
          <p:cNvSpPr txBox="1"/>
          <p:nvPr/>
        </p:nvSpPr>
        <p:spPr>
          <a:xfrm>
            <a:off x="3637892" y="3652605"/>
            <a:ext cx="53522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B5, B6</a:t>
            </a:r>
            <a:endParaRPr/>
          </a:p>
        </p:txBody>
      </p:sp>
      <p:grpSp>
        <p:nvGrpSpPr>
          <p:cNvPr id="251" name="Google Shape;251;p25"/>
          <p:cNvGrpSpPr/>
          <p:nvPr/>
        </p:nvGrpSpPr>
        <p:grpSpPr>
          <a:xfrm>
            <a:off x="4908696" y="2623906"/>
            <a:ext cx="1316038" cy="889097"/>
            <a:chOff x="8391787" y="1154355"/>
            <a:chExt cx="1754717" cy="1185462"/>
          </a:xfrm>
        </p:grpSpPr>
        <p:sp>
          <p:nvSpPr>
            <p:cNvPr id="252" name="Google Shape;252;p25"/>
            <p:cNvSpPr/>
            <p:nvPr/>
          </p:nvSpPr>
          <p:spPr>
            <a:xfrm>
              <a:off x="8391787" y="1164360"/>
              <a:ext cx="485819" cy="1175457"/>
            </a:xfrm>
            <a:custGeom>
              <a:avLst/>
              <a:gdLst/>
              <a:ahLst/>
              <a:cxnLst/>
              <a:rect l="l" t="t" r="r" b="b"/>
              <a:pathLst>
                <a:path w="485819" h="1175457" extrusionOk="0">
                  <a:moveTo>
                    <a:pt x="0" y="330859"/>
                  </a:moveTo>
                  <a:lnTo>
                    <a:pt x="485819" y="0"/>
                  </a:lnTo>
                  <a:lnTo>
                    <a:pt x="485819" y="837618"/>
                  </a:lnTo>
                  <a:lnTo>
                    <a:pt x="4188" y="1175457"/>
                  </a:lnTo>
                  <a:lnTo>
                    <a:pt x="0" y="330859"/>
                  </a:lnTo>
                  <a:close/>
                </a:path>
              </a:pathLst>
            </a:custGeom>
            <a:solidFill>
              <a:srgbClr val="F2F2F2">
                <a:alpha val="57647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grpSp>
          <p:nvGrpSpPr>
            <p:cNvPr id="253" name="Google Shape;253;p25"/>
            <p:cNvGrpSpPr/>
            <p:nvPr/>
          </p:nvGrpSpPr>
          <p:grpSpPr>
            <a:xfrm>
              <a:off x="8876271" y="1159559"/>
              <a:ext cx="1262130" cy="841420"/>
              <a:chOff x="1629092" y="5210590"/>
              <a:chExt cx="1262130" cy="841420"/>
            </a:xfrm>
          </p:grpSpPr>
          <p:sp>
            <p:nvSpPr>
              <p:cNvPr id="254" name="Google Shape;254;p25"/>
              <p:cNvSpPr/>
              <p:nvPr/>
            </p:nvSpPr>
            <p:spPr>
              <a:xfrm>
                <a:off x="162909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55" name="Google Shape;255;p25"/>
              <p:cNvSpPr/>
              <p:nvPr/>
            </p:nvSpPr>
            <p:spPr>
              <a:xfrm>
                <a:off x="204980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56" name="Google Shape;256;p25"/>
              <p:cNvSpPr/>
              <p:nvPr/>
            </p:nvSpPr>
            <p:spPr>
              <a:xfrm>
                <a:off x="247051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57" name="Google Shape;257;p25"/>
              <p:cNvSpPr/>
              <p:nvPr/>
            </p:nvSpPr>
            <p:spPr>
              <a:xfrm>
                <a:off x="162909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58" name="Google Shape;258;p25"/>
              <p:cNvSpPr/>
              <p:nvPr/>
            </p:nvSpPr>
            <p:spPr>
              <a:xfrm>
                <a:off x="204980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59" name="Google Shape;259;p25"/>
              <p:cNvSpPr/>
              <p:nvPr/>
            </p:nvSpPr>
            <p:spPr>
              <a:xfrm>
                <a:off x="247051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grpSp>
          <p:nvGrpSpPr>
            <p:cNvPr id="260" name="Google Shape;260;p25"/>
            <p:cNvGrpSpPr/>
            <p:nvPr/>
          </p:nvGrpSpPr>
          <p:grpSpPr>
            <a:xfrm>
              <a:off x="8636366" y="1322350"/>
              <a:ext cx="1262130" cy="841420"/>
              <a:chOff x="1629092" y="5210590"/>
              <a:chExt cx="1262130" cy="841420"/>
            </a:xfrm>
          </p:grpSpPr>
          <p:sp>
            <p:nvSpPr>
              <p:cNvPr id="261" name="Google Shape;261;p25"/>
              <p:cNvSpPr/>
              <p:nvPr/>
            </p:nvSpPr>
            <p:spPr>
              <a:xfrm>
                <a:off x="162909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62" name="Google Shape;262;p25"/>
              <p:cNvSpPr/>
              <p:nvPr/>
            </p:nvSpPr>
            <p:spPr>
              <a:xfrm>
                <a:off x="204980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63" name="Google Shape;263;p25"/>
              <p:cNvSpPr/>
              <p:nvPr/>
            </p:nvSpPr>
            <p:spPr>
              <a:xfrm>
                <a:off x="247051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64" name="Google Shape;264;p25"/>
              <p:cNvSpPr/>
              <p:nvPr/>
            </p:nvSpPr>
            <p:spPr>
              <a:xfrm>
                <a:off x="162909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65" name="Google Shape;265;p25"/>
              <p:cNvSpPr/>
              <p:nvPr/>
            </p:nvSpPr>
            <p:spPr>
              <a:xfrm>
                <a:off x="204980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66" name="Google Shape;266;p25"/>
              <p:cNvSpPr/>
              <p:nvPr/>
            </p:nvSpPr>
            <p:spPr>
              <a:xfrm>
                <a:off x="247051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267" name="Google Shape;267;p25"/>
            <p:cNvSpPr/>
            <p:nvPr/>
          </p:nvSpPr>
          <p:spPr>
            <a:xfrm>
              <a:off x="9650913" y="1154355"/>
              <a:ext cx="485819" cy="1175457"/>
            </a:xfrm>
            <a:custGeom>
              <a:avLst/>
              <a:gdLst/>
              <a:ahLst/>
              <a:cxnLst/>
              <a:rect l="l" t="t" r="r" b="b"/>
              <a:pathLst>
                <a:path w="485819" h="1175457" extrusionOk="0">
                  <a:moveTo>
                    <a:pt x="0" y="330859"/>
                  </a:moveTo>
                  <a:lnTo>
                    <a:pt x="485819" y="0"/>
                  </a:lnTo>
                  <a:lnTo>
                    <a:pt x="485819" y="837618"/>
                  </a:lnTo>
                  <a:lnTo>
                    <a:pt x="4188" y="1175457"/>
                  </a:lnTo>
                  <a:lnTo>
                    <a:pt x="0" y="330859"/>
                  </a:lnTo>
                  <a:close/>
                </a:path>
              </a:pathLst>
            </a:custGeom>
            <a:solidFill>
              <a:srgbClr val="F2F2F2">
                <a:alpha val="57647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8" name="Google Shape;268;p25"/>
            <p:cNvSpPr/>
            <p:nvPr/>
          </p:nvSpPr>
          <p:spPr>
            <a:xfrm>
              <a:off x="8400070" y="1158543"/>
              <a:ext cx="1726889" cy="328067"/>
            </a:xfrm>
            <a:custGeom>
              <a:avLst/>
              <a:gdLst/>
              <a:ahLst/>
              <a:cxnLst/>
              <a:rect l="l" t="t" r="r" b="b"/>
              <a:pathLst>
                <a:path w="1726889" h="328067" extrusionOk="0">
                  <a:moveTo>
                    <a:pt x="0" y="326671"/>
                  </a:moveTo>
                  <a:lnTo>
                    <a:pt x="488610" y="1396"/>
                  </a:lnTo>
                  <a:lnTo>
                    <a:pt x="1726889" y="0"/>
                  </a:lnTo>
                  <a:lnTo>
                    <a:pt x="1243863" y="328067"/>
                  </a:lnTo>
                  <a:lnTo>
                    <a:pt x="0" y="326671"/>
                  </a:lnTo>
                  <a:close/>
                </a:path>
              </a:pathLst>
            </a:cu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269" name="Google Shape;269;p25"/>
            <p:cNvCxnSpPr/>
            <p:nvPr/>
          </p:nvCxnSpPr>
          <p:spPr>
            <a:xfrm>
              <a:off x="9886480" y="1322350"/>
              <a:ext cx="20840" cy="831029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0" name="Google Shape;270;p25"/>
            <p:cNvCxnSpPr/>
            <p:nvPr/>
          </p:nvCxnSpPr>
          <p:spPr>
            <a:xfrm rot="10800000" flipH="1">
              <a:off x="8641291" y="1319099"/>
              <a:ext cx="1245189" cy="3251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1" name="Google Shape;271;p25"/>
            <p:cNvCxnSpPr/>
            <p:nvPr/>
          </p:nvCxnSpPr>
          <p:spPr>
            <a:xfrm rot="10800000" flipH="1">
              <a:off x="8813867" y="1162891"/>
              <a:ext cx="479505" cy="322250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2" name="Google Shape;272;p25"/>
            <p:cNvCxnSpPr/>
            <p:nvPr/>
          </p:nvCxnSpPr>
          <p:spPr>
            <a:xfrm flipH="1">
              <a:off x="9649244" y="1577018"/>
              <a:ext cx="497260" cy="328833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3" name="Google Shape;273;p25"/>
            <p:cNvCxnSpPr/>
            <p:nvPr/>
          </p:nvCxnSpPr>
          <p:spPr>
            <a:xfrm rot="10800000" flipH="1">
              <a:off x="9234577" y="1164360"/>
              <a:ext cx="477870" cy="320781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74" name="Google Shape;274;p25"/>
            <p:cNvGrpSpPr/>
            <p:nvPr/>
          </p:nvGrpSpPr>
          <p:grpSpPr>
            <a:xfrm>
              <a:off x="8394826" y="1485141"/>
              <a:ext cx="1262130" cy="841420"/>
              <a:chOff x="1629092" y="5210590"/>
              <a:chExt cx="1262130" cy="841420"/>
            </a:xfrm>
          </p:grpSpPr>
          <p:sp>
            <p:nvSpPr>
              <p:cNvPr id="275" name="Google Shape;275;p25"/>
              <p:cNvSpPr/>
              <p:nvPr/>
            </p:nvSpPr>
            <p:spPr>
              <a:xfrm>
                <a:off x="162909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76" name="Google Shape;276;p25"/>
              <p:cNvSpPr/>
              <p:nvPr/>
            </p:nvSpPr>
            <p:spPr>
              <a:xfrm>
                <a:off x="204980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77" name="Google Shape;277;p25"/>
              <p:cNvSpPr/>
              <p:nvPr/>
            </p:nvSpPr>
            <p:spPr>
              <a:xfrm>
                <a:off x="247051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78" name="Google Shape;278;p25"/>
              <p:cNvSpPr/>
              <p:nvPr/>
            </p:nvSpPr>
            <p:spPr>
              <a:xfrm>
                <a:off x="162909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79" name="Google Shape;279;p25"/>
              <p:cNvSpPr/>
              <p:nvPr/>
            </p:nvSpPr>
            <p:spPr>
              <a:xfrm>
                <a:off x="204980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80" name="Google Shape;280;p25"/>
              <p:cNvSpPr/>
              <p:nvPr/>
            </p:nvSpPr>
            <p:spPr>
              <a:xfrm>
                <a:off x="247051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  <p:grpSp>
        <p:nvGrpSpPr>
          <p:cNvPr id="281" name="Google Shape;281;p25"/>
          <p:cNvGrpSpPr/>
          <p:nvPr/>
        </p:nvGrpSpPr>
        <p:grpSpPr>
          <a:xfrm>
            <a:off x="6811666" y="2724707"/>
            <a:ext cx="946598" cy="631065"/>
            <a:chOff x="1629092" y="5210590"/>
            <a:chExt cx="1262130" cy="841420"/>
          </a:xfrm>
        </p:grpSpPr>
        <p:sp>
          <p:nvSpPr>
            <p:cNvPr id="282" name="Google Shape;282;p25"/>
            <p:cNvSpPr/>
            <p:nvPr/>
          </p:nvSpPr>
          <p:spPr>
            <a:xfrm>
              <a:off x="1629092" y="5210590"/>
              <a:ext cx="420710" cy="420710"/>
            </a:xfrm>
            <a:prstGeom prst="rect">
              <a:avLst/>
            </a:prstGeom>
            <a:solidFill>
              <a:schemeClr val="lt1">
                <a:alpha val="70980"/>
              </a:scheme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83" name="Google Shape;283;p25"/>
            <p:cNvSpPr/>
            <p:nvPr/>
          </p:nvSpPr>
          <p:spPr>
            <a:xfrm>
              <a:off x="2049802" y="5210590"/>
              <a:ext cx="420710" cy="420710"/>
            </a:xfrm>
            <a:prstGeom prst="rect">
              <a:avLst/>
            </a:prstGeom>
            <a:solidFill>
              <a:schemeClr val="lt1">
                <a:alpha val="70980"/>
              </a:scheme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84" name="Google Shape;284;p25"/>
            <p:cNvSpPr/>
            <p:nvPr/>
          </p:nvSpPr>
          <p:spPr>
            <a:xfrm>
              <a:off x="2470512" y="5210590"/>
              <a:ext cx="420710" cy="420710"/>
            </a:xfrm>
            <a:prstGeom prst="rect">
              <a:avLst/>
            </a:prstGeom>
            <a:solidFill>
              <a:schemeClr val="lt1">
                <a:alpha val="70980"/>
              </a:scheme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85" name="Google Shape;285;p25"/>
            <p:cNvSpPr/>
            <p:nvPr/>
          </p:nvSpPr>
          <p:spPr>
            <a:xfrm>
              <a:off x="1629092" y="5631300"/>
              <a:ext cx="420710" cy="420710"/>
            </a:xfrm>
            <a:prstGeom prst="rect">
              <a:avLst/>
            </a:prstGeom>
            <a:solidFill>
              <a:schemeClr val="lt1">
                <a:alpha val="70980"/>
              </a:scheme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86" name="Google Shape;286;p25"/>
            <p:cNvSpPr/>
            <p:nvPr/>
          </p:nvSpPr>
          <p:spPr>
            <a:xfrm>
              <a:off x="2049802" y="5631300"/>
              <a:ext cx="420710" cy="420710"/>
            </a:xfrm>
            <a:prstGeom prst="rect">
              <a:avLst/>
            </a:prstGeom>
            <a:solidFill>
              <a:schemeClr val="lt1">
                <a:alpha val="70980"/>
              </a:scheme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87" name="Google Shape;287;p25"/>
            <p:cNvSpPr/>
            <p:nvPr/>
          </p:nvSpPr>
          <p:spPr>
            <a:xfrm>
              <a:off x="2470512" y="5631300"/>
              <a:ext cx="420710" cy="420710"/>
            </a:xfrm>
            <a:prstGeom prst="rect">
              <a:avLst/>
            </a:prstGeom>
            <a:solidFill>
              <a:schemeClr val="lt1">
                <a:alpha val="70980"/>
              </a:scheme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88" name="Google Shape;288;p25"/>
          <p:cNvSpPr txBox="1"/>
          <p:nvPr/>
        </p:nvSpPr>
        <p:spPr>
          <a:xfrm>
            <a:off x="5126297" y="3652605"/>
            <a:ext cx="535223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NDVI</a:t>
            </a:r>
            <a:endParaRPr/>
          </a:p>
        </p:txBody>
      </p:sp>
      <p:sp>
        <p:nvSpPr>
          <p:cNvPr id="289" name="Google Shape;289;p25"/>
          <p:cNvSpPr txBox="1"/>
          <p:nvPr/>
        </p:nvSpPr>
        <p:spPr>
          <a:xfrm>
            <a:off x="6522948" y="3664146"/>
            <a:ext cx="15240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NDVI Colour-Mapped Image</a:t>
            </a:r>
            <a:endParaRPr/>
          </a:p>
        </p:txBody>
      </p:sp>
      <p:sp>
        <p:nvSpPr>
          <p:cNvPr id="290" name="Google Shape;290;p25"/>
          <p:cNvSpPr txBox="1"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XCube in practice </a:t>
            </a:r>
            <a:endParaRPr/>
          </a:p>
        </p:txBody>
      </p:sp>
      <p:cxnSp>
        <p:nvCxnSpPr>
          <p:cNvPr id="291" name="Google Shape;291;p25"/>
          <p:cNvCxnSpPr/>
          <p:nvPr/>
        </p:nvCxnSpPr>
        <p:spPr>
          <a:xfrm>
            <a:off x="3996054" y="1297020"/>
            <a:ext cx="0" cy="317897"/>
          </a:xfrm>
          <a:prstGeom prst="straightConnector1">
            <a:avLst/>
          </a:prstGeom>
          <a:noFill/>
          <a:ln w="38100" cap="flat" cmpd="sng">
            <a:solidFill>
              <a:srgbClr val="0096DA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292" name="Google Shape;292;p25"/>
          <p:cNvCxnSpPr/>
          <p:nvPr/>
        </p:nvCxnSpPr>
        <p:spPr>
          <a:xfrm rot="10800000">
            <a:off x="2356741" y="1952985"/>
            <a:ext cx="1193876" cy="0"/>
          </a:xfrm>
          <a:prstGeom prst="straightConnector1">
            <a:avLst/>
          </a:prstGeom>
          <a:noFill/>
          <a:ln w="38100" cap="flat" cmpd="sng">
            <a:solidFill>
              <a:srgbClr val="0096DA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293" name="Google Shape;293;p25"/>
          <p:cNvSpPr/>
          <p:nvPr/>
        </p:nvSpPr>
        <p:spPr>
          <a:xfrm flipH="1">
            <a:off x="2692099" y="1768059"/>
            <a:ext cx="501492" cy="392776"/>
          </a:xfrm>
          <a:prstGeom prst="cloud">
            <a:avLst/>
          </a:prstGeom>
          <a:solidFill>
            <a:schemeClr val="lt1"/>
          </a:solidFill>
          <a:ln w="25400" cap="flat" cmpd="sng">
            <a:solidFill>
              <a:srgbClr val="006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94" name="Google Shape;294;p25"/>
          <p:cNvCxnSpPr/>
          <p:nvPr/>
        </p:nvCxnSpPr>
        <p:spPr>
          <a:xfrm>
            <a:off x="3996054" y="2268570"/>
            <a:ext cx="0" cy="317897"/>
          </a:xfrm>
          <a:prstGeom prst="straightConnector1">
            <a:avLst/>
          </a:prstGeom>
          <a:noFill/>
          <a:ln w="38100" cap="flat" cmpd="sng">
            <a:solidFill>
              <a:srgbClr val="0096DA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295" name="Google Shape;295;p25"/>
          <p:cNvCxnSpPr/>
          <p:nvPr/>
        </p:nvCxnSpPr>
        <p:spPr>
          <a:xfrm rot="10800000" flipH="1">
            <a:off x="4451364" y="1939959"/>
            <a:ext cx="745715" cy="557212"/>
          </a:xfrm>
          <a:prstGeom prst="straightConnector1">
            <a:avLst/>
          </a:prstGeom>
          <a:noFill/>
          <a:ln w="38100" cap="flat" cmpd="sng">
            <a:solidFill>
              <a:srgbClr val="0096DA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296" name="Google Shape;296;p25"/>
          <p:cNvCxnSpPr/>
          <p:nvPr/>
        </p:nvCxnSpPr>
        <p:spPr>
          <a:xfrm>
            <a:off x="5591154" y="2268570"/>
            <a:ext cx="0" cy="317897"/>
          </a:xfrm>
          <a:prstGeom prst="straightConnector1">
            <a:avLst/>
          </a:prstGeom>
          <a:noFill/>
          <a:ln w="38100" cap="flat" cmpd="sng">
            <a:solidFill>
              <a:srgbClr val="0096DA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297" name="Google Shape;297;p25"/>
          <p:cNvCxnSpPr/>
          <p:nvPr/>
        </p:nvCxnSpPr>
        <p:spPr>
          <a:xfrm>
            <a:off x="7286268" y="2268570"/>
            <a:ext cx="0" cy="317897"/>
          </a:xfrm>
          <a:prstGeom prst="straightConnector1">
            <a:avLst/>
          </a:prstGeom>
          <a:noFill/>
          <a:ln w="38100" cap="flat" cmpd="sng">
            <a:solidFill>
              <a:srgbClr val="0096DA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298" name="Google Shape;298;p25"/>
          <p:cNvCxnSpPr/>
          <p:nvPr/>
        </p:nvCxnSpPr>
        <p:spPr>
          <a:xfrm rot="10800000" flipH="1">
            <a:off x="6086564" y="1920871"/>
            <a:ext cx="745715" cy="557212"/>
          </a:xfrm>
          <a:prstGeom prst="straightConnector1">
            <a:avLst/>
          </a:prstGeom>
          <a:noFill/>
          <a:ln w="38100" cap="flat" cmpd="sng">
            <a:solidFill>
              <a:srgbClr val="0096DA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299" name="Google Shape;299;p25"/>
          <p:cNvSpPr txBox="1"/>
          <p:nvPr/>
        </p:nvSpPr>
        <p:spPr>
          <a:xfrm>
            <a:off x="507207" y="2586467"/>
            <a:ext cx="249859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Loading a cube and computing new cube does not load data immediately - just metadata. A processing graph is constructed.</a:t>
            </a:r>
            <a:endParaRPr/>
          </a:p>
        </p:txBody>
      </p:sp>
      <p:sp>
        <p:nvSpPr>
          <p:cNvPr id="300" name="Google Shape;300;p25"/>
          <p:cNvSpPr/>
          <p:nvPr/>
        </p:nvSpPr>
        <p:spPr>
          <a:xfrm>
            <a:off x="4851868" y="1142477"/>
            <a:ext cx="2058188" cy="18825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006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301" name="Google Shape;301;p25"/>
          <p:cNvGrpSpPr/>
          <p:nvPr/>
        </p:nvGrpSpPr>
        <p:grpSpPr>
          <a:xfrm>
            <a:off x="3012611" y="3503061"/>
            <a:ext cx="467206" cy="561121"/>
            <a:chOff x="5029040" y="5797889"/>
            <a:chExt cx="622941" cy="748161"/>
          </a:xfrm>
        </p:grpSpPr>
        <p:cxnSp>
          <p:nvCxnSpPr>
            <p:cNvPr id="302" name="Google Shape;302;p25"/>
            <p:cNvCxnSpPr/>
            <p:nvPr/>
          </p:nvCxnSpPr>
          <p:spPr>
            <a:xfrm rot="10800000">
              <a:off x="5270018" y="5892281"/>
              <a:ext cx="0" cy="380862"/>
            </a:xfrm>
            <a:prstGeom prst="straightConnector1">
              <a:avLst/>
            </a:prstGeom>
            <a:noFill/>
            <a:ln w="12700" cap="flat" cmpd="sng">
              <a:solidFill>
                <a:srgbClr val="7F7F7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03" name="Google Shape;303;p25"/>
            <p:cNvCxnSpPr/>
            <p:nvPr/>
          </p:nvCxnSpPr>
          <p:spPr>
            <a:xfrm>
              <a:off x="5270018" y="6273142"/>
              <a:ext cx="346689" cy="0"/>
            </a:xfrm>
            <a:prstGeom prst="straightConnector1">
              <a:avLst/>
            </a:prstGeom>
            <a:noFill/>
            <a:ln w="12700" cap="flat" cmpd="sng">
              <a:solidFill>
                <a:srgbClr val="7F7F7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04" name="Google Shape;304;p25"/>
            <p:cNvCxnSpPr/>
            <p:nvPr/>
          </p:nvCxnSpPr>
          <p:spPr>
            <a:xfrm rot="10800000" flipH="1">
              <a:off x="5270017" y="6082712"/>
              <a:ext cx="224436" cy="190430"/>
            </a:xfrm>
            <a:prstGeom prst="straightConnector1">
              <a:avLst/>
            </a:prstGeom>
            <a:noFill/>
            <a:ln w="12700" cap="flat" cmpd="sng">
              <a:solidFill>
                <a:srgbClr val="A5A5A5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305" name="Google Shape;305;p25"/>
            <p:cNvSpPr txBox="1"/>
            <p:nvPr/>
          </p:nvSpPr>
          <p:spPr>
            <a:xfrm>
              <a:off x="5436001" y="6238274"/>
              <a:ext cx="215980" cy="3077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3F3F3F"/>
                  </a:solidFill>
                  <a:latin typeface="Verdana"/>
                  <a:ea typeface="Verdana"/>
                  <a:cs typeface="Verdana"/>
                  <a:sym typeface="Verdana"/>
                </a:rPr>
                <a:t>x</a:t>
              </a:r>
              <a:endParaRPr/>
            </a:p>
          </p:txBody>
        </p:sp>
        <p:sp>
          <p:nvSpPr>
            <p:cNvPr id="306" name="Google Shape;306;p25"/>
            <p:cNvSpPr txBox="1"/>
            <p:nvPr/>
          </p:nvSpPr>
          <p:spPr>
            <a:xfrm>
              <a:off x="5029040" y="5797889"/>
              <a:ext cx="215980" cy="3077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3F3F3F"/>
                  </a:solidFill>
                  <a:latin typeface="Verdana"/>
                  <a:ea typeface="Verdana"/>
                  <a:cs typeface="Verdana"/>
                  <a:sym typeface="Verdana"/>
                </a:rPr>
                <a:t>y</a:t>
              </a:r>
              <a:endParaRPr/>
            </a:p>
          </p:txBody>
        </p:sp>
        <p:sp>
          <p:nvSpPr>
            <p:cNvPr id="307" name="Google Shape;307;p25"/>
            <p:cNvSpPr txBox="1"/>
            <p:nvPr/>
          </p:nvSpPr>
          <p:spPr>
            <a:xfrm>
              <a:off x="5335372" y="5831480"/>
              <a:ext cx="215980" cy="3077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t</a:t>
              </a: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6"/>
          <p:cNvSpPr/>
          <p:nvPr/>
        </p:nvSpPr>
        <p:spPr>
          <a:xfrm>
            <a:off x="1650063" y="1801220"/>
            <a:ext cx="659646" cy="4888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006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Sentinel</a:t>
            </a:r>
            <a:br>
              <a:rPr lang="en-US"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Hub API</a:t>
            </a:r>
            <a:endParaRPr/>
          </a:p>
        </p:txBody>
      </p:sp>
      <p:sp>
        <p:nvSpPr>
          <p:cNvPr id="314" name="Google Shape;314;p26"/>
          <p:cNvSpPr/>
          <p:nvPr/>
        </p:nvSpPr>
        <p:spPr>
          <a:xfrm>
            <a:off x="5331794" y="1790041"/>
            <a:ext cx="659646" cy="48882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006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Compute Cube</a:t>
            </a:r>
            <a:endParaRPr/>
          </a:p>
        </p:txBody>
      </p:sp>
      <p:sp>
        <p:nvSpPr>
          <p:cNvPr id="315" name="Google Shape;315;p26"/>
          <p:cNvSpPr/>
          <p:nvPr/>
        </p:nvSpPr>
        <p:spPr>
          <a:xfrm>
            <a:off x="6959205" y="1799417"/>
            <a:ext cx="832026" cy="46654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006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Render Time Step To RGB</a:t>
            </a:r>
            <a:endParaRPr/>
          </a:p>
        </p:txBody>
      </p:sp>
      <p:sp>
        <p:nvSpPr>
          <p:cNvPr id="316" name="Google Shape;316;p26"/>
          <p:cNvSpPr/>
          <p:nvPr/>
        </p:nvSpPr>
        <p:spPr>
          <a:xfrm>
            <a:off x="3708421" y="1780664"/>
            <a:ext cx="659646" cy="48882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006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Load Cube</a:t>
            </a:r>
            <a:endParaRPr/>
          </a:p>
        </p:txBody>
      </p:sp>
      <p:grpSp>
        <p:nvGrpSpPr>
          <p:cNvPr id="317" name="Google Shape;317;p26"/>
          <p:cNvGrpSpPr/>
          <p:nvPr/>
        </p:nvGrpSpPr>
        <p:grpSpPr>
          <a:xfrm>
            <a:off x="3354299" y="2697474"/>
            <a:ext cx="1316038" cy="889097"/>
            <a:chOff x="8391787" y="1154355"/>
            <a:chExt cx="1754717" cy="1185462"/>
          </a:xfrm>
        </p:grpSpPr>
        <p:sp>
          <p:nvSpPr>
            <p:cNvPr id="318" name="Google Shape;318;p26"/>
            <p:cNvSpPr/>
            <p:nvPr/>
          </p:nvSpPr>
          <p:spPr>
            <a:xfrm>
              <a:off x="8391787" y="1164360"/>
              <a:ext cx="485819" cy="1175457"/>
            </a:xfrm>
            <a:custGeom>
              <a:avLst/>
              <a:gdLst/>
              <a:ahLst/>
              <a:cxnLst/>
              <a:rect l="l" t="t" r="r" b="b"/>
              <a:pathLst>
                <a:path w="485819" h="1175457" extrusionOk="0">
                  <a:moveTo>
                    <a:pt x="0" y="330859"/>
                  </a:moveTo>
                  <a:lnTo>
                    <a:pt x="485819" y="0"/>
                  </a:lnTo>
                  <a:lnTo>
                    <a:pt x="485819" y="837618"/>
                  </a:lnTo>
                  <a:lnTo>
                    <a:pt x="4188" y="1175457"/>
                  </a:lnTo>
                  <a:lnTo>
                    <a:pt x="0" y="330859"/>
                  </a:lnTo>
                  <a:close/>
                </a:path>
              </a:pathLst>
            </a:custGeom>
            <a:solidFill>
              <a:srgbClr val="F2F2F2">
                <a:alpha val="57647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grpSp>
          <p:nvGrpSpPr>
            <p:cNvPr id="319" name="Google Shape;319;p26"/>
            <p:cNvGrpSpPr/>
            <p:nvPr/>
          </p:nvGrpSpPr>
          <p:grpSpPr>
            <a:xfrm>
              <a:off x="8876271" y="1159559"/>
              <a:ext cx="1262130" cy="841420"/>
              <a:chOff x="1629092" y="5210590"/>
              <a:chExt cx="1262130" cy="841420"/>
            </a:xfrm>
          </p:grpSpPr>
          <p:sp>
            <p:nvSpPr>
              <p:cNvPr id="320" name="Google Shape;320;p26"/>
              <p:cNvSpPr/>
              <p:nvPr/>
            </p:nvSpPr>
            <p:spPr>
              <a:xfrm>
                <a:off x="162909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21" name="Google Shape;321;p26"/>
              <p:cNvSpPr/>
              <p:nvPr/>
            </p:nvSpPr>
            <p:spPr>
              <a:xfrm>
                <a:off x="204980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22" name="Google Shape;322;p26"/>
              <p:cNvSpPr/>
              <p:nvPr/>
            </p:nvSpPr>
            <p:spPr>
              <a:xfrm>
                <a:off x="247051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23" name="Google Shape;323;p26"/>
              <p:cNvSpPr/>
              <p:nvPr/>
            </p:nvSpPr>
            <p:spPr>
              <a:xfrm>
                <a:off x="162909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24" name="Google Shape;324;p26"/>
              <p:cNvSpPr/>
              <p:nvPr/>
            </p:nvSpPr>
            <p:spPr>
              <a:xfrm>
                <a:off x="204980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25" name="Google Shape;325;p26"/>
              <p:cNvSpPr/>
              <p:nvPr/>
            </p:nvSpPr>
            <p:spPr>
              <a:xfrm>
                <a:off x="247051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grpSp>
          <p:nvGrpSpPr>
            <p:cNvPr id="326" name="Google Shape;326;p26"/>
            <p:cNvGrpSpPr/>
            <p:nvPr/>
          </p:nvGrpSpPr>
          <p:grpSpPr>
            <a:xfrm>
              <a:off x="8636366" y="1322350"/>
              <a:ext cx="1262130" cy="841420"/>
              <a:chOff x="1629092" y="5210590"/>
              <a:chExt cx="1262130" cy="841420"/>
            </a:xfrm>
          </p:grpSpPr>
          <p:sp>
            <p:nvSpPr>
              <p:cNvPr id="327" name="Google Shape;327;p26"/>
              <p:cNvSpPr/>
              <p:nvPr/>
            </p:nvSpPr>
            <p:spPr>
              <a:xfrm>
                <a:off x="162909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28" name="Google Shape;328;p26"/>
              <p:cNvSpPr/>
              <p:nvPr/>
            </p:nvSpPr>
            <p:spPr>
              <a:xfrm>
                <a:off x="204980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29" name="Google Shape;329;p26"/>
              <p:cNvSpPr/>
              <p:nvPr/>
            </p:nvSpPr>
            <p:spPr>
              <a:xfrm>
                <a:off x="247051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30" name="Google Shape;330;p26"/>
              <p:cNvSpPr/>
              <p:nvPr/>
            </p:nvSpPr>
            <p:spPr>
              <a:xfrm>
                <a:off x="162909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31" name="Google Shape;331;p26"/>
              <p:cNvSpPr/>
              <p:nvPr/>
            </p:nvSpPr>
            <p:spPr>
              <a:xfrm>
                <a:off x="204980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32" name="Google Shape;332;p26"/>
              <p:cNvSpPr/>
              <p:nvPr/>
            </p:nvSpPr>
            <p:spPr>
              <a:xfrm>
                <a:off x="247051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333" name="Google Shape;333;p26"/>
            <p:cNvSpPr/>
            <p:nvPr/>
          </p:nvSpPr>
          <p:spPr>
            <a:xfrm>
              <a:off x="9650913" y="1154355"/>
              <a:ext cx="485819" cy="1175457"/>
            </a:xfrm>
            <a:custGeom>
              <a:avLst/>
              <a:gdLst/>
              <a:ahLst/>
              <a:cxnLst/>
              <a:rect l="l" t="t" r="r" b="b"/>
              <a:pathLst>
                <a:path w="485819" h="1175457" extrusionOk="0">
                  <a:moveTo>
                    <a:pt x="0" y="330859"/>
                  </a:moveTo>
                  <a:lnTo>
                    <a:pt x="485819" y="0"/>
                  </a:lnTo>
                  <a:lnTo>
                    <a:pt x="485819" y="837618"/>
                  </a:lnTo>
                  <a:lnTo>
                    <a:pt x="4188" y="1175457"/>
                  </a:lnTo>
                  <a:lnTo>
                    <a:pt x="0" y="330859"/>
                  </a:lnTo>
                  <a:close/>
                </a:path>
              </a:pathLst>
            </a:custGeom>
            <a:solidFill>
              <a:srgbClr val="F2F2F2">
                <a:alpha val="57647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34" name="Google Shape;334;p26"/>
            <p:cNvSpPr/>
            <p:nvPr/>
          </p:nvSpPr>
          <p:spPr>
            <a:xfrm>
              <a:off x="8400070" y="1158543"/>
              <a:ext cx="1726889" cy="328067"/>
            </a:xfrm>
            <a:custGeom>
              <a:avLst/>
              <a:gdLst/>
              <a:ahLst/>
              <a:cxnLst/>
              <a:rect l="l" t="t" r="r" b="b"/>
              <a:pathLst>
                <a:path w="1726889" h="328067" extrusionOk="0">
                  <a:moveTo>
                    <a:pt x="0" y="326671"/>
                  </a:moveTo>
                  <a:lnTo>
                    <a:pt x="488610" y="1396"/>
                  </a:lnTo>
                  <a:lnTo>
                    <a:pt x="1726889" y="0"/>
                  </a:lnTo>
                  <a:lnTo>
                    <a:pt x="1243863" y="328067"/>
                  </a:lnTo>
                  <a:lnTo>
                    <a:pt x="0" y="326671"/>
                  </a:lnTo>
                  <a:close/>
                </a:path>
              </a:pathLst>
            </a:cu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335" name="Google Shape;335;p26"/>
            <p:cNvCxnSpPr/>
            <p:nvPr/>
          </p:nvCxnSpPr>
          <p:spPr>
            <a:xfrm>
              <a:off x="9886480" y="1322350"/>
              <a:ext cx="20840" cy="831029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6" name="Google Shape;336;p26"/>
            <p:cNvCxnSpPr/>
            <p:nvPr/>
          </p:nvCxnSpPr>
          <p:spPr>
            <a:xfrm rot="10800000" flipH="1">
              <a:off x="8641291" y="1319099"/>
              <a:ext cx="1245189" cy="3251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7" name="Google Shape;337;p26"/>
            <p:cNvCxnSpPr/>
            <p:nvPr/>
          </p:nvCxnSpPr>
          <p:spPr>
            <a:xfrm rot="10800000" flipH="1">
              <a:off x="8813867" y="1162891"/>
              <a:ext cx="479505" cy="322250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8" name="Google Shape;338;p26"/>
            <p:cNvCxnSpPr/>
            <p:nvPr/>
          </p:nvCxnSpPr>
          <p:spPr>
            <a:xfrm flipH="1">
              <a:off x="9649244" y="1577018"/>
              <a:ext cx="497260" cy="328833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9" name="Google Shape;339;p26"/>
            <p:cNvCxnSpPr/>
            <p:nvPr/>
          </p:nvCxnSpPr>
          <p:spPr>
            <a:xfrm rot="10800000" flipH="1">
              <a:off x="9234577" y="1164360"/>
              <a:ext cx="477870" cy="320781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40" name="Google Shape;340;p26"/>
            <p:cNvGrpSpPr/>
            <p:nvPr/>
          </p:nvGrpSpPr>
          <p:grpSpPr>
            <a:xfrm>
              <a:off x="8394826" y="1485141"/>
              <a:ext cx="1262130" cy="841420"/>
              <a:chOff x="1629092" y="5210590"/>
              <a:chExt cx="1262130" cy="841420"/>
            </a:xfrm>
          </p:grpSpPr>
          <p:sp>
            <p:nvSpPr>
              <p:cNvPr id="341" name="Google Shape;341;p26"/>
              <p:cNvSpPr/>
              <p:nvPr/>
            </p:nvSpPr>
            <p:spPr>
              <a:xfrm>
                <a:off x="162909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42" name="Google Shape;342;p26"/>
              <p:cNvSpPr/>
              <p:nvPr/>
            </p:nvSpPr>
            <p:spPr>
              <a:xfrm>
                <a:off x="204980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43" name="Google Shape;343;p26"/>
              <p:cNvSpPr/>
              <p:nvPr/>
            </p:nvSpPr>
            <p:spPr>
              <a:xfrm>
                <a:off x="247051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44" name="Google Shape;344;p26"/>
              <p:cNvSpPr/>
              <p:nvPr/>
            </p:nvSpPr>
            <p:spPr>
              <a:xfrm>
                <a:off x="162909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45" name="Google Shape;345;p26"/>
              <p:cNvSpPr/>
              <p:nvPr/>
            </p:nvSpPr>
            <p:spPr>
              <a:xfrm>
                <a:off x="204980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46" name="Google Shape;346;p26"/>
              <p:cNvSpPr/>
              <p:nvPr/>
            </p:nvSpPr>
            <p:spPr>
              <a:xfrm>
                <a:off x="247051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  <p:sp>
        <p:nvSpPr>
          <p:cNvPr id="347" name="Google Shape;347;p26"/>
          <p:cNvSpPr txBox="1"/>
          <p:nvPr/>
        </p:nvSpPr>
        <p:spPr>
          <a:xfrm>
            <a:off x="3670859" y="3720847"/>
            <a:ext cx="53522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B5, B6</a:t>
            </a:r>
            <a:endParaRPr/>
          </a:p>
        </p:txBody>
      </p:sp>
      <p:grpSp>
        <p:nvGrpSpPr>
          <p:cNvPr id="348" name="Google Shape;348;p26"/>
          <p:cNvGrpSpPr/>
          <p:nvPr/>
        </p:nvGrpSpPr>
        <p:grpSpPr>
          <a:xfrm>
            <a:off x="4941663" y="2692148"/>
            <a:ext cx="1316038" cy="889097"/>
            <a:chOff x="8391787" y="1154355"/>
            <a:chExt cx="1754717" cy="1185462"/>
          </a:xfrm>
        </p:grpSpPr>
        <p:sp>
          <p:nvSpPr>
            <p:cNvPr id="349" name="Google Shape;349;p26"/>
            <p:cNvSpPr/>
            <p:nvPr/>
          </p:nvSpPr>
          <p:spPr>
            <a:xfrm>
              <a:off x="8391787" y="1164360"/>
              <a:ext cx="485819" cy="1175457"/>
            </a:xfrm>
            <a:custGeom>
              <a:avLst/>
              <a:gdLst/>
              <a:ahLst/>
              <a:cxnLst/>
              <a:rect l="l" t="t" r="r" b="b"/>
              <a:pathLst>
                <a:path w="485819" h="1175457" extrusionOk="0">
                  <a:moveTo>
                    <a:pt x="0" y="330859"/>
                  </a:moveTo>
                  <a:lnTo>
                    <a:pt x="485819" y="0"/>
                  </a:lnTo>
                  <a:lnTo>
                    <a:pt x="485819" y="837618"/>
                  </a:lnTo>
                  <a:lnTo>
                    <a:pt x="4188" y="1175457"/>
                  </a:lnTo>
                  <a:lnTo>
                    <a:pt x="0" y="330859"/>
                  </a:lnTo>
                  <a:close/>
                </a:path>
              </a:pathLst>
            </a:custGeom>
            <a:solidFill>
              <a:srgbClr val="F2F2F2">
                <a:alpha val="57647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grpSp>
          <p:nvGrpSpPr>
            <p:cNvPr id="350" name="Google Shape;350;p26"/>
            <p:cNvGrpSpPr/>
            <p:nvPr/>
          </p:nvGrpSpPr>
          <p:grpSpPr>
            <a:xfrm>
              <a:off x="8876271" y="1159559"/>
              <a:ext cx="1262130" cy="841420"/>
              <a:chOff x="1629092" y="5210590"/>
              <a:chExt cx="1262130" cy="841420"/>
            </a:xfrm>
          </p:grpSpPr>
          <p:sp>
            <p:nvSpPr>
              <p:cNvPr id="351" name="Google Shape;351;p26"/>
              <p:cNvSpPr/>
              <p:nvPr/>
            </p:nvSpPr>
            <p:spPr>
              <a:xfrm>
                <a:off x="162909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52" name="Google Shape;352;p26"/>
              <p:cNvSpPr/>
              <p:nvPr/>
            </p:nvSpPr>
            <p:spPr>
              <a:xfrm>
                <a:off x="204980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53" name="Google Shape;353;p26"/>
              <p:cNvSpPr/>
              <p:nvPr/>
            </p:nvSpPr>
            <p:spPr>
              <a:xfrm>
                <a:off x="247051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54" name="Google Shape;354;p26"/>
              <p:cNvSpPr/>
              <p:nvPr/>
            </p:nvSpPr>
            <p:spPr>
              <a:xfrm>
                <a:off x="162909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55" name="Google Shape;355;p26"/>
              <p:cNvSpPr/>
              <p:nvPr/>
            </p:nvSpPr>
            <p:spPr>
              <a:xfrm>
                <a:off x="204980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56" name="Google Shape;356;p26"/>
              <p:cNvSpPr/>
              <p:nvPr/>
            </p:nvSpPr>
            <p:spPr>
              <a:xfrm>
                <a:off x="247051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grpSp>
          <p:nvGrpSpPr>
            <p:cNvPr id="357" name="Google Shape;357;p26"/>
            <p:cNvGrpSpPr/>
            <p:nvPr/>
          </p:nvGrpSpPr>
          <p:grpSpPr>
            <a:xfrm>
              <a:off x="8636366" y="1322350"/>
              <a:ext cx="1262130" cy="841420"/>
              <a:chOff x="1629092" y="5210590"/>
              <a:chExt cx="1262130" cy="841420"/>
            </a:xfrm>
          </p:grpSpPr>
          <p:sp>
            <p:nvSpPr>
              <p:cNvPr id="358" name="Google Shape;358;p26"/>
              <p:cNvSpPr/>
              <p:nvPr/>
            </p:nvSpPr>
            <p:spPr>
              <a:xfrm>
                <a:off x="162909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59" name="Google Shape;359;p26"/>
              <p:cNvSpPr/>
              <p:nvPr/>
            </p:nvSpPr>
            <p:spPr>
              <a:xfrm>
                <a:off x="204980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60" name="Google Shape;360;p26"/>
              <p:cNvSpPr/>
              <p:nvPr/>
            </p:nvSpPr>
            <p:spPr>
              <a:xfrm>
                <a:off x="247051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61" name="Google Shape;361;p26"/>
              <p:cNvSpPr/>
              <p:nvPr/>
            </p:nvSpPr>
            <p:spPr>
              <a:xfrm>
                <a:off x="162909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62" name="Google Shape;362;p26"/>
              <p:cNvSpPr/>
              <p:nvPr/>
            </p:nvSpPr>
            <p:spPr>
              <a:xfrm>
                <a:off x="204980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63" name="Google Shape;363;p26"/>
              <p:cNvSpPr/>
              <p:nvPr/>
            </p:nvSpPr>
            <p:spPr>
              <a:xfrm>
                <a:off x="247051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364" name="Google Shape;364;p26"/>
            <p:cNvSpPr/>
            <p:nvPr/>
          </p:nvSpPr>
          <p:spPr>
            <a:xfrm>
              <a:off x="9650913" y="1154355"/>
              <a:ext cx="485819" cy="1175457"/>
            </a:xfrm>
            <a:custGeom>
              <a:avLst/>
              <a:gdLst/>
              <a:ahLst/>
              <a:cxnLst/>
              <a:rect l="l" t="t" r="r" b="b"/>
              <a:pathLst>
                <a:path w="485819" h="1175457" extrusionOk="0">
                  <a:moveTo>
                    <a:pt x="0" y="330859"/>
                  </a:moveTo>
                  <a:lnTo>
                    <a:pt x="485819" y="0"/>
                  </a:lnTo>
                  <a:lnTo>
                    <a:pt x="485819" y="837618"/>
                  </a:lnTo>
                  <a:lnTo>
                    <a:pt x="4188" y="1175457"/>
                  </a:lnTo>
                  <a:lnTo>
                    <a:pt x="0" y="330859"/>
                  </a:lnTo>
                  <a:close/>
                </a:path>
              </a:pathLst>
            </a:custGeom>
            <a:solidFill>
              <a:srgbClr val="F2F2F2">
                <a:alpha val="57647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65" name="Google Shape;365;p26"/>
            <p:cNvSpPr/>
            <p:nvPr/>
          </p:nvSpPr>
          <p:spPr>
            <a:xfrm>
              <a:off x="8400070" y="1158543"/>
              <a:ext cx="1726889" cy="328067"/>
            </a:xfrm>
            <a:custGeom>
              <a:avLst/>
              <a:gdLst/>
              <a:ahLst/>
              <a:cxnLst/>
              <a:rect l="l" t="t" r="r" b="b"/>
              <a:pathLst>
                <a:path w="1726889" h="328067" extrusionOk="0">
                  <a:moveTo>
                    <a:pt x="0" y="326671"/>
                  </a:moveTo>
                  <a:lnTo>
                    <a:pt x="488610" y="1396"/>
                  </a:lnTo>
                  <a:lnTo>
                    <a:pt x="1726889" y="0"/>
                  </a:lnTo>
                  <a:lnTo>
                    <a:pt x="1243863" y="328067"/>
                  </a:lnTo>
                  <a:lnTo>
                    <a:pt x="0" y="326671"/>
                  </a:lnTo>
                  <a:close/>
                </a:path>
              </a:pathLst>
            </a:cu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366" name="Google Shape;366;p26"/>
            <p:cNvCxnSpPr/>
            <p:nvPr/>
          </p:nvCxnSpPr>
          <p:spPr>
            <a:xfrm>
              <a:off x="9886480" y="1322350"/>
              <a:ext cx="20840" cy="831029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7" name="Google Shape;367;p26"/>
            <p:cNvCxnSpPr/>
            <p:nvPr/>
          </p:nvCxnSpPr>
          <p:spPr>
            <a:xfrm rot="10800000" flipH="1">
              <a:off x="8641291" y="1319099"/>
              <a:ext cx="1245189" cy="3251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8" name="Google Shape;368;p26"/>
            <p:cNvCxnSpPr/>
            <p:nvPr/>
          </p:nvCxnSpPr>
          <p:spPr>
            <a:xfrm rot="10800000" flipH="1">
              <a:off x="8813867" y="1162891"/>
              <a:ext cx="479505" cy="322250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9" name="Google Shape;369;p26"/>
            <p:cNvCxnSpPr/>
            <p:nvPr/>
          </p:nvCxnSpPr>
          <p:spPr>
            <a:xfrm flipH="1">
              <a:off x="9649244" y="1577018"/>
              <a:ext cx="497260" cy="328833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0" name="Google Shape;370;p26"/>
            <p:cNvCxnSpPr/>
            <p:nvPr/>
          </p:nvCxnSpPr>
          <p:spPr>
            <a:xfrm rot="10800000" flipH="1">
              <a:off x="9234577" y="1164360"/>
              <a:ext cx="477870" cy="320781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71" name="Google Shape;371;p26"/>
            <p:cNvGrpSpPr/>
            <p:nvPr/>
          </p:nvGrpSpPr>
          <p:grpSpPr>
            <a:xfrm>
              <a:off x="8394826" y="1485141"/>
              <a:ext cx="1262130" cy="841420"/>
              <a:chOff x="1629092" y="5210590"/>
              <a:chExt cx="1262130" cy="841420"/>
            </a:xfrm>
          </p:grpSpPr>
          <p:sp>
            <p:nvSpPr>
              <p:cNvPr id="372" name="Google Shape;372;p26"/>
              <p:cNvSpPr/>
              <p:nvPr/>
            </p:nvSpPr>
            <p:spPr>
              <a:xfrm>
                <a:off x="162909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73" name="Google Shape;373;p26"/>
              <p:cNvSpPr/>
              <p:nvPr/>
            </p:nvSpPr>
            <p:spPr>
              <a:xfrm>
                <a:off x="204980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74" name="Google Shape;374;p26"/>
              <p:cNvSpPr/>
              <p:nvPr/>
            </p:nvSpPr>
            <p:spPr>
              <a:xfrm>
                <a:off x="247051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75" name="Google Shape;375;p26"/>
              <p:cNvSpPr/>
              <p:nvPr/>
            </p:nvSpPr>
            <p:spPr>
              <a:xfrm>
                <a:off x="162909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76" name="Google Shape;376;p26"/>
              <p:cNvSpPr/>
              <p:nvPr/>
            </p:nvSpPr>
            <p:spPr>
              <a:xfrm>
                <a:off x="204980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77" name="Google Shape;377;p26"/>
              <p:cNvSpPr/>
              <p:nvPr/>
            </p:nvSpPr>
            <p:spPr>
              <a:xfrm>
                <a:off x="247051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  <p:grpSp>
        <p:nvGrpSpPr>
          <p:cNvPr id="378" name="Google Shape;378;p26"/>
          <p:cNvGrpSpPr/>
          <p:nvPr/>
        </p:nvGrpSpPr>
        <p:grpSpPr>
          <a:xfrm>
            <a:off x="6844633" y="2792949"/>
            <a:ext cx="946598" cy="631065"/>
            <a:chOff x="1629092" y="5210590"/>
            <a:chExt cx="1262130" cy="841420"/>
          </a:xfrm>
        </p:grpSpPr>
        <p:sp>
          <p:nvSpPr>
            <p:cNvPr id="379" name="Google Shape;379;p26"/>
            <p:cNvSpPr/>
            <p:nvPr/>
          </p:nvSpPr>
          <p:spPr>
            <a:xfrm>
              <a:off x="1629092" y="5210590"/>
              <a:ext cx="420710" cy="420710"/>
            </a:xfrm>
            <a:prstGeom prst="rect">
              <a:avLst/>
            </a:prstGeom>
            <a:solidFill>
              <a:schemeClr val="lt1">
                <a:alpha val="70980"/>
              </a:scheme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80" name="Google Shape;380;p26"/>
            <p:cNvSpPr/>
            <p:nvPr/>
          </p:nvSpPr>
          <p:spPr>
            <a:xfrm>
              <a:off x="2049802" y="5210590"/>
              <a:ext cx="420710" cy="420710"/>
            </a:xfrm>
            <a:prstGeom prst="rect">
              <a:avLst/>
            </a:prstGeom>
            <a:solidFill>
              <a:schemeClr val="lt1">
                <a:alpha val="70980"/>
              </a:scheme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81" name="Google Shape;381;p26"/>
            <p:cNvSpPr/>
            <p:nvPr/>
          </p:nvSpPr>
          <p:spPr>
            <a:xfrm>
              <a:off x="2470512" y="5210590"/>
              <a:ext cx="420710" cy="420710"/>
            </a:xfrm>
            <a:prstGeom prst="rect">
              <a:avLst/>
            </a:prstGeom>
            <a:solidFill>
              <a:schemeClr val="lt1">
                <a:alpha val="70980"/>
              </a:scheme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82" name="Google Shape;382;p26"/>
            <p:cNvSpPr/>
            <p:nvPr/>
          </p:nvSpPr>
          <p:spPr>
            <a:xfrm>
              <a:off x="1629092" y="5631300"/>
              <a:ext cx="420710" cy="420710"/>
            </a:xfrm>
            <a:prstGeom prst="rect">
              <a:avLst/>
            </a:prstGeom>
            <a:solidFill>
              <a:schemeClr val="lt1">
                <a:alpha val="70980"/>
              </a:scheme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83" name="Google Shape;383;p26"/>
            <p:cNvSpPr/>
            <p:nvPr/>
          </p:nvSpPr>
          <p:spPr>
            <a:xfrm>
              <a:off x="2049802" y="5631300"/>
              <a:ext cx="420710" cy="420710"/>
            </a:xfrm>
            <a:prstGeom prst="rect">
              <a:avLst/>
            </a:prstGeom>
            <a:solidFill>
              <a:schemeClr val="lt1">
                <a:alpha val="70980"/>
              </a:scheme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84" name="Google Shape;384;p26"/>
            <p:cNvSpPr/>
            <p:nvPr/>
          </p:nvSpPr>
          <p:spPr>
            <a:xfrm>
              <a:off x="2470512" y="5631300"/>
              <a:ext cx="420710" cy="420710"/>
            </a:xfrm>
            <a:prstGeom prst="rect">
              <a:avLst/>
            </a:prstGeom>
            <a:solidFill>
              <a:schemeClr val="lt1">
                <a:alpha val="70980"/>
              </a:scheme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385" name="Google Shape;385;p26"/>
          <p:cNvSpPr txBox="1"/>
          <p:nvPr/>
        </p:nvSpPr>
        <p:spPr>
          <a:xfrm>
            <a:off x="5159264" y="3720847"/>
            <a:ext cx="535223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NDVI</a:t>
            </a:r>
            <a:endParaRPr/>
          </a:p>
        </p:txBody>
      </p:sp>
      <p:sp>
        <p:nvSpPr>
          <p:cNvPr id="386" name="Google Shape;386;p26"/>
          <p:cNvSpPr txBox="1"/>
          <p:nvPr/>
        </p:nvSpPr>
        <p:spPr>
          <a:xfrm>
            <a:off x="6555915" y="3732388"/>
            <a:ext cx="15240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NDVI Colour-Mapped Image</a:t>
            </a:r>
            <a:endParaRPr/>
          </a:p>
        </p:txBody>
      </p:sp>
      <p:sp>
        <p:nvSpPr>
          <p:cNvPr id="387" name="Google Shape;387;p26"/>
          <p:cNvSpPr txBox="1"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XCube in practice </a:t>
            </a:r>
            <a:endParaRPr/>
          </a:p>
        </p:txBody>
      </p:sp>
      <p:cxnSp>
        <p:nvCxnSpPr>
          <p:cNvPr id="388" name="Google Shape;388;p26"/>
          <p:cNvCxnSpPr/>
          <p:nvPr/>
        </p:nvCxnSpPr>
        <p:spPr>
          <a:xfrm rot="10800000">
            <a:off x="2378874" y="2025073"/>
            <a:ext cx="1193876" cy="0"/>
          </a:xfrm>
          <a:prstGeom prst="straightConnector1">
            <a:avLst/>
          </a:prstGeom>
          <a:noFill/>
          <a:ln w="38100" cap="flat" cmpd="sng">
            <a:solidFill>
              <a:srgbClr val="0096DA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389" name="Google Shape;389;p26"/>
          <p:cNvSpPr/>
          <p:nvPr/>
        </p:nvSpPr>
        <p:spPr>
          <a:xfrm flipH="1">
            <a:off x="2725066" y="1836301"/>
            <a:ext cx="501492" cy="392776"/>
          </a:xfrm>
          <a:prstGeom prst="cloud">
            <a:avLst/>
          </a:prstGeom>
          <a:solidFill>
            <a:schemeClr val="lt1"/>
          </a:solidFill>
          <a:ln w="25400" cap="flat" cmpd="sng">
            <a:solidFill>
              <a:srgbClr val="006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390" name="Google Shape;390;p26"/>
          <p:cNvCxnSpPr/>
          <p:nvPr/>
        </p:nvCxnSpPr>
        <p:spPr>
          <a:xfrm rot="10800000" flipH="1">
            <a:off x="5119886" y="2357801"/>
            <a:ext cx="530001" cy="692149"/>
          </a:xfrm>
          <a:prstGeom prst="straightConnector1">
            <a:avLst/>
          </a:prstGeom>
          <a:noFill/>
          <a:ln w="38100" cap="flat" cmpd="sng">
            <a:solidFill>
              <a:srgbClr val="0096DA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391" name="Google Shape;391;p26"/>
          <p:cNvCxnSpPr/>
          <p:nvPr/>
        </p:nvCxnSpPr>
        <p:spPr>
          <a:xfrm rot="10800000" flipH="1">
            <a:off x="7005268" y="2336812"/>
            <a:ext cx="346472" cy="608751"/>
          </a:xfrm>
          <a:prstGeom prst="straightConnector1">
            <a:avLst/>
          </a:prstGeom>
          <a:noFill/>
          <a:ln w="38100" cap="flat" cmpd="sng">
            <a:solidFill>
              <a:srgbClr val="0096DA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392" name="Google Shape;392;p26"/>
          <p:cNvCxnSpPr/>
          <p:nvPr/>
        </p:nvCxnSpPr>
        <p:spPr>
          <a:xfrm flipH="1">
            <a:off x="5125416" y="2105327"/>
            <a:ext cx="1758725" cy="1010841"/>
          </a:xfrm>
          <a:prstGeom prst="straightConnector1">
            <a:avLst/>
          </a:prstGeom>
          <a:noFill/>
          <a:ln w="38100" cap="flat" cmpd="sng">
            <a:solidFill>
              <a:srgbClr val="0096DA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393" name="Google Shape;393;p26"/>
          <p:cNvSpPr/>
          <p:nvPr/>
        </p:nvSpPr>
        <p:spPr>
          <a:xfrm>
            <a:off x="6839825" y="2798329"/>
            <a:ext cx="315308" cy="311932"/>
          </a:xfrm>
          <a:prstGeom prst="rect">
            <a:avLst/>
          </a:prstGeom>
          <a:solidFill>
            <a:srgbClr val="4FC9FF"/>
          </a:solidFill>
          <a:ln w="25400" cap="flat" cmpd="sng">
            <a:solidFill>
              <a:srgbClr val="A1A3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?</a:t>
            </a:r>
            <a:endParaRPr/>
          </a:p>
        </p:txBody>
      </p:sp>
      <p:cxnSp>
        <p:nvCxnSpPr>
          <p:cNvPr id="394" name="Google Shape;394;p26"/>
          <p:cNvCxnSpPr/>
          <p:nvPr/>
        </p:nvCxnSpPr>
        <p:spPr>
          <a:xfrm flipH="1">
            <a:off x="3521564" y="2109224"/>
            <a:ext cx="1758725" cy="1010841"/>
          </a:xfrm>
          <a:prstGeom prst="straightConnector1">
            <a:avLst/>
          </a:prstGeom>
          <a:noFill/>
          <a:ln w="38100" cap="flat" cmpd="sng">
            <a:solidFill>
              <a:srgbClr val="0096DA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395" name="Google Shape;395;p26"/>
          <p:cNvCxnSpPr/>
          <p:nvPr/>
        </p:nvCxnSpPr>
        <p:spPr>
          <a:xfrm rot="10800000" flipH="1">
            <a:off x="3498322" y="2339759"/>
            <a:ext cx="530001" cy="692149"/>
          </a:xfrm>
          <a:prstGeom prst="straightConnector1">
            <a:avLst/>
          </a:prstGeom>
          <a:noFill/>
          <a:ln w="38100" cap="flat" cmpd="sng">
            <a:solidFill>
              <a:srgbClr val="0096DA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396" name="Google Shape;396;p26"/>
          <p:cNvSpPr txBox="1"/>
          <p:nvPr/>
        </p:nvSpPr>
        <p:spPr>
          <a:xfrm>
            <a:off x="540174" y="2654709"/>
            <a:ext cx="2498590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The output requires data to be loaded. Requests are propagated back to the input - the data store.</a:t>
            </a:r>
            <a:endParaRPr/>
          </a:p>
        </p:txBody>
      </p:sp>
      <p:grpSp>
        <p:nvGrpSpPr>
          <p:cNvPr id="397" name="Google Shape;397;p26"/>
          <p:cNvGrpSpPr/>
          <p:nvPr/>
        </p:nvGrpSpPr>
        <p:grpSpPr>
          <a:xfrm>
            <a:off x="3045578" y="3571303"/>
            <a:ext cx="467206" cy="561121"/>
            <a:chOff x="5029040" y="5797889"/>
            <a:chExt cx="622941" cy="748161"/>
          </a:xfrm>
        </p:grpSpPr>
        <p:cxnSp>
          <p:nvCxnSpPr>
            <p:cNvPr id="398" name="Google Shape;398;p26"/>
            <p:cNvCxnSpPr/>
            <p:nvPr/>
          </p:nvCxnSpPr>
          <p:spPr>
            <a:xfrm rot="10800000">
              <a:off x="5270018" y="5892281"/>
              <a:ext cx="0" cy="380862"/>
            </a:xfrm>
            <a:prstGeom prst="straightConnector1">
              <a:avLst/>
            </a:prstGeom>
            <a:noFill/>
            <a:ln w="12700" cap="flat" cmpd="sng">
              <a:solidFill>
                <a:srgbClr val="7F7F7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99" name="Google Shape;399;p26"/>
            <p:cNvCxnSpPr/>
            <p:nvPr/>
          </p:nvCxnSpPr>
          <p:spPr>
            <a:xfrm>
              <a:off x="5270018" y="6273142"/>
              <a:ext cx="346689" cy="0"/>
            </a:xfrm>
            <a:prstGeom prst="straightConnector1">
              <a:avLst/>
            </a:prstGeom>
            <a:noFill/>
            <a:ln w="12700" cap="flat" cmpd="sng">
              <a:solidFill>
                <a:srgbClr val="7F7F7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00" name="Google Shape;400;p26"/>
            <p:cNvCxnSpPr/>
            <p:nvPr/>
          </p:nvCxnSpPr>
          <p:spPr>
            <a:xfrm rot="10800000" flipH="1">
              <a:off x="5270017" y="6082712"/>
              <a:ext cx="224436" cy="190430"/>
            </a:xfrm>
            <a:prstGeom prst="straightConnector1">
              <a:avLst/>
            </a:prstGeom>
            <a:noFill/>
            <a:ln w="12700" cap="flat" cmpd="sng">
              <a:solidFill>
                <a:srgbClr val="A5A5A5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401" name="Google Shape;401;p26"/>
            <p:cNvSpPr txBox="1"/>
            <p:nvPr/>
          </p:nvSpPr>
          <p:spPr>
            <a:xfrm>
              <a:off x="5436001" y="6238274"/>
              <a:ext cx="215980" cy="3077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3F3F3F"/>
                  </a:solidFill>
                  <a:latin typeface="Verdana"/>
                  <a:ea typeface="Verdana"/>
                  <a:cs typeface="Verdana"/>
                  <a:sym typeface="Verdana"/>
                </a:rPr>
                <a:t>x</a:t>
              </a:r>
              <a:endParaRPr/>
            </a:p>
          </p:txBody>
        </p:sp>
        <p:sp>
          <p:nvSpPr>
            <p:cNvPr id="402" name="Google Shape;402;p26"/>
            <p:cNvSpPr txBox="1"/>
            <p:nvPr/>
          </p:nvSpPr>
          <p:spPr>
            <a:xfrm>
              <a:off x="5029040" y="5797889"/>
              <a:ext cx="215980" cy="3077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3F3F3F"/>
                  </a:solidFill>
                  <a:latin typeface="Verdana"/>
                  <a:ea typeface="Verdana"/>
                  <a:cs typeface="Verdana"/>
                  <a:sym typeface="Verdana"/>
                </a:rPr>
                <a:t>y</a:t>
              </a:r>
              <a:endParaRPr/>
            </a:p>
          </p:txBody>
        </p:sp>
        <p:sp>
          <p:nvSpPr>
            <p:cNvPr id="403" name="Google Shape;403;p26"/>
            <p:cNvSpPr txBox="1"/>
            <p:nvPr/>
          </p:nvSpPr>
          <p:spPr>
            <a:xfrm>
              <a:off x="5335372" y="5831480"/>
              <a:ext cx="215980" cy="3077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t</a:t>
              </a:r>
              <a:endParaRPr/>
            </a:p>
          </p:txBody>
        </p:sp>
      </p:grpSp>
      <p:sp>
        <p:nvSpPr>
          <p:cNvPr id="404" name="Google Shape;404;p26"/>
          <p:cNvSpPr/>
          <p:nvPr/>
        </p:nvSpPr>
        <p:spPr>
          <a:xfrm rot="10800000">
            <a:off x="4588758" y="1234731"/>
            <a:ext cx="2058188" cy="18825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006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" name="Google Shape;410;p27"/>
          <p:cNvCxnSpPr/>
          <p:nvPr/>
        </p:nvCxnSpPr>
        <p:spPr>
          <a:xfrm>
            <a:off x="2700750" y="2032689"/>
            <a:ext cx="1193876" cy="0"/>
          </a:xfrm>
          <a:prstGeom prst="straightConnector1">
            <a:avLst/>
          </a:prstGeom>
          <a:noFill/>
          <a:ln w="38100" cap="flat" cmpd="sng">
            <a:solidFill>
              <a:srgbClr val="0096DA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411" name="Google Shape;411;p27"/>
          <p:cNvSpPr/>
          <p:nvPr/>
        </p:nvSpPr>
        <p:spPr>
          <a:xfrm>
            <a:off x="837728" y="1788279"/>
            <a:ext cx="531884" cy="48882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25400" cap="flat" cmpd="sng">
            <a:solidFill>
              <a:srgbClr val="006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S2</a:t>
            </a:r>
            <a:endParaRPr/>
          </a:p>
        </p:txBody>
      </p:sp>
      <p:sp>
        <p:nvSpPr>
          <p:cNvPr id="412" name="Google Shape;412;p27"/>
          <p:cNvSpPr/>
          <p:nvPr/>
        </p:nvSpPr>
        <p:spPr>
          <a:xfrm>
            <a:off x="1897443" y="1801221"/>
            <a:ext cx="734142" cy="4888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006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Sentinel</a:t>
            </a:r>
            <a:br>
              <a:rPr lang="en-US"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Hub API</a:t>
            </a:r>
            <a:endParaRPr/>
          </a:p>
        </p:txBody>
      </p:sp>
      <p:sp>
        <p:nvSpPr>
          <p:cNvPr id="413" name="Google Shape;413;p27"/>
          <p:cNvSpPr/>
          <p:nvPr/>
        </p:nvSpPr>
        <p:spPr>
          <a:xfrm>
            <a:off x="5653670" y="1790042"/>
            <a:ext cx="659646" cy="48882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006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Compute Cube</a:t>
            </a:r>
            <a:endParaRPr/>
          </a:p>
        </p:txBody>
      </p:sp>
      <p:sp>
        <p:nvSpPr>
          <p:cNvPr id="414" name="Google Shape;414;p27"/>
          <p:cNvSpPr/>
          <p:nvPr/>
        </p:nvSpPr>
        <p:spPr>
          <a:xfrm>
            <a:off x="7281081" y="1799418"/>
            <a:ext cx="829688" cy="46654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006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Render Time Step To RGB</a:t>
            </a:r>
            <a:endParaRPr/>
          </a:p>
        </p:txBody>
      </p:sp>
      <p:sp>
        <p:nvSpPr>
          <p:cNvPr id="415" name="Google Shape;415;p27"/>
          <p:cNvSpPr/>
          <p:nvPr/>
        </p:nvSpPr>
        <p:spPr>
          <a:xfrm>
            <a:off x="4030297" y="1780665"/>
            <a:ext cx="659646" cy="48882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006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Load Cube</a:t>
            </a:r>
            <a:endParaRPr/>
          </a:p>
        </p:txBody>
      </p:sp>
      <p:grpSp>
        <p:nvGrpSpPr>
          <p:cNvPr id="416" name="Google Shape;416;p27"/>
          <p:cNvGrpSpPr/>
          <p:nvPr/>
        </p:nvGrpSpPr>
        <p:grpSpPr>
          <a:xfrm>
            <a:off x="3676175" y="2697475"/>
            <a:ext cx="1316038" cy="889097"/>
            <a:chOff x="8391787" y="1154355"/>
            <a:chExt cx="1754717" cy="1185462"/>
          </a:xfrm>
        </p:grpSpPr>
        <p:sp>
          <p:nvSpPr>
            <p:cNvPr id="417" name="Google Shape;417;p27"/>
            <p:cNvSpPr/>
            <p:nvPr/>
          </p:nvSpPr>
          <p:spPr>
            <a:xfrm>
              <a:off x="8391787" y="1164360"/>
              <a:ext cx="485819" cy="1175457"/>
            </a:xfrm>
            <a:custGeom>
              <a:avLst/>
              <a:gdLst/>
              <a:ahLst/>
              <a:cxnLst/>
              <a:rect l="l" t="t" r="r" b="b"/>
              <a:pathLst>
                <a:path w="485819" h="1175457" extrusionOk="0">
                  <a:moveTo>
                    <a:pt x="0" y="330859"/>
                  </a:moveTo>
                  <a:lnTo>
                    <a:pt x="485819" y="0"/>
                  </a:lnTo>
                  <a:lnTo>
                    <a:pt x="485819" y="837618"/>
                  </a:lnTo>
                  <a:lnTo>
                    <a:pt x="4188" y="1175457"/>
                  </a:lnTo>
                  <a:lnTo>
                    <a:pt x="0" y="330859"/>
                  </a:lnTo>
                  <a:close/>
                </a:path>
              </a:pathLst>
            </a:custGeom>
            <a:solidFill>
              <a:srgbClr val="F2F2F2">
                <a:alpha val="57647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grpSp>
          <p:nvGrpSpPr>
            <p:cNvPr id="418" name="Google Shape;418;p27"/>
            <p:cNvGrpSpPr/>
            <p:nvPr/>
          </p:nvGrpSpPr>
          <p:grpSpPr>
            <a:xfrm>
              <a:off x="8876271" y="1159559"/>
              <a:ext cx="1262130" cy="841420"/>
              <a:chOff x="1629092" y="5210590"/>
              <a:chExt cx="1262130" cy="841420"/>
            </a:xfrm>
          </p:grpSpPr>
          <p:sp>
            <p:nvSpPr>
              <p:cNvPr id="419" name="Google Shape;419;p27"/>
              <p:cNvSpPr/>
              <p:nvPr/>
            </p:nvSpPr>
            <p:spPr>
              <a:xfrm>
                <a:off x="162909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20" name="Google Shape;420;p27"/>
              <p:cNvSpPr/>
              <p:nvPr/>
            </p:nvSpPr>
            <p:spPr>
              <a:xfrm>
                <a:off x="204980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21" name="Google Shape;421;p27"/>
              <p:cNvSpPr/>
              <p:nvPr/>
            </p:nvSpPr>
            <p:spPr>
              <a:xfrm>
                <a:off x="247051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22" name="Google Shape;422;p27"/>
              <p:cNvSpPr/>
              <p:nvPr/>
            </p:nvSpPr>
            <p:spPr>
              <a:xfrm>
                <a:off x="162909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23" name="Google Shape;423;p27"/>
              <p:cNvSpPr/>
              <p:nvPr/>
            </p:nvSpPr>
            <p:spPr>
              <a:xfrm>
                <a:off x="204980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24" name="Google Shape;424;p27"/>
              <p:cNvSpPr/>
              <p:nvPr/>
            </p:nvSpPr>
            <p:spPr>
              <a:xfrm>
                <a:off x="247051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grpSp>
          <p:nvGrpSpPr>
            <p:cNvPr id="425" name="Google Shape;425;p27"/>
            <p:cNvGrpSpPr/>
            <p:nvPr/>
          </p:nvGrpSpPr>
          <p:grpSpPr>
            <a:xfrm>
              <a:off x="8636366" y="1322350"/>
              <a:ext cx="1262130" cy="841420"/>
              <a:chOff x="1629092" y="5210590"/>
              <a:chExt cx="1262130" cy="841420"/>
            </a:xfrm>
          </p:grpSpPr>
          <p:sp>
            <p:nvSpPr>
              <p:cNvPr id="426" name="Google Shape;426;p27"/>
              <p:cNvSpPr/>
              <p:nvPr/>
            </p:nvSpPr>
            <p:spPr>
              <a:xfrm>
                <a:off x="162909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27" name="Google Shape;427;p27"/>
              <p:cNvSpPr/>
              <p:nvPr/>
            </p:nvSpPr>
            <p:spPr>
              <a:xfrm>
                <a:off x="204980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28" name="Google Shape;428;p27"/>
              <p:cNvSpPr/>
              <p:nvPr/>
            </p:nvSpPr>
            <p:spPr>
              <a:xfrm>
                <a:off x="247051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29" name="Google Shape;429;p27"/>
              <p:cNvSpPr/>
              <p:nvPr/>
            </p:nvSpPr>
            <p:spPr>
              <a:xfrm>
                <a:off x="162909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30" name="Google Shape;430;p27"/>
              <p:cNvSpPr/>
              <p:nvPr/>
            </p:nvSpPr>
            <p:spPr>
              <a:xfrm>
                <a:off x="204980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31" name="Google Shape;431;p27"/>
              <p:cNvSpPr/>
              <p:nvPr/>
            </p:nvSpPr>
            <p:spPr>
              <a:xfrm>
                <a:off x="247051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432" name="Google Shape;432;p27"/>
            <p:cNvSpPr/>
            <p:nvPr/>
          </p:nvSpPr>
          <p:spPr>
            <a:xfrm>
              <a:off x="9650913" y="1154355"/>
              <a:ext cx="485819" cy="1175457"/>
            </a:xfrm>
            <a:custGeom>
              <a:avLst/>
              <a:gdLst/>
              <a:ahLst/>
              <a:cxnLst/>
              <a:rect l="l" t="t" r="r" b="b"/>
              <a:pathLst>
                <a:path w="485819" h="1175457" extrusionOk="0">
                  <a:moveTo>
                    <a:pt x="0" y="330859"/>
                  </a:moveTo>
                  <a:lnTo>
                    <a:pt x="485819" y="0"/>
                  </a:lnTo>
                  <a:lnTo>
                    <a:pt x="485819" y="837618"/>
                  </a:lnTo>
                  <a:lnTo>
                    <a:pt x="4188" y="1175457"/>
                  </a:lnTo>
                  <a:lnTo>
                    <a:pt x="0" y="330859"/>
                  </a:lnTo>
                  <a:close/>
                </a:path>
              </a:pathLst>
            </a:custGeom>
            <a:solidFill>
              <a:srgbClr val="F2F2F2">
                <a:alpha val="57647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33" name="Google Shape;433;p27"/>
            <p:cNvSpPr/>
            <p:nvPr/>
          </p:nvSpPr>
          <p:spPr>
            <a:xfrm>
              <a:off x="8400070" y="1158543"/>
              <a:ext cx="1726889" cy="328067"/>
            </a:xfrm>
            <a:custGeom>
              <a:avLst/>
              <a:gdLst/>
              <a:ahLst/>
              <a:cxnLst/>
              <a:rect l="l" t="t" r="r" b="b"/>
              <a:pathLst>
                <a:path w="1726889" h="328067" extrusionOk="0">
                  <a:moveTo>
                    <a:pt x="0" y="326671"/>
                  </a:moveTo>
                  <a:lnTo>
                    <a:pt x="488610" y="1396"/>
                  </a:lnTo>
                  <a:lnTo>
                    <a:pt x="1726889" y="0"/>
                  </a:lnTo>
                  <a:lnTo>
                    <a:pt x="1243863" y="328067"/>
                  </a:lnTo>
                  <a:lnTo>
                    <a:pt x="0" y="326671"/>
                  </a:lnTo>
                  <a:close/>
                </a:path>
              </a:pathLst>
            </a:cu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434" name="Google Shape;434;p27"/>
            <p:cNvCxnSpPr/>
            <p:nvPr/>
          </p:nvCxnSpPr>
          <p:spPr>
            <a:xfrm>
              <a:off x="9886480" y="1322350"/>
              <a:ext cx="20840" cy="831029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5" name="Google Shape;435;p27"/>
            <p:cNvCxnSpPr/>
            <p:nvPr/>
          </p:nvCxnSpPr>
          <p:spPr>
            <a:xfrm rot="10800000" flipH="1">
              <a:off x="8641291" y="1319099"/>
              <a:ext cx="1245189" cy="3251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6" name="Google Shape;436;p27"/>
            <p:cNvCxnSpPr/>
            <p:nvPr/>
          </p:nvCxnSpPr>
          <p:spPr>
            <a:xfrm rot="10800000" flipH="1">
              <a:off x="8813867" y="1162891"/>
              <a:ext cx="479505" cy="322250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7" name="Google Shape;437;p27"/>
            <p:cNvCxnSpPr/>
            <p:nvPr/>
          </p:nvCxnSpPr>
          <p:spPr>
            <a:xfrm flipH="1">
              <a:off x="9649244" y="1577018"/>
              <a:ext cx="497260" cy="328833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8" name="Google Shape;438;p27"/>
            <p:cNvCxnSpPr/>
            <p:nvPr/>
          </p:nvCxnSpPr>
          <p:spPr>
            <a:xfrm rot="10800000" flipH="1">
              <a:off x="9234577" y="1164360"/>
              <a:ext cx="477870" cy="320781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439" name="Google Shape;439;p27"/>
            <p:cNvGrpSpPr/>
            <p:nvPr/>
          </p:nvGrpSpPr>
          <p:grpSpPr>
            <a:xfrm>
              <a:off x="8394826" y="1485141"/>
              <a:ext cx="1262130" cy="841420"/>
              <a:chOff x="1629092" y="5210590"/>
              <a:chExt cx="1262130" cy="841420"/>
            </a:xfrm>
          </p:grpSpPr>
          <p:sp>
            <p:nvSpPr>
              <p:cNvPr id="440" name="Google Shape;440;p27"/>
              <p:cNvSpPr/>
              <p:nvPr/>
            </p:nvSpPr>
            <p:spPr>
              <a:xfrm>
                <a:off x="162909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41" name="Google Shape;441;p27"/>
              <p:cNvSpPr/>
              <p:nvPr/>
            </p:nvSpPr>
            <p:spPr>
              <a:xfrm>
                <a:off x="204980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42" name="Google Shape;442;p27"/>
              <p:cNvSpPr/>
              <p:nvPr/>
            </p:nvSpPr>
            <p:spPr>
              <a:xfrm>
                <a:off x="247051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43" name="Google Shape;443;p27"/>
              <p:cNvSpPr/>
              <p:nvPr/>
            </p:nvSpPr>
            <p:spPr>
              <a:xfrm>
                <a:off x="162909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44" name="Google Shape;444;p27"/>
              <p:cNvSpPr/>
              <p:nvPr/>
            </p:nvSpPr>
            <p:spPr>
              <a:xfrm>
                <a:off x="204980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45" name="Google Shape;445;p27"/>
              <p:cNvSpPr/>
              <p:nvPr/>
            </p:nvSpPr>
            <p:spPr>
              <a:xfrm>
                <a:off x="247051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  <p:sp>
        <p:nvSpPr>
          <p:cNvPr id="446" name="Google Shape;446;p27"/>
          <p:cNvSpPr txBox="1"/>
          <p:nvPr/>
        </p:nvSpPr>
        <p:spPr>
          <a:xfrm>
            <a:off x="3992735" y="3720848"/>
            <a:ext cx="53522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B5, B6</a:t>
            </a:r>
            <a:endParaRPr/>
          </a:p>
        </p:txBody>
      </p:sp>
      <p:grpSp>
        <p:nvGrpSpPr>
          <p:cNvPr id="447" name="Google Shape;447;p27"/>
          <p:cNvGrpSpPr/>
          <p:nvPr/>
        </p:nvGrpSpPr>
        <p:grpSpPr>
          <a:xfrm>
            <a:off x="5263539" y="2692149"/>
            <a:ext cx="1316038" cy="889097"/>
            <a:chOff x="8391787" y="1154355"/>
            <a:chExt cx="1754717" cy="1185462"/>
          </a:xfrm>
        </p:grpSpPr>
        <p:sp>
          <p:nvSpPr>
            <p:cNvPr id="448" name="Google Shape;448;p27"/>
            <p:cNvSpPr/>
            <p:nvPr/>
          </p:nvSpPr>
          <p:spPr>
            <a:xfrm>
              <a:off x="8391787" y="1164360"/>
              <a:ext cx="485819" cy="1175457"/>
            </a:xfrm>
            <a:custGeom>
              <a:avLst/>
              <a:gdLst/>
              <a:ahLst/>
              <a:cxnLst/>
              <a:rect l="l" t="t" r="r" b="b"/>
              <a:pathLst>
                <a:path w="485819" h="1175457" extrusionOk="0">
                  <a:moveTo>
                    <a:pt x="0" y="330859"/>
                  </a:moveTo>
                  <a:lnTo>
                    <a:pt x="485819" y="0"/>
                  </a:lnTo>
                  <a:lnTo>
                    <a:pt x="485819" y="837618"/>
                  </a:lnTo>
                  <a:lnTo>
                    <a:pt x="4188" y="1175457"/>
                  </a:lnTo>
                  <a:lnTo>
                    <a:pt x="0" y="330859"/>
                  </a:lnTo>
                  <a:close/>
                </a:path>
              </a:pathLst>
            </a:custGeom>
            <a:solidFill>
              <a:srgbClr val="F2F2F2">
                <a:alpha val="57647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grpSp>
          <p:nvGrpSpPr>
            <p:cNvPr id="449" name="Google Shape;449;p27"/>
            <p:cNvGrpSpPr/>
            <p:nvPr/>
          </p:nvGrpSpPr>
          <p:grpSpPr>
            <a:xfrm>
              <a:off x="8876271" y="1159559"/>
              <a:ext cx="1262130" cy="841420"/>
              <a:chOff x="1629092" y="5210590"/>
              <a:chExt cx="1262130" cy="841420"/>
            </a:xfrm>
          </p:grpSpPr>
          <p:sp>
            <p:nvSpPr>
              <p:cNvPr id="450" name="Google Shape;450;p27"/>
              <p:cNvSpPr/>
              <p:nvPr/>
            </p:nvSpPr>
            <p:spPr>
              <a:xfrm>
                <a:off x="162909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51" name="Google Shape;451;p27"/>
              <p:cNvSpPr/>
              <p:nvPr/>
            </p:nvSpPr>
            <p:spPr>
              <a:xfrm>
                <a:off x="204980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52" name="Google Shape;452;p27"/>
              <p:cNvSpPr/>
              <p:nvPr/>
            </p:nvSpPr>
            <p:spPr>
              <a:xfrm>
                <a:off x="247051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53" name="Google Shape;453;p27"/>
              <p:cNvSpPr/>
              <p:nvPr/>
            </p:nvSpPr>
            <p:spPr>
              <a:xfrm>
                <a:off x="162909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54" name="Google Shape;454;p27"/>
              <p:cNvSpPr/>
              <p:nvPr/>
            </p:nvSpPr>
            <p:spPr>
              <a:xfrm>
                <a:off x="204980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55" name="Google Shape;455;p27"/>
              <p:cNvSpPr/>
              <p:nvPr/>
            </p:nvSpPr>
            <p:spPr>
              <a:xfrm>
                <a:off x="247051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grpSp>
          <p:nvGrpSpPr>
            <p:cNvPr id="456" name="Google Shape;456;p27"/>
            <p:cNvGrpSpPr/>
            <p:nvPr/>
          </p:nvGrpSpPr>
          <p:grpSpPr>
            <a:xfrm>
              <a:off x="8636366" y="1322350"/>
              <a:ext cx="1262130" cy="841420"/>
              <a:chOff x="1629092" y="5210590"/>
              <a:chExt cx="1262130" cy="841420"/>
            </a:xfrm>
          </p:grpSpPr>
          <p:sp>
            <p:nvSpPr>
              <p:cNvPr id="457" name="Google Shape;457;p27"/>
              <p:cNvSpPr/>
              <p:nvPr/>
            </p:nvSpPr>
            <p:spPr>
              <a:xfrm>
                <a:off x="162909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58" name="Google Shape;458;p27"/>
              <p:cNvSpPr/>
              <p:nvPr/>
            </p:nvSpPr>
            <p:spPr>
              <a:xfrm>
                <a:off x="204980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59" name="Google Shape;459;p27"/>
              <p:cNvSpPr/>
              <p:nvPr/>
            </p:nvSpPr>
            <p:spPr>
              <a:xfrm>
                <a:off x="247051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60" name="Google Shape;460;p27"/>
              <p:cNvSpPr/>
              <p:nvPr/>
            </p:nvSpPr>
            <p:spPr>
              <a:xfrm>
                <a:off x="162909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61" name="Google Shape;461;p27"/>
              <p:cNvSpPr/>
              <p:nvPr/>
            </p:nvSpPr>
            <p:spPr>
              <a:xfrm>
                <a:off x="204980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62" name="Google Shape;462;p27"/>
              <p:cNvSpPr/>
              <p:nvPr/>
            </p:nvSpPr>
            <p:spPr>
              <a:xfrm>
                <a:off x="247051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463" name="Google Shape;463;p27"/>
            <p:cNvSpPr/>
            <p:nvPr/>
          </p:nvSpPr>
          <p:spPr>
            <a:xfrm>
              <a:off x="9650913" y="1154355"/>
              <a:ext cx="485819" cy="1175457"/>
            </a:xfrm>
            <a:custGeom>
              <a:avLst/>
              <a:gdLst/>
              <a:ahLst/>
              <a:cxnLst/>
              <a:rect l="l" t="t" r="r" b="b"/>
              <a:pathLst>
                <a:path w="485819" h="1175457" extrusionOk="0">
                  <a:moveTo>
                    <a:pt x="0" y="330859"/>
                  </a:moveTo>
                  <a:lnTo>
                    <a:pt x="485819" y="0"/>
                  </a:lnTo>
                  <a:lnTo>
                    <a:pt x="485819" y="837618"/>
                  </a:lnTo>
                  <a:lnTo>
                    <a:pt x="4188" y="1175457"/>
                  </a:lnTo>
                  <a:lnTo>
                    <a:pt x="0" y="330859"/>
                  </a:lnTo>
                  <a:close/>
                </a:path>
              </a:pathLst>
            </a:custGeom>
            <a:solidFill>
              <a:srgbClr val="F2F2F2">
                <a:alpha val="57647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64" name="Google Shape;464;p27"/>
            <p:cNvSpPr/>
            <p:nvPr/>
          </p:nvSpPr>
          <p:spPr>
            <a:xfrm>
              <a:off x="8400070" y="1158543"/>
              <a:ext cx="1726889" cy="328067"/>
            </a:xfrm>
            <a:custGeom>
              <a:avLst/>
              <a:gdLst/>
              <a:ahLst/>
              <a:cxnLst/>
              <a:rect l="l" t="t" r="r" b="b"/>
              <a:pathLst>
                <a:path w="1726889" h="328067" extrusionOk="0">
                  <a:moveTo>
                    <a:pt x="0" y="326671"/>
                  </a:moveTo>
                  <a:lnTo>
                    <a:pt x="488610" y="1396"/>
                  </a:lnTo>
                  <a:lnTo>
                    <a:pt x="1726889" y="0"/>
                  </a:lnTo>
                  <a:lnTo>
                    <a:pt x="1243863" y="328067"/>
                  </a:lnTo>
                  <a:lnTo>
                    <a:pt x="0" y="326671"/>
                  </a:lnTo>
                  <a:close/>
                </a:path>
              </a:pathLst>
            </a:cu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465" name="Google Shape;465;p27"/>
            <p:cNvCxnSpPr/>
            <p:nvPr/>
          </p:nvCxnSpPr>
          <p:spPr>
            <a:xfrm>
              <a:off x="9886480" y="1322350"/>
              <a:ext cx="20840" cy="831029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66" name="Google Shape;466;p27"/>
            <p:cNvCxnSpPr/>
            <p:nvPr/>
          </p:nvCxnSpPr>
          <p:spPr>
            <a:xfrm rot="10800000" flipH="1">
              <a:off x="8641291" y="1319099"/>
              <a:ext cx="1245189" cy="3251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67" name="Google Shape;467;p27"/>
            <p:cNvCxnSpPr/>
            <p:nvPr/>
          </p:nvCxnSpPr>
          <p:spPr>
            <a:xfrm rot="10800000" flipH="1">
              <a:off x="8813867" y="1162891"/>
              <a:ext cx="479505" cy="322250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68" name="Google Shape;468;p27"/>
            <p:cNvCxnSpPr/>
            <p:nvPr/>
          </p:nvCxnSpPr>
          <p:spPr>
            <a:xfrm flipH="1">
              <a:off x="9649244" y="1577018"/>
              <a:ext cx="497260" cy="328833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69" name="Google Shape;469;p27"/>
            <p:cNvCxnSpPr/>
            <p:nvPr/>
          </p:nvCxnSpPr>
          <p:spPr>
            <a:xfrm rot="10800000" flipH="1">
              <a:off x="9234577" y="1164360"/>
              <a:ext cx="477870" cy="320781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470" name="Google Shape;470;p27"/>
            <p:cNvGrpSpPr/>
            <p:nvPr/>
          </p:nvGrpSpPr>
          <p:grpSpPr>
            <a:xfrm>
              <a:off x="8394826" y="1485141"/>
              <a:ext cx="1262130" cy="841420"/>
              <a:chOff x="1629092" y="5210590"/>
              <a:chExt cx="1262130" cy="841420"/>
            </a:xfrm>
          </p:grpSpPr>
          <p:sp>
            <p:nvSpPr>
              <p:cNvPr id="471" name="Google Shape;471;p27"/>
              <p:cNvSpPr/>
              <p:nvPr/>
            </p:nvSpPr>
            <p:spPr>
              <a:xfrm>
                <a:off x="162909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72" name="Google Shape;472;p27"/>
              <p:cNvSpPr/>
              <p:nvPr/>
            </p:nvSpPr>
            <p:spPr>
              <a:xfrm>
                <a:off x="204980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73" name="Google Shape;473;p27"/>
              <p:cNvSpPr/>
              <p:nvPr/>
            </p:nvSpPr>
            <p:spPr>
              <a:xfrm>
                <a:off x="247051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74" name="Google Shape;474;p27"/>
              <p:cNvSpPr/>
              <p:nvPr/>
            </p:nvSpPr>
            <p:spPr>
              <a:xfrm>
                <a:off x="162909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75" name="Google Shape;475;p27"/>
              <p:cNvSpPr/>
              <p:nvPr/>
            </p:nvSpPr>
            <p:spPr>
              <a:xfrm>
                <a:off x="204980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76" name="Google Shape;476;p27"/>
              <p:cNvSpPr/>
              <p:nvPr/>
            </p:nvSpPr>
            <p:spPr>
              <a:xfrm>
                <a:off x="247051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  <p:grpSp>
        <p:nvGrpSpPr>
          <p:cNvPr id="477" name="Google Shape;477;p27"/>
          <p:cNvGrpSpPr/>
          <p:nvPr/>
        </p:nvGrpSpPr>
        <p:grpSpPr>
          <a:xfrm>
            <a:off x="7166509" y="2792950"/>
            <a:ext cx="946598" cy="631065"/>
            <a:chOff x="1629092" y="5210590"/>
            <a:chExt cx="1262130" cy="841420"/>
          </a:xfrm>
        </p:grpSpPr>
        <p:sp>
          <p:nvSpPr>
            <p:cNvPr id="478" name="Google Shape;478;p27"/>
            <p:cNvSpPr/>
            <p:nvPr/>
          </p:nvSpPr>
          <p:spPr>
            <a:xfrm>
              <a:off x="1629092" y="5210590"/>
              <a:ext cx="420710" cy="420710"/>
            </a:xfrm>
            <a:prstGeom prst="rect">
              <a:avLst/>
            </a:prstGeom>
            <a:solidFill>
              <a:schemeClr val="lt1">
                <a:alpha val="70980"/>
              </a:scheme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2049802" y="5210590"/>
              <a:ext cx="420710" cy="420710"/>
            </a:xfrm>
            <a:prstGeom prst="rect">
              <a:avLst/>
            </a:prstGeom>
            <a:solidFill>
              <a:schemeClr val="lt1">
                <a:alpha val="70980"/>
              </a:scheme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2470512" y="5210590"/>
              <a:ext cx="420710" cy="420710"/>
            </a:xfrm>
            <a:prstGeom prst="rect">
              <a:avLst/>
            </a:prstGeom>
            <a:solidFill>
              <a:schemeClr val="lt1">
                <a:alpha val="70980"/>
              </a:scheme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1629092" y="5631300"/>
              <a:ext cx="420710" cy="420710"/>
            </a:xfrm>
            <a:prstGeom prst="rect">
              <a:avLst/>
            </a:prstGeom>
            <a:solidFill>
              <a:schemeClr val="lt1">
                <a:alpha val="70980"/>
              </a:scheme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2049802" y="5631300"/>
              <a:ext cx="420710" cy="420710"/>
            </a:xfrm>
            <a:prstGeom prst="rect">
              <a:avLst/>
            </a:prstGeom>
            <a:solidFill>
              <a:schemeClr val="lt1">
                <a:alpha val="70980"/>
              </a:scheme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2470512" y="5631300"/>
              <a:ext cx="420710" cy="420710"/>
            </a:xfrm>
            <a:prstGeom prst="rect">
              <a:avLst/>
            </a:prstGeom>
            <a:solidFill>
              <a:schemeClr val="lt1">
                <a:alpha val="70980"/>
              </a:scheme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484" name="Google Shape;484;p27"/>
          <p:cNvSpPr txBox="1"/>
          <p:nvPr/>
        </p:nvSpPr>
        <p:spPr>
          <a:xfrm>
            <a:off x="5481140" y="3720848"/>
            <a:ext cx="535223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NDVI</a:t>
            </a:r>
            <a:endParaRPr/>
          </a:p>
        </p:txBody>
      </p:sp>
      <p:sp>
        <p:nvSpPr>
          <p:cNvPr id="485" name="Google Shape;485;p27"/>
          <p:cNvSpPr txBox="1"/>
          <p:nvPr/>
        </p:nvSpPr>
        <p:spPr>
          <a:xfrm>
            <a:off x="6877791" y="3732389"/>
            <a:ext cx="15240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NDVI Colour-Mapped Image</a:t>
            </a:r>
            <a:endParaRPr/>
          </a:p>
        </p:txBody>
      </p:sp>
      <p:sp>
        <p:nvSpPr>
          <p:cNvPr id="486" name="Google Shape;486;p27"/>
          <p:cNvSpPr txBox="1"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XCube in practice </a:t>
            </a:r>
            <a:endParaRPr/>
          </a:p>
        </p:txBody>
      </p:sp>
      <p:sp>
        <p:nvSpPr>
          <p:cNvPr id="487" name="Google Shape;487;p27"/>
          <p:cNvSpPr/>
          <p:nvPr/>
        </p:nvSpPr>
        <p:spPr>
          <a:xfrm flipH="1">
            <a:off x="3046942" y="1836302"/>
            <a:ext cx="501492" cy="392776"/>
          </a:xfrm>
          <a:prstGeom prst="cloud">
            <a:avLst/>
          </a:prstGeom>
          <a:solidFill>
            <a:schemeClr val="lt1"/>
          </a:solidFill>
          <a:ln w="25400" cap="flat" cmpd="sng">
            <a:solidFill>
              <a:srgbClr val="006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8" name="Google Shape;488;p27"/>
          <p:cNvSpPr/>
          <p:nvPr/>
        </p:nvSpPr>
        <p:spPr>
          <a:xfrm>
            <a:off x="7161701" y="2798330"/>
            <a:ext cx="315308" cy="311932"/>
          </a:xfrm>
          <a:prstGeom prst="rect">
            <a:avLst/>
          </a:prstGeom>
          <a:solidFill>
            <a:srgbClr val="E5E6E3">
              <a:alpha val="4705"/>
            </a:srgbClr>
          </a:solidFill>
          <a:ln w="25400" cap="flat" cmpd="sng">
            <a:solidFill>
              <a:srgbClr val="A1A3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489" name="Google Shape;489;p27"/>
          <p:cNvGrpSpPr/>
          <p:nvPr/>
        </p:nvGrpSpPr>
        <p:grpSpPr>
          <a:xfrm>
            <a:off x="5268348" y="2696250"/>
            <a:ext cx="1316038" cy="889097"/>
            <a:chOff x="4101844" y="4842230"/>
            <a:chExt cx="1754717" cy="1185462"/>
          </a:xfrm>
        </p:grpSpPr>
        <p:sp>
          <p:nvSpPr>
            <p:cNvPr id="490" name="Google Shape;490;p27"/>
            <p:cNvSpPr/>
            <p:nvPr/>
          </p:nvSpPr>
          <p:spPr>
            <a:xfrm>
              <a:off x="4101844" y="4852235"/>
              <a:ext cx="485819" cy="1175457"/>
            </a:xfrm>
            <a:custGeom>
              <a:avLst/>
              <a:gdLst/>
              <a:ahLst/>
              <a:cxnLst/>
              <a:rect l="l" t="t" r="r" b="b"/>
              <a:pathLst>
                <a:path w="485819" h="1175457" extrusionOk="0">
                  <a:moveTo>
                    <a:pt x="0" y="330859"/>
                  </a:moveTo>
                  <a:lnTo>
                    <a:pt x="485819" y="0"/>
                  </a:lnTo>
                  <a:lnTo>
                    <a:pt x="485819" y="837618"/>
                  </a:lnTo>
                  <a:lnTo>
                    <a:pt x="4188" y="1175457"/>
                  </a:lnTo>
                  <a:lnTo>
                    <a:pt x="0" y="330859"/>
                  </a:lnTo>
                  <a:close/>
                </a:path>
              </a:pathLst>
            </a:custGeom>
            <a:solidFill>
              <a:srgbClr val="F2F2F2">
                <a:alpha val="57647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grpSp>
          <p:nvGrpSpPr>
            <p:cNvPr id="491" name="Google Shape;491;p27"/>
            <p:cNvGrpSpPr/>
            <p:nvPr/>
          </p:nvGrpSpPr>
          <p:grpSpPr>
            <a:xfrm>
              <a:off x="4586328" y="4847434"/>
              <a:ext cx="1262130" cy="841420"/>
              <a:chOff x="1629092" y="5210590"/>
              <a:chExt cx="1262130" cy="841420"/>
            </a:xfrm>
          </p:grpSpPr>
          <p:sp>
            <p:nvSpPr>
              <p:cNvPr id="492" name="Google Shape;492;p27"/>
              <p:cNvSpPr/>
              <p:nvPr/>
            </p:nvSpPr>
            <p:spPr>
              <a:xfrm>
                <a:off x="162909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93" name="Google Shape;493;p27"/>
              <p:cNvSpPr/>
              <p:nvPr/>
            </p:nvSpPr>
            <p:spPr>
              <a:xfrm>
                <a:off x="204980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94" name="Google Shape;494;p27"/>
              <p:cNvSpPr/>
              <p:nvPr/>
            </p:nvSpPr>
            <p:spPr>
              <a:xfrm>
                <a:off x="247051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95" name="Google Shape;495;p27"/>
              <p:cNvSpPr/>
              <p:nvPr/>
            </p:nvSpPr>
            <p:spPr>
              <a:xfrm>
                <a:off x="162909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96" name="Google Shape;496;p27"/>
              <p:cNvSpPr/>
              <p:nvPr/>
            </p:nvSpPr>
            <p:spPr>
              <a:xfrm>
                <a:off x="204980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97" name="Google Shape;497;p27"/>
              <p:cNvSpPr/>
              <p:nvPr/>
            </p:nvSpPr>
            <p:spPr>
              <a:xfrm>
                <a:off x="247051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grpSp>
          <p:nvGrpSpPr>
            <p:cNvPr id="498" name="Google Shape;498;p27"/>
            <p:cNvGrpSpPr/>
            <p:nvPr/>
          </p:nvGrpSpPr>
          <p:grpSpPr>
            <a:xfrm>
              <a:off x="4346423" y="5010225"/>
              <a:ext cx="1262130" cy="841420"/>
              <a:chOff x="1629092" y="5210590"/>
              <a:chExt cx="1262130" cy="841420"/>
            </a:xfrm>
          </p:grpSpPr>
          <p:sp>
            <p:nvSpPr>
              <p:cNvPr id="499" name="Google Shape;499;p27"/>
              <p:cNvSpPr/>
              <p:nvPr/>
            </p:nvSpPr>
            <p:spPr>
              <a:xfrm>
                <a:off x="162909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500" name="Google Shape;500;p27"/>
              <p:cNvSpPr/>
              <p:nvPr/>
            </p:nvSpPr>
            <p:spPr>
              <a:xfrm>
                <a:off x="204980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501" name="Google Shape;501;p27"/>
              <p:cNvSpPr/>
              <p:nvPr/>
            </p:nvSpPr>
            <p:spPr>
              <a:xfrm>
                <a:off x="247051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502" name="Google Shape;502;p27"/>
              <p:cNvSpPr/>
              <p:nvPr/>
            </p:nvSpPr>
            <p:spPr>
              <a:xfrm>
                <a:off x="162909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503" name="Google Shape;503;p27"/>
              <p:cNvSpPr/>
              <p:nvPr/>
            </p:nvSpPr>
            <p:spPr>
              <a:xfrm>
                <a:off x="204980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504" name="Google Shape;504;p27"/>
              <p:cNvSpPr/>
              <p:nvPr/>
            </p:nvSpPr>
            <p:spPr>
              <a:xfrm>
                <a:off x="247051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505" name="Google Shape;505;p27"/>
            <p:cNvSpPr/>
            <p:nvPr/>
          </p:nvSpPr>
          <p:spPr>
            <a:xfrm>
              <a:off x="5360970" y="4842230"/>
              <a:ext cx="485819" cy="1175457"/>
            </a:xfrm>
            <a:custGeom>
              <a:avLst/>
              <a:gdLst/>
              <a:ahLst/>
              <a:cxnLst/>
              <a:rect l="l" t="t" r="r" b="b"/>
              <a:pathLst>
                <a:path w="485819" h="1175457" extrusionOk="0">
                  <a:moveTo>
                    <a:pt x="0" y="330859"/>
                  </a:moveTo>
                  <a:lnTo>
                    <a:pt x="485819" y="0"/>
                  </a:lnTo>
                  <a:lnTo>
                    <a:pt x="485819" y="837618"/>
                  </a:lnTo>
                  <a:lnTo>
                    <a:pt x="4188" y="1175457"/>
                  </a:lnTo>
                  <a:lnTo>
                    <a:pt x="0" y="330859"/>
                  </a:lnTo>
                  <a:close/>
                </a:path>
              </a:pathLst>
            </a:custGeom>
            <a:solidFill>
              <a:srgbClr val="F2F2F2">
                <a:alpha val="57647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506" name="Google Shape;506;p27"/>
            <p:cNvSpPr/>
            <p:nvPr/>
          </p:nvSpPr>
          <p:spPr>
            <a:xfrm>
              <a:off x="4110127" y="4846418"/>
              <a:ext cx="1726889" cy="328067"/>
            </a:xfrm>
            <a:custGeom>
              <a:avLst/>
              <a:gdLst/>
              <a:ahLst/>
              <a:cxnLst/>
              <a:rect l="l" t="t" r="r" b="b"/>
              <a:pathLst>
                <a:path w="1726889" h="328067" extrusionOk="0">
                  <a:moveTo>
                    <a:pt x="0" y="326671"/>
                  </a:moveTo>
                  <a:lnTo>
                    <a:pt x="488610" y="1396"/>
                  </a:lnTo>
                  <a:lnTo>
                    <a:pt x="1726889" y="0"/>
                  </a:lnTo>
                  <a:lnTo>
                    <a:pt x="1243863" y="328067"/>
                  </a:lnTo>
                  <a:lnTo>
                    <a:pt x="0" y="326671"/>
                  </a:lnTo>
                  <a:close/>
                </a:path>
              </a:pathLst>
            </a:cu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507" name="Google Shape;507;p27"/>
            <p:cNvCxnSpPr/>
            <p:nvPr/>
          </p:nvCxnSpPr>
          <p:spPr>
            <a:xfrm>
              <a:off x="5596537" y="5010225"/>
              <a:ext cx="20840" cy="831029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08" name="Google Shape;508;p27"/>
            <p:cNvCxnSpPr/>
            <p:nvPr/>
          </p:nvCxnSpPr>
          <p:spPr>
            <a:xfrm rot="10800000" flipH="1">
              <a:off x="4351348" y="5006974"/>
              <a:ext cx="1245189" cy="3251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09" name="Google Shape;509;p27"/>
            <p:cNvCxnSpPr/>
            <p:nvPr/>
          </p:nvCxnSpPr>
          <p:spPr>
            <a:xfrm rot="10800000" flipH="1">
              <a:off x="4523924" y="4850766"/>
              <a:ext cx="479505" cy="322250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10" name="Google Shape;510;p27"/>
            <p:cNvCxnSpPr/>
            <p:nvPr/>
          </p:nvCxnSpPr>
          <p:spPr>
            <a:xfrm flipH="1">
              <a:off x="5359301" y="5264893"/>
              <a:ext cx="497260" cy="328833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11" name="Google Shape;511;p27"/>
            <p:cNvSpPr/>
            <p:nvPr/>
          </p:nvSpPr>
          <p:spPr>
            <a:xfrm>
              <a:off x="4526507" y="5009866"/>
              <a:ext cx="245660" cy="583441"/>
            </a:xfrm>
            <a:custGeom>
              <a:avLst/>
              <a:gdLst/>
              <a:ahLst/>
              <a:cxnLst/>
              <a:rect l="l" t="t" r="r" b="b"/>
              <a:pathLst>
                <a:path w="245660" h="583441" extrusionOk="0">
                  <a:moveTo>
                    <a:pt x="0" y="583441"/>
                  </a:moveTo>
                  <a:lnTo>
                    <a:pt x="244523" y="412844"/>
                  </a:lnTo>
                  <a:lnTo>
                    <a:pt x="245660" y="0"/>
                  </a:lnTo>
                  <a:lnTo>
                    <a:pt x="3412" y="163773"/>
                  </a:lnTo>
                  <a:cubicBezTo>
                    <a:pt x="2275" y="303662"/>
                    <a:pt x="1137" y="443552"/>
                    <a:pt x="0" y="583441"/>
                  </a:cubicBezTo>
                  <a:close/>
                </a:path>
              </a:pathLst>
            </a:custGeom>
            <a:solidFill>
              <a:srgbClr val="E5E6E3">
                <a:alpha val="41960"/>
              </a:srgbClr>
            </a:solidFill>
            <a:ln w="25400" cap="flat" cmpd="sng">
              <a:solidFill>
                <a:srgbClr val="A1A3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512" name="Google Shape;512;p27"/>
            <p:cNvCxnSpPr/>
            <p:nvPr/>
          </p:nvCxnSpPr>
          <p:spPr>
            <a:xfrm rot="10800000" flipH="1">
              <a:off x="4944634" y="4852235"/>
              <a:ext cx="477870" cy="320781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13" name="Google Shape;513;p27"/>
            <p:cNvSpPr/>
            <p:nvPr/>
          </p:nvSpPr>
          <p:spPr>
            <a:xfrm>
              <a:off x="4104638" y="5005484"/>
              <a:ext cx="245660" cy="583441"/>
            </a:xfrm>
            <a:custGeom>
              <a:avLst/>
              <a:gdLst/>
              <a:ahLst/>
              <a:cxnLst/>
              <a:rect l="l" t="t" r="r" b="b"/>
              <a:pathLst>
                <a:path w="245660" h="583441" extrusionOk="0">
                  <a:moveTo>
                    <a:pt x="0" y="583441"/>
                  </a:moveTo>
                  <a:lnTo>
                    <a:pt x="244523" y="412844"/>
                  </a:lnTo>
                  <a:lnTo>
                    <a:pt x="245660" y="0"/>
                  </a:lnTo>
                  <a:lnTo>
                    <a:pt x="3412" y="163773"/>
                  </a:lnTo>
                  <a:cubicBezTo>
                    <a:pt x="2275" y="303662"/>
                    <a:pt x="1137" y="443552"/>
                    <a:pt x="0" y="583441"/>
                  </a:cubicBezTo>
                  <a:close/>
                </a:path>
              </a:pathLst>
            </a:custGeom>
            <a:solidFill>
              <a:srgbClr val="E5E6E3">
                <a:alpha val="41960"/>
              </a:srgbClr>
            </a:solidFill>
            <a:ln w="25400" cap="flat" cmpd="sng">
              <a:solidFill>
                <a:srgbClr val="A1A3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grpSp>
          <p:nvGrpSpPr>
            <p:cNvPr id="514" name="Google Shape;514;p27"/>
            <p:cNvGrpSpPr/>
            <p:nvPr/>
          </p:nvGrpSpPr>
          <p:grpSpPr>
            <a:xfrm>
              <a:off x="4104883" y="5173016"/>
              <a:ext cx="1262130" cy="841420"/>
              <a:chOff x="1629092" y="5210590"/>
              <a:chExt cx="1262130" cy="841420"/>
            </a:xfrm>
          </p:grpSpPr>
          <p:sp>
            <p:nvSpPr>
              <p:cNvPr id="515" name="Google Shape;515;p27"/>
              <p:cNvSpPr/>
              <p:nvPr/>
            </p:nvSpPr>
            <p:spPr>
              <a:xfrm>
                <a:off x="162909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516" name="Google Shape;516;p27"/>
              <p:cNvSpPr/>
              <p:nvPr/>
            </p:nvSpPr>
            <p:spPr>
              <a:xfrm>
                <a:off x="204980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517" name="Google Shape;517;p27"/>
              <p:cNvSpPr/>
              <p:nvPr/>
            </p:nvSpPr>
            <p:spPr>
              <a:xfrm>
                <a:off x="247051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518" name="Google Shape;518;p27"/>
              <p:cNvSpPr/>
              <p:nvPr/>
            </p:nvSpPr>
            <p:spPr>
              <a:xfrm>
                <a:off x="162909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519" name="Google Shape;519;p27"/>
              <p:cNvSpPr/>
              <p:nvPr/>
            </p:nvSpPr>
            <p:spPr>
              <a:xfrm>
                <a:off x="204980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247051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>
              <a:off x="4101844" y="5173016"/>
              <a:ext cx="420411" cy="415909"/>
            </a:xfrm>
            <a:prstGeom prst="rect">
              <a:avLst/>
            </a:prstGeom>
            <a:solidFill>
              <a:srgbClr val="FF0000"/>
            </a:solidFill>
            <a:ln w="25400" cap="flat" cmpd="sng">
              <a:solidFill>
                <a:srgbClr val="A1A3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522" name="Google Shape;522;p27"/>
            <p:cNvSpPr/>
            <p:nvPr/>
          </p:nvSpPr>
          <p:spPr>
            <a:xfrm>
              <a:off x="4107976" y="5008728"/>
              <a:ext cx="652818" cy="162636"/>
            </a:xfrm>
            <a:custGeom>
              <a:avLst/>
              <a:gdLst/>
              <a:ahLst/>
              <a:cxnLst/>
              <a:rect l="l" t="t" r="r" b="b"/>
              <a:pathLst>
                <a:path w="652818" h="162636" extrusionOk="0">
                  <a:moveTo>
                    <a:pt x="0" y="162636"/>
                  </a:moveTo>
                  <a:lnTo>
                    <a:pt x="250209" y="0"/>
                  </a:lnTo>
                  <a:lnTo>
                    <a:pt x="652818" y="3412"/>
                  </a:lnTo>
                  <a:lnTo>
                    <a:pt x="419669" y="162636"/>
                  </a:lnTo>
                  <a:lnTo>
                    <a:pt x="0" y="162636"/>
                  </a:lnTo>
                  <a:close/>
                </a:path>
              </a:pathLst>
            </a:custGeom>
            <a:solidFill>
              <a:srgbClr val="E5E6E3">
                <a:alpha val="60000"/>
              </a:srgbClr>
            </a:solidFill>
            <a:ln w="25400" cap="flat" cmpd="sng">
              <a:solidFill>
                <a:srgbClr val="A1A3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523" name="Google Shape;523;p27"/>
          <p:cNvGrpSpPr/>
          <p:nvPr/>
        </p:nvGrpSpPr>
        <p:grpSpPr>
          <a:xfrm>
            <a:off x="7166509" y="2792950"/>
            <a:ext cx="946598" cy="631367"/>
            <a:chOff x="8327024" y="2630046"/>
            <a:chExt cx="1262130" cy="841823"/>
          </a:xfrm>
        </p:grpSpPr>
        <p:grpSp>
          <p:nvGrpSpPr>
            <p:cNvPr id="524" name="Google Shape;524;p27"/>
            <p:cNvGrpSpPr/>
            <p:nvPr/>
          </p:nvGrpSpPr>
          <p:grpSpPr>
            <a:xfrm>
              <a:off x="8327024" y="2630449"/>
              <a:ext cx="1262130" cy="841420"/>
              <a:chOff x="1629092" y="5210590"/>
              <a:chExt cx="1262130" cy="841420"/>
            </a:xfrm>
          </p:grpSpPr>
          <p:sp>
            <p:nvSpPr>
              <p:cNvPr id="525" name="Google Shape;525;p27"/>
              <p:cNvSpPr/>
              <p:nvPr/>
            </p:nvSpPr>
            <p:spPr>
              <a:xfrm>
                <a:off x="162909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526" name="Google Shape;526;p27"/>
              <p:cNvSpPr/>
              <p:nvPr/>
            </p:nvSpPr>
            <p:spPr>
              <a:xfrm>
                <a:off x="204980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527" name="Google Shape;527;p27"/>
              <p:cNvSpPr/>
              <p:nvPr/>
            </p:nvSpPr>
            <p:spPr>
              <a:xfrm>
                <a:off x="247051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528" name="Google Shape;528;p27"/>
              <p:cNvSpPr/>
              <p:nvPr/>
            </p:nvSpPr>
            <p:spPr>
              <a:xfrm>
                <a:off x="162909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529" name="Google Shape;529;p27"/>
              <p:cNvSpPr/>
              <p:nvPr/>
            </p:nvSpPr>
            <p:spPr>
              <a:xfrm>
                <a:off x="204980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530" name="Google Shape;530;p27"/>
              <p:cNvSpPr/>
              <p:nvPr/>
            </p:nvSpPr>
            <p:spPr>
              <a:xfrm>
                <a:off x="247051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531" name="Google Shape;531;p27"/>
            <p:cNvSpPr/>
            <p:nvPr/>
          </p:nvSpPr>
          <p:spPr>
            <a:xfrm>
              <a:off x="8327024" y="2630046"/>
              <a:ext cx="420411" cy="415909"/>
            </a:xfrm>
            <a:prstGeom prst="rect">
              <a:avLst/>
            </a:prstGeom>
            <a:solidFill>
              <a:srgbClr val="FF0000"/>
            </a:solidFill>
            <a:ln w="25400" cap="flat" cmpd="sng">
              <a:solidFill>
                <a:srgbClr val="A1A3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532" name="Google Shape;532;p27"/>
          <p:cNvGrpSpPr/>
          <p:nvPr/>
        </p:nvGrpSpPr>
        <p:grpSpPr>
          <a:xfrm>
            <a:off x="3674975" y="2698882"/>
            <a:ext cx="1316038" cy="889097"/>
            <a:chOff x="4101844" y="4842230"/>
            <a:chExt cx="1754717" cy="1185462"/>
          </a:xfrm>
        </p:grpSpPr>
        <p:sp>
          <p:nvSpPr>
            <p:cNvPr id="533" name="Google Shape;533;p27"/>
            <p:cNvSpPr/>
            <p:nvPr/>
          </p:nvSpPr>
          <p:spPr>
            <a:xfrm>
              <a:off x="4101844" y="4852235"/>
              <a:ext cx="485819" cy="1175457"/>
            </a:xfrm>
            <a:custGeom>
              <a:avLst/>
              <a:gdLst/>
              <a:ahLst/>
              <a:cxnLst/>
              <a:rect l="l" t="t" r="r" b="b"/>
              <a:pathLst>
                <a:path w="485819" h="1175457" extrusionOk="0">
                  <a:moveTo>
                    <a:pt x="0" y="330859"/>
                  </a:moveTo>
                  <a:lnTo>
                    <a:pt x="485819" y="0"/>
                  </a:lnTo>
                  <a:lnTo>
                    <a:pt x="485819" y="837618"/>
                  </a:lnTo>
                  <a:lnTo>
                    <a:pt x="4188" y="1175457"/>
                  </a:lnTo>
                  <a:lnTo>
                    <a:pt x="0" y="330859"/>
                  </a:lnTo>
                  <a:close/>
                </a:path>
              </a:pathLst>
            </a:custGeom>
            <a:solidFill>
              <a:srgbClr val="F2F2F2">
                <a:alpha val="57647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grpSp>
          <p:nvGrpSpPr>
            <p:cNvPr id="534" name="Google Shape;534;p27"/>
            <p:cNvGrpSpPr/>
            <p:nvPr/>
          </p:nvGrpSpPr>
          <p:grpSpPr>
            <a:xfrm>
              <a:off x="4586328" y="4847434"/>
              <a:ext cx="1262130" cy="841420"/>
              <a:chOff x="1629092" y="5210590"/>
              <a:chExt cx="1262130" cy="841420"/>
            </a:xfrm>
          </p:grpSpPr>
          <p:sp>
            <p:nvSpPr>
              <p:cNvPr id="535" name="Google Shape;535;p27"/>
              <p:cNvSpPr/>
              <p:nvPr/>
            </p:nvSpPr>
            <p:spPr>
              <a:xfrm>
                <a:off x="162909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536" name="Google Shape;536;p27"/>
              <p:cNvSpPr/>
              <p:nvPr/>
            </p:nvSpPr>
            <p:spPr>
              <a:xfrm>
                <a:off x="204980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537" name="Google Shape;537;p27"/>
              <p:cNvSpPr/>
              <p:nvPr/>
            </p:nvSpPr>
            <p:spPr>
              <a:xfrm>
                <a:off x="247051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538" name="Google Shape;538;p27"/>
              <p:cNvSpPr/>
              <p:nvPr/>
            </p:nvSpPr>
            <p:spPr>
              <a:xfrm>
                <a:off x="162909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539" name="Google Shape;539;p27"/>
              <p:cNvSpPr/>
              <p:nvPr/>
            </p:nvSpPr>
            <p:spPr>
              <a:xfrm>
                <a:off x="204980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540" name="Google Shape;540;p27"/>
              <p:cNvSpPr/>
              <p:nvPr/>
            </p:nvSpPr>
            <p:spPr>
              <a:xfrm>
                <a:off x="247051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grpSp>
          <p:nvGrpSpPr>
            <p:cNvPr id="541" name="Google Shape;541;p27"/>
            <p:cNvGrpSpPr/>
            <p:nvPr/>
          </p:nvGrpSpPr>
          <p:grpSpPr>
            <a:xfrm>
              <a:off x="4346423" y="5010225"/>
              <a:ext cx="1262130" cy="841420"/>
              <a:chOff x="1629092" y="5210590"/>
              <a:chExt cx="1262130" cy="841420"/>
            </a:xfrm>
          </p:grpSpPr>
          <p:sp>
            <p:nvSpPr>
              <p:cNvPr id="542" name="Google Shape;542;p27"/>
              <p:cNvSpPr/>
              <p:nvPr/>
            </p:nvSpPr>
            <p:spPr>
              <a:xfrm>
                <a:off x="162909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543" name="Google Shape;543;p27"/>
              <p:cNvSpPr/>
              <p:nvPr/>
            </p:nvSpPr>
            <p:spPr>
              <a:xfrm>
                <a:off x="204980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544" name="Google Shape;544;p27"/>
              <p:cNvSpPr/>
              <p:nvPr/>
            </p:nvSpPr>
            <p:spPr>
              <a:xfrm>
                <a:off x="247051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545" name="Google Shape;545;p27"/>
              <p:cNvSpPr/>
              <p:nvPr/>
            </p:nvSpPr>
            <p:spPr>
              <a:xfrm>
                <a:off x="162909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546" name="Google Shape;546;p27"/>
              <p:cNvSpPr/>
              <p:nvPr/>
            </p:nvSpPr>
            <p:spPr>
              <a:xfrm>
                <a:off x="204980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547" name="Google Shape;547;p27"/>
              <p:cNvSpPr/>
              <p:nvPr/>
            </p:nvSpPr>
            <p:spPr>
              <a:xfrm>
                <a:off x="247051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548" name="Google Shape;548;p27"/>
            <p:cNvSpPr/>
            <p:nvPr/>
          </p:nvSpPr>
          <p:spPr>
            <a:xfrm>
              <a:off x="5360970" y="4842230"/>
              <a:ext cx="485819" cy="1175457"/>
            </a:xfrm>
            <a:custGeom>
              <a:avLst/>
              <a:gdLst/>
              <a:ahLst/>
              <a:cxnLst/>
              <a:rect l="l" t="t" r="r" b="b"/>
              <a:pathLst>
                <a:path w="485819" h="1175457" extrusionOk="0">
                  <a:moveTo>
                    <a:pt x="0" y="330859"/>
                  </a:moveTo>
                  <a:lnTo>
                    <a:pt x="485819" y="0"/>
                  </a:lnTo>
                  <a:lnTo>
                    <a:pt x="485819" y="837618"/>
                  </a:lnTo>
                  <a:lnTo>
                    <a:pt x="4188" y="1175457"/>
                  </a:lnTo>
                  <a:lnTo>
                    <a:pt x="0" y="330859"/>
                  </a:lnTo>
                  <a:close/>
                </a:path>
              </a:pathLst>
            </a:custGeom>
            <a:solidFill>
              <a:srgbClr val="F2F2F2">
                <a:alpha val="57647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4110127" y="4846418"/>
              <a:ext cx="1726889" cy="328067"/>
            </a:xfrm>
            <a:custGeom>
              <a:avLst/>
              <a:gdLst/>
              <a:ahLst/>
              <a:cxnLst/>
              <a:rect l="l" t="t" r="r" b="b"/>
              <a:pathLst>
                <a:path w="1726889" h="328067" extrusionOk="0">
                  <a:moveTo>
                    <a:pt x="0" y="326671"/>
                  </a:moveTo>
                  <a:lnTo>
                    <a:pt x="488610" y="1396"/>
                  </a:lnTo>
                  <a:lnTo>
                    <a:pt x="1726889" y="0"/>
                  </a:lnTo>
                  <a:lnTo>
                    <a:pt x="1243863" y="328067"/>
                  </a:lnTo>
                  <a:lnTo>
                    <a:pt x="0" y="326671"/>
                  </a:lnTo>
                  <a:close/>
                </a:path>
              </a:pathLst>
            </a:cu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550" name="Google Shape;550;p27"/>
            <p:cNvCxnSpPr/>
            <p:nvPr/>
          </p:nvCxnSpPr>
          <p:spPr>
            <a:xfrm>
              <a:off x="5596537" y="5010225"/>
              <a:ext cx="20840" cy="831029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51" name="Google Shape;551;p27"/>
            <p:cNvCxnSpPr/>
            <p:nvPr/>
          </p:nvCxnSpPr>
          <p:spPr>
            <a:xfrm rot="10800000" flipH="1">
              <a:off x="4351348" y="5006974"/>
              <a:ext cx="1245189" cy="3251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52" name="Google Shape;552;p27"/>
            <p:cNvCxnSpPr/>
            <p:nvPr/>
          </p:nvCxnSpPr>
          <p:spPr>
            <a:xfrm rot="10800000" flipH="1">
              <a:off x="4523924" y="4850766"/>
              <a:ext cx="479505" cy="322250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53" name="Google Shape;553;p27"/>
            <p:cNvCxnSpPr/>
            <p:nvPr/>
          </p:nvCxnSpPr>
          <p:spPr>
            <a:xfrm flipH="1">
              <a:off x="5359301" y="5264893"/>
              <a:ext cx="497260" cy="328833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54" name="Google Shape;554;p27"/>
            <p:cNvSpPr/>
            <p:nvPr/>
          </p:nvSpPr>
          <p:spPr>
            <a:xfrm>
              <a:off x="4526507" y="5009866"/>
              <a:ext cx="245660" cy="583441"/>
            </a:xfrm>
            <a:custGeom>
              <a:avLst/>
              <a:gdLst/>
              <a:ahLst/>
              <a:cxnLst/>
              <a:rect l="l" t="t" r="r" b="b"/>
              <a:pathLst>
                <a:path w="245660" h="583441" extrusionOk="0">
                  <a:moveTo>
                    <a:pt x="0" y="583441"/>
                  </a:moveTo>
                  <a:lnTo>
                    <a:pt x="244523" y="412844"/>
                  </a:lnTo>
                  <a:lnTo>
                    <a:pt x="245660" y="0"/>
                  </a:lnTo>
                  <a:lnTo>
                    <a:pt x="3412" y="163773"/>
                  </a:lnTo>
                  <a:cubicBezTo>
                    <a:pt x="2275" y="303662"/>
                    <a:pt x="1137" y="443552"/>
                    <a:pt x="0" y="583441"/>
                  </a:cubicBezTo>
                  <a:close/>
                </a:path>
              </a:pathLst>
            </a:custGeom>
            <a:solidFill>
              <a:srgbClr val="E5E6E3">
                <a:alpha val="41960"/>
              </a:srgbClr>
            </a:solidFill>
            <a:ln w="25400" cap="flat" cmpd="sng">
              <a:solidFill>
                <a:srgbClr val="A1A3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555" name="Google Shape;555;p27"/>
            <p:cNvCxnSpPr/>
            <p:nvPr/>
          </p:nvCxnSpPr>
          <p:spPr>
            <a:xfrm rot="10800000" flipH="1">
              <a:off x="4944634" y="4852235"/>
              <a:ext cx="477870" cy="320781"/>
            </a:xfrm>
            <a:prstGeom prst="straightConnector1">
              <a:avLst/>
            </a:prstGeom>
            <a:solidFill>
              <a:srgbClr val="F2F2F2">
                <a:alpha val="58823"/>
              </a:srgbClr>
            </a:solidFill>
            <a:ln w="25400" cap="flat" cmpd="sng">
              <a:solidFill>
                <a:srgbClr val="006E9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56" name="Google Shape;556;p27"/>
            <p:cNvSpPr/>
            <p:nvPr/>
          </p:nvSpPr>
          <p:spPr>
            <a:xfrm>
              <a:off x="4104638" y="5005484"/>
              <a:ext cx="245660" cy="583441"/>
            </a:xfrm>
            <a:custGeom>
              <a:avLst/>
              <a:gdLst/>
              <a:ahLst/>
              <a:cxnLst/>
              <a:rect l="l" t="t" r="r" b="b"/>
              <a:pathLst>
                <a:path w="245660" h="583441" extrusionOk="0">
                  <a:moveTo>
                    <a:pt x="0" y="583441"/>
                  </a:moveTo>
                  <a:lnTo>
                    <a:pt x="244523" y="412844"/>
                  </a:lnTo>
                  <a:lnTo>
                    <a:pt x="245660" y="0"/>
                  </a:lnTo>
                  <a:lnTo>
                    <a:pt x="3412" y="163773"/>
                  </a:lnTo>
                  <a:cubicBezTo>
                    <a:pt x="2275" y="303662"/>
                    <a:pt x="1137" y="443552"/>
                    <a:pt x="0" y="583441"/>
                  </a:cubicBezTo>
                  <a:close/>
                </a:path>
              </a:pathLst>
            </a:custGeom>
            <a:solidFill>
              <a:srgbClr val="E5E6E3">
                <a:alpha val="41960"/>
              </a:srgbClr>
            </a:solidFill>
            <a:ln w="25400" cap="flat" cmpd="sng">
              <a:solidFill>
                <a:srgbClr val="A1A3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grpSp>
          <p:nvGrpSpPr>
            <p:cNvPr id="557" name="Google Shape;557;p27"/>
            <p:cNvGrpSpPr/>
            <p:nvPr/>
          </p:nvGrpSpPr>
          <p:grpSpPr>
            <a:xfrm>
              <a:off x="4104883" y="5173016"/>
              <a:ext cx="1262130" cy="841420"/>
              <a:chOff x="1629092" y="5210590"/>
              <a:chExt cx="1262130" cy="841420"/>
            </a:xfrm>
          </p:grpSpPr>
          <p:sp>
            <p:nvSpPr>
              <p:cNvPr id="558" name="Google Shape;558;p27"/>
              <p:cNvSpPr/>
              <p:nvPr/>
            </p:nvSpPr>
            <p:spPr>
              <a:xfrm>
                <a:off x="162909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559" name="Google Shape;559;p27"/>
              <p:cNvSpPr/>
              <p:nvPr/>
            </p:nvSpPr>
            <p:spPr>
              <a:xfrm>
                <a:off x="204980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560" name="Google Shape;560;p27"/>
              <p:cNvSpPr/>
              <p:nvPr/>
            </p:nvSpPr>
            <p:spPr>
              <a:xfrm>
                <a:off x="2470512" y="521059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561" name="Google Shape;561;p27"/>
              <p:cNvSpPr/>
              <p:nvPr/>
            </p:nvSpPr>
            <p:spPr>
              <a:xfrm>
                <a:off x="162909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562" name="Google Shape;562;p27"/>
              <p:cNvSpPr/>
              <p:nvPr/>
            </p:nvSpPr>
            <p:spPr>
              <a:xfrm>
                <a:off x="204980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563" name="Google Shape;563;p27"/>
              <p:cNvSpPr/>
              <p:nvPr/>
            </p:nvSpPr>
            <p:spPr>
              <a:xfrm>
                <a:off x="2470512" y="5631300"/>
                <a:ext cx="420710" cy="420710"/>
              </a:xfrm>
              <a:prstGeom prst="rect">
                <a:avLst/>
              </a:prstGeom>
              <a:solidFill>
                <a:schemeClr val="lt1">
                  <a:alpha val="70980"/>
                </a:schemeClr>
              </a:solidFill>
              <a:ln w="25400" cap="flat" cmpd="sng">
                <a:solidFill>
                  <a:srgbClr val="006E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564" name="Google Shape;564;p27"/>
            <p:cNvSpPr/>
            <p:nvPr/>
          </p:nvSpPr>
          <p:spPr>
            <a:xfrm>
              <a:off x="4101844" y="5173016"/>
              <a:ext cx="420411" cy="415909"/>
            </a:xfrm>
            <a:prstGeom prst="rect">
              <a:avLst/>
            </a:prstGeom>
            <a:gradFill>
              <a:gsLst>
                <a:gs pos="0">
                  <a:srgbClr val="1F1F1B"/>
                </a:gs>
                <a:gs pos="50000">
                  <a:srgbClr val="2D2E28"/>
                </a:gs>
                <a:gs pos="100000">
                  <a:srgbClr val="363731"/>
                </a:gs>
              </a:gsLst>
              <a:lin ang="2700000" scaled="0"/>
            </a:gradFill>
            <a:ln w="25400" cap="flat" cmpd="sng">
              <a:solidFill>
                <a:srgbClr val="A1A3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565" name="Google Shape;565;p27"/>
            <p:cNvSpPr/>
            <p:nvPr/>
          </p:nvSpPr>
          <p:spPr>
            <a:xfrm>
              <a:off x="4107976" y="5008728"/>
              <a:ext cx="652818" cy="162636"/>
            </a:xfrm>
            <a:custGeom>
              <a:avLst/>
              <a:gdLst/>
              <a:ahLst/>
              <a:cxnLst/>
              <a:rect l="l" t="t" r="r" b="b"/>
              <a:pathLst>
                <a:path w="652818" h="162636" extrusionOk="0">
                  <a:moveTo>
                    <a:pt x="0" y="162636"/>
                  </a:moveTo>
                  <a:lnTo>
                    <a:pt x="250209" y="0"/>
                  </a:lnTo>
                  <a:lnTo>
                    <a:pt x="652818" y="3412"/>
                  </a:lnTo>
                  <a:lnTo>
                    <a:pt x="419669" y="162636"/>
                  </a:lnTo>
                  <a:lnTo>
                    <a:pt x="0" y="162636"/>
                  </a:lnTo>
                  <a:close/>
                </a:path>
              </a:pathLst>
            </a:custGeom>
            <a:solidFill>
              <a:srgbClr val="E5E6E3">
                <a:alpha val="60000"/>
              </a:srgbClr>
            </a:solidFill>
            <a:ln w="25400" cap="flat" cmpd="sng">
              <a:solidFill>
                <a:srgbClr val="A1A3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cxnSp>
        <p:nvCxnSpPr>
          <p:cNvPr id="566" name="Google Shape;566;p27"/>
          <p:cNvCxnSpPr/>
          <p:nvPr/>
        </p:nvCxnSpPr>
        <p:spPr>
          <a:xfrm rot="10800000" flipH="1">
            <a:off x="1423442" y="2045631"/>
            <a:ext cx="388590" cy="7818"/>
          </a:xfrm>
          <a:prstGeom prst="straightConnector1">
            <a:avLst/>
          </a:prstGeom>
          <a:noFill/>
          <a:ln w="38100" cap="flat" cmpd="sng">
            <a:solidFill>
              <a:srgbClr val="0096DA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567" name="Google Shape;567;p27"/>
          <p:cNvCxnSpPr/>
          <p:nvPr/>
        </p:nvCxnSpPr>
        <p:spPr>
          <a:xfrm flipH="1">
            <a:off x="3857685" y="2338322"/>
            <a:ext cx="478183" cy="705078"/>
          </a:xfrm>
          <a:prstGeom prst="straightConnector1">
            <a:avLst/>
          </a:prstGeom>
          <a:noFill/>
          <a:ln w="38100" cap="flat" cmpd="sng">
            <a:solidFill>
              <a:srgbClr val="0096DA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568" name="Google Shape;568;p27"/>
          <p:cNvCxnSpPr/>
          <p:nvPr/>
        </p:nvCxnSpPr>
        <p:spPr>
          <a:xfrm rot="10800000" flipH="1">
            <a:off x="3862103" y="2045631"/>
            <a:ext cx="1706156" cy="1067692"/>
          </a:xfrm>
          <a:prstGeom prst="straightConnector1">
            <a:avLst/>
          </a:prstGeom>
          <a:noFill/>
          <a:ln w="38100" cap="flat" cmpd="sng">
            <a:solidFill>
              <a:srgbClr val="0096DA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569" name="Google Shape;569;p27"/>
          <p:cNvCxnSpPr/>
          <p:nvPr/>
        </p:nvCxnSpPr>
        <p:spPr>
          <a:xfrm rot="10800000" flipH="1">
            <a:off x="5440886" y="2047934"/>
            <a:ext cx="1706156" cy="1067692"/>
          </a:xfrm>
          <a:prstGeom prst="straightConnector1">
            <a:avLst/>
          </a:prstGeom>
          <a:noFill/>
          <a:ln w="38100" cap="flat" cmpd="sng">
            <a:solidFill>
              <a:srgbClr val="0096DA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570" name="Google Shape;570;p27"/>
          <p:cNvCxnSpPr/>
          <p:nvPr/>
        </p:nvCxnSpPr>
        <p:spPr>
          <a:xfrm flipH="1">
            <a:off x="5440746" y="2344933"/>
            <a:ext cx="478183" cy="705078"/>
          </a:xfrm>
          <a:prstGeom prst="straightConnector1">
            <a:avLst/>
          </a:prstGeom>
          <a:noFill/>
          <a:ln w="38100" cap="flat" cmpd="sng">
            <a:solidFill>
              <a:srgbClr val="0096DA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571" name="Google Shape;571;p27"/>
          <p:cNvCxnSpPr/>
          <p:nvPr/>
        </p:nvCxnSpPr>
        <p:spPr>
          <a:xfrm flipH="1">
            <a:off x="7314377" y="2344933"/>
            <a:ext cx="325431" cy="619303"/>
          </a:xfrm>
          <a:prstGeom prst="straightConnector1">
            <a:avLst/>
          </a:prstGeom>
          <a:noFill/>
          <a:ln w="38100" cap="flat" cmpd="sng">
            <a:solidFill>
              <a:srgbClr val="0096DA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572" name="Google Shape;572;p27"/>
          <p:cNvSpPr txBox="1"/>
          <p:nvPr/>
        </p:nvSpPr>
        <p:spPr>
          <a:xfrm>
            <a:off x="862050" y="2654710"/>
            <a:ext cx="249859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Inputs are loaded, pre-processing takes place, cube data is computed, the output is generated, e.g. an image is rendered.</a:t>
            </a:r>
            <a:endParaRPr/>
          </a:p>
        </p:txBody>
      </p:sp>
      <p:grpSp>
        <p:nvGrpSpPr>
          <p:cNvPr id="573" name="Google Shape;573;p27"/>
          <p:cNvGrpSpPr/>
          <p:nvPr/>
        </p:nvGrpSpPr>
        <p:grpSpPr>
          <a:xfrm>
            <a:off x="3367454" y="3571304"/>
            <a:ext cx="467206" cy="561121"/>
            <a:chOff x="5029040" y="5797889"/>
            <a:chExt cx="622941" cy="748161"/>
          </a:xfrm>
        </p:grpSpPr>
        <p:cxnSp>
          <p:nvCxnSpPr>
            <p:cNvPr id="574" name="Google Shape;574;p27"/>
            <p:cNvCxnSpPr/>
            <p:nvPr/>
          </p:nvCxnSpPr>
          <p:spPr>
            <a:xfrm rot="10800000">
              <a:off x="5270018" y="5892281"/>
              <a:ext cx="0" cy="380862"/>
            </a:xfrm>
            <a:prstGeom prst="straightConnector1">
              <a:avLst/>
            </a:prstGeom>
            <a:noFill/>
            <a:ln w="12700" cap="flat" cmpd="sng">
              <a:solidFill>
                <a:srgbClr val="7F7F7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75" name="Google Shape;575;p27"/>
            <p:cNvCxnSpPr/>
            <p:nvPr/>
          </p:nvCxnSpPr>
          <p:spPr>
            <a:xfrm>
              <a:off x="5270018" y="6273142"/>
              <a:ext cx="346689" cy="0"/>
            </a:xfrm>
            <a:prstGeom prst="straightConnector1">
              <a:avLst/>
            </a:prstGeom>
            <a:noFill/>
            <a:ln w="12700" cap="flat" cmpd="sng">
              <a:solidFill>
                <a:srgbClr val="7F7F7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76" name="Google Shape;576;p27"/>
            <p:cNvCxnSpPr/>
            <p:nvPr/>
          </p:nvCxnSpPr>
          <p:spPr>
            <a:xfrm rot="10800000" flipH="1">
              <a:off x="5270017" y="6082712"/>
              <a:ext cx="224436" cy="190430"/>
            </a:xfrm>
            <a:prstGeom prst="straightConnector1">
              <a:avLst/>
            </a:prstGeom>
            <a:noFill/>
            <a:ln w="12700" cap="flat" cmpd="sng">
              <a:solidFill>
                <a:srgbClr val="A5A5A5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577" name="Google Shape;577;p27"/>
            <p:cNvSpPr txBox="1"/>
            <p:nvPr/>
          </p:nvSpPr>
          <p:spPr>
            <a:xfrm>
              <a:off x="5436001" y="6238274"/>
              <a:ext cx="215980" cy="3077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3F3F3F"/>
                  </a:solidFill>
                  <a:latin typeface="Verdana"/>
                  <a:ea typeface="Verdana"/>
                  <a:cs typeface="Verdana"/>
                  <a:sym typeface="Verdana"/>
                </a:rPr>
                <a:t>x</a:t>
              </a:r>
              <a:endParaRPr/>
            </a:p>
          </p:txBody>
        </p:sp>
        <p:sp>
          <p:nvSpPr>
            <p:cNvPr id="578" name="Google Shape;578;p27"/>
            <p:cNvSpPr txBox="1"/>
            <p:nvPr/>
          </p:nvSpPr>
          <p:spPr>
            <a:xfrm>
              <a:off x="5029040" y="5797889"/>
              <a:ext cx="215980" cy="3077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3F3F3F"/>
                  </a:solidFill>
                  <a:latin typeface="Verdana"/>
                  <a:ea typeface="Verdana"/>
                  <a:cs typeface="Verdana"/>
                  <a:sym typeface="Verdana"/>
                </a:rPr>
                <a:t>y</a:t>
              </a:r>
              <a:endParaRPr/>
            </a:p>
          </p:txBody>
        </p:sp>
        <p:sp>
          <p:nvSpPr>
            <p:cNvPr id="579" name="Google Shape;579;p27"/>
            <p:cNvSpPr txBox="1"/>
            <p:nvPr/>
          </p:nvSpPr>
          <p:spPr>
            <a:xfrm>
              <a:off x="5335372" y="5831480"/>
              <a:ext cx="215980" cy="3077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t</a:t>
              </a:r>
              <a:endParaRPr/>
            </a:p>
          </p:txBody>
        </p:sp>
      </p:grpSp>
      <p:sp>
        <p:nvSpPr>
          <p:cNvPr id="580" name="Google Shape;580;p27"/>
          <p:cNvSpPr/>
          <p:nvPr/>
        </p:nvSpPr>
        <p:spPr>
          <a:xfrm>
            <a:off x="4575645" y="1367379"/>
            <a:ext cx="2058188" cy="18825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006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8"/>
          <p:cNvSpPr txBox="1"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it works in practice</a:t>
            </a:r>
            <a:endParaRPr/>
          </a:p>
        </p:txBody>
      </p:sp>
      <p:pic>
        <p:nvPicPr>
          <p:cNvPr id="587" name="Google Shape;587;p28"/>
          <p:cNvPicPr preferRelativeResize="0"/>
          <p:nvPr/>
        </p:nvPicPr>
        <p:blipFill rotWithShape="1">
          <a:blip r:embed="rId3">
            <a:alphaModFix/>
          </a:blip>
          <a:srcRect r="27335"/>
          <a:stretch/>
        </p:blipFill>
        <p:spPr>
          <a:xfrm>
            <a:off x="3981222" y="791570"/>
            <a:ext cx="5224192" cy="435193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28"/>
          <p:cNvSpPr txBox="1"/>
          <p:nvPr/>
        </p:nvSpPr>
        <p:spPr>
          <a:xfrm>
            <a:off x="172800" y="823214"/>
            <a:ext cx="3293731" cy="372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Importing required packages</a:t>
            </a:r>
            <a:endParaRPr/>
          </a:p>
          <a:p>
            <a:pPr marL="342900" marR="0" lvl="0" indent="-3429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Defining AOI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29"/>
          <p:cNvSpPr txBox="1"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it works in practice </a:t>
            </a:r>
            <a:endParaRPr/>
          </a:p>
        </p:txBody>
      </p:sp>
      <p:sp>
        <p:nvSpPr>
          <p:cNvPr id="595" name="Google Shape;595;p29"/>
          <p:cNvSpPr txBox="1"/>
          <p:nvPr/>
        </p:nvSpPr>
        <p:spPr>
          <a:xfrm>
            <a:off x="172800" y="823214"/>
            <a:ext cx="2979833" cy="372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Configuring Cube</a:t>
            </a:r>
            <a:endParaRPr/>
          </a:p>
          <a:p>
            <a:pPr marL="342900" marR="0" lvl="0" indent="-3429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Read Cube, only metadata</a:t>
            </a:r>
            <a:endParaRPr/>
          </a:p>
          <a:p>
            <a:pPr marL="342900" marR="0" lvl="0" indent="-3429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Get view on cube, no data transfered</a:t>
            </a:r>
            <a:endParaRPr/>
          </a:p>
          <a:p>
            <a:pPr marL="0" marR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None/>
            </a:pPr>
            <a:endParaRPr sz="1600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96" name="Google Shape;596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1984" y="0"/>
            <a:ext cx="556201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0"/>
          <p:cNvSpPr txBox="1"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it works in practice </a:t>
            </a:r>
            <a:endParaRPr/>
          </a:p>
        </p:txBody>
      </p:sp>
      <p:sp>
        <p:nvSpPr>
          <p:cNvPr id="603" name="Google Shape;603;p30"/>
          <p:cNvSpPr txBox="1"/>
          <p:nvPr/>
        </p:nvSpPr>
        <p:spPr>
          <a:xfrm>
            <a:off x="172800" y="823214"/>
            <a:ext cx="2979833" cy="372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Do some processing, here define a vegetation cube with scene classification</a:t>
            </a:r>
            <a:endParaRPr/>
          </a:p>
          <a:p>
            <a:pPr marL="342900" marR="0" lvl="0" indent="-3429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Generate NDVI</a:t>
            </a:r>
            <a:endParaRPr/>
          </a:p>
          <a:p>
            <a:pPr marL="342900" marR="0" lvl="0" indent="-3429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Still no data tansfer or computation</a:t>
            </a:r>
            <a:endParaRPr/>
          </a:p>
          <a:p>
            <a:pPr marL="0" marR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None/>
            </a:pPr>
            <a:endParaRPr sz="1600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04" name="Google Shape;60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0509" y="0"/>
            <a:ext cx="5429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31"/>
          <p:cNvSpPr txBox="1"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it works in practice </a:t>
            </a:r>
            <a:endParaRPr/>
          </a:p>
        </p:txBody>
      </p:sp>
      <p:sp>
        <p:nvSpPr>
          <p:cNvPr id="611" name="Google Shape;611;p31"/>
          <p:cNvSpPr txBox="1"/>
          <p:nvPr/>
        </p:nvSpPr>
        <p:spPr>
          <a:xfrm>
            <a:off x="172801" y="823214"/>
            <a:ext cx="2559306" cy="372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Subset data cube with shape from geoDB</a:t>
            </a:r>
            <a:endParaRPr/>
          </a:p>
          <a:p>
            <a:pPr marL="342900" marR="0" lvl="0" indent="-3429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Clip cube to polygon</a:t>
            </a:r>
            <a:endParaRPr/>
          </a:p>
          <a:p>
            <a:pPr marL="0" marR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None/>
            </a:pPr>
            <a:endParaRPr sz="1600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None/>
            </a:pPr>
            <a:endParaRPr sz="1600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12" name="Google Shape;61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2107" y="0"/>
            <a:ext cx="6411893" cy="4769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32"/>
          <p:cNvSpPr txBox="1"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it works in practice </a:t>
            </a:r>
            <a:endParaRPr/>
          </a:p>
        </p:txBody>
      </p:sp>
      <p:sp>
        <p:nvSpPr>
          <p:cNvPr id="619" name="Google Shape;619;p32"/>
          <p:cNvSpPr txBox="1"/>
          <p:nvPr/>
        </p:nvSpPr>
        <p:spPr>
          <a:xfrm>
            <a:off x="172801" y="823214"/>
            <a:ext cx="2559306" cy="372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Finally, plot some </a:t>
            </a:r>
            <a:br>
              <a:rPr lang="en-US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data</a:t>
            </a:r>
            <a:endParaRPr/>
          </a:p>
          <a:p>
            <a:pPr marL="342900" marR="0" lvl="0" indent="-3429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Only now, xcube fetches data from Sentinel Hub.</a:t>
            </a:r>
            <a:endParaRPr/>
          </a:p>
          <a:p>
            <a:pPr marL="0" marR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None/>
            </a:pPr>
            <a:endParaRPr sz="1600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None/>
            </a:pPr>
            <a:endParaRPr sz="1600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20" name="Google Shape;62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4847" y="-1"/>
            <a:ext cx="6774019" cy="455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34"/>
          <p:cNvSpPr txBox="1"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Data is not at one place - federation</a:t>
            </a:r>
            <a:endParaRPr/>
          </a:p>
        </p:txBody>
      </p:sp>
      <p:pic>
        <p:nvPicPr>
          <p:cNvPr id="635" name="Google Shape;635;p34"/>
          <p:cNvPicPr preferRelativeResize="0"/>
          <p:nvPr/>
        </p:nvPicPr>
        <p:blipFill rotWithShape="1">
          <a:blip r:embed="rId3">
            <a:alphaModFix/>
          </a:blip>
          <a:srcRect l="4167" t="19259" r="8486" b="8148"/>
          <a:stretch/>
        </p:blipFill>
        <p:spPr>
          <a:xfrm>
            <a:off x="1066800" y="800100"/>
            <a:ext cx="7188200" cy="37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3"/>
          <p:cNvSpPr txBox="1"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Federation and standardization</a:t>
            </a:r>
            <a:endParaRPr/>
          </a:p>
        </p:txBody>
      </p:sp>
      <p:sp>
        <p:nvSpPr>
          <p:cNvPr id="627" name="Google Shape;627;p33"/>
          <p:cNvSpPr txBox="1">
            <a:spLocks noGrp="1"/>
          </p:cNvSpPr>
          <p:nvPr>
            <p:ph type="body" idx="1"/>
          </p:nvPr>
        </p:nvSpPr>
        <p:spPr>
          <a:xfrm>
            <a:off x="172800" y="1128019"/>
            <a:ext cx="3510600" cy="16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020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Harmonized access to</a:t>
            </a:r>
            <a:endParaRPr/>
          </a:p>
          <a:p>
            <a:pPr marL="457200" lvl="0" indent="-33020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federated data on</a:t>
            </a:r>
            <a:endParaRPr/>
          </a:p>
          <a:p>
            <a:pPr marL="457200" lvl="0" indent="-33020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various clouds via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Open standards</a:t>
            </a:r>
            <a:endParaRPr/>
          </a:p>
        </p:txBody>
      </p:sp>
      <p:pic>
        <p:nvPicPr>
          <p:cNvPr id="628" name="Google Shape;62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8600" y="440400"/>
            <a:ext cx="5805400" cy="4354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CC4E06-9E16-B546-8ACA-F7249B120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buFont typeface="Arial" panose="020B0604020202020204" pitchFamily="34" charset="0"/>
              <a:buNone/>
            </a:pPr>
            <a:r>
              <a:rPr lang="en-US" dirty="0"/>
              <a:t>Project</a:t>
            </a:r>
            <a:r>
              <a:rPr lang="en-US" baseline="0" dirty="0"/>
              <a:t> introduction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35AFAA-F35D-A141-AB4C-E4D752FF7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086" y="928469"/>
            <a:ext cx="8748000" cy="3551433"/>
          </a:xfrm>
        </p:spPr>
        <p:txBody>
          <a:bodyPr/>
          <a:lstStyle/>
          <a:p>
            <a:pPr marL="271463" indent="0" defTabSz="361950"/>
            <a:r>
              <a:rPr lang="en-GB" dirty="0"/>
              <a:t>The Euro Data Cube: </a:t>
            </a:r>
            <a:r>
              <a:rPr lang="en-GB" u="sng" dirty="0"/>
              <a:t>an ESA contract for a European Industry Service </a:t>
            </a:r>
          </a:p>
          <a:p>
            <a:pPr marL="269875" lvl="1" defTabSz="539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i="1" dirty="0"/>
              <a:t>The Data Cube Service shall contribute to a larger strategy beyond serving 	ESA exploitation activities</a:t>
            </a:r>
          </a:p>
          <a:p>
            <a:pPr marL="269875" lvl="1" defTabSz="539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i="1" dirty="0"/>
              <a:t>The Service owner shall demonstrate the ambition to attract other customers, 	and become a major actor at the European Digital Marketplace </a:t>
            </a:r>
          </a:p>
          <a:p>
            <a:pPr marL="1079500" lvl="2" indent="-269875" defTabSz="3619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i="1" dirty="0">
                <a:solidFill>
                  <a:schemeClr val="accent1">
                    <a:lumMod val="75000"/>
                  </a:schemeClr>
                </a:solidFill>
              </a:rPr>
              <a:t>Service portfolio / price list, Marketplace </a:t>
            </a:r>
          </a:p>
          <a:p>
            <a:pPr marL="1079500" lvl="2" indent="-269875" defTabSz="3619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i="1" dirty="0">
                <a:solidFill>
                  <a:schemeClr val="accent1">
                    <a:lumMod val="75000"/>
                  </a:schemeClr>
                </a:solidFill>
              </a:rPr>
              <a:t>Enhance the service by “Hosting” third parties e.g. Data providers, Algorithm providers</a:t>
            </a:r>
          </a:p>
          <a:p>
            <a:pPr marL="1079500" lvl="2" indent="-269875" defTabSz="3619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i="1" dirty="0">
                <a:solidFill>
                  <a:schemeClr val="accent1">
                    <a:lumMod val="75000"/>
                  </a:schemeClr>
                </a:solidFill>
              </a:rPr>
              <a:t>Establish partnership within the EO digital ecosystems (e.g. DIAS, TEPs)</a:t>
            </a:r>
          </a:p>
        </p:txBody>
      </p:sp>
    </p:spTree>
    <p:extLst>
      <p:ext uri="{BB962C8B-B14F-4D97-AF65-F5344CB8AC3E}">
        <p14:creationId xmlns:p14="http://schemas.microsoft.com/office/powerpoint/2010/main" val="7704329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34"/>
          <p:cNvSpPr txBox="1">
            <a:spLocks noGrp="1"/>
          </p:cNvSpPr>
          <p:nvPr>
            <p:ph type="title"/>
          </p:nvPr>
        </p:nvSpPr>
        <p:spPr>
          <a:xfrm>
            <a:off x="143086" y="149150"/>
            <a:ext cx="7174800" cy="430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Federation and standardization</a:t>
            </a:r>
            <a:endParaRPr/>
          </a:p>
        </p:txBody>
      </p:sp>
      <p:sp>
        <p:nvSpPr>
          <p:cNvPr id="635" name="Google Shape;635;p34"/>
          <p:cNvSpPr txBox="1">
            <a:spLocks noGrp="1"/>
          </p:cNvSpPr>
          <p:nvPr>
            <p:ph type="body" idx="1"/>
          </p:nvPr>
        </p:nvSpPr>
        <p:spPr>
          <a:xfrm>
            <a:off x="172800" y="823214"/>
            <a:ext cx="8748000" cy="372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0200" algn="l" rtl="0">
              <a:spcBef>
                <a:spcPts val="320"/>
              </a:spcBef>
              <a:spcAft>
                <a:spcPts val="0"/>
              </a:spcAft>
              <a:buSzPts val="1600"/>
              <a:buChar char="●"/>
            </a:pPr>
            <a:r>
              <a:rPr lang="en-US" dirty="0"/>
              <a:t>OGC on top of EDC APIs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dirty="0"/>
              <a:t>Implemented: WMS</a:t>
            </a:r>
            <a:r>
              <a:rPr lang="en-US" baseline="-25000" dirty="0"/>
              <a:t>(1.0, 1.1, 1.3) </a:t>
            </a:r>
            <a:r>
              <a:rPr lang="en-US" dirty="0"/>
              <a:t>, EO-WMS</a:t>
            </a:r>
            <a:r>
              <a:rPr lang="en-US" baseline="-25000" dirty="0"/>
              <a:t>(0.3.3) </a:t>
            </a:r>
            <a:r>
              <a:rPr lang="en-US" dirty="0"/>
              <a:t>, WCS</a:t>
            </a:r>
            <a:r>
              <a:rPr lang="en-US" baseline="-25000" dirty="0"/>
              <a:t>(2.0) </a:t>
            </a:r>
            <a:r>
              <a:rPr lang="en-US" dirty="0"/>
              <a:t>, and EO-WCS</a:t>
            </a:r>
            <a:r>
              <a:rPr lang="en-US" baseline="-25000" dirty="0"/>
              <a:t>(1.0) </a:t>
            </a:r>
            <a:r>
              <a:rPr lang="en-US" dirty="0"/>
              <a:t>available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dirty="0"/>
              <a:t>Planned: WCS </a:t>
            </a:r>
            <a:r>
              <a:rPr lang="en-US" baseline="-25000" dirty="0"/>
              <a:t>(2.1) </a:t>
            </a:r>
            <a:r>
              <a:rPr lang="en-US" dirty="0"/>
              <a:t>, OGC API – Coverages </a:t>
            </a:r>
            <a:r>
              <a:rPr lang="en-US" baseline="-25000" dirty="0"/>
              <a:t>(as adopted) </a:t>
            </a:r>
            <a:r>
              <a:rPr lang="en-US" dirty="0"/>
              <a:t>, EO-WCS </a:t>
            </a:r>
            <a:r>
              <a:rPr lang="en-US" baseline="-25000" dirty="0"/>
              <a:t>(1.1)</a:t>
            </a: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dirty="0"/>
              <a:t>2D mosaics + time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dirty="0"/>
              <a:t>Implemented as app to deploy via marketplace in customer namespace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dirty="0"/>
              <a:t>Demonstration via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EOxC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/>
              <a:t>OGC integrated with </a:t>
            </a:r>
            <a:r>
              <a:rPr lang="en-US" dirty="0" err="1"/>
              <a:t>xcube</a:t>
            </a:r>
            <a:r>
              <a:rPr lang="en-US" dirty="0"/>
              <a:t> and Open Data Cube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dirty="0"/>
              <a:t>WCS and EO-WCS implementation started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dirty="0"/>
              <a:t>3D cubes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dirty="0"/>
              <a:t>Integrated with </a:t>
            </a:r>
            <a:r>
              <a:rPr lang="en-US" dirty="0" err="1"/>
              <a:t>xarray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5783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4EDFD5-838C-5746-BD40-7E0B0ED8A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Federation and standardization – 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388F1B-B75F-FA45-AB54-0FF815C069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Ongoing cooperation with GA on ODC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2019/11/20 - OGC TC – Coverages DWG and WCS SWG meetings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2020/01/06 – ESIP and OGC API – Coverage Analytics Sprint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Effort lead by EOX </a:t>
            </a:r>
          </a:p>
        </p:txBody>
      </p:sp>
    </p:spTree>
    <p:extLst>
      <p:ext uri="{BB962C8B-B14F-4D97-AF65-F5344CB8AC3E}">
        <p14:creationId xmlns:p14="http://schemas.microsoft.com/office/powerpoint/2010/main" val="1847110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35"/>
          <p:cNvSpPr txBox="1"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Operational service</a:t>
            </a:r>
            <a:endParaRPr/>
          </a:p>
        </p:txBody>
      </p:sp>
      <p:pic>
        <p:nvPicPr>
          <p:cNvPr id="642" name="Google Shape;642;p35"/>
          <p:cNvPicPr preferRelativeResize="0"/>
          <p:nvPr/>
        </p:nvPicPr>
        <p:blipFill rotWithShape="1">
          <a:blip r:embed="rId3">
            <a:alphaModFix/>
          </a:blip>
          <a:srcRect t="6422" b="7374"/>
          <a:stretch/>
        </p:blipFill>
        <p:spPr>
          <a:xfrm>
            <a:off x="1142108" y="761999"/>
            <a:ext cx="7087491" cy="3818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6"/>
          <p:cNvSpPr txBox="1"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Conclusion</a:t>
            </a:r>
            <a:endParaRPr/>
          </a:p>
        </p:txBody>
      </p:sp>
      <p:sp>
        <p:nvSpPr>
          <p:cNvPr id="649" name="Google Shape;649;p36"/>
          <p:cNvSpPr txBox="1">
            <a:spLocks noGrp="1"/>
          </p:cNvSpPr>
          <p:nvPr>
            <p:ph type="body" idx="1"/>
          </p:nvPr>
        </p:nvSpPr>
        <p:spPr>
          <a:xfrm>
            <a:off x="172800" y="823214"/>
            <a:ext cx="8748000" cy="372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lnSpc>
                <a:spcPct val="119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dirty="0"/>
              <a:t>Plethora of </a:t>
            </a:r>
            <a:r>
              <a:rPr lang="en-US" b="1" dirty="0"/>
              <a:t>operational</a:t>
            </a:r>
            <a:r>
              <a:rPr lang="en-US" dirty="0"/>
              <a:t> services</a:t>
            </a:r>
          </a:p>
          <a:p>
            <a:pPr marL="285750" lvl="0" indent="-285750" algn="l" rtl="0">
              <a:lnSpc>
                <a:spcPct val="119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dirty="0"/>
              <a:t>Combine what you need and exploit it!</a:t>
            </a:r>
          </a:p>
          <a:p>
            <a:pPr marL="285750" lvl="0" indent="-285750" algn="l" rtl="0">
              <a:lnSpc>
                <a:spcPct val="119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dirty="0"/>
              <a:t>Integration with ODC and </a:t>
            </a:r>
            <a:r>
              <a:rPr lang="en-US" dirty="0" err="1"/>
              <a:t>Pangeo</a:t>
            </a:r>
            <a:r>
              <a:rPr lang="en-US" dirty="0"/>
              <a:t> on the horizon.</a:t>
            </a:r>
          </a:p>
          <a:p>
            <a:pPr marL="285750" lvl="0" indent="-285750" algn="l" rtl="0">
              <a:lnSpc>
                <a:spcPct val="119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dirty="0"/>
              <a:t>OGC-compliant</a:t>
            </a:r>
          </a:p>
          <a:p>
            <a:pPr marL="285750" lvl="0" indent="-28575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dirty="0"/>
              <a:t>Build on top of it!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7"/>
          <p:cNvSpPr txBox="1"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More info</a:t>
            </a:r>
            <a:endParaRPr/>
          </a:p>
        </p:txBody>
      </p:sp>
      <p:sp>
        <p:nvSpPr>
          <p:cNvPr id="656" name="Google Shape;656;p37"/>
          <p:cNvSpPr txBox="1">
            <a:spLocks noGrp="1"/>
          </p:cNvSpPr>
          <p:nvPr>
            <p:ph type="body" idx="1"/>
          </p:nvPr>
        </p:nvSpPr>
        <p:spPr>
          <a:xfrm>
            <a:off x="172800" y="823214"/>
            <a:ext cx="8748000" cy="372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Font typeface="Arial"/>
              <a:buChar char="•"/>
            </a:pPr>
            <a:r>
              <a:rPr lang="en-US" dirty="0"/>
              <a:t>https://</a:t>
            </a:r>
            <a:r>
              <a:rPr lang="en-US" dirty="0" err="1"/>
              <a:t>eurodatacube.com</a:t>
            </a:r>
            <a:r>
              <a:rPr lang="en-US" dirty="0"/>
              <a:t>/</a:t>
            </a:r>
            <a:endParaRPr dirty="0"/>
          </a:p>
          <a:p>
            <a:pPr marL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dirty="0"/>
              <a:t>https://sentinel-</a:t>
            </a:r>
            <a:r>
              <a:rPr lang="en-US" dirty="0" err="1"/>
              <a:t>hub.com</a:t>
            </a:r>
            <a:r>
              <a:rPr lang="en-US" dirty="0"/>
              <a:t>/</a:t>
            </a:r>
            <a:endParaRPr dirty="0"/>
          </a:p>
          <a:p>
            <a:pPr marL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dirty="0"/>
              <a:t>https://</a:t>
            </a:r>
            <a:r>
              <a:rPr lang="en-US" dirty="0" err="1"/>
              <a:t>apps.sentinel-hub.com</a:t>
            </a:r>
            <a:r>
              <a:rPr lang="en-US" dirty="0"/>
              <a:t>/</a:t>
            </a:r>
            <a:r>
              <a:rPr lang="en-US" dirty="0" err="1"/>
              <a:t>eo</a:t>
            </a:r>
            <a:r>
              <a:rPr lang="en-US" dirty="0"/>
              <a:t>-browser/</a:t>
            </a:r>
            <a:endParaRPr dirty="0"/>
          </a:p>
          <a:p>
            <a:pPr marL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dirty="0"/>
              <a:t>https://sentinel-</a:t>
            </a:r>
            <a:r>
              <a:rPr lang="en-US" dirty="0" err="1"/>
              <a:t>hub.github.io</a:t>
            </a:r>
            <a:r>
              <a:rPr lang="en-US" dirty="0"/>
              <a:t>/custom-scripts/</a:t>
            </a:r>
            <a:endParaRPr dirty="0"/>
          </a:p>
          <a:p>
            <a:pPr marL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/sentinel-hub/</a:t>
            </a:r>
            <a:r>
              <a:rPr lang="en-US" dirty="0" err="1"/>
              <a:t>eo</a:t>
            </a:r>
            <a:r>
              <a:rPr lang="en-US" dirty="0"/>
              <a:t>-learn</a:t>
            </a:r>
            <a:endParaRPr dirty="0"/>
          </a:p>
          <a:p>
            <a:pPr marL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dirty="0"/>
              <a:t>https://</a:t>
            </a:r>
            <a:r>
              <a:rPr lang="en-US" dirty="0" err="1"/>
              <a:t>education.sentinel-hub.com</a:t>
            </a:r>
            <a:endParaRPr dirty="0"/>
          </a:p>
          <a:p>
            <a:pPr marL="0" lvl="0" indent="1016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</a:pPr>
            <a:endParaRPr dirty="0"/>
          </a:p>
          <a:p>
            <a:pPr marL="0" lvl="0" indent="1016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CC4E06-9E16-B546-8ACA-F7249B120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buFont typeface="Arial" panose="020B0604020202020204" pitchFamily="34" charset="0"/>
              <a:buNone/>
            </a:pPr>
            <a:r>
              <a:rPr lang="en-US" dirty="0"/>
              <a:t>Project</a:t>
            </a:r>
            <a:r>
              <a:rPr lang="en-US" baseline="0" dirty="0"/>
              <a:t> introduction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35AFAA-F35D-A141-AB4C-E4D752FF7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Euro Data Cube contributes to the </a:t>
            </a:r>
            <a:r>
              <a:rPr lang="en-GB" i="1" dirty="0"/>
              <a:t>ESA’s “EO Exploitation Platforms” initiative,  part of the “EO Science for Society” programmatic line</a:t>
            </a:r>
            <a:r>
              <a:rPr lang="en-US" i="1" dirty="0"/>
              <a:t>: </a:t>
            </a:r>
          </a:p>
          <a:p>
            <a:pPr marL="361950" lvl="1">
              <a:buFont typeface="Wingdings" panose="05000000000000000000" pitchFamily="2" charset="2"/>
              <a:buChar char="ü"/>
            </a:pP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implements a Platform Service for higher-level data analytics</a:t>
            </a:r>
          </a:p>
          <a:p>
            <a:pPr marL="361950" lvl="1">
              <a:buFont typeface="Wingdings" panose="05000000000000000000" pitchFamily="2" charset="2"/>
              <a:buChar char="ü"/>
            </a:pP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utilizes tiers in </a:t>
            </a:r>
            <a:r>
              <a:rPr lang="en-US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EO Networks of Resources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for storage and processing</a:t>
            </a:r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018" y="2239501"/>
            <a:ext cx="4393721" cy="22601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0025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CC4E06-9E16-B546-8ACA-F7249B120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buFont typeface="Arial" panose="020B0604020202020204" pitchFamily="34" charset="0"/>
              <a:buNone/>
            </a:pPr>
            <a:r>
              <a:rPr lang="en-US" dirty="0"/>
              <a:t>Project</a:t>
            </a:r>
            <a:r>
              <a:rPr lang="en-US" baseline="0" dirty="0"/>
              <a:t> introduction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35AFAA-F35D-A141-AB4C-E4D752FF7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086" y="787119"/>
            <a:ext cx="8748000" cy="3727185"/>
          </a:xfrm>
        </p:spPr>
        <p:txBody>
          <a:bodyPr/>
          <a:lstStyle/>
          <a:p>
            <a:pPr indent="0" defTabSz="361950"/>
            <a:r>
              <a:rPr lang="en-GB" u="sng" dirty="0"/>
              <a:t>Challenges for an “Horizontal” platform service </a:t>
            </a:r>
          </a:p>
          <a:p>
            <a:pPr defTabSz="3619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dirty="0"/>
              <a:t>Service Owner is requested to demonstrate, how high volume datasets as 	the ESA heritage and the Sentinel global coverage can be affordable via a	data cube service, without data replication also applying user-defined 	projection and gridding on-the-fly</a:t>
            </a:r>
          </a:p>
          <a:p>
            <a:pPr defTabSz="3619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dirty="0"/>
              <a:t>User shall be able, while working on higher-level information / variables to 	trace back to the original product / data, validate his application / analysis</a:t>
            </a:r>
          </a:p>
          <a:p>
            <a:pPr defTabSz="3619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dirty="0"/>
              <a:t>Support for 3rd party data/algorithm providers in focus - IPR protection and revenue sharing options</a:t>
            </a:r>
          </a:p>
          <a:p>
            <a:pPr defTabSz="3619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dirty="0"/>
              <a:t>Service has to be cost efficient to move potential users from ad-hoc develop.</a:t>
            </a:r>
          </a:p>
          <a:p>
            <a:pPr marL="285750" indent="-285750" defTabSz="361950">
              <a:spcBef>
                <a:spcPts val="1200"/>
              </a:spcBef>
              <a:buFont typeface="Wingdings" panose="05000000000000000000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031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CC4E06-9E16-B546-8ACA-F7249B120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buFont typeface="Arial" panose="020B0604020202020204" pitchFamily="34" charset="0"/>
              <a:buNone/>
            </a:pPr>
            <a:r>
              <a:rPr lang="en-US" dirty="0"/>
              <a:t>Project</a:t>
            </a:r>
            <a:r>
              <a:rPr lang="en-US" baseline="0" dirty="0"/>
              <a:t> introduction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35AFAA-F35D-A141-AB4C-E4D752FF7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086" y="1152135"/>
            <a:ext cx="8748000" cy="2972533"/>
          </a:xfrm>
        </p:spPr>
        <p:txBody>
          <a:bodyPr/>
          <a:lstStyle/>
          <a:p>
            <a:pPr indent="0" defTabSz="361950"/>
            <a:r>
              <a:rPr lang="en-GB" u="sng" dirty="0"/>
              <a:t>Standardisation with OGC being the target body</a:t>
            </a:r>
          </a:p>
          <a:p>
            <a:pPr defTabSz="36195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GB" dirty="0"/>
              <a:t>Service External Interfaces provided to follow OGC-defined standards i.e.	for 	extracting data and for direct access by </a:t>
            </a:r>
            <a:r>
              <a:rPr lang="en-GB" dirty="0" err="1"/>
              <a:t>algo.programming</a:t>
            </a:r>
            <a:r>
              <a:rPr lang="en-GB" dirty="0"/>
              <a:t> language 	(i.e. API’s)</a:t>
            </a:r>
          </a:p>
          <a:p>
            <a:pPr defTabSz="36195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GB" dirty="0"/>
              <a:t>Contribute to further evolve/extend/foster OGC standards and the underlying 	data cube interfaces, allowing to enlarge outreach to the geographic 	community</a:t>
            </a:r>
          </a:p>
        </p:txBody>
      </p:sp>
    </p:spTree>
    <p:extLst>
      <p:ext uri="{BB962C8B-B14F-4D97-AF65-F5344CB8AC3E}">
        <p14:creationId xmlns:p14="http://schemas.microsoft.com/office/powerpoint/2010/main" val="580032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CC4E06-9E16-B546-8ACA-F7249B120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buFont typeface="Arial" panose="020B0604020202020204" pitchFamily="34" charset="0"/>
              <a:buNone/>
            </a:pPr>
            <a:r>
              <a:rPr lang="en-US" dirty="0"/>
              <a:t>Project</a:t>
            </a:r>
            <a:r>
              <a:rPr lang="en-US" baseline="0" dirty="0"/>
              <a:t> introduction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35AFAA-F35D-A141-AB4C-E4D752FF7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086" y="948204"/>
            <a:ext cx="8748000" cy="3511963"/>
          </a:xfrm>
        </p:spPr>
        <p:txBody>
          <a:bodyPr/>
          <a:lstStyle/>
          <a:p>
            <a:pPr indent="0" defTabSz="361950">
              <a:spcBef>
                <a:spcPts val="2400"/>
              </a:spcBef>
            </a:pPr>
            <a:r>
              <a:rPr lang="en-GB" u="sng" dirty="0"/>
              <a:t>Standardisation (cont.) &amp; Federation</a:t>
            </a:r>
          </a:p>
          <a:p>
            <a:pPr defTabSz="36195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GB" dirty="0"/>
              <a:t>Contribute to the CEOS ODC open source initiative, providing an open source 	layer (at least for non-commercial use) for interfaces with other operational 	instances </a:t>
            </a:r>
          </a:p>
          <a:p>
            <a:pPr defTabSz="36195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GB" dirty="0"/>
              <a:t>Provide support to ESA (customised) regional / thematic data cube instances 	deployment </a:t>
            </a:r>
          </a:p>
          <a:p>
            <a:pPr defTabSz="36195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GB" dirty="0"/>
              <a:t>Enable data cube instances synchronisation (among contractor deployed 	instances)</a:t>
            </a:r>
          </a:p>
        </p:txBody>
      </p:sp>
    </p:spTree>
    <p:extLst>
      <p:ext uri="{BB962C8B-B14F-4D97-AF65-F5344CB8AC3E}">
        <p14:creationId xmlns:p14="http://schemas.microsoft.com/office/powerpoint/2010/main" val="1430654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CC4E06-9E16-B546-8ACA-F7249B120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buFont typeface="Arial" panose="020B0604020202020204" pitchFamily="34" charset="0"/>
              <a:buNone/>
            </a:pPr>
            <a:r>
              <a:rPr lang="en-US" dirty="0"/>
              <a:t>Project</a:t>
            </a:r>
            <a:r>
              <a:rPr lang="en-US" baseline="0" dirty="0"/>
              <a:t> introduction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35AFAA-F35D-A141-AB4C-E4D752FF7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u="sng" dirty="0">
                <a:solidFill>
                  <a:schemeClr val="accent1">
                    <a:lumMod val="75000"/>
                  </a:schemeClr>
                </a:solidFill>
              </a:rPr>
              <a:t>24 months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/ </a:t>
            </a:r>
            <a:r>
              <a:rPr lang="en-US" dirty="0"/>
              <a:t>project Kicked-off in April 2019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u="sng" dirty="0">
                <a:solidFill>
                  <a:schemeClr val="accent1">
                    <a:lumMod val="75000"/>
                  </a:schemeClr>
                </a:solidFill>
              </a:rPr>
              <a:t>Phase 1 of 12 months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/ </a:t>
            </a:r>
            <a:r>
              <a:rPr lang="en-US" dirty="0"/>
              <a:t>with intermediate releases already in 2019 </a:t>
            </a:r>
          </a:p>
          <a:p>
            <a:pPr marL="1095750" lvl="1" indent="-285750">
              <a:buFont typeface="Wingdings" panose="05000000000000000000" pitchFamily="2" charset="2"/>
              <a:buChar char="ü"/>
            </a:pPr>
            <a:r>
              <a:rPr lang="en-US" dirty="0"/>
              <a:t>Service deployment i.e. enhancement and integration of consortium solutions : Sentinel Hub / </a:t>
            </a:r>
            <a:r>
              <a:rPr lang="en-US" dirty="0" err="1"/>
              <a:t>Xcube</a:t>
            </a:r>
            <a:endParaRPr lang="en-US" dirty="0"/>
          </a:p>
          <a:p>
            <a:pPr marL="1095750" lvl="1" indent="-285750">
              <a:buFont typeface="Wingdings" panose="05000000000000000000" pitchFamily="2" charset="2"/>
              <a:buChar char="ü"/>
            </a:pPr>
            <a:r>
              <a:rPr lang="en-US" dirty="0"/>
              <a:t>Pre-operations </a:t>
            </a:r>
          </a:p>
          <a:p>
            <a:pPr marL="1095750" lvl="1" indent="-285750">
              <a:buFont typeface="Wingdings" panose="05000000000000000000" pitchFamily="2" charset="2"/>
              <a:buChar char="ü"/>
            </a:pPr>
            <a:r>
              <a:rPr lang="en-US" dirty="0"/>
              <a:t>Participation to OGC</a:t>
            </a:r>
          </a:p>
          <a:p>
            <a:pPr marL="1095750" lvl="1" indent="-285750">
              <a:buFont typeface="Wingdings" panose="05000000000000000000" pitchFamily="2" charset="2"/>
              <a:buChar char="ü"/>
            </a:pPr>
            <a:r>
              <a:rPr lang="en-US" dirty="0"/>
              <a:t>Use Cases identification &amp; definition</a:t>
            </a:r>
          </a:p>
          <a:p>
            <a:pPr marL="1095750" lvl="1" indent="-285750">
              <a:buFont typeface="Wingdings" panose="05000000000000000000" pitchFamily="2" charset="2"/>
              <a:buChar char="ü"/>
            </a:pPr>
            <a:r>
              <a:rPr lang="en-US" dirty="0"/>
              <a:t>Partnership exploration &amp; creation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u="sng" dirty="0">
                <a:solidFill>
                  <a:schemeClr val="accent1">
                    <a:lumMod val="75000"/>
                  </a:schemeClr>
                </a:solidFill>
              </a:rPr>
              <a:t>Phase 2 of 24 months</a:t>
            </a:r>
          </a:p>
          <a:p>
            <a:pPr marL="1095750" lvl="1" indent="-285750">
              <a:buFont typeface="Wingdings" panose="05000000000000000000" pitchFamily="2" charset="2"/>
              <a:buChar char="ü"/>
            </a:pPr>
            <a:r>
              <a:rPr lang="en-US" dirty="0"/>
              <a:t>Operations</a:t>
            </a:r>
          </a:p>
          <a:p>
            <a:pPr marL="1095750" lvl="1" indent="-285750">
              <a:buFont typeface="Wingdings" panose="05000000000000000000" pitchFamily="2" charset="2"/>
              <a:buChar char="ü"/>
            </a:pPr>
            <a:r>
              <a:rPr lang="en-US" dirty="0"/>
              <a:t>Service evolution including OGC and Federation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226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17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6"/>
          <p:cNvSpPr/>
          <p:nvPr/>
        </p:nvSpPr>
        <p:spPr>
          <a:xfrm>
            <a:off x="1" y="702365"/>
            <a:ext cx="9144000" cy="2232357"/>
          </a:xfrm>
          <a:prstGeom prst="rect">
            <a:avLst/>
          </a:prstGeom>
          <a:solidFill>
            <a:srgbClr val="00417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7" name="Google Shape;137;p16"/>
          <p:cNvSpPr/>
          <p:nvPr/>
        </p:nvSpPr>
        <p:spPr>
          <a:xfrm>
            <a:off x="1191" y="2250171"/>
            <a:ext cx="9141619" cy="289332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8" name="Google Shape;13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2408" y="1069735"/>
            <a:ext cx="3001196" cy="830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 descr="Image result for brockmann consul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3459" y="2934722"/>
            <a:ext cx="1455354" cy="62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6" descr="Dopis_Zacetni_Sinergise_samo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1275" y="3054558"/>
            <a:ext cx="1548596" cy="385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6" descr="Image result for eox log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94586" y="2991038"/>
            <a:ext cx="909283" cy="50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6" descr="Image result for planet labs log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92507" y="3026371"/>
            <a:ext cx="891194" cy="4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55151" y="2991037"/>
            <a:ext cx="1987659" cy="51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6" descr="Image result for gisat logo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13007" y="2945885"/>
            <a:ext cx="1275628" cy="602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6" descr="Image result for supported by esa logo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595603" y="3895730"/>
            <a:ext cx="1952795" cy="969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857</Words>
  <Application>Microsoft Office PowerPoint</Application>
  <PresentationFormat>On-screen Show (16:9)</PresentationFormat>
  <Paragraphs>214</Paragraphs>
  <Slides>34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Verdana</vt:lpstr>
      <vt:lpstr>Wingdings</vt:lpstr>
      <vt:lpstr>NEW ESA Presentation 16-9</vt:lpstr>
      <vt:lpstr>PowerPoint Presentation</vt:lpstr>
      <vt:lpstr>Agenda</vt:lpstr>
      <vt:lpstr>Project introduction</vt:lpstr>
      <vt:lpstr>Project introduction</vt:lpstr>
      <vt:lpstr>Project introduction</vt:lpstr>
      <vt:lpstr>Project introduction</vt:lpstr>
      <vt:lpstr>Project introduction</vt:lpstr>
      <vt:lpstr>Project introduction</vt:lpstr>
      <vt:lpstr>PowerPoint Presentation</vt:lpstr>
      <vt:lpstr>PowerPoint Presentation</vt:lpstr>
      <vt:lpstr>PowerPoint Presentation</vt:lpstr>
      <vt:lpstr>PowerPoint Presentation</vt:lpstr>
      <vt:lpstr>Data access service – Sentinel Hub</vt:lpstr>
      <vt:lpstr>Data access service – Sentinel Hub</vt:lpstr>
      <vt:lpstr>Access to global archive of EO data</vt:lpstr>
      <vt:lpstr>Bring your own data</vt:lpstr>
      <vt:lpstr>Large areas</vt:lpstr>
      <vt:lpstr>Mass processing service</vt:lpstr>
      <vt:lpstr>XCube</vt:lpstr>
      <vt:lpstr>XCube in practice </vt:lpstr>
      <vt:lpstr>XCube in practice </vt:lpstr>
      <vt:lpstr>XCube in practice </vt:lpstr>
      <vt:lpstr>How it works in practice</vt:lpstr>
      <vt:lpstr>How it works in practice </vt:lpstr>
      <vt:lpstr>How it works in practice </vt:lpstr>
      <vt:lpstr>How it works in practice </vt:lpstr>
      <vt:lpstr>How it works in practice </vt:lpstr>
      <vt:lpstr>Data is not at one place - federation</vt:lpstr>
      <vt:lpstr>Federation and standardization</vt:lpstr>
      <vt:lpstr>Federation and standardization</vt:lpstr>
      <vt:lpstr>Federation and standardization – next steps</vt:lpstr>
      <vt:lpstr>Operational service</vt:lpstr>
      <vt:lpstr>Conclusion</vt:lpstr>
      <vt:lpstr>More info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</dc:creator>
  <cp:lastModifiedBy>Michelle</cp:lastModifiedBy>
  <cp:revision>32</cp:revision>
  <dcterms:modified xsi:type="dcterms:W3CDTF">2019-10-09T01:29:11Z</dcterms:modified>
</cp:coreProperties>
</file>