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2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8" autoAdjust="0"/>
    <p:restoredTop sz="87518" autoAdjust="0"/>
  </p:normalViewPr>
  <p:slideViewPr>
    <p:cSldViewPr snapToGrid="0">
      <p:cViewPr varScale="1">
        <p:scale>
          <a:sx n="66" d="100"/>
          <a:sy n="66" d="100"/>
        </p:scale>
        <p:origin x="31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7C7B2-7889-4AC4-9762-EDFEB8200BFD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B10D8-8089-4E36-900D-7F3D8F1D6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8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Committee on Earth Observing Satellites (</a:t>
            </a:r>
            <a:r>
              <a:rPr lang="en-US" i="1" dirty="0" smtClean="0"/>
              <a:t>CEOS</a:t>
            </a:r>
            <a:r>
              <a:rPr lang="en-US" i="0" dirty="0" smtClean="0"/>
              <a:t>)</a:t>
            </a:r>
          </a:p>
          <a:p>
            <a:r>
              <a:rPr lang="en-US" dirty="0" smtClean="0"/>
              <a:t>Working Group on Information Systems and Services </a:t>
            </a:r>
            <a:r>
              <a:rPr lang="en-US" i="1" dirty="0" smtClean="0"/>
              <a:t>(WGISS)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Vietnam National Space Center</a:t>
            </a:r>
            <a:r>
              <a:rPr lang="en-US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200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VNSC</a:t>
            </a:r>
            <a:r>
              <a:rPr lang="en-US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i="1" dirty="0" smtClean="0"/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Vietnam Academy of Science and Technology</a:t>
            </a:r>
            <a:r>
              <a:rPr lang="en-US" sz="1200" i="1" baseline="0" dirty="0" smtClean="0">
                <a:latin typeface="+mn-lt"/>
                <a:cs typeface="+mn-cs"/>
              </a:rPr>
              <a:t> </a:t>
            </a:r>
            <a:r>
              <a:rPr lang="en-US" i="1" dirty="0" smtClean="0"/>
              <a:t>(VAST)</a:t>
            </a:r>
          </a:p>
          <a:p>
            <a:r>
              <a:rPr lang="en-US" dirty="0" smtClean="0"/>
              <a:t>Earth Observing System Data and Information System (</a:t>
            </a:r>
            <a:r>
              <a:rPr lang="en-US" i="1" dirty="0" smtClean="0"/>
              <a:t>EOSDIS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98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9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 to OGC 18-045 Engineering Report:</a:t>
            </a:r>
            <a:endParaRPr lang="en-US" dirty="0" smtClean="0"/>
          </a:p>
          <a:p>
            <a:r>
              <a:rPr lang="en-US" dirty="0" smtClean="0"/>
              <a:t>https://urldefense.proofpoint.com/v2/url?u=https-3A__docs.opengeospatial.org_per_18-2D045.html&amp;d=DwMFaQ&amp;c=ApwzowJNAKKw3xye91w7BE1XMRKi2LN9kiMk5Csz9Zk&amp;r=EAPfNQwVuU5XPnl8ryzInWSYB4AhNUbUOWZlp_JsI_Q&amp;m=4q5H8AYlExLYAQ9IotRDc9ZkqMVewyj9e7RoNUO-VPU&amp;s=YW3QvBCTW9eFkigZAzKNsxQv9HRg-Nw0iqfESQp08As&amp;e=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42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OGC W3C </a:t>
            </a:r>
            <a:r>
              <a:rPr lang="en-US" dirty="0" smtClean="0"/>
              <a:t>guidelines for Best</a:t>
            </a:r>
            <a:r>
              <a:rPr lang="en-US" baseline="0" dirty="0" smtClean="0"/>
              <a:t> Practices</a:t>
            </a:r>
            <a:r>
              <a:rPr lang="en-US" dirty="0" smtClean="0"/>
              <a:t>: https</a:t>
            </a:r>
            <a:r>
              <a:rPr lang="en-US" dirty="0" smtClean="0"/>
              <a:t>://www.w3.org/TR/sdw-bp/</a:t>
            </a:r>
          </a:p>
          <a:p>
            <a:r>
              <a:rPr lang="en-US" dirty="0" err="1" smtClean="0"/>
              <a:t>REpresentational</a:t>
            </a:r>
            <a:r>
              <a:rPr lang="en-US" dirty="0" smtClean="0"/>
              <a:t> State Transfer</a:t>
            </a:r>
            <a:r>
              <a:rPr lang="en-US" dirty="0" smtClean="0"/>
              <a:t> (</a:t>
            </a:r>
            <a:r>
              <a:rPr lang="en-US" i="1" dirty="0" smtClean="0"/>
              <a:t>REST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eXtension</a:t>
            </a:r>
            <a:r>
              <a:rPr lang="en-US" dirty="0" smtClean="0"/>
              <a:t> Markup Language (</a:t>
            </a:r>
            <a:r>
              <a:rPr lang="en-US" i="1" dirty="0" smtClean="0"/>
              <a:t>XML</a:t>
            </a:r>
            <a:r>
              <a:rPr lang="en-US" dirty="0" smtClean="0"/>
              <a:t>)</a:t>
            </a:r>
          </a:p>
          <a:p>
            <a:r>
              <a:rPr lang="en-US" dirty="0" smtClean="0"/>
              <a:t>JavaScript Object Notation</a:t>
            </a:r>
            <a:r>
              <a:rPr lang="en-US" dirty="0" smtClean="0"/>
              <a:t> (</a:t>
            </a:r>
            <a:r>
              <a:rPr lang="en-US" i="1" dirty="0" smtClean="0"/>
              <a:t>JSON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HyperText</a:t>
            </a:r>
            <a:r>
              <a:rPr lang="en-US" dirty="0" smtClean="0"/>
              <a:t> Markup Language</a:t>
            </a:r>
            <a:r>
              <a:rPr lang="en-US" dirty="0" smtClean="0"/>
              <a:t> (</a:t>
            </a:r>
            <a:r>
              <a:rPr lang="en-US" i="1" dirty="0" smtClean="0"/>
              <a:t>HTML</a:t>
            </a:r>
            <a:r>
              <a:rPr lang="en-US" dirty="0" smtClean="0"/>
              <a:t>)</a:t>
            </a:r>
          </a:p>
          <a:p>
            <a:r>
              <a:rPr lang="en-US" dirty="0" smtClean="0"/>
              <a:t>Application Programming Interface</a:t>
            </a:r>
            <a:r>
              <a:rPr lang="en-US" dirty="0" smtClean="0"/>
              <a:t> (</a:t>
            </a:r>
            <a:r>
              <a:rPr lang="en-US" i="1" dirty="0" smtClean="0"/>
              <a:t>API</a:t>
            </a:r>
            <a:r>
              <a:rPr lang="en-US" i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87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01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B10D8-8089-4E36-900D-7F3D8F1D61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C47D-956A-4AA0-9291-5344030A5426}" type="datetime1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4FFF-7286-4A64-B7D0-275BB25CAF87}" type="datetime1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6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2687-0508-42FF-8A9E-B36F2FE05483}" type="datetime1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E44F1-9B40-4EB4-B983-E4E05A9B5EC2}" type="datetime1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9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B98B-4384-4BB4-A36A-71F6D9EBFA17}" type="datetime1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1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62E6-2654-4AE1-A8CF-B5DE87212926}" type="datetime1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0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B25B-F03D-4CBD-A8A9-F1D67A9605C9}" type="datetime1">
              <a:rPr lang="en-US" smtClean="0"/>
              <a:t>8/11/2019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91E8-CE23-43C4-A2B0-45035B3DC248}" type="datetime1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81CF-C8C0-4226-BF54-A002E65B5B7F}" type="datetime1">
              <a:rPr lang="en-US" smtClean="0"/>
              <a:t>8/11/2019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4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C389-C814-4E52-9D98-94AAD2734CA1}" type="datetime1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3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8159-DEE3-4AE1-A077-87893D77969C}" type="datetime1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2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6139-C257-4A1D-82DB-23FBB2B62D69}" type="datetime1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A5303-686C-402B-AC8D-29523D5AF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957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8538" y="2349927"/>
            <a:ext cx="7326923" cy="2387600"/>
          </a:xfrm>
        </p:spPr>
        <p:txBody>
          <a:bodyPr>
            <a:no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CEOS WGISS-48</a:t>
            </a:r>
            <a:b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Hanoi, Vietnam</a:t>
            </a:r>
            <a:b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October 8-11, 2019</a:t>
            </a:r>
            <a:b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Hosted by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VNSC VAST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339" y="1117601"/>
            <a:ext cx="7479322" cy="1655762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Why to Watch WFS 3.0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143000" y="4865076"/>
            <a:ext cx="6858000" cy="94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Valerie Dixon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NASA EOSDIS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Valerie.dixon@nasa.gov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20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WGISS-47 Action 35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609537"/>
            <a:ext cx="8258175" cy="46007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Testbed 14 results could apply to WGISS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Future Data Architectures (FDA)?</a:t>
            </a:r>
            <a:endParaRPr lang="en-US" dirty="0" smtClean="0"/>
          </a:p>
          <a:p>
            <a:pPr lvl="1"/>
            <a:r>
              <a:rPr lang="en-US" dirty="0"/>
              <a:t>CDA SLT and Ad-hoc team led by Valerie Dixon (Michael Morahan, Andrea Della </a:t>
            </a:r>
            <a:r>
              <a:rPr lang="en-US" dirty="0" err="1"/>
              <a:t>Vecchia</a:t>
            </a:r>
            <a:r>
              <a:rPr lang="en-US" dirty="0"/>
              <a:t>, Chris Lynnes, Cristiano Lopes, Richard Moreno) to look into OGC Testbed 14 results and assess possible use and application within WGISS FDA interoperability activities</a:t>
            </a:r>
            <a:endParaRPr lang="en-US" dirty="0" smtClean="0"/>
          </a:p>
          <a:p>
            <a:r>
              <a:rPr lang="en-US" dirty="0" smtClean="0"/>
              <a:t>NASA EOSDIS Standards Office (ESO) Assessments of Testbed 14 results:</a:t>
            </a:r>
          </a:p>
          <a:p>
            <a:pPr lvl="1"/>
            <a:r>
              <a:rPr lang="en-US" u="sng" dirty="0" smtClean="0"/>
              <a:t>https</a:t>
            </a:r>
            <a:r>
              <a:rPr lang="en-US" u="sng" dirty="0"/>
              <a:t>://</a:t>
            </a:r>
            <a:r>
              <a:rPr lang="en-US" u="sng" dirty="0" smtClean="0"/>
              <a:t>wiki.earthdata.nasa.gov/display/ESO/Potentially+Applicable+OGC+results</a:t>
            </a:r>
          </a:p>
          <a:p>
            <a:r>
              <a:rPr lang="en-US" dirty="0" smtClean="0"/>
              <a:t>MANY great candidates – please check </a:t>
            </a:r>
            <a:r>
              <a:rPr lang="en-US" dirty="0" smtClean="0"/>
              <a:t>them all </a:t>
            </a:r>
            <a:r>
              <a:rPr lang="en-US" dirty="0" smtClean="0"/>
              <a:t>out!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2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Winner is: Web Feature Service 3.0!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9537"/>
            <a:ext cx="7886700" cy="45340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Next Generation Web APIs WFS 3.0 Engineering Report </a:t>
            </a:r>
            <a:endParaRPr lang="en-US" dirty="0" smtClean="0"/>
          </a:p>
          <a:p>
            <a:pPr lvl="1"/>
            <a:r>
              <a:rPr lang="en-US" dirty="0" smtClean="0"/>
              <a:t>OGC 18-045</a:t>
            </a:r>
            <a:endParaRPr lang="en-US" dirty="0"/>
          </a:p>
          <a:p>
            <a:r>
              <a:rPr lang="en-US" dirty="0" smtClean="0"/>
              <a:t>What is WFS used for?</a:t>
            </a:r>
          </a:p>
          <a:p>
            <a:pPr lvl="1"/>
            <a:r>
              <a:rPr lang="en-US" dirty="0" smtClean="0"/>
              <a:t>WFS allows platform-agnostic requests for geographical features, such as borders and roads, that would overlay many maps.</a:t>
            </a:r>
          </a:p>
          <a:p>
            <a:r>
              <a:rPr lang="en-US" dirty="0" smtClean="0"/>
              <a:t>But doesn’t EOSDIS use Web </a:t>
            </a:r>
            <a:r>
              <a:rPr lang="en-US" i="1" u="sng" dirty="0" smtClean="0"/>
              <a:t>Coverage</a:t>
            </a:r>
            <a:r>
              <a:rPr lang="en-US" dirty="0" smtClean="0"/>
              <a:t> Service much more?</a:t>
            </a:r>
          </a:p>
          <a:p>
            <a:pPr lvl="1"/>
            <a:r>
              <a:rPr lang="en-US" dirty="0" smtClean="0"/>
              <a:t>Yes, but… </a:t>
            </a:r>
          </a:p>
          <a:p>
            <a:pPr lvl="2"/>
            <a:r>
              <a:rPr lang="en-US" dirty="0" smtClean="0"/>
              <a:t>WFS 3.0 could massively improve the usability of WFS </a:t>
            </a:r>
          </a:p>
          <a:p>
            <a:pPr lvl="2"/>
            <a:r>
              <a:rPr lang="en-US" dirty="0" smtClean="0"/>
              <a:t>And if all goes well for WFS, WCS may follow suit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2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So what’s new with WFS 3.0?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20350"/>
            <a:ext cx="8381238" cy="5237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Moving away from XML…</a:t>
            </a:r>
          </a:p>
          <a:p>
            <a:pPr lvl="1"/>
            <a:r>
              <a:rPr lang="en-US" dirty="0" smtClean="0"/>
              <a:t>XML was limited in the ways and tools to make requests</a:t>
            </a:r>
          </a:p>
          <a:p>
            <a:pPr marL="0" indent="0">
              <a:buNone/>
            </a:pPr>
            <a:r>
              <a:rPr lang="en-US" dirty="0"/>
              <a:t>… to a </a:t>
            </a:r>
            <a:r>
              <a:rPr lang="en-US" dirty="0" smtClean="0"/>
              <a:t>simple RESTful </a:t>
            </a:r>
            <a:r>
              <a:rPr lang="en-US" dirty="0"/>
              <a:t>Interface </a:t>
            </a:r>
          </a:p>
          <a:p>
            <a:pPr lvl="1"/>
            <a:r>
              <a:rPr lang="en-US" dirty="0"/>
              <a:t>So much easier to create and read </a:t>
            </a:r>
            <a:r>
              <a:rPr lang="en-US" dirty="0" smtClean="0"/>
              <a:t>requests</a:t>
            </a:r>
          </a:p>
          <a:p>
            <a:pPr lvl="1"/>
            <a:r>
              <a:rPr lang="en-US" dirty="0" smtClean="0"/>
              <a:t>Core remains simple; extensions to cover advanced features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… primarily using JSON and HTML</a:t>
            </a:r>
          </a:p>
          <a:p>
            <a:pPr lvl="1"/>
            <a:r>
              <a:rPr lang="en-US" dirty="0" smtClean="0"/>
              <a:t>Much more approachable to many more users and systems</a:t>
            </a:r>
          </a:p>
          <a:p>
            <a:pPr lvl="1"/>
            <a:r>
              <a:rPr lang="en-US" dirty="0"/>
              <a:t>Following </a:t>
            </a:r>
            <a:r>
              <a:rPr lang="en-US" dirty="0" smtClean="0"/>
              <a:t>Best Practices for Spatial </a:t>
            </a:r>
            <a:r>
              <a:rPr lang="en-US" dirty="0"/>
              <a:t>Data on the </a:t>
            </a:r>
            <a:r>
              <a:rPr lang="en-US" dirty="0" smtClean="0"/>
              <a:t>Web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… and with </a:t>
            </a:r>
            <a:r>
              <a:rPr lang="en-US" dirty="0" err="1" smtClean="0"/>
              <a:t>OpenAPI</a:t>
            </a:r>
            <a:r>
              <a:rPr lang="en-US" dirty="0" smtClean="0"/>
              <a:t> support</a:t>
            </a:r>
          </a:p>
          <a:p>
            <a:pPr lvl="1"/>
            <a:r>
              <a:rPr lang="en-US" dirty="0" smtClean="0"/>
              <a:t>Makes getting started quick and easy</a:t>
            </a:r>
          </a:p>
          <a:p>
            <a:pPr lvl="1"/>
            <a:r>
              <a:rPr lang="en-US" dirty="0" smtClean="0"/>
              <a:t>Enables compatibility with GitHub for change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48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20991"/>
            <a:ext cx="8015478" cy="448720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dirty="0" smtClean="0"/>
              <a:t>Community Ownership &amp; feedback</a:t>
            </a:r>
          </a:p>
          <a:p>
            <a:pPr lvl="1"/>
            <a:r>
              <a:rPr lang="en-US" dirty="0" smtClean="0"/>
              <a:t>Allowing GitHub management leads to a more open standard, wider adoption</a:t>
            </a:r>
          </a:p>
          <a:p>
            <a:r>
              <a:rPr lang="en-US" dirty="0" smtClean="0"/>
              <a:t>Increased </a:t>
            </a:r>
            <a:r>
              <a:rPr lang="en-US" dirty="0" smtClean="0"/>
              <a:t>Interoperability, between </a:t>
            </a:r>
            <a:r>
              <a:rPr lang="en-US" dirty="0" smtClean="0"/>
              <a:t>Applications and Platforms</a:t>
            </a:r>
          </a:p>
          <a:p>
            <a:pPr lvl="1"/>
            <a:r>
              <a:rPr lang="en-US" dirty="0" smtClean="0"/>
              <a:t>REST Interfaces make everything easier</a:t>
            </a:r>
          </a:p>
          <a:p>
            <a:r>
              <a:rPr lang="en-US" dirty="0" smtClean="0"/>
              <a:t>Increased Interest/Usage</a:t>
            </a:r>
          </a:p>
          <a:p>
            <a:pPr lvl="1"/>
            <a:r>
              <a:rPr lang="en-US" dirty="0" smtClean="0"/>
              <a:t>JSON and HTML are more approachable to coders and systems than XML</a:t>
            </a:r>
          </a:p>
          <a:p>
            <a:r>
              <a:rPr lang="en-US" dirty="0" smtClean="0"/>
              <a:t>WCS influence</a:t>
            </a:r>
          </a:p>
          <a:p>
            <a:pPr lvl="1"/>
            <a:r>
              <a:rPr lang="en-US" dirty="0" smtClean="0"/>
              <a:t>And </a:t>
            </a:r>
            <a:r>
              <a:rPr lang="en-US" i="1" dirty="0" smtClean="0"/>
              <a:t>that </a:t>
            </a:r>
            <a:r>
              <a:rPr lang="en-US" dirty="0" smtClean="0"/>
              <a:t>would make a huge difference in our </a:t>
            </a:r>
            <a:r>
              <a:rPr lang="en-US" dirty="0" smtClean="0"/>
              <a:t>community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275865" cy="1325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Why this is so promising!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2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 thanks to: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615954"/>
            <a:ext cx="7820025" cy="4822945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nl-NL" dirty="0"/>
              <a:t>Chris Lynnes</a:t>
            </a:r>
          </a:p>
          <a:p>
            <a:pPr marL="342900" lvl="1" indent="0" algn="ctr">
              <a:spcBef>
                <a:spcPts val="0"/>
              </a:spcBef>
              <a:buNone/>
            </a:pPr>
            <a:r>
              <a:rPr lang="fr-FR" i="1" u="sng" dirty="0">
                <a:solidFill>
                  <a:schemeClr val="accent1"/>
                </a:solidFill>
              </a:rPr>
              <a:t>christopher.s.lynnes@nasa.gov</a:t>
            </a:r>
            <a:endParaRPr lang="nl-NL" dirty="0"/>
          </a:p>
          <a:p>
            <a:pPr marL="0" indent="0" algn="ctr">
              <a:spcBef>
                <a:spcPts val="0"/>
              </a:spcBef>
              <a:buNone/>
            </a:pPr>
            <a:endParaRPr lang="nl-NL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nl-NL" dirty="0" smtClean="0"/>
              <a:t>ESO Team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i="1" u="sng" dirty="0" smtClean="0">
                <a:solidFill>
                  <a:schemeClr val="accent1"/>
                </a:solidFill>
              </a:rPr>
              <a:t>yonsook.k.enloe@nasa.gov, michael.p.morahan@nasa.gov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i="1" u="sng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</a:rPr>
              <a:t>Chris Holmes and his fantastic Dec 2017 Article</a:t>
            </a:r>
          </a:p>
          <a:p>
            <a:pPr marL="0" indent="0" algn="ctr">
              <a:buNone/>
            </a:pPr>
            <a:r>
              <a:rPr lang="en-US" sz="2400" i="1" u="sng" dirty="0">
                <a:solidFill>
                  <a:schemeClr val="accent1"/>
                </a:solidFill>
              </a:rPr>
              <a:t>https://medium.com/@</a:t>
            </a:r>
            <a:r>
              <a:rPr lang="en-US" sz="2400" i="1" u="sng" dirty="0" smtClean="0">
                <a:solidFill>
                  <a:schemeClr val="accent1"/>
                </a:solidFill>
              </a:rPr>
              <a:t>cholmes/wfs-3-0-get-excited-yes-8e904fdbcc0</a:t>
            </a:r>
          </a:p>
          <a:p>
            <a:pPr marL="0" indent="0" algn="ctr">
              <a:buNone/>
            </a:pPr>
            <a:endParaRPr lang="en-US" sz="2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</a:rPr>
              <a:t>Thank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</a:rPr>
              <a:t>you!</a:t>
            </a:r>
          </a:p>
          <a:p>
            <a:pPr marL="0" indent="0" algn="ctr">
              <a:buNone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</a:rPr>
              <a:t>If you have any questions, please reach out:</a:t>
            </a:r>
          </a:p>
          <a:p>
            <a:pPr marL="0" indent="0" algn="ctr">
              <a:buNone/>
            </a:pPr>
            <a:r>
              <a:rPr lang="en-US" sz="2600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valerie.dixon@nasa.gov</a:t>
            </a:r>
          </a:p>
          <a:p>
            <a:pPr marL="342900" lvl="1" indent="0" algn="ctr">
              <a:spcBef>
                <a:spcPts val="0"/>
              </a:spcBef>
              <a:buNone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5303-686C-402B-AC8D-29523D5AF8A3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105933"/>
            <a:ext cx="846206" cy="70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96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10717</TotalTime>
  <Words>475</Words>
  <Application>Microsoft Office PowerPoint</Application>
  <PresentationFormat>On-screen Show (4:3)</PresentationFormat>
  <Paragraphs>79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CEOS WGISS-48 Hanoi, Vietnam October 8-11, 2019 Hosted by VNSC VAST  </vt:lpstr>
      <vt:lpstr>WGISS-47 Action 35</vt:lpstr>
      <vt:lpstr>Winner is: Web Feature Service 3.0!</vt:lpstr>
      <vt:lpstr>So what’s new with WFS 3.0?</vt:lpstr>
      <vt:lpstr>Why this is so promising!</vt:lpstr>
      <vt:lpstr>Special thanks to: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Group on Information Systems and Services-47</dc:title>
  <dc:creator>Dixon, Valerie W. (GSFC-5860)</dc:creator>
  <cp:lastModifiedBy>Dixon, Valerie W. (GSFC-5860)</cp:lastModifiedBy>
  <cp:revision>64</cp:revision>
  <dcterms:created xsi:type="dcterms:W3CDTF">2019-03-22T15:35:17Z</dcterms:created>
  <dcterms:modified xsi:type="dcterms:W3CDTF">2019-08-11T15:41:26Z</dcterms:modified>
</cp:coreProperties>
</file>