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</p:sldMasterIdLst>
  <p:notesMasterIdLst>
    <p:notesMasterId r:id="rId21"/>
  </p:notesMasterIdLst>
  <p:sldIdLst>
    <p:sldId id="280" r:id="rId3"/>
    <p:sldId id="434" r:id="rId4"/>
    <p:sldId id="435" r:id="rId5"/>
    <p:sldId id="433" r:id="rId6"/>
    <p:sldId id="437" r:id="rId7"/>
    <p:sldId id="383" r:id="rId8"/>
    <p:sldId id="431" r:id="rId9"/>
    <p:sldId id="438" r:id="rId10"/>
    <p:sldId id="439" r:id="rId11"/>
    <p:sldId id="432" r:id="rId12"/>
    <p:sldId id="430" r:id="rId13"/>
    <p:sldId id="410" r:id="rId14"/>
    <p:sldId id="441" r:id="rId15"/>
    <p:sldId id="442" r:id="rId16"/>
    <p:sldId id="440" r:id="rId17"/>
    <p:sldId id="355" r:id="rId18"/>
    <p:sldId id="443" r:id="rId19"/>
    <p:sldId id="429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77">
          <p15:clr>
            <a:srgbClr val="A4A3A4"/>
          </p15:clr>
        </p15:guide>
        <p15:guide id="2" pos="28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5" autoAdjust="0"/>
    <p:restoredTop sz="85902" autoAdjust="0"/>
  </p:normalViewPr>
  <p:slideViewPr>
    <p:cSldViewPr snapToGrid="0" snapToObjects="1">
      <p:cViewPr varScale="1">
        <p:scale>
          <a:sx n="164" d="100"/>
          <a:sy n="164" d="100"/>
        </p:scale>
        <p:origin x="-1248" y="-96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03/10/19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86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 AGGIUNGERE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HO CONOSCENZA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27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HO CONOSCENZA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27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3138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914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42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03/10/19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3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90" y="666750"/>
            <a:ext cx="4810857" cy="187483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8" y="2722566"/>
            <a:ext cx="4826977" cy="1093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14628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76683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WGISS 42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err="1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Frascati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, Italy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19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– 22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nd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September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2016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auto"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256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7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6" r:id="rId3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ops.eodatacube.eu/" TargetMode="External"/><Relationship Id="rId4" Type="http://schemas.openxmlformats.org/officeDocument/2006/relationships/hyperlink" Target="http://calvalportal.ceos.org/result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mailto:Mirko.Albani@esa.in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://ceos.org/meetings/2019-sit-technical-workshop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WGISS </a:t>
            </a:r>
            <a:r>
              <a:rPr lang="fr-FR" sz="4000" b="1" dirty="0" smtClean="0">
                <a:solidFill>
                  <a:srgbClr val="92D050"/>
                </a:solidFill>
              </a:rPr>
              <a:t>Working Group on Information Systems &amp; Services</a:t>
            </a:r>
            <a:endParaRPr sz="4000" b="1" dirty="0">
              <a:solidFill>
                <a:srgbClr val="92D050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Mirko Albani </a:t>
            </a:r>
            <a:r>
              <a:rPr lang="mr-IN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–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European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Space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Agency (ESA)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WGISS-4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Hosted by VAST/VNSC, Ha </a:t>
            </a:r>
            <a:r>
              <a:rPr lang="en-US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Noi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, Vietnam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8-11 October 2019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 bwMode="auto">
          <a:xfrm>
            <a:off x="5039532" y="300732"/>
            <a:ext cx="3779003" cy="117595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bg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rgbClr val="92D050"/>
                </a:solidFill>
              </a:rPr>
              <a:t>Chair report</a:t>
            </a:r>
          </a:p>
        </p:txBody>
      </p:sp>
    </p:spTree>
    <p:extLst>
      <p:ext uri="{BB962C8B-B14F-4D97-AF65-F5344CB8AC3E}">
        <p14:creationId xmlns:p14="http://schemas.microsoft.com/office/powerpoint/2010/main" val="483054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5" y="120041"/>
            <a:ext cx="7517116" cy="533400"/>
          </a:xfrm>
        </p:spPr>
        <p:txBody>
          <a:bodyPr/>
          <a:lstStyle/>
          <a:p>
            <a:pPr algn="ctr"/>
            <a:r>
              <a:rPr lang="en-US" sz="2000" dirty="0"/>
              <a:t>2019 CEOS SIT Technical Workshop, Fairbanks (Alaska, USA) VC-WG-AHT Working Day, 9 September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717" y="1423866"/>
            <a:ext cx="8912578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GFOI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AHT </a:t>
            </a:r>
            <a:r>
              <a:rPr lang="en-US" dirty="0"/>
              <a:t>will contact </a:t>
            </a:r>
            <a:r>
              <a:rPr lang="en-US" dirty="0" smtClean="0"/>
              <a:t>WGISS to </a:t>
            </a:r>
            <a:r>
              <a:rPr lang="en-US" dirty="0"/>
              <a:t>share what works and what does not work with </a:t>
            </a:r>
            <a:r>
              <a:rPr lang="en-US" dirty="0" smtClean="0"/>
              <a:t>CEOS agencies </a:t>
            </a:r>
            <a:r>
              <a:rPr lang="en-US" dirty="0"/>
              <a:t>in terms of data access and see if/how we can help</a:t>
            </a:r>
            <a:r>
              <a:rPr lang="en-US" dirty="0" smtClean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GFOI registered 34 tools and services which could be potentially added to the WGISS SW/Tools inventory. To be further investigated.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Others</a:t>
            </a:r>
            <a:endParaRPr lang="en-US" sz="2000" b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Knowledge </a:t>
            </a:r>
            <a:r>
              <a:rPr lang="en-US" dirty="0"/>
              <a:t>Hub implementation at CEOS level? </a:t>
            </a:r>
            <a:endParaRPr lang="en-US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We </a:t>
            </a:r>
            <a:r>
              <a:rPr lang="en-US" dirty="0"/>
              <a:t>should continue our work with DOIs to ensure that Metadata at collection level in the IDN </a:t>
            </a:r>
            <a:r>
              <a:rPr lang="en-US" dirty="0" smtClean="0"/>
              <a:t>contain </a:t>
            </a:r>
            <a:r>
              <a:rPr lang="en-US" dirty="0"/>
              <a:t>a DOI pointing to relevant information in </a:t>
            </a:r>
            <a:r>
              <a:rPr lang="en-US" dirty="0" smtClean="0"/>
              <a:t>landing </a:t>
            </a:r>
            <a:r>
              <a:rPr lang="en-US" dirty="0"/>
              <a:t>pages.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Should WGISS address AI on</a:t>
            </a:r>
            <a:r>
              <a:rPr lang="en-US" dirty="0"/>
              <a:t>-board satellites (e.g. on-board processing)?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AI could help in </a:t>
            </a:r>
            <a:r>
              <a:rPr lang="en-US" dirty="0"/>
              <a:t>the </a:t>
            </a:r>
            <a:r>
              <a:rPr lang="en-US" dirty="0" smtClean="0"/>
              <a:t>CAL</a:t>
            </a:r>
            <a:r>
              <a:rPr lang="en-US" dirty="0"/>
              <a:t>/</a:t>
            </a:r>
            <a:r>
              <a:rPr lang="en-US" dirty="0" smtClean="0"/>
              <a:t>VAL domain; Training systems datasets; Support </a:t>
            </a:r>
            <a:r>
              <a:rPr lang="en-US" dirty="0"/>
              <a:t>traceability issues in the public policy </a:t>
            </a:r>
            <a:r>
              <a:rPr lang="en-US" dirty="0" smtClean="0"/>
              <a:t>context.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How </a:t>
            </a:r>
            <a:r>
              <a:rPr lang="en-US" dirty="0"/>
              <a:t>can we use Artificial Intelligence to support WGCV activities? Any improvement/evolution of ongoing activities with Data Cubes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09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5" y="120041"/>
            <a:ext cx="8403000" cy="533400"/>
          </a:xfrm>
        </p:spPr>
        <p:txBody>
          <a:bodyPr/>
          <a:lstStyle/>
          <a:p>
            <a:pPr algn="ctr"/>
            <a:r>
              <a:rPr lang="en-US" sz="2000" dirty="0" smtClean="0"/>
              <a:t>2019 CEOS SIT Technical Workshop</a:t>
            </a:r>
            <a:r>
              <a:rPr lang="en-US" sz="2000" b="1" dirty="0" smtClean="0"/>
              <a:t>, Fairbanks (Alaska, USA) </a:t>
            </a:r>
          </a:p>
          <a:p>
            <a:pPr algn="ctr"/>
            <a:r>
              <a:rPr lang="en-US" sz="2000" b="1" dirty="0" smtClean="0"/>
              <a:t>11-12 September 2019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WGISS Actions/Activities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2642" y="1401788"/>
            <a:ext cx="8926153" cy="4755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WGISS report on status/progress of activities/deliverables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Several </a:t>
            </a:r>
            <a:r>
              <a:rPr lang="en-US" sz="1400" dirty="0"/>
              <a:t>white papers produced on </a:t>
            </a:r>
            <a:r>
              <a:rPr lang="en-US" sz="1400" b="1" dirty="0"/>
              <a:t>Data Stewardship Best Practices</a:t>
            </a:r>
            <a:r>
              <a:rPr lang="en-US" sz="1400" dirty="0"/>
              <a:t>.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1400" b="1" dirty="0"/>
              <a:t>WGISS Connected Data Assets (includes IDN/CWIC/FedEO)</a:t>
            </a:r>
            <a:r>
              <a:rPr lang="en-US" sz="1400" dirty="0"/>
              <a:t> are now classified as a CEOS Service, with GEO one of the main users.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1400" b="1" dirty="0"/>
              <a:t>FDA</a:t>
            </a:r>
            <a:r>
              <a:rPr lang="en-US" sz="1400" dirty="0"/>
              <a:t> activities in WGISS are addressing: services/tools/elements </a:t>
            </a:r>
            <a:r>
              <a:rPr lang="en-US" sz="1400" dirty="0" smtClean="0"/>
              <a:t>discoverability; </a:t>
            </a:r>
            <a:r>
              <a:rPr lang="en-US" sz="1400" dirty="0"/>
              <a:t>interoperability; showcasing support to CEOS/GEO Initiatives; and, </a:t>
            </a:r>
            <a:r>
              <a:rPr lang="en-US" sz="1400" dirty="0" smtClean="0"/>
              <a:t>outreach.</a:t>
            </a:r>
            <a:endParaRPr lang="en-US" sz="1400" dirty="0"/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1400" b="1" dirty="0"/>
              <a:t>Cooperation with WGCV:</a:t>
            </a:r>
            <a:r>
              <a:rPr lang="en-US" sz="1400" dirty="0"/>
              <a:t> ESA PDGS Data Cube (</a:t>
            </a:r>
            <a:r>
              <a:rPr lang="en-US" sz="1400" dirty="0">
                <a:hlinkClick r:id="rId3"/>
              </a:rPr>
              <a:t>https://preops.eodatacube.eu/</a:t>
            </a:r>
            <a:r>
              <a:rPr lang="en-US" sz="1400" dirty="0"/>
              <a:t>) provides services to </a:t>
            </a:r>
            <a:r>
              <a:rPr lang="en-US" sz="1400" dirty="0" err="1"/>
              <a:t>RadCalNet</a:t>
            </a:r>
            <a:r>
              <a:rPr lang="en-US" sz="1400" dirty="0"/>
              <a:t>, and ACIX (In-situ and S-2/L-8) data, including </a:t>
            </a:r>
            <a:r>
              <a:rPr lang="en-US" sz="1400" dirty="0" err="1"/>
              <a:t>Jupyter</a:t>
            </a:r>
            <a:r>
              <a:rPr lang="en-US" sz="1400" dirty="0"/>
              <a:t> notebooks to reproduce ACIX use cases: </a:t>
            </a:r>
            <a:r>
              <a:rPr lang="en-US" sz="1200" dirty="0">
                <a:hlinkClick r:id="rId4"/>
              </a:rPr>
              <a:t>http://calvalportal.ceos.org/results</a:t>
            </a:r>
            <a:r>
              <a:rPr lang="en-US" sz="1200" dirty="0"/>
              <a:t>.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Exploring topics related to Artificial Intelligence and Machine Learning.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A number of activities with other CEOS Teams (</a:t>
            </a:r>
            <a:r>
              <a:rPr lang="en-US" sz="1400" i="1" dirty="0"/>
              <a:t>e.g.</a:t>
            </a:r>
            <a:r>
              <a:rPr lang="en-US" sz="1400" dirty="0"/>
              <a:t>, Carbon/WGClimate, </a:t>
            </a:r>
            <a:r>
              <a:rPr lang="en-US" sz="1400" dirty="0" err="1"/>
              <a:t>WGDisasters</a:t>
            </a:r>
            <a:r>
              <a:rPr lang="en-US" sz="1400" dirty="0"/>
              <a:t>, WGCV, VCs, WGCapD, SEO, and SDG AHT), as well as a number of contributions to GEO.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Robert Woodcock (CSIRO) will take over as WGISS Chair from Plenary, with Makoto </a:t>
            </a:r>
            <a:r>
              <a:rPr lang="en-US" sz="1400" dirty="0" err="1"/>
              <a:t>Natsuisaka</a:t>
            </a:r>
            <a:r>
              <a:rPr lang="en-US" sz="1400" dirty="0"/>
              <a:t> (JAXA) as Vice Chair</a:t>
            </a:r>
            <a:r>
              <a:rPr lang="en-US" sz="1400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sz="1400" dirty="0"/>
          </a:p>
          <a:p>
            <a:pPr>
              <a:spcBef>
                <a:spcPts val="600"/>
              </a:spcBef>
            </a:pPr>
            <a:r>
              <a:rPr lang="en-US" dirty="0" smtClean="0"/>
              <a:t>CEO position after CEOS 2019 Plenary currently vacant </a:t>
            </a:r>
            <a:r>
              <a:rPr lang="en-US" dirty="0" smtClean="0">
                <a:sym typeface="Wingdings"/>
              </a:rPr>
              <a:t> impact on CEO activities like CEOS Work Plan 2020-22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677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1398400"/>
            <a:ext cx="7367781" cy="1344800"/>
          </a:xfrm>
        </p:spPr>
        <p:txBody>
          <a:bodyPr/>
          <a:lstStyle/>
          <a:p>
            <a:r>
              <a:rPr lang="en-GB" sz="4000" dirty="0" smtClean="0"/>
              <a:t>WGISS Cooperation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07280"/>
            <a:ext cx="2438400" cy="1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953000"/>
            <a:ext cx="2692400" cy="17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0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486400"/>
          </a:xfrm>
        </p:spPr>
        <p:txBody>
          <a:bodyPr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b="1" u="sng" dirty="0"/>
              <a:t>CEOS Carbon </a:t>
            </a:r>
            <a:r>
              <a:rPr lang="en-US" b="1" u="sng" dirty="0" smtClean="0"/>
              <a:t>Team/WGClimate</a:t>
            </a:r>
            <a:r>
              <a:rPr lang="en-US" b="1" dirty="0" smtClean="0"/>
              <a:t> </a:t>
            </a:r>
            <a:r>
              <a:rPr lang="en-US" dirty="0"/>
              <a:t>-</a:t>
            </a:r>
            <a:r>
              <a:rPr lang="en-US" b="1" dirty="0" smtClean="0"/>
              <a:t> </a:t>
            </a:r>
            <a:r>
              <a:rPr lang="en-US" b="0" dirty="0"/>
              <a:t>Carbon Portal development and </a:t>
            </a:r>
            <a:r>
              <a:rPr lang="en-US" b="0" dirty="0" smtClean="0"/>
              <a:t>possible </a:t>
            </a:r>
            <a:r>
              <a:rPr lang="en-AU" b="0" dirty="0" smtClean="0"/>
              <a:t>use for </a:t>
            </a:r>
            <a:r>
              <a:rPr lang="en-AU" b="0" dirty="0"/>
              <a:t>next phase of carbon </a:t>
            </a:r>
            <a:r>
              <a:rPr lang="en-AU" b="0" dirty="0" smtClean="0"/>
              <a:t>strategy, </a:t>
            </a:r>
            <a:r>
              <a:rPr lang="en-AU" b="0" i="1" dirty="0" smtClean="0"/>
              <a:t>ECV/CDRs </a:t>
            </a:r>
            <a:r>
              <a:rPr lang="en-AU" b="0" dirty="0" smtClean="0"/>
              <a:t>registration in IDN, ECV inventory update automation.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AU" b="1" u="sng" dirty="0" err="1" smtClean="0"/>
              <a:t>WGDisasters</a:t>
            </a:r>
            <a:r>
              <a:rPr lang="en-AU" b="1" dirty="0" smtClean="0"/>
              <a:t> </a:t>
            </a:r>
            <a:r>
              <a:rPr lang="en-US" dirty="0"/>
              <a:t>-</a:t>
            </a:r>
            <a:r>
              <a:rPr lang="en-US" b="1" dirty="0" smtClean="0"/>
              <a:t> </a:t>
            </a:r>
            <a:r>
              <a:rPr lang="en-US" b="0" dirty="0" smtClean="0"/>
              <a:t>possible</a:t>
            </a:r>
            <a:r>
              <a:rPr lang="en-US" b="1" dirty="0" smtClean="0"/>
              <a:t> </a:t>
            </a:r>
            <a:r>
              <a:rPr lang="en-US" b="0" dirty="0" smtClean="0"/>
              <a:t>cooperation on </a:t>
            </a:r>
            <a:r>
              <a:rPr lang="en-AU" b="0" dirty="0" smtClean="0"/>
              <a:t>generic recovery observatory.</a:t>
            </a:r>
          </a:p>
          <a:p>
            <a:pPr lvl="0" algn="l">
              <a:spcBef>
                <a:spcPts val="900"/>
              </a:spcBef>
              <a:spcAft>
                <a:spcPts val="900"/>
              </a:spcAft>
            </a:pPr>
            <a:r>
              <a:rPr lang="en-AU" b="1" u="sng" dirty="0" smtClean="0"/>
              <a:t>WGCV</a:t>
            </a:r>
            <a:r>
              <a:rPr lang="en-AU" b="1" dirty="0" smtClean="0"/>
              <a:t> </a:t>
            </a:r>
            <a:r>
              <a:rPr lang="en-US" dirty="0"/>
              <a:t>-</a:t>
            </a:r>
            <a:r>
              <a:rPr lang="en-AU" dirty="0" smtClean="0"/>
              <a:t> </a:t>
            </a:r>
            <a:r>
              <a:rPr lang="en-AU" b="0" dirty="0" smtClean="0"/>
              <a:t>Data cube prototypes </a:t>
            </a:r>
            <a:r>
              <a:rPr lang="en-US" b="0" dirty="0"/>
              <a:t>(ESA and GA/CSIRO</a:t>
            </a:r>
            <a:r>
              <a:rPr lang="en-US" b="0" dirty="0" smtClean="0"/>
              <a:t>) </a:t>
            </a:r>
            <a:r>
              <a:rPr lang="en-AU" b="0" dirty="0" smtClean="0"/>
              <a:t>supporting CAL/VAL activities through providing access </a:t>
            </a:r>
            <a:r>
              <a:rPr lang="en-US" b="0" dirty="0" smtClean="0"/>
              <a:t>to ACIX (16 sites), </a:t>
            </a:r>
            <a:r>
              <a:rPr lang="en-US" b="0" dirty="0" err="1"/>
              <a:t>RadCalNet</a:t>
            </a:r>
            <a:r>
              <a:rPr lang="en-US" b="0" dirty="0"/>
              <a:t> (4 sites) and LPV (3 sites) </a:t>
            </a:r>
            <a:r>
              <a:rPr lang="en-US" b="0" dirty="0" err="1" smtClean="0"/>
              <a:t>cal</a:t>
            </a:r>
            <a:r>
              <a:rPr lang="en-US" b="0" dirty="0"/>
              <a:t>/</a:t>
            </a:r>
            <a:r>
              <a:rPr lang="en-US" b="0" dirty="0" err="1"/>
              <a:t>val</a:t>
            </a:r>
            <a:r>
              <a:rPr lang="en-US" b="0" dirty="0"/>
              <a:t> </a:t>
            </a:r>
            <a:r>
              <a:rPr lang="en-US" b="0" dirty="0" smtClean="0"/>
              <a:t>data; CEOS Data Maturity matrix.</a:t>
            </a:r>
            <a:endParaRPr lang="en-US" b="0" dirty="0"/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u="sng" dirty="0"/>
              <a:t>Virtual Constellations</a:t>
            </a:r>
            <a:r>
              <a:rPr lang="en-US" dirty="0"/>
              <a:t> </a:t>
            </a:r>
            <a:r>
              <a:rPr lang="en-US" b="0" dirty="0"/>
              <a:t>- </a:t>
            </a:r>
            <a:r>
              <a:rPr lang="en-US" b="0" dirty="0" smtClean="0"/>
              <a:t>inventory </a:t>
            </a:r>
            <a:r>
              <a:rPr lang="en-US" b="0" dirty="0"/>
              <a:t>of </a:t>
            </a:r>
            <a:r>
              <a:rPr lang="en-US" b="0" dirty="0" smtClean="0"/>
              <a:t>VC data to be updated to review discoverability</a:t>
            </a:r>
            <a:r>
              <a:rPr lang="en-US" b="0" dirty="0"/>
              <a:t>/accessibility through WGISS </a:t>
            </a:r>
            <a:r>
              <a:rPr lang="en-US" b="0" dirty="0" smtClean="0"/>
              <a:t>CDA infrastructure.</a:t>
            </a:r>
            <a:endParaRPr lang="en-US" b="0" dirty="0"/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AU" u="sng" dirty="0"/>
              <a:t>WGCapD</a:t>
            </a:r>
            <a:r>
              <a:rPr lang="en-AU" b="0" dirty="0"/>
              <a:t> </a:t>
            </a:r>
            <a:r>
              <a:rPr lang="en-US" b="0" dirty="0"/>
              <a:t>-</a:t>
            </a:r>
            <a:r>
              <a:rPr lang="en-AU" b="0" dirty="0" smtClean="0"/>
              <a:t> joint organization of </a:t>
            </a:r>
            <a:r>
              <a:rPr lang="en-US" b="0" dirty="0"/>
              <a:t>t</a:t>
            </a:r>
            <a:r>
              <a:rPr lang="en-US" b="0" dirty="0" smtClean="0"/>
              <a:t>echnology webinars and FDA events.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u="sng" dirty="0" smtClean="0"/>
              <a:t>SEO</a:t>
            </a:r>
            <a:r>
              <a:rPr lang="en-US" b="0" dirty="0" smtClean="0"/>
              <a:t> - COVE tool harvesting WGISS metadata, data cubes coordination, implementation of web pages for tools/SW discovery.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GB" b="1" u="sng" dirty="0" smtClean="0"/>
              <a:t>SDG AHT</a:t>
            </a:r>
            <a:r>
              <a:rPr lang="en-GB" b="1" dirty="0" smtClean="0"/>
              <a:t>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GB" b="0" dirty="0" smtClean="0"/>
              <a:t>discovery of SDG indicators relevant data via WGISS CDA.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0" y="304800"/>
            <a:ext cx="5562600" cy="533400"/>
          </a:xfrm>
        </p:spPr>
        <p:txBody>
          <a:bodyPr/>
          <a:lstStyle/>
          <a:p>
            <a:pPr algn="ctr"/>
            <a:r>
              <a:rPr lang="en-US" b="1" dirty="0" smtClean="0"/>
              <a:t>Synergies </a:t>
            </a:r>
            <a:r>
              <a:rPr lang="en-US" dirty="0"/>
              <a:t>A</a:t>
            </a:r>
            <a:r>
              <a:rPr lang="en-US" b="1" dirty="0" smtClean="0"/>
              <a:t>mong CEOS </a:t>
            </a:r>
            <a:r>
              <a:rPr lang="en-US" dirty="0" smtClean="0"/>
              <a:t>T</a:t>
            </a:r>
            <a:r>
              <a:rPr lang="en-US" b="1" dirty="0" smtClean="0"/>
              <a:t>eams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4635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2393" y="1143000"/>
            <a:ext cx="3966207" cy="5182419"/>
          </a:xfrm>
        </p:spPr>
        <p:txBody>
          <a:bodyPr/>
          <a:lstStyle/>
          <a:p>
            <a:pPr marL="31173" indent="0">
              <a:spcBef>
                <a:spcPts val="600"/>
              </a:spcBef>
              <a:buNone/>
            </a:pPr>
            <a:r>
              <a:rPr lang="en-US" sz="2400" dirty="0" smtClean="0"/>
              <a:t>Past/Current</a:t>
            </a:r>
          </a:p>
          <a:p>
            <a:pPr>
              <a:spcBef>
                <a:spcPts val="600"/>
              </a:spcBef>
            </a:pPr>
            <a:r>
              <a:rPr lang="en-US" sz="1800" b="0" dirty="0" smtClean="0"/>
              <a:t>GEOSS </a:t>
            </a:r>
            <a:r>
              <a:rPr lang="en-US" sz="1800" b="0" dirty="0"/>
              <a:t>Platform accessing </a:t>
            </a:r>
            <a:r>
              <a:rPr lang="en-US" sz="1800" b="0" dirty="0" smtClean="0"/>
              <a:t>CEOS data via WGISS </a:t>
            </a:r>
            <a:r>
              <a:rPr lang="en-US" sz="1800" b="0" dirty="0"/>
              <a:t>CDA </a:t>
            </a:r>
            <a:endParaRPr lang="en-US" sz="1800" b="0" dirty="0" smtClean="0"/>
          </a:p>
          <a:p>
            <a:pPr>
              <a:spcBef>
                <a:spcPts val="600"/>
              </a:spcBef>
            </a:pPr>
            <a:r>
              <a:rPr lang="en-US" sz="1800" b="0" dirty="0" smtClean="0"/>
              <a:t>WGISS contribution to GEOSS</a:t>
            </a:r>
            <a:r>
              <a:rPr lang="en-US" sz="1800" b="0" dirty="0"/>
              <a:t>-EVOLVE </a:t>
            </a:r>
            <a:r>
              <a:rPr lang="en-US" sz="1800" b="0" dirty="0" smtClean="0"/>
              <a:t>initiative, GEO </a:t>
            </a:r>
            <a:r>
              <a:rPr lang="en-US" sz="1800" b="0" dirty="0"/>
              <a:t>Expert Advisory Group (EAG</a:t>
            </a:r>
            <a:r>
              <a:rPr lang="en-US" sz="1800" b="0" dirty="0" smtClean="0"/>
              <a:t>) and GEO Technology Workshops</a:t>
            </a:r>
          </a:p>
          <a:p>
            <a:pPr>
              <a:spcBef>
                <a:spcPts val="600"/>
              </a:spcBef>
            </a:pPr>
            <a:r>
              <a:rPr lang="en-US" sz="1800" b="0" dirty="0" smtClean="0"/>
              <a:t>WGISS </a:t>
            </a:r>
            <a:r>
              <a:rPr lang="en-US" sz="1800" b="0" dirty="0"/>
              <a:t>represented in </a:t>
            </a:r>
            <a:r>
              <a:rPr lang="en-US" sz="1800" b="0" dirty="0" err="1"/>
              <a:t>NextGEOSS</a:t>
            </a:r>
            <a:r>
              <a:rPr lang="en-US" sz="1800" b="0" dirty="0"/>
              <a:t> Advisory </a:t>
            </a:r>
            <a:r>
              <a:rPr lang="en-US" sz="1800" b="0" dirty="0" smtClean="0"/>
              <a:t>Board and working on </a:t>
            </a:r>
            <a:r>
              <a:rPr lang="en-US" sz="1800" b="0" dirty="0"/>
              <a:t>federated </a:t>
            </a:r>
            <a:r>
              <a:rPr lang="en-US" sz="1800" b="0" dirty="0" smtClean="0"/>
              <a:t>authentication technology</a:t>
            </a:r>
            <a:endParaRPr lang="en-US" sz="1800" b="0" dirty="0"/>
          </a:p>
          <a:p>
            <a:pPr>
              <a:spcBef>
                <a:spcPts val="600"/>
              </a:spcBef>
            </a:pPr>
            <a:r>
              <a:rPr lang="en-US" sz="1800" b="0" dirty="0"/>
              <a:t>GEO Sec reporting during WGISS </a:t>
            </a:r>
            <a:r>
              <a:rPr lang="en-US" sz="1800" b="0" dirty="0" smtClean="0"/>
              <a:t>meetings; Joint Workshops </a:t>
            </a:r>
            <a:r>
              <a:rPr lang="en-US" sz="1800" b="0" dirty="0"/>
              <a:t>on GEOSS-</a:t>
            </a:r>
            <a:r>
              <a:rPr lang="en-US" sz="1800" b="0" dirty="0" smtClean="0"/>
              <a:t>WGISS interoperability </a:t>
            </a:r>
            <a:r>
              <a:rPr lang="en-US" sz="1800" b="0" dirty="0"/>
              <a:t>and FDA </a:t>
            </a:r>
            <a:r>
              <a:rPr lang="en-US" sz="1800" b="0" dirty="0" smtClean="0"/>
              <a:t>at WGISIS-43/46, GEO </a:t>
            </a:r>
            <a:r>
              <a:rPr lang="en-US" sz="1800" b="0" dirty="0"/>
              <a:t>Knowledge Hub side event </a:t>
            </a:r>
            <a:r>
              <a:rPr lang="en-US" sz="1800" b="0" dirty="0" smtClean="0"/>
              <a:t>at </a:t>
            </a:r>
            <a:r>
              <a:rPr lang="en-US" sz="1800" b="0" dirty="0"/>
              <a:t>SIT-</a:t>
            </a:r>
            <a:r>
              <a:rPr lang="en-US" sz="1800" b="0" dirty="0" smtClean="0"/>
              <a:t>34</a:t>
            </a:r>
            <a:endParaRPr lang="en-US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WGISS contribution to GEO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86200" y="1143000"/>
            <a:ext cx="5257801" cy="560848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31173" indent="0">
              <a:spcBef>
                <a:spcPts val="600"/>
              </a:spcBef>
              <a:buFont typeface="Courier New" panose="02070309020205020404" pitchFamily="49" charset="0"/>
              <a:buNone/>
            </a:pPr>
            <a:r>
              <a:rPr lang="en-US" sz="2400" dirty="0" smtClean="0"/>
              <a:t>Future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ym typeface="Wingdings"/>
              </a:rPr>
              <a:t>Contribution to </a:t>
            </a:r>
            <a:r>
              <a:rPr lang="en-US" sz="1800" i="1" dirty="0" smtClean="0">
                <a:sym typeface="Wingdings"/>
              </a:rPr>
              <a:t>GEOSS Data, Information and Knowledge Resources </a:t>
            </a:r>
            <a:r>
              <a:rPr lang="en-US" sz="1800" dirty="0" smtClean="0">
                <a:sym typeface="Wingdings"/>
              </a:rPr>
              <a:t>and </a:t>
            </a:r>
            <a:r>
              <a:rPr lang="en-US" sz="1800" i="1" dirty="0" smtClean="0">
                <a:sym typeface="Wingdings"/>
              </a:rPr>
              <a:t>GEOSS </a:t>
            </a:r>
            <a:r>
              <a:rPr lang="en-US" sz="1800" i="1" dirty="0">
                <a:sym typeface="Wingdings"/>
              </a:rPr>
              <a:t>Infrastructure Development </a:t>
            </a:r>
            <a:r>
              <a:rPr lang="en-US" sz="1800" dirty="0" smtClean="0">
                <a:sym typeface="Wingdings"/>
              </a:rPr>
              <a:t>Tasks</a:t>
            </a:r>
            <a:endParaRPr lang="en-US" sz="1800" b="0" dirty="0" smtClean="0">
              <a:sym typeface="Wingdings"/>
            </a:endParaRPr>
          </a:p>
          <a:p>
            <a:pPr lvl="1">
              <a:spcBef>
                <a:spcPts val="600"/>
              </a:spcBef>
            </a:pPr>
            <a:r>
              <a:rPr lang="en-CA" sz="1600" dirty="0" smtClean="0"/>
              <a:t>Advance Data Management Principles through Data Sharing and </a:t>
            </a:r>
            <a:r>
              <a:rPr lang="en-CA" sz="1600" dirty="0" err="1" smtClean="0"/>
              <a:t>Mgm</a:t>
            </a:r>
            <a:r>
              <a:rPr lang="en-CA" sz="1600" dirty="0" smtClean="0"/>
              <a:t> Working </a:t>
            </a:r>
            <a:r>
              <a:rPr lang="en-CA" sz="1600" dirty="0"/>
              <a:t>Group </a:t>
            </a:r>
            <a:r>
              <a:rPr lang="en-CA" sz="1600" dirty="0">
                <a:sym typeface="Wingdings"/>
              </a:rPr>
              <a:t> </a:t>
            </a:r>
            <a:r>
              <a:rPr lang="en-CA" sz="1600" dirty="0" smtClean="0">
                <a:sym typeface="Wingdings"/>
              </a:rPr>
              <a:t>M.Albani (ESA), </a:t>
            </a:r>
            <a:r>
              <a:rPr lang="en-CA" sz="1600" dirty="0" err="1" smtClean="0">
                <a:sym typeface="Wingdings"/>
              </a:rPr>
              <a:t>R.Moreno</a:t>
            </a:r>
            <a:r>
              <a:rPr lang="en-CA" sz="1600" dirty="0" smtClean="0">
                <a:sym typeface="Wingdings"/>
              </a:rPr>
              <a:t> (CNES)</a:t>
            </a:r>
          </a:p>
          <a:p>
            <a:pPr lvl="1">
              <a:spcBef>
                <a:spcPts val="600"/>
              </a:spcBef>
            </a:pPr>
            <a:r>
              <a:rPr lang="en-US" sz="1600" b="0" dirty="0" smtClean="0">
                <a:sym typeface="Wingdings"/>
              </a:rPr>
              <a:t>Facilitate CEOS agencies data access via WGISS CDA, contribute technologies </a:t>
            </a:r>
            <a:r>
              <a:rPr lang="en-US" sz="1600" dirty="0" smtClean="0">
                <a:sym typeface="Wingdings"/>
              </a:rPr>
              <a:t>and </a:t>
            </a:r>
            <a:r>
              <a:rPr lang="en-US" sz="1600" b="0" dirty="0" smtClean="0">
                <a:sym typeface="Wingdings"/>
              </a:rPr>
              <a:t>solutions for GEOSS Infrastructure Evolution </a:t>
            </a:r>
          </a:p>
          <a:p>
            <a:pPr lvl="2">
              <a:spcBef>
                <a:spcPts val="600"/>
              </a:spcBef>
            </a:pPr>
            <a:r>
              <a:rPr lang="en-CA" sz="1600" b="0" dirty="0" smtClean="0"/>
              <a:t>GEOSS Infrastructure Development Task Team </a:t>
            </a:r>
            <a:r>
              <a:rPr lang="en-CA" sz="1600" b="0" dirty="0" smtClean="0">
                <a:sym typeface="Wingdings"/>
              </a:rPr>
              <a:t> </a:t>
            </a:r>
            <a:r>
              <a:rPr lang="en-US" sz="1600" dirty="0" err="1">
                <a:sym typeface="Wingdings"/>
              </a:rPr>
              <a:t>R.Woodcock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(CSIRO)</a:t>
            </a:r>
          </a:p>
          <a:p>
            <a:pPr lvl="2">
              <a:spcBef>
                <a:spcPts val="600"/>
              </a:spcBef>
            </a:pPr>
            <a:r>
              <a:rPr lang="en-CA" sz="1600" dirty="0" smtClean="0"/>
              <a:t>GEOSS Infrastructure Evolution Working Group </a:t>
            </a:r>
            <a:r>
              <a:rPr lang="en-CA" sz="1600" dirty="0" smtClean="0">
                <a:sym typeface="Wingdings"/>
              </a:rPr>
              <a:t> M.Albani (ESA), </a:t>
            </a:r>
            <a:r>
              <a:rPr lang="en-CA" sz="1600" dirty="0" err="1" smtClean="0">
                <a:sym typeface="Wingdings"/>
              </a:rPr>
              <a:t>A.Mitchell</a:t>
            </a:r>
            <a:r>
              <a:rPr lang="en-CA" sz="1600" dirty="0" smtClean="0">
                <a:sym typeface="Wingdings"/>
              </a:rPr>
              <a:t> (NASA, TBC</a:t>
            </a:r>
            <a:r>
              <a:rPr lang="en-CA" sz="16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CA" sz="1800" b="0" dirty="0" smtClean="0"/>
              <a:t>Coordinate with GEO Sec for joint workshops</a:t>
            </a:r>
          </a:p>
          <a:p>
            <a:pPr>
              <a:spcBef>
                <a:spcPts val="600"/>
              </a:spcBef>
            </a:pPr>
            <a:endParaRPr lang="en-CA" sz="1800" b="0" dirty="0"/>
          </a:p>
          <a:p>
            <a:pPr marL="0" indent="0">
              <a:spcBef>
                <a:spcPts val="600"/>
              </a:spcBef>
              <a:buNone/>
            </a:pPr>
            <a:r>
              <a:rPr lang="en-CA" sz="1800" dirty="0" smtClean="0">
                <a:solidFill>
                  <a:srgbClr val="3366FF"/>
                </a:solidFill>
              </a:rPr>
              <a:t>        Input provided to GEO Secretariat</a:t>
            </a:r>
            <a:endParaRPr lang="en-CA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474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7843E8-469A-D642-96A3-6FA623302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6019800" cy="3124200"/>
          </a:xfrm>
        </p:spPr>
        <p:txBody>
          <a:bodyPr/>
          <a:lstStyle/>
          <a:p>
            <a:r>
              <a:rPr lang="en-US" b="0" dirty="0" smtClean="0"/>
              <a:t>Web-</a:t>
            </a:r>
            <a:r>
              <a:rPr lang="en-US" b="0" dirty="0"/>
              <a:t>page </a:t>
            </a:r>
            <a:r>
              <a:rPr lang="en-US" b="0" dirty="0" smtClean="0"/>
              <a:t>initiated and maintained on </a:t>
            </a:r>
            <a:r>
              <a:rPr lang="en-US" b="0" dirty="0"/>
              <a:t>the CEOS website under "Our </a:t>
            </a:r>
            <a:r>
              <a:rPr lang="en-US" b="0" dirty="0" smtClean="0"/>
              <a:t>Work” to facilitate discovery and access </a:t>
            </a:r>
            <a:r>
              <a:rPr lang="en-US" b="0" dirty="0"/>
              <a:t>to Best Practices and Guidelines </a:t>
            </a:r>
            <a:r>
              <a:rPr lang="en-US" b="0" dirty="0" smtClean="0"/>
              <a:t>developed </a:t>
            </a:r>
            <a:r>
              <a:rPr lang="en-US" b="0" dirty="0"/>
              <a:t>by </a:t>
            </a:r>
            <a:r>
              <a:rPr lang="en-US" b="0" dirty="0" smtClean="0"/>
              <a:t>CEOS WGs; WGISS coordinating population in cooperation with SEO team.</a:t>
            </a:r>
            <a:endParaRPr lang="en-US" b="0" dirty="0"/>
          </a:p>
          <a:p>
            <a:endParaRPr lang="en-US" b="0" dirty="0"/>
          </a:p>
          <a:p>
            <a:r>
              <a:rPr lang="en-US" b="0" dirty="0" smtClean="0"/>
              <a:t>New Data Set Availability Alert Procedure defined and implemented with SEO team to publicize new available data.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E2DCE2-9258-464C-851D-667C2A8B8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62600" cy="533400"/>
          </a:xfrm>
        </p:spPr>
        <p:txBody>
          <a:bodyPr/>
          <a:lstStyle/>
          <a:p>
            <a:r>
              <a:rPr lang="en-US" dirty="0" smtClean="0"/>
              <a:t>Additional Achievements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1"/>
            <a:ext cx="2438400" cy="1635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124200"/>
            <a:ext cx="2885983" cy="1357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495800"/>
            <a:ext cx="1546927" cy="2090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C7843E8-469A-D642-96A3-6FA6233023C1}"/>
              </a:ext>
            </a:extLst>
          </p:cNvPr>
          <p:cNvSpPr txBox="1">
            <a:spLocks/>
          </p:cNvSpPr>
          <p:nvPr/>
        </p:nvSpPr>
        <p:spPr>
          <a:xfrm>
            <a:off x="2362200" y="4800600"/>
            <a:ext cx="6705600" cy="1828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b="0" dirty="0" smtClean="0"/>
              <a:t>Google Data Search Tool report compiled with inputs from NASA, DLR, NOAA, ESA. It describes how the tool allows discovery of CEOS agencies data.</a:t>
            </a:r>
          </a:p>
          <a:p>
            <a:pPr marL="0" indent="0">
              <a:buFont typeface="Arial"/>
              <a:buNone/>
            </a:pPr>
            <a:r>
              <a:rPr lang="en-US" b="0" dirty="0" smtClean="0">
                <a:sym typeface="Wingdings"/>
              </a:rPr>
              <a:t>	</a:t>
            </a:r>
            <a:r>
              <a:rPr lang="en-US" b="0" dirty="0" smtClean="0"/>
              <a:t>  Under review by WGISS, will be circulated by end 	September.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365958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61737" y="274638"/>
            <a:ext cx="5994120" cy="66310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33</a:t>
            </a:r>
            <a:r>
              <a:rPr lang="en-US" sz="2400" b="1" baseline="30000" dirty="0" smtClean="0">
                <a:solidFill>
                  <a:schemeClr val="bg1"/>
                </a:solidFill>
                <a:latin typeface="+mj-lt"/>
              </a:rPr>
              <a:t>rd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CEOS Plenary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303682"/>
            <a:ext cx="2423347" cy="155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303" y="2135117"/>
            <a:ext cx="5147010" cy="4639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067" y="4359541"/>
            <a:ext cx="333586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/>
              <a:t>VIETNAM ACADEMY OF SCIENCE AND TECHNOLOGY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72387"/>
            <a:ext cx="8153400" cy="9068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14-16 October </a:t>
            </a:r>
            <a:r>
              <a:rPr lang="en-US" sz="2800" b="1" dirty="0" smtClean="0"/>
              <a:t>2019 –</a:t>
            </a:r>
            <a:r>
              <a:rPr lang="en-US" sz="2800" b="1" dirty="0"/>
              <a:t> </a:t>
            </a:r>
            <a:r>
              <a:rPr lang="en-US" sz="2800" b="1" dirty="0" smtClean="0"/>
              <a:t>Hanoi, Vietnam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661737" y="6374740"/>
            <a:ext cx="5293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000090"/>
                </a:solidFill>
              </a:rPr>
              <a:t>http</a:t>
            </a:r>
            <a:r>
              <a:rPr lang="en-US" sz="2000" dirty="0">
                <a:solidFill>
                  <a:srgbClr val="000090"/>
                </a:solidFill>
              </a:rPr>
              <a:t>://</a:t>
            </a:r>
            <a:r>
              <a:rPr lang="en-US" sz="2000" dirty="0" err="1">
                <a:solidFill>
                  <a:srgbClr val="000090"/>
                </a:solidFill>
              </a:rPr>
              <a:t>www.vast.ac.vn</a:t>
            </a:r>
            <a:r>
              <a:rPr lang="en-US" sz="2000" dirty="0">
                <a:solidFill>
                  <a:srgbClr val="000090"/>
                </a:solidFill>
              </a:rPr>
              <a:t>/en/about-vast</a:t>
            </a:r>
            <a:endParaRPr lang="en-GB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035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61737" y="274638"/>
            <a:ext cx="5994120" cy="663107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GEO Events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4774" y="3368121"/>
            <a:ext cx="4334387" cy="2939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/>
              <a:t>GEO Data Providers Workshop and GEO Data Technology Workshop </a:t>
            </a:r>
            <a:r>
              <a:rPr lang="en-US" dirty="0" smtClean="0"/>
              <a:t>in </a:t>
            </a:r>
            <a:r>
              <a:rPr lang="en-US" dirty="0"/>
              <a:t>a new format as a single </a:t>
            </a:r>
            <a:r>
              <a:rPr lang="en-US" dirty="0" smtClean="0"/>
              <a:t>event hosted </a:t>
            </a:r>
            <a:r>
              <a:rPr lang="en-US" dirty="0"/>
              <a:t>by the </a:t>
            </a:r>
            <a:r>
              <a:rPr lang="en-US" dirty="0" err="1"/>
              <a:t>ChinaGEO</a:t>
            </a:r>
            <a:r>
              <a:rPr lang="en-US" dirty="0"/>
              <a:t> </a:t>
            </a:r>
            <a:r>
              <a:rPr lang="en-US" dirty="0" smtClean="0"/>
              <a:t>Secretariat.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Focus </a:t>
            </a:r>
            <a:r>
              <a:rPr lang="en-US" dirty="0"/>
              <a:t>on open data and ways to ensure that available </a:t>
            </a:r>
            <a:r>
              <a:rPr lang="en-US" dirty="0" smtClean="0"/>
              <a:t>EO data </a:t>
            </a:r>
            <a:r>
              <a:rPr lang="en-US" dirty="0"/>
              <a:t>and knowledge can support international policy </a:t>
            </a:r>
            <a:r>
              <a:rPr lang="en-US" dirty="0" smtClean="0"/>
              <a:t>frameworks. </a:t>
            </a:r>
            <a:r>
              <a:rPr lang="en-US" dirty="0"/>
              <a:t>It will include a full programme of workshops, training sessions, EO site tours, and more.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74" y="1562845"/>
            <a:ext cx="4334387" cy="159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29" y="1544326"/>
            <a:ext cx="3478636" cy="1614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29" y="3585304"/>
            <a:ext cx="3875548" cy="1461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1348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hank you languages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4999" cy="73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5410200"/>
            <a:ext cx="5867400" cy="685800"/>
          </a:xfrm>
        </p:spPr>
        <p:txBody>
          <a:bodyPr/>
          <a:lstStyle/>
          <a:p>
            <a:pPr marL="68581" indent="0" rtl="0">
              <a:buNone/>
            </a:pPr>
            <a:r>
              <a:rPr lang="en-US" sz="2800" b="1" dirty="0">
                <a:hlinkClick r:id="rId4"/>
              </a:rPr>
              <a:t>Contact: </a:t>
            </a:r>
          </a:p>
          <a:p>
            <a:pPr marL="68581" indent="0" rtl="0">
              <a:buNone/>
            </a:pPr>
            <a:r>
              <a:rPr lang="en-US" b="1" dirty="0">
                <a:hlinkClick r:id="rId4"/>
              </a:rPr>
              <a:t>Mirko.Albani@esa.int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04643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151" y="1354299"/>
            <a:ext cx="3352800" cy="52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100" b="1" dirty="0" smtClean="0">
              <a:solidFill>
                <a:srgbClr val="6666FF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Chair</a:t>
            </a:r>
            <a:r>
              <a:rPr lang="en-US" sz="1400" dirty="0" smtClean="0"/>
              <a:t>, </a:t>
            </a:r>
            <a:r>
              <a:rPr lang="en-US" sz="1400" dirty="0"/>
              <a:t>Mirko Albani, ESA</a:t>
            </a:r>
          </a:p>
          <a:p>
            <a:pPr algn="ctr"/>
            <a:endParaRPr lang="en-US" sz="1100" b="1" dirty="0" smtClean="0">
              <a:solidFill>
                <a:srgbClr val="6666FF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Vice</a:t>
            </a:r>
            <a:r>
              <a:rPr lang="en-US" sz="1600" b="1" dirty="0">
                <a:solidFill>
                  <a:srgbClr val="6666FF"/>
                </a:solidFill>
              </a:rPr>
              <a:t>-Chair</a:t>
            </a:r>
            <a:r>
              <a:rPr lang="en-US" sz="1400" dirty="0" smtClean="0"/>
              <a:t>, Robert Woodcock, CSIRO</a:t>
            </a:r>
            <a:endParaRPr lang="en-US" sz="1400" b="1" dirty="0"/>
          </a:p>
          <a:p>
            <a:pPr algn="l"/>
            <a:endParaRPr lang="en-US" sz="1100" b="1" dirty="0" smtClean="0">
              <a:solidFill>
                <a:srgbClr val="6666FF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WGISS Principals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CAS/AOE: Guangyu Liu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CAS/RADI: </a:t>
            </a:r>
            <a:r>
              <a:rPr lang="en-US" sz="1200" dirty="0">
                <a:solidFill>
                  <a:schemeClr val="tx1"/>
                </a:solidFill>
              </a:rPr>
              <a:t>Lizhe Wang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CSA: Paul Briand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CNES:  Richard Moreno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CONAE: Homero Lozza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CSIRO: Robert Woodcock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DLR: Katrin Molch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EC: Astrid Koch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ESA: Mirko Albani</a:t>
            </a:r>
          </a:p>
          <a:p>
            <a:pPr lvl="1" algn="l"/>
            <a:r>
              <a:rPr lang="en-US" sz="1200" dirty="0">
                <a:solidFill>
                  <a:schemeClr val="tx1"/>
                </a:solidFill>
              </a:rPr>
              <a:t>EUMETSAT: </a:t>
            </a:r>
            <a:r>
              <a:rPr lang="en-US" sz="1200" dirty="0" smtClean="0">
                <a:solidFill>
                  <a:schemeClr val="tx1"/>
                </a:solidFill>
              </a:rPr>
              <a:t>Michael </a:t>
            </a:r>
            <a:r>
              <a:rPr lang="en-US" sz="1200" dirty="0">
                <a:solidFill>
                  <a:schemeClr val="tx1"/>
                </a:solidFill>
              </a:rPr>
              <a:t>Schick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GA: Simon Oliver</a:t>
            </a:r>
          </a:p>
          <a:p>
            <a:pPr lvl="1"/>
            <a:r>
              <a:rPr lang="en-GB" sz="1200" dirty="0">
                <a:solidFill>
                  <a:schemeClr val="tx1"/>
                </a:solidFill>
              </a:rPr>
              <a:t>HSO: Gabor Remetey</a:t>
            </a:r>
            <a:endParaRPr lang="en-US" sz="1200" dirty="0">
              <a:solidFill>
                <a:schemeClr val="tx1"/>
              </a:solidFill>
            </a:endParaRP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INPE: Lubia Vinhas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ISRO: Nitant Dube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JAXA: </a:t>
            </a:r>
            <a:r>
              <a:rPr lang="en-US" sz="1200" dirty="0">
                <a:solidFill>
                  <a:schemeClr val="tx1"/>
                </a:solidFill>
              </a:rPr>
              <a:t>Makoto </a:t>
            </a:r>
            <a:r>
              <a:rPr lang="en-US" sz="1200" dirty="0" err="1" smtClean="0">
                <a:solidFill>
                  <a:schemeClr val="tx1"/>
                </a:solidFill>
              </a:rPr>
              <a:t>Natsuisaka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NASA: Andrew Mitchell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NOAA: Kenneth Casey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NRSCC: Chuang Liu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ROSCOSMOS: Tamara </a:t>
            </a:r>
            <a:r>
              <a:rPr lang="en-US" sz="1200" dirty="0" err="1">
                <a:solidFill>
                  <a:schemeClr val="tx1"/>
                </a:solidFill>
              </a:rPr>
              <a:t>G</a:t>
            </a:r>
            <a:r>
              <a:rPr lang="en-US" sz="1200" dirty="0" err="1" smtClean="0">
                <a:solidFill>
                  <a:schemeClr val="tx1"/>
                </a:solidFill>
              </a:rPr>
              <a:t>anina</a:t>
            </a:r>
            <a:endParaRPr lang="en-US" sz="1200" dirty="0">
              <a:solidFill>
                <a:schemeClr val="tx1"/>
              </a:solidFill>
            </a:endParaRP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USGS: Kristi Kline</a:t>
            </a:r>
          </a:p>
          <a:p>
            <a:pPr lvl="1" algn="l"/>
            <a:r>
              <a:rPr lang="en-US" sz="1200" dirty="0" smtClean="0">
                <a:solidFill>
                  <a:schemeClr val="tx1"/>
                </a:solidFill>
              </a:rPr>
              <a:t>UKSA: Esther Conway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5302" y="1472945"/>
            <a:ext cx="5486400" cy="33855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WGISS Secretariat </a:t>
            </a:r>
            <a:r>
              <a:rPr lang="en-US" sz="1200" dirty="0" smtClean="0"/>
              <a:t>(Michelle </a:t>
            </a:r>
            <a:r>
              <a:rPr lang="en-US" sz="1200" dirty="0" err="1" smtClean="0"/>
              <a:t>Piepgrass</a:t>
            </a:r>
            <a:r>
              <a:rPr lang="en-US" sz="1200" dirty="0" smtClean="0"/>
              <a:t>, ESA)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575302" y="2060459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Data Preservation and Stewardship Interest Group</a:t>
            </a:r>
            <a:r>
              <a:rPr lang="en-US" sz="1600" b="1" dirty="0">
                <a:solidFill>
                  <a:srgbClr val="6666FF"/>
                </a:solidFill>
              </a:rPr>
              <a:t> </a:t>
            </a:r>
            <a:endParaRPr lang="en-US" sz="1600" b="1" dirty="0" smtClean="0">
              <a:solidFill>
                <a:srgbClr val="6666FF"/>
              </a:solidFill>
            </a:endParaRPr>
          </a:p>
          <a:p>
            <a:r>
              <a:rPr lang="en-US" sz="1200" dirty="0" smtClean="0"/>
              <a:t>(Mirko </a:t>
            </a:r>
            <a:r>
              <a:rPr lang="en-US" sz="1200" dirty="0"/>
              <a:t>Albani, ESA)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8351" y="2811874"/>
            <a:ext cx="54864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Discovery and Access - WGISS </a:t>
            </a:r>
            <a:r>
              <a:rPr lang="en-US" sz="1600" b="1" dirty="0">
                <a:solidFill>
                  <a:srgbClr val="6666FF"/>
                </a:solidFill>
              </a:rPr>
              <a:t>Connected </a:t>
            </a:r>
            <a:r>
              <a:rPr lang="en-US" sz="1600" b="1" dirty="0" smtClean="0">
                <a:solidFill>
                  <a:srgbClr val="6666FF"/>
                </a:solidFill>
              </a:rPr>
              <a:t>Data Assets </a:t>
            </a:r>
            <a:r>
              <a:rPr lang="en-US" sz="1600" b="1" dirty="0">
                <a:solidFill>
                  <a:srgbClr val="6666FF"/>
                </a:solidFill>
              </a:rPr>
              <a:t>System Level Team </a:t>
            </a:r>
            <a:r>
              <a:rPr lang="en-US" sz="1200" dirty="0" smtClean="0"/>
              <a:t>(</a:t>
            </a:r>
            <a:r>
              <a:rPr lang="en-US" sz="1200" dirty="0"/>
              <a:t>Yonsook Enloe, </a:t>
            </a:r>
            <a:r>
              <a:rPr lang="en-US" sz="1200" dirty="0" smtClean="0"/>
              <a:t>NASA)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IDN</a:t>
            </a:r>
            <a:r>
              <a:rPr lang="en-US" sz="1400" dirty="0" smtClean="0"/>
              <a:t> </a:t>
            </a:r>
            <a:r>
              <a:rPr lang="en-US" sz="1200" dirty="0" smtClean="0"/>
              <a:t>(Michael Morahan, NASA)</a:t>
            </a:r>
          </a:p>
          <a:p>
            <a:r>
              <a:rPr lang="en-US" sz="1400" b="1" dirty="0" smtClean="0"/>
              <a:t>    </a:t>
            </a:r>
            <a:r>
              <a:rPr lang="en-US" sz="1400" b="1" dirty="0"/>
              <a:t>- FedEO</a:t>
            </a:r>
            <a:r>
              <a:rPr lang="en-US" sz="1400" dirty="0" smtClean="0"/>
              <a:t> </a:t>
            </a:r>
            <a:r>
              <a:rPr lang="en-US" sz="1200" dirty="0" smtClean="0"/>
              <a:t>(Mirko Albani (ESA)</a:t>
            </a:r>
            <a:endParaRPr lang="en-US" sz="1400" dirty="0" smtClean="0"/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CWIC</a:t>
            </a:r>
            <a:r>
              <a:rPr lang="en-US" sz="1400" dirty="0" smtClean="0"/>
              <a:t> </a:t>
            </a:r>
            <a:r>
              <a:rPr lang="en-US" sz="1200" dirty="0"/>
              <a:t>(Yonsook Enloe, </a:t>
            </a:r>
            <a:r>
              <a:rPr lang="en-US" sz="1200" dirty="0" smtClean="0"/>
              <a:t>NASA)</a:t>
            </a:r>
            <a:endParaRPr lang="en-US" sz="1400" dirty="0"/>
          </a:p>
          <a:p>
            <a:r>
              <a:rPr lang="en-US" sz="1400" b="1" dirty="0" smtClean="0"/>
              <a:t>    </a:t>
            </a:r>
            <a:r>
              <a:rPr lang="en-US" sz="1400" b="1" dirty="0"/>
              <a:t>- OpenSearch </a:t>
            </a:r>
            <a:r>
              <a:rPr lang="en-US" sz="1400" b="1" dirty="0" smtClean="0"/>
              <a:t>II </a:t>
            </a:r>
            <a:r>
              <a:rPr lang="en-US" sz="1200" dirty="0" smtClean="0"/>
              <a:t>(</a:t>
            </a:r>
            <a:r>
              <a:rPr lang="it-IT" sz="1200" dirty="0" smtClean="0"/>
              <a:t>Olivier Barois, ESA</a:t>
            </a:r>
            <a:r>
              <a:rPr lang="en-US" sz="12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351" y="4467640"/>
            <a:ext cx="5486400" cy="116955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Interoperability and Use Interest Group </a:t>
            </a:r>
          </a:p>
          <a:p>
            <a:r>
              <a:rPr lang="en-US" sz="1200" dirty="0" smtClean="0"/>
              <a:t>(</a:t>
            </a:r>
            <a:r>
              <a:rPr lang="en-US" sz="1200" dirty="0"/>
              <a:t>Robert Woodcock, CSIRO; </a:t>
            </a:r>
            <a:r>
              <a:rPr lang="en-US" sz="1200" dirty="0" smtClean="0"/>
              <a:t>Richard </a:t>
            </a:r>
            <a:r>
              <a:rPr lang="en-US" sz="1200" dirty="0"/>
              <a:t>Moreno, CNES)</a:t>
            </a:r>
          </a:p>
          <a:p>
            <a:r>
              <a:rPr lang="en-US" sz="1400" b="1" dirty="0"/>
              <a:t>    - Future Data Architectures </a:t>
            </a:r>
            <a:r>
              <a:rPr lang="en-US" sz="1200" dirty="0"/>
              <a:t>(Robert Woodcock, </a:t>
            </a:r>
            <a:r>
              <a:rPr lang="en-US" sz="1200" dirty="0" smtClean="0"/>
              <a:t>CSIRO)</a:t>
            </a:r>
            <a:endParaRPr lang="en-US" sz="1200" dirty="0"/>
          </a:p>
          <a:p>
            <a:r>
              <a:rPr lang="en-US" sz="1400" b="1" dirty="0" smtClean="0"/>
              <a:t>    - </a:t>
            </a:r>
            <a:r>
              <a:rPr lang="en-US" sz="1400" b="1" dirty="0"/>
              <a:t>Carbon </a:t>
            </a:r>
            <a:r>
              <a:rPr lang="en-US" sz="1400" b="1" dirty="0" smtClean="0"/>
              <a:t>Portal </a:t>
            </a:r>
            <a:r>
              <a:rPr lang="en-US" sz="1200" dirty="0" smtClean="0"/>
              <a:t>(Kenneth Casey, NOAA; Liping Di, NOAA)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Data Analytics Software </a:t>
            </a:r>
            <a:r>
              <a:rPr lang="en-US" sz="1400" b="1" dirty="0"/>
              <a:t>and Tools </a:t>
            </a:r>
            <a:r>
              <a:rPr lang="en-US" sz="1400" b="1" dirty="0" smtClean="0"/>
              <a:t>(</a:t>
            </a:r>
            <a:r>
              <a:rPr lang="en-US" sz="1200" dirty="0" smtClean="0"/>
              <a:t>Mirko Albani, </a:t>
            </a:r>
            <a:r>
              <a:rPr lang="en-US" sz="1200" dirty="0"/>
              <a:t>ESA</a:t>
            </a:r>
            <a:r>
              <a:rPr lang="en-US" sz="14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8351" y="5850099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666FF"/>
                </a:solidFill>
              </a:rPr>
              <a:t>Technology Exploration Interest Group</a:t>
            </a:r>
            <a:r>
              <a:rPr lang="nn-NO" sz="1600" b="1" dirty="0">
                <a:solidFill>
                  <a:srgbClr val="6666FF"/>
                </a:solidFill>
              </a:rPr>
              <a:t> </a:t>
            </a:r>
          </a:p>
          <a:p>
            <a:r>
              <a:rPr lang="nn-NO" sz="1200" dirty="0" smtClean="0"/>
              <a:t>(Chris Lynnes, </a:t>
            </a:r>
            <a:r>
              <a:rPr lang="nn-NO" sz="1200" dirty="0"/>
              <a:t>NASA; </a:t>
            </a:r>
            <a:r>
              <a:rPr lang="nn-NO" sz="1200" dirty="0" smtClean="0"/>
              <a:t>Yousuke </a:t>
            </a:r>
            <a:r>
              <a:rPr lang="nn-NO" sz="1200" dirty="0"/>
              <a:t>Ikehata, </a:t>
            </a:r>
            <a:r>
              <a:rPr lang="nn-NO" sz="1200" dirty="0" smtClean="0"/>
              <a:t>JAXA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2147466" y="294341"/>
            <a:ext cx="4953000" cy="533400"/>
          </a:xfrm>
        </p:spPr>
        <p:txBody>
          <a:bodyPr/>
          <a:lstStyle/>
          <a:p>
            <a:r>
              <a:rPr lang="en-US" b="1" dirty="0" smtClean="0"/>
              <a:t>WGISS Structure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9258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0047" y="1347993"/>
            <a:ext cx="8702562" cy="4724400"/>
          </a:xfrm>
        </p:spPr>
        <p:txBody>
          <a:bodyPr/>
          <a:lstStyle/>
          <a:p>
            <a:pPr lvl="0"/>
            <a:r>
              <a:rPr lang="en-US" b="0" dirty="0">
                <a:latin typeface="Arial"/>
                <a:cs typeface="Arial"/>
              </a:rPr>
              <a:t>Interagency coordination working well, </a:t>
            </a:r>
            <a:r>
              <a:rPr lang="en-US" b="0" dirty="0" smtClean="0">
                <a:latin typeface="Arial"/>
                <a:cs typeface="Arial"/>
              </a:rPr>
              <a:t>very good </a:t>
            </a:r>
            <a:r>
              <a:rPr lang="en-US" b="0" dirty="0">
                <a:latin typeface="Arial"/>
                <a:cs typeface="Arial"/>
              </a:rPr>
              <a:t>cooperation </a:t>
            </a:r>
            <a:r>
              <a:rPr lang="en-US" b="0" dirty="0" smtClean="0">
                <a:latin typeface="Arial"/>
                <a:cs typeface="Arial"/>
              </a:rPr>
              <a:t>spirit and healthy </a:t>
            </a:r>
            <a:r>
              <a:rPr lang="en-US" b="0" dirty="0">
                <a:latin typeface="Arial"/>
                <a:cs typeface="Arial"/>
              </a:rPr>
              <a:t>p</a:t>
            </a:r>
            <a:r>
              <a:rPr lang="en-US" b="0" dirty="0" smtClean="0">
                <a:latin typeface="Arial"/>
                <a:cs typeface="Arial"/>
              </a:rPr>
              <a:t>articipation </a:t>
            </a:r>
            <a:r>
              <a:rPr lang="en-US" b="0" dirty="0">
                <a:latin typeface="Arial"/>
                <a:cs typeface="Arial"/>
              </a:rPr>
              <a:t>to </a:t>
            </a:r>
            <a:r>
              <a:rPr lang="en-US" b="0" dirty="0" smtClean="0">
                <a:latin typeface="Arial"/>
                <a:cs typeface="Arial"/>
              </a:rPr>
              <a:t>meetings (average 20 people)</a:t>
            </a:r>
          </a:p>
          <a:p>
            <a:pPr lvl="1"/>
            <a:r>
              <a:rPr lang="en-US" sz="1800" b="0" dirty="0">
                <a:latin typeface="Arial"/>
                <a:cs typeface="Arial"/>
              </a:rPr>
              <a:t>Some members attending all meetings (e.g. NASA, NOAA, USGS, CNES, ESA, </a:t>
            </a:r>
            <a:r>
              <a:rPr lang="en-US" sz="1800" b="0" dirty="0" smtClean="0">
                <a:latin typeface="Arial"/>
                <a:cs typeface="Arial"/>
              </a:rPr>
              <a:t>CSIRO</a:t>
            </a:r>
            <a:r>
              <a:rPr lang="en-US" sz="1800" b="0" dirty="0">
                <a:latin typeface="Arial"/>
                <a:cs typeface="Arial"/>
              </a:rPr>
              <a:t>, JAXA, </a:t>
            </a:r>
            <a:r>
              <a:rPr lang="en-US" sz="1800" b="0" dirty="0" smtClean="0">
                <a:latin typeface="Arial"/>
                <a:cs typeface="Arial"/>
              </a:rPr>
              <a:t>CAS/RADI</a:t>
            </a:r>
            <a:r>
              <a:rPr lang="en-US" sz="1800" b="0" dirty="0">
                <a:latin typeface="Arial"/>
                <a:cs typeface="Arial"/>
              </a:rPr>
              <a:t>, </a:t>
            </a:r>
            <a:r>
              <a:rPr lang="en-US" sz="1800" b="0" dirty="0" smtClean="0">
                <a:latin typeface="Arial"/>
                <a:cs typeface="Arial"/>
              </a:rPr>
              <a:t>CAS/AOE, HSO)</a:t>
            </a:r>
          </a:p>
          <a:p>
            <a:pPr lvl="1"/>
            <a:r>
              <a:rPr lang="en-US" sz="1800" b="0" dirty="0">
                <a:latin typeface="Arial"/>
                <a:cs typeface="Arial"/>
              </a:rPr>
              <a:t>O</a:t>
            </a:r>
            <a:r>
              <a:rPr lang="en-US" sz="1800" b="0" dirty="0" smtClean="0">
                <a:latin typeface="Arial"/>
                <a:cs typeface="Arial"/>
              </a:rPr>
              <a:t>thers </a:t>
            </a:r>
            <a:r>
              <a:rPr lang="en-US" sz="1800" b="0" dirty="0">
                <a:latin typeface="Arial"/>
                <a:cs typeface="Arial"/>
              </a:rPr>
              <a:t>attending </a:t>
            </a:r>
            <a:r>
              <a:rPr lang="en-US" sz="1800" b="0" dirty="0" smtClean="0">
                <a:latin typeface="Arial"/>
                <a:cs typeface="Arial"/>
              </a:rPr>
              <a:t>some meetings depending </a:t>
            </a:r>
            <a:r>
              <a:rPr lang="en-US" sz="1800" b="0" dirty="0">
                <a:latin typeface="Arial"/>
                <a:cs typeface="Arial"/>
              </a:rPr>
              <a:t>on </a:t>
            </a:r>
            <a:r>
              <a:rPr lang="en-US" sz="1800" b="0" dirty="0" smtClean="0">
                <a:latin typeface="Arial"/>
                <a:cs typeface="Arial"/>
              </a:rPr>
              <a:t>location/topics (e.g. CSA, EUMETSAT, ROSCOSMOS, INPE, CONAE, DLR, UKSA, ISRO)</a:t>
            </a:r>
          </a:p>
          <a:p>
            <a:pPr lvl="1"/>
            <a:r>
              <a:rPr lang="en-US" sz="1800" b="0" dirty="0" smtClean="0">
                <a:latin typeface="Arial"/>
                <a:cs typeface="Arial"/>
              </a:rPr>
              <a:t>Additional agencies expressed interest </a:t>
            </a:r>
            <a:r>
              <a:rPr lang="en-US" sz="1800" b="0" dirty="0">
                <a:latin typeface="Arial"/>
                <a:cs typeface="Arial"/>
              </a:rPr>
              <a:t>in </a:t>
            </a:r>
            <a:r>
              <a:rPr lang="en-US" sz="1800" b="0" dirty="0" smtClean="0">
                <a:latin typeface="Arial"/>
                <a:cs typeface="Arial"/>
              </a:rPr>
              <a:t>WGISS activities with potential future (stable) participation (</a:t>
            </a:r>
            <a:r>
              <a:rPr lang="en-US" sz="1800" b="0" dirty="0">
                <a:latin typeface="Arial"/>
                <a:cs typeface="Arial"/>
              </a:rPr>
              <a:t>e.g. </a:t>
            </a:r>
            <a:r>
              <a:rPr lang="en-US" sz="1800" b="0" dirty="0" smtClean="0">
                <a:latin typeface="Arial"/>
                <a:cs typeface="Arial"/>
              </a:rPr>
              <a:t>GISTDA</a:t>
            </a:r>
            <a:r>
              <a:rPr lang="en-US" sz="1800" b="0" dirty="0">
                <a:latin typeface="Arial"/>
                <a:cs typeface="Arial"/>
              </a:rPr>
              <a:t>, </a:t>
            </a:r>
            <a:r>
              <a:rPr lang="en-US" sz="1800" b="0" dirty="0" smtClean="0">
                <a:latin typeface="Arial"/>
                <a:cs typeface="Arial"/>
              </a:rPr>
              <a:t>VNSC/VAST, ASI)</a:t>
            </a:r>
            <a:endParaRPr lang="en-US" sz="1800" b="0" dirty="0">
              <a:latin typeface="Arial"/>
              <a:cs typeface="Arial"/>
            </a:endParaRPr>
          </a:p>
          <a:p>
            <a:pPr marL="0" indent="0" algn="l">
              <a:buNone/>
            </a:pPr>
            <a:endParaRPr lang="en-US" b="0" dirty="0" smtClean="0">
              <a:latin typeface="Arial"/>
              <a:cs typeface="Arial"/>
            </a:endParaRPr>
          </a:p>
          <a:p>
            <a:pPr algn="l"/>
            <a:r>
              <a:rPr lang="en-US" dirty="0" smtClean="0">
                <a:latin typeface="Arial"/>
                <a:cs typeface="Arial"/>
              </a:rPr>
              <a:t>Chairmanship after 2019 Plenary:</a:t>
            </a:r>
          </a:p>
          <a:p>
            <a:pPr lvl="1" algn="l"/>
            <a:r>
              <a:rPr lang="en-US" b="0" dirty="0" smtClean="0">
                <a:latin typeface="Arial"/>
                <a:cs typeface="Arial"/>
              </a:rPr>
              <a:t>WGISS Chair: Robert Woodcock (CSIRO)</a:t>
            </a:r>
            <a:endParaRPr lang="en-US" b="0" dirty="0">
              <a:latin typeface="Arial"/>
              <a:cs typeface="Arial"/>
            </a:endParaRPr>
          </a:p>
          <a:p>
            <a:pPr lvl="1" algn="l"/>
            <a:r>
              <a:rPr lang="en-US" b="0" dirty="0" smtClean="0">
                <a:latin typeface="Arial"/>
                <a:cs typeface="Arial"/>
              </a:rPr>
              <a:t>WGISS </a:t>
            </a:r>
            <a:r>
              <a:rPr lang="en-US" b="0" dirty="0">
                <a:latin typeface="Arial"/>
                <a:cs typeface="Arial"/>
              </a:rPr>
              <a:t>Vice </a:t>
            </a:r>
            <a:r>
              <a:rPr lang="en-US" b="0" dirty="0" smtClean="0">
                <a:latin typeface="Arial"/>
                <a:cs typeface="Arial"/>
              </a:rPr>
              <a:t>Chair: Makoto </a:t>
            </a:r>
            <a:r>
              <a:rPr lang="en-US" b="0" dirty="0" err="1" smtClean="0">
                <a:latin typeface="Arial"/>
                <a:cs typeface="Arial"/>
              </a:rPr>
              <a:t>Natsuisaka</a:t>
            </a:r>
            <a:r>
              <a:rPr lang="en-US" b="0" dirty="0" smtClean="0">
                <a:latin typeface="Arial"/>
                <a:cs typeface="Arial"/>
              </a:rPr>
              <a:t> (JAXA)</a:t>
            </a:r>
          </a:p>
          <a:p>
            <a:pPr marL="457200" lvl="1" indent="0" algn="l">
              <a:buNone/>
            </a:pPr>
            <a:endParaRPr lang="en-US" b="0" dirty="0">
              <a:latin typeface="Arial"/>
              <a:cs typeface="Arial"/>
            </a:endParaRPr>
          </a:p>
          <a:p>
            <a:r>
              <a:rPr lang="en-AU" b="0" dirty="0" smtClean="0">
                <a:latin typeface="Arial"/>
                <a:cs typeface="Arial"/>
              </a:rPr>
              <a:t>WGISS </a:t>
            </a:r>
            <a:r>
              <a:rPr lang="en-AU" b="0" dirty="0">
                <a:latin typeface="Arial"/>
                <a:cs typeface="Arial"/>
              </a:rPr>
              <a:t>Infrastructure Services Project (WISP) </a:t>
            </a:r>
            <a:r>
              <a:rPr lang="en-AU" b="0" dirty="0" smtClean="0">
                <a:latin typeface="Arial"/>
                <a:cs typeface="Arial"/>
              </a:rPr>
              <a:t>core services/support (</a:t>
            </a:r>
            <a:r>
              <a:rPr lang="en-AU" b="0" dirty="0" err="1">
                <a:latin typeface="Arial"/>
                <a:cs typeface="Arial"/>
              </a:rPr>
              <a:t>e.g</a:t>
            </a:r>
            <a:r>
              <a:rPr lang="en-AU" b="0" dirty="0">
                <a:latin typeface="Arial"/>
                <a:cs typeface="Arial"/>
              </a:rPr>
              <a:t> </a:t>
            </a:r>
            <a:r>
              <a:rPr lang="en-AU" b="0" dirty="0" err="1">
                <a:latin typeface="Arial"/>
                <a:cs typeface="Arial"/>
              </a:rPr>
              <a:t>webconf</a:t>
            </a:r>
            <a:r>
              <a:rPr lang="en-AU" b="0" dirty="0">
                <a:latin typeface="Arial"/>
                <a:cs typeface="Arial"/>
              </a:rPr>
              <a:t>, website, mailing list, meetings archive</a:t>
            </a:r>
            <a:r>
              <a:rPr lang="en-AU" b="0" dirty="0" smtClean="0">
                <a:latin typeface="Arial"/>
                <a:cs typeface="Arial"/>
              </a:rPr>
              <a:t>) shared between WGISS Secretariat and SEO team.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Sustainable Commitment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14" y="3981266"/>
            <a:ext cx="1503158" cy="15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420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9247" y="1240372"/>
            <a:ext cx="8915400" cy="5446267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WGISS Deliverables progress updated in CEOS Deliverables Tracking Tool</a:t>
            </a:r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marL="0" lvl="0" indent="0">
              <a:buNone/>
            </a:pPr>
            <a:endParaRPr lang="en-US" sz="1400" b="1" dirty="0" smtClean="0"/>
          </a:p>
          <a:p>
            <a:pPr lvl="0"/>
            <a:r>
              <a:rPr lang="en-US" sz="1400" b="1" dirty="0" smtClean="0"/>
              <a:t>CARB-15</a:t>
            </a:r>
            <a:r>
              <a:rPr lang="en-US" sz="1400" dirty="0" smtClean="0"/>
              <a:t>: Carbon Data Portal </a:t>
            </a:r>
            <a:r>
              <a:rPr lang="en-US" sz="1400" dirty="0"/>
              <a:t>-</a:t>
            </a:r>
            <a:r>
              <a:rPr lang="en-US" sz="1400" dirty="0" smtClean="0"/>
              <a:t> </a:t>
            </a:r>
            <a:r>
              <a:rPr lang="en-US" sz="1400" i="1" u="sng" dirty="0" smtClean="0">
                <a:solidFill>
                  <a:srgbClr val="008000"/>
                </a:solidFill>
              </a:rPr>
              <a:t>Action Closed</a:t>
            </a:r>
          </a:p>
          <a:p>
            <a:r>
              <a:rPr lang="en-US" sz="1400" b="1" dirty="0"/>
              <a:t>DATA-2: </a:t>
            </a:r>
            <a:r>
              <a:rPr lang="en-US" sz="1400" dirty="0"/>
              <a:t>CEOS Agency datasets through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WGISS </a:t>
            </a:r>
            <a:r>
              <a:rPr lang="en-US" sz="1400" dirty="0"/>
              <a:t>CDA </a:t>
            </a:r>
            <a:r>
              <a:rPr lang="en-US" sz="1400" dirty="0" smtClean="0"/>
              <a:t>- </a:t>
            </a:r>
            <a:r>
              <a:rPr lang="en-US" sz="1400" i="1" u="sng" dirty="0"/>
              <a:t>Q2 Every Year</a:t>
            </a:r>
          </a:p>
          <a:p>
            <a:r>
              <a:rPr lang="en-US" sz="1400" b="1" dirty="0" smtClean="0"/>
              <a:t>DATA</a:t>
            </a:r>
            <a:r>
              <a:rPr lang="en-US" sz="1400" b="1" dirty="0"/>
              <a:t>-9: </a:t>
            </a:r>
            <a:r>
              <a:rPr lang="en-US" sz="1400" dirty="0"/>
              <a:t>ECVs/CDRs </a:t>
            </a:r>
            <a:r>
              <a:rPr lang="en-US" sz="1400" b="1" dirty="0"/>
              <a:t>-</a:t>
            </a:r>
            <a:r>
              <a:rPr lang="en-US" sz="1400" b="1" dirty="0" smtClean="0"/>
              <a:t> </a:t>
            </a:r>
            <a:r>
              <a:rPr lang="en-US" sz="1400" i="1" u="sng" dirty="0" smtClean="0"/>
              <a:t>Q4 2019</a:t>
            </a:r>
            <a:endParaRPr lang="en-US" sz="1400" i="1" u="sng" dirty="0"/>
          </a:p>
          <a:p>
            <a:r>
              <a:rPr lang="en-US" sz="1400" b="1" dirty="0" smtClean="0"/>
              <a:t>DATA</a:t>
            </a:r>
            <a:r>
              <a:rPr lang="en-US" sz="1400" b="1" dirty="0"/>
              <a:t>-11</a:t>
            </a:r>
            <a:r>
              <a:rPr lang="en-US" sz="1400" dirty="0"/>
              <a:t>: </a:t>
            </a:r>
            <a:r>
              <a:rPr lang="en-US" sz="1400" dirty="0" smtClean="0"/>
              <a:t>Technology webinars </a:t>
            </a:r>
            <a:r>
              <a:rPr lang="en-US" sz="1400" b="1" dirty="0" smtClean="0"/>
              <a:t>- </a:t>
            </a:r>
            <a:r>
              <a:rPr lang="en-US" sz="1400" i="1" u="sng" dirty="0"/>
              <a:t>Q4 </a:t>
            </a:r>
            <a:r>
              <a:rPr lang="en-US" sz="1400" i="1" u="sng" dirty="0" smtClean="0"/>
              <a:t>2019</a:t>
            </a:r>
            <a:endParaRPr lang="en-US" sz="1400" dirty="0"/>
          </a:p>
          <a:p>
            <a:r>
              <a:rPr lang="en-US" sz="1400" b="1" dirty="0" smtClean="0"/>
              <a:t>DATA-13: </a:t>
            </a:r>
            <a:r>
              <a:rPr lang="en-US" sz="1400" dirty="0" smtClean="0"/>
              <a:t>Single Sign-On Paper </a:t>
            </a:r>
            <a:r>
              <a:rPr lang="en-US" sz="1400" dirty="0"/>
              <a:t>-</a:t>
            </a:r>
            <a:r>
              <a:rPr lang="en-US" sz="1400" dirty="0" smtClean="0"/>
              <a:t> </a:t>
            </a:r>
            <a:r>
              <a:rPr lang="en-US" sz="1400" i="1" u="sng" dirty="0" smtClean="0">
                <a:solidFill>
                  <a:srgbClr val="FF0000"/>
                </a:solidFill>
              </a:rPr>
              <a:t>Q2 2019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b="1" dirty="0" smtClean="0"/>
              <a:t>DATA</a:t>
            </a:r>
            <a:r>
              <a:rPr lang="en-US" sz="1400" b="1" dirty="0"/>
              <a:t>-15: </a:t>
            </a:r>
            <a:r>
              <a:rPr lang="en-US" sz="1400" dirty="0" smtClean="0"/>
              <a:t>AI White Paper - </a:t>
            </a:r>
            <a:r>
              <a:rPr lang="en-US" sz="1400" i="1" u="sng" dirty="0"/>
              <a:t>Q4 </a:t>
            </a:r>
            <a:r>
              <a:rPr lang="en-US" sz="1400" i="1" u="sng" dirty="0" smtClean="0"/>
              <a:t>2020</a:t>
            </a:r>
            <a:endParaRPr lang="en-US" sz="1400" dirty="0"/>
          </a:p>
          <a:p>
            <a:r>
              <a:rPr lang="en-US" sz="1400" b="1" dirty="0"/>
              <a:t>DATA-16: </a:t>
            </a:r>
            <a:r>
              <a:rPr lang="en-US" sz="1400" dirty="0"/>
              <a:t>CEOS data </a:t>
            </a:r>
            <a:r>
              <a:rPr lang="en-US" sz="1400" dirty="0" smtClean="0"/>
              <a:t>in GEO </a:t>
            </a:r>
            <a:r>
              <a:rPr lang="en-US" sz="1400" b="1" dirty="0" smtClean="0"/>
              <a:t>- </a:t>
            </a:r>
            <a:r>
              <a:rPr lang="en-US" sz="1400" i="1" u="sng" dirty="0"/>
              <a:t>Q4 </a:t>
            </a:r>
            <a:r>
              <a:rPr lang="en-US" sz="1400" i="1" u="sng" dirty="0" smtClean="0"/>
              <a:t>2019</a:t>
            </a:r>
            <a:r>
              <a:rPr lang="en-US" sz="1400" dirty="0" smtClean="0"/>
              <a:t> </a:t>
            </a:r>
            <a:endParaRPr lang="en-US" sz="1400" dirty="0"/>
          </a:p>
          <a:p>
            <a:pPr lvl="0"/>
            <a:endParaRPr lang="en-US" sz="900" dirty="0" smtClean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122809"/>
            <a:ext cx="4953000" cy="533400"/>
          </a:xfrm>
        </p:spPr>
        <p:txBody>
          <a:bodyPr/>
          <a:lstStyle/>
          <a:p>
            <a:pPr algn="ctr"/>
            <a:r>
              <a:rPr lang="en-US" b="1" dirty="0" smtClean="0"/>
              <a:t>CEOS Work Plan 2019-21 </a:t>
            </a:r>
          </a:p>
          <a:p>
            <a:pPr algn="ctr"/>
            <a:r>
              <a:rPr lang="en-US" b="1" dirty="0" smtClean="0"/>
              <a:t>WGISS Deliverables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64189"/>
            <a:ext cx="7683015" cy="15394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4406874" y="3415906"/>
            <a:ext cx="4563747" cy="234192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0"/>
            <a:r>
              <a:rPr lang="en-US" sz="1400" b="1" dirty="0"/>
              <a:t>FDA-5: </a:t>
            </a:r>
            <a:r>
              <a:rPr lang="en-US" sz="1400" dirty="0"/>
              <a:t>Awareness of FDAs - </a:t>
            </a:r>
            <a:r>
              <a:rPr lang="en-US" sz="1400" i="1" u="sng" dirty="0">
                <a:solidFill>
                  <a:srgbClr val="008000"/>
                </a:solidFill>
              </a:rPr>
              <a:t>Action Closed</a:t>
            </a:r>
            <a:endParaRPr lang="en-US" sz="1400" dirty="0"/>
          </a:p>
          <a:p>
            <a:r>
              <a:rPr lang="en-US" sz="1400" b="1" dirty="0"/>
              <a:t>FDA-8: </a:t>
            </a:r>
            <a:r>
              <a:rPr lang="en-US" sz="1400" dirty="0"/>
              <a:t>FDA Block Paper - </a:t>
            </a:r>
            <a:r>
              <a:rPr lang="en-US" sz="1400" i="1" u="sng" dirty="0">
                <a:solidFill>
                  <a:srgbClr val="FF0000"/>
                </a:solidFill>
              </a:rPr>
              <a:t>Q3 2019</a:t>
            </a:r>
            <a:endParaRPr lang="en-US" sz="1400" dirty="0"/>
          </a:p>
          <a:p>
            <a:r>
              <a:rPr lang="en-US" sz="1400" b="1" dirty="0" smtClean="0"/>
              <a:t>FDA</a:t>
            </a:r>
            <a:r>
              <a:rPr lang="en-US" sz="1400" b="1" dirty="0"/>
              <a:t>-9: </a:t>
            </a:r>
            <a:r>
              <a:rPr lang="en-US" sz="1400" dirty="0"/>
              <a:t>FDA Inventory - </a:t>
            </a:r>
            <a:r>
              <a:rPr lang="en-US" sz="1400" i="1" u="sng" dirty="0">
                <a:solidFill>
                  <a:srgbClr val="008000"/>
                </a:solidFill>
              </a:rPr>
              <a:t>Action Closed</a:t>
            </a:r>
            <a:endParaRPr lang="en-US" sz="1400" dirty="0"/>
          </a:p>
          <a:p>
            <a:r>
              <a:rPr lang="en-US" sz="1400" b="1" dirty="0" smtClean="0"/>
              <a:t>FDA-10: </a:t>
            </a:r>
            <a:r>
              <a:rPr lang="en-US" sz="1400" dirty="0" smtClean="0"/>
              <a:t>Software/Tools Inventory &amp; Access </a:t>
            </a:r>
            <a:r>
              <a:rPr lang="en-US" sz="1400" dirty="0"/>
              <a:t>-</a:t>
            </a:r>
            <a:r>
              <a:rPr lang="en-US" sz="1400" dirty="0" smtClean="0"/>
              <a:t> </a:t>
            </a:r>
            <a:r>
              <a:rPr lang="en-US" sz="1400" i="1" u="sng" dirty="0" smtClean="0">
                <a:solidFill>
                  <a:srgbClr val="FF0000"/>
                </a:solidFill>
              </a:rPr>
              <a:t>Q3 </a:t>
            </a:r>
            <a:r>
              <a:rPr lang="en-US" sz="1400" i="1" u="sng" dirty="0">
                <a:solidFill>
                  <a:srgbClr val="FF0000"/>
                </a:solidFill>
              </a:rPr>
              <a:t>2019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b="1" dirty="0" smtClean="0"/>
              <a:t>FDA-14: </a:t>
            </a:r>
            <a:r>
              <a:rPr lang="en-US" sz="1400" dirty="0" smtClean="0"/>
              <a:t>SW tools access through WGISS CDA </a:t>
            </a:r>
            <a:r>
              <a:rPr lang="en-US" sz="1400" dirty="0"/>
              <a:t>- </a:t>
            </a:r>
            <a:r>
              <a:rPr lang="en-US" sz="1400" i="1" u="sng" dirty="0"/>
              <a:t>Q4 2020</a:t>
            </a:r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9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88213" y="5852197"/>
            <a:ext cx="86099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3366FF"/>
                </a:solidFill>
              </a:rPr>
              <a:t>CEOS </a:t>
            </a:r>
            <a:r>
              <a:rPr lang="en-US" sz="2000" b="1" dirty="0">
                <a:solidFill>
                  <a:srgbClr val="3366FF"/>
                </a:solidFill>
              </a:rPr>
              <a:t>Work Plan 2020-22 will be </a:t>
            </a:r>
            <a:r>
              <a:rPr lang="en-US" sz="2000" b="1" dirty="0" smtClean="0">
                <a:solidFill>
                  <a:srgbClr val="3366FF"/>
                </a:solidFill>
              </a:rPr>
              <a:t>prepared from </a:t>
            </a:r>
            <a:r>
              <a:rPr lang="en-US" sz="2000" b="1" dirty="0">
                <a:solidFill>
                  <a:srgbClr val="3366FF"/>
                </a:solidFill>
              </a:rPr>
              <a:t>mid-November to mid-February </a:t>
            </a:r>
          </a:p>
        </p:txBody>
      </p:sp>
    </p:spTree>
    <p:extLst>
      <p:ext uri="{BB962C8B-B14F-4D97-AF65-F5344CB8AC3E}">
        <p14:creationId xmlns:p14="http://schemas.microsoft.com/office/powerpoint/2010/main" val="35244024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399" y="211204"/>
            <a:ext cx="5481165" cy="533400"/>
          </a:xfrm>
        </p:spPr>
        <p:txBody>
          <a:bodyPr/>
          <a:lstStyle/>
          <a:p>
            <a:pPr algn="ctr"/>
            <a:r>
              <a:rPr lang="en-US" sz="2000" b="1" dirty="0"/>
              <a:t>2019 CEOS SIT Technical Workshop, Fairbanks </a:t>
            </a:r>
            <a:r>
              <a:rPr lang="en-US" sz="2000" b="1" dirty="0" smtClean="0"/>
              <a:t>(USA</a:t>
            </a:r>
            <a:r>
              <a:rPr lang="en-US" sz="2000" b="1" dirty="0"/>
              <a:t>) </a:t>
            </a:r>
            <a:r>
              <a:rPr lang="en-US" sz="2000" b="1" dirty="0" smtClean="0"/>
              <a:t>9-12 </a:t>
            </a:r>
            <a:r>
              <a:rPr lang="en-US" sz="2000" b="1" dirty="0"/>
              <a:t>September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85" y="1378130"/>
            <a:ext cx="4525907" cy="4610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58" y="1378130"/>
            <a:ext cx="4235360" cy="46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544" y="6078273"/>
            <a:ext cx="8716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http://ceos.org/meetings/2019-sit-technical-workshop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831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4" y="190601"/>
            <a:ext cx="8073733" cy="533400"/>
          </a:xfrm>
        </p:spPr>
        <p:txBody>
          <a:bodyPr/>
          <a:lstStyle/>
          <a:p>
            <a:pPr algn="ctr"/>
            <a:r>
              <a:rPr lang="en-US" sz="2000" dirty="0" smtClean="0"/>
              <a:t>2019 CEOS SIT Technical Workshop</a:t>
            </a:r>
            <a:r>
              <a:rPr lang="en-US" sz="2000" b="1" dirty="0" smtClean="0"/>
              <a:t>, Fairbanks (Alaska, USA) VC-WG-AHT Working Day, 9 September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085" y="1612916"/>
            <a:ext cx="8843824" cy="499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WG </a:t>
            </a:r>
            <a:r>
              <a:rPr lang="en-US" dirty="0"/>
              <a:t>Study </a:t>
            </a:r>
            <a:r>
              <a:rPr lang="en-US" dirty="0" smtClean="0"/>
              <a:t>Team: address additional user communities needs</a:t>
            </a:r>
            <a:r>
              <a:rPr lang="en-US" dirty="0"/>
              <a:t> </a:t>
            </a:r>
            <a:r>
              <a:rPr lang="en-US" dirty="0" smtClean="0"/>
              <a:t>(e.g. from GEO) through the set-up of as new working group: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r>
              <a:rPr lang="en-US" dirty="0" smtClean="0"/>
              <a:t>Recommendation to use existing </a:t>
            </a:r>
            <a:r>
              <a:rPr lang="en-US" dirty="0"/>
              <a:t>CEOS organization without </a:t>
            </a:r>
            <a:r>
              <a:rPr lang="en-US" dirty="0" smtClean="0"/>
              <a:t>a </a:t>
            </a:r>
            <a:r>
              <a:rPr lang="en-US" dirty="0"/>
              <a:t>new </a:t>
            </a:r>
            <a:r>
              <a:rPr lang="en-US" dirty="0" smtClean="0"/>
              <a:t>WG;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r>
              <a:rPr lang="en-US" dirty="0" smtClean="0"/>
              <a:t>WG study team to prepare a final proposal for CEOS plenary endorsement.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endParaRPr lang="en-US" sz="105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Ocean Virtual Constellations Merger Study Team: merge </a:t>
            </a:r>
            <a:r>
              <a:rPr lang="en-US" dirty="0" smtClean="0"/>
              <a:t>four </a:t>
            </a:r>
            <a:r>
              <a:rPr lang="en-US" dirty="0"/>
              <a:t>Ocean </a:t>
            </a:r>
            <a:r>
              <a:rPr lang="en-US" dirty="0" smtClean="0"/>
              <a:t>VCs to </a:t>
            </a:r>
            <a:r>
              <a:rPr lang="en-US" dirty="0"/>
              <a:t>increase engagement and improve </a:t>
            </a:r>
            <a:r>
              <a:rPr lang="en-US" dirty="0" smtClean="0"/>
              <a:t>delivery </a:t>
            </a:r>
            <a:r>
              <a:rPr lang="en-US" dirty="0"/>
              <a:t>of cross-domain, integrated </a:t>
            </a:r>
            <a:r>
              <a:rPr lang="en-US" dirty="0" smtClean="0"/>
              <a:t>products: </a:t>
            </a:r>
            <a:endParaRPr lang="en-US" dirty="0"/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Recommendation </a:t>
            </a:r>
            <a:r>
              <a:rPr lang="en-US" dirty="0">
                <a:sym typeface="Wingdings"/>
              </a:rPr>
              <a:t>not to merge the </a:t>
            </a:r>
            <a:r>
              <a:rPr lang="en-US" dirty="0" smtClean="0">
                <a:sym typeface="Wingdings"/>
              </a:rPr>
              <a:t>four OVCs </a:t>
            </a:r>
            <a:r>
              <a:rPr lang="en-US" dirty="0">
                <a:sym typeface="Wingdings"/>
              </a:rPr>
              <a:t>(3 pros, 8 cons</a:t>
            </a:r>
            <a:r>
              <a:rPr lang="en-US" dirty="0" smtClean="0">
                <a:sym typeface="Wingdings"/>
              </a:rPr>
              <a:t>);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Need to implement a </a:t>
            </a:r>
            <a:r>
              <a:rPr lang="en-US" dirty="0">
                <a:sym typeface="Wingdings"/>
              </a:rPr>
              <a:t>more rigorous tasking and feedback process between CEOS Agency Principals and individual </a:t>
            </a:r>
            <a:r>
              <a:rPr lang="en-US" dirty="0" smtClean="0">
                <a:sym typeface="Wingdings"/>
              </a:rPr>
              <a:t>VCs, and to identify </a:t>
            </a:r>
            <a:r>
              <a:rPr lang="en-US" dirty="0">
                <a:sym typeface="Wingdings"/>
              </a:rPr>
              <a:t>a CEOS mechanism </a:t>
            </a:r>
            <a:r>
              <a:rPr lang="en-US" dirty="0" smtClean="0">
                <a:sym typeface="Wingdings"/>
              </a:rPr>
              <a:t>to </a:t>
            </a:r>
            <a:r>
              <a:rPr lang="en-US" dirty="0">
                <a:sym typeface="Wingdings"/>
              </a:rPr>
              <a:t>develop requirements for </a:t>
            </a:r>
            <a:r>
              <a:rPr lang="en-US" dirty="0" smtClean="0">
                <a:sym typeface="Wingdings"/>
              </a:rPr>
              <a:t>integrated/cross</a:t>
            </a:r>
            <a:r>
              <a:rPr lang="en-US" dirty="0">
                <a:sym typeface="Wingdings"/>
              </a:rPr>
              <a:t>-domain </a:t>
            </a:r>
            <a:r>
              <a:rPr lang="en-US" dirty="0" smtClean="0">
                <a:sym typeface="Wingdings"/>
              </a:rPr>
              <a:t>products to be delivered in a coordinated way by individual VCs.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Wingdings" charset="0"/>
              <a:buChar char="à"/>
            </a:pPr>
            <a:endParaRPr lang="en-US" sz="1050" dirty="0">
              <a:sym typeface="Wingdings"/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dirty="0" smtClean="0"/>
              <a:t>Minor Language update in the VC Process Paper for </a:t>
            </a:r>
            <a:r>
              <a:rPr lang="en-US" dirty="0"/>
              <a:t>VC Leadership </a:t>
            </a:r>
            <a:r>
              <a:rPr lang="en-US" dirty="0" smtClean="0"/>
              <a:t>Succession.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802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5" y="120041"/>
            <a:ext cx="7517116" cy="533400"/>
          </a:xfrm>
        </p:spPr>
        <p:txBody>
          <a:bodyPr/>
          <a:lstStyle/>
          <a:p>
            <a:pPr algn="ctr"/>
            <a:r>
              <a:rPr lang="en-US" sz="2000" dirty="0"/>
              <a:t>2019 CEOS SIT Technical Workshop, Fairbanks (Alaska, USA) VC-WG-AHT Working Day, 9 September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25" y="1574727"/>
            <a:ext cx="8912578" cy="4816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Data Exploitation/Use Session </a:t>
            </a:r>
            <a:r>
              <a:rPr lang="en-US" sz="2000" dirty="0" smtClean="0"/>
              <a:t>(chaired by WGISS/WGCV):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Interplay </a:t>
            </a:r>
            <a:r>
              <a:rPr lang="en-US" sz="1600" dirty="0"/>
              <a:t>between WGCV and WGISS on calibration may be a fruitful work area for future;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Outreach </a:t>
            </a:r>
            <a:r>
              <a:rPr lang="en-US" sz="1600" dirty="0"/>
              <a:t>to Agencies for compliance with guidelines is slow, suggest we work through VCs in addition</a:t>
            </a:r>
            <a:r>
              <a:rPr lang="en-US" sz="1600" dirty="0" smtClean="0"/>
              <a:t>;</a:t>
            </a: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If </a:t>
            </a:r>
            <a:r>
              <a:rPr lang="en-US" sz="1600" dirty="0"/>
              <a:t>end-user motivated data formats or approaches are developed within VCs, they should coordinate with WGISS.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Actions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AI.WGDAY.01A</a:t>
            </a:r>
            <a:r>
              <a:rPr lang="en-US" sz="1600" dirty="0"/>
              <a:t> WGISS SLT to review VC </a:t>
            </a:r>
            <a:r>
              <a:rPr lang="en-US" sz="1600" dirty="0" smtClean="0"/>
              <a:t>data collection inventories (EXCEL) and </a:t>
            </a:r>
            <a:r>
              <a:rPr lang="en-US" sz="1600" dirty="0"/>
              <a:t>confirm if/what information is missing </a:t>
            </a:r>
            <a:r>
              <a:rPr lang="en-US" sz="1600" dirty="0" smtClean="0"/>
              <a:t>to generate </a:t>
            </a:r>
            <a:r>
              <a:rPr lang="en-US" sz="1600" dirty="0"/>
              <a:t>DIF-10 metadata for the datasets therein </a:t>
            </a:r>
            <a:r>
              <a:rPr lang="en-US" sz="1600" dirty="0" smtClean="0"/>
              <a:t>included</a:t>
            </a:r>
            <a:r>
              <a:rPr lang="en-US" sz="1600" dirty="0"/>
              <a:t>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AI.WGDAY.01B</a:t>
            </a:r>
            <a:r>
              <a:rPr lang="en-US" sz="1600" dirty="0"/>
              <a:t> WGISS SLT to </a:t>
            </a:r>
            <a:r>
              <a:rPr lang="en-US" sz="1600" dirty="0" smtClean="0"/>
              <a:t>prepare a template for VC Leads </a:t>
            </a:r>
            <a:r>
              <a:rPr lang="en-US" sz="1600" dirty="0"/>
              <a:t>to gather </a:t>
            </a:r>
            <a:r>
              <a:rPr lang="en-US" sz="1600" dirty="0" smtClean="0"/>
              <a:t>information for IDN registration. Ask for specific needs (</a:t>
            </a:r>
            <a:r>
              <a:rPr lang="en-US" sz="1600" dirty="0"/>
              <a:t>e.g. One-stop-shop data discovery and access for relevant data sets and tools? Community portals?</a:t>
            </a:r>
            <a:r>
              <a:rPr lang="en-US" sz="1600" dirty="0" smtClean="0"/>
              <a:t>);</a:t>
            </a: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i="1" dirty="0"/>
              <a:t>AI.WGDAY.02</a:t>
            </a:r>
            <a:r>
              <a:rPr lang="en-US" sz="1600" dirty="0"/>
              <a:t> WGISS SLT to continue work with SDG AHT Lead for discovery/access to SDG indicators relevant datasets</a:t>
            </a:r>
            <a:r>
              <a:rPr lang="en-US" sz="1600" dirty="0" smtClean="0"/>
              <a:t>.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751944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5" y="120041"/>
            <a:ext cx="7517116" cy="533400"/>
          </a:xfrm>
        </p:spPr>
        <p:txBody>
          <a:bodyPr/>
          <a:lstStyle/>
          <a:p>
            <a:pPr algn="ctr"/>
            <a:r>
              <a:rPr lang="en-US" sz="2000" dirty="0"/>
              <a:t>2019 CEOS SIT Technical Workshop, Fairbanks (Alaska, USA) VC-WG-AHT Working Day, 9 September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80004" y="1398957"/>
            <a:ext cx="9025275" cy="564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CEOS ARD Strategy </a:t>
            </a:r>
            <a:r>
              <a:rPr lang="en-US" dirty="0" smtClean="0"/>
              <a:t>(August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October 2019</a:t>
            </a:r>
            <a:r>
              <a:rPr lang="en-US" dirty="0" smtClean="0"/>
              <a:t>): good </a:t>
            </a:r>
            <a:r>
              <a:rPr lang="en-US" dirty="0"/>
              <a:t>initial progress for the land imaging elements of ARD (CARD4L</a:t>
            </a:r>
            <a:r>
              <a:rPr lang="en-US" dirty="0" smtClean="0"/>
              <a:t>) but more </a:t>
            </a:r>
            <a:r>
              <a:rPr lang="en-US" dirty="0"/>
              <a:t>general ARD applicability for CEOS needs to be demonstrated with non-land imaging </a:t>
            </a:r>
            <a:r>
              <a:rPr lang="en-US" dirty="0" smtClean="0"/>
              <a:t>examples.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Strategy built around four pillars with actions: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CEOS ARD User </a:t>
            </a:r>
            <a:r>
              <a:rPr lang="en-US" sz="1400" dirty="0" smtClean="0"/>
              <a:t>needs</a:t>
            </a:r>
            <a:r>
              <a:rPr lang="en-US" sz="1400" dirty="0"/>
              <a:t>/</a:t>
            </a:r>
            <a:r>
              <a:rPr lang="en-US" sz="1400" dirty="0" smtClean="0"/>
              <a:t>specs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sym typeface="Wingdings"/>
              </a:rPr>
              <a:t>1.4 CEOS </a:t>
            </a:r>
            <a:r>
              <a:rPr lang="en-US" sz="1400" dirty="0" smtClean="0">
                <a:sym typeface="Wingdings"/>
              </a:rPr>
              <a:t>Interoperability Terminology Report </a:t>
            </a:r>
            <a:r>
              <a:rPr lang="en-US" sz="1400" dirty="0" smtClean="0">
                <a:sym typeface="Wingdings"/>
              </a:rPr>
              <a:t>(Q2 2020, WGISS/Others)</a:t>
            </a:r>
            <a:r>
              <a:rPr lang="en-US" sz="1400" dirty="0" smtClean="0">
                <a:sym typeface="Wingdings"/>
              </a:rPr>
              <a:t>;</a:t>
            </a:r>
            <a:endParaRPr lang="en-US" sz="1400" dirty="0">
              <a:sym typeface="Wingdings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/>
              <a:t>Assured </a:t>
            </a:r>
            <a:r>
              <a:rPr lang="en-US" sz="1400" dirty="0" smtClean="0"/>
              <a:t>Production &amp; Access </a:t>
            </a:r>
            <a:r>
              <a:rPr lang="en-US" sz="1400" dirty="0">
                <a:sym typeface="Wingdings"/>
              </a:rPr>
              <a:t> </a:t>
            </a:r>
            <a:r>
              <a:rPr lang="en-US" sz="1400" dirty="0" smtClean="0">
                <a:sym typeface="Wingdings"/>
              </a:rPr>
              <a:t>2.2 Facilitate Discovery of and Access to CEOS agencies 							ARD (Q1 2020 onwards, WGISS</a:t>
            </a:r>
            <a:r>
              <a:rPr lang="en-US" sz="1400" dirty="0" smtClean="0">
                <a:sym typeface="Wingdings"/>
              </a:rPr>
              <a:t>)</a:t>
            </a:r>
            <a:r>
              <a:rPr lang="en-US" sz="1400" dirty="0" smtClean="0">
                <a:sym typeface="Wingdings"/>
              </a:rPr>
              <a:t>;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ym typeface="Wingdings"/>
              </a:rPr>
              <a:t>						 2.4 CEOS paper on interplay of industry and CEOS ARD 							(Q2 2020, </a:t>
            </a:r>
            <a:r>
              <a:rPr lang="en-US" sz="1400" dirty="0">
                <a:sym typeface="Wingdings"/>
              </a:rPr>
              <a:t>Others/WGISS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 smtClean="0">
              <a:sym typeface="Wingdings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ym typeface="Wingdings"/>
              </a:rPr>
              <a:t>Pilots and Feedback 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sym typeface="Wingdings"/>
              </a:rPr>
              <a:t>3.1 Production of ARD and supply of data aggregators and platforms (Q3 2019 					onwards</a:t>
            </a:r>
            <a:r>
              <a:rPr lang="en-US" sz="1400" dirty="0">
                <a:sym typeface="Wingdings"/>
              </a:rPr>
              <a:t>, Others/WGISS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 smtClean="0">
              <a:sym typeface="Wingdings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/>
              <a:t>Communication/Promotion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sym typeface="Wingdings"/>
              </a:rPr>
              <a:t>4.3 CEOS ARD </a:t>
            </a:r>
            <a:r>
              <a:rPr lang="en-US" sz="1400" dirty="0" err="1" smtClean="0">
                <a:sym typeface="Wingdings"/>
              </a:rPr>
              <a:t>stocktake</a:t>
            </a:r>
            <a:r>
              <a:rPr lang="en-US" sz="1400" dirty="0" smtClean="0">
                <a:sym typeface="Wingdings"/>
              </a:rPr>
              <a:t> and </a:t>
            </a:r>
            <a:r>
              <a:rPr lang="en-US" sz="1400" dirty="0" smtClean="0">
                <a:sym typeface="Wingdings"/>
              </a:rPr>
              <a:t>outlook (</a:t>
            </a:r>
            <a:r>
              <a:rPr lang="en-US" sz="1400" dirty="0">
                <a:sym typeface="Wingdings"/>
              </a:rPr>
              <a:t>Q3 2019 </a:t>
            </a:r>
            <a:r>
              <a:rPr lang="en-US" sz="1400" dirty="0" smtClean="0">
                <a:sym typeface="Wingdings"/>
              </a:rPr>
              <a:t>onwards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smtClean="0">
                <a:sym typeface="Wingdings"/>
              </a:rPr>
              <a:t>Others/WGISS)</a:t>
            </a:r>
            <a:r>
              <a:rPr lang="en-US" sz="1400" dirty="0">
                <a:sym typeface="Wingdings"/>
              </a:rPr>
              <a:t>.</a:t>
            </a:r>
            <a:endParaRPr lang="en-US" sz="1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00" dirty="0"/>
          </a:p>
          <a:p>
            <a:pPr lvl="0"/>
            <a:r>
              <a:rPr lang="en-US" b="1" dirty="0" smtClean="0"/>
              <a:t>WGISS Chair provided comments to ARD strategy</a:t>
            </a:r>
          </a:p>
          <a:p>
            <a:pPr lvl="0"/>
            <a:endParaRPr lang="en-US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Actions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WGISS </a:t>
            </a:r>
            <a:r>
              <a:rPr lang="en-US" sz="1600" dirty="0"/>
              <a:t>Contribution to ARD Strategy to be addressed in more detail and possibly translated in relevant actions for the CEOS Work Plan 2020-</a:t>
            </a:r>
            <a:r>
              <a:rPr lang="en-US" sz="1600" dirty="0" smtClean="0"/>
              <a:t>22</a:t>
            </a:r>
            <a:r>
              <a:rPr lang="en-US" sz="1600" dirty="0"/>
              <a:t> </a:t>
            </a:r>
            <a:r>
              <a:rPr lang="en-US" sz="1600" dirty="0" smtClean="0"/>
              <a:t>(process to be clarified with CEO)</a:t>
            </a: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ARD products tools. Explore possibility to </a:t>
            </a:r>
            <a:r>
              <a:rPr lang="en-US" sz="1600" dirty="0" smtClean="0"/>
              <a:t>organize </a:t>
            </a:r>
            <a:r>
              <a:rPr lang="en-US" sz="1600" dirty="0"/>
              <a:t>a dedicated session at </a:t>
            </a:r>
            <a:r>
              <a:rPr lang="en-US" sz="1600" dirty="0" smtClean="0"/>
              <a:t>WGISS#49.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4977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0085" y="120041"/>
            <a:ext cx="7517116" cy="533400"/>
          </a:xfrm>
        </p:spPr>
        <p:txBody>
          <a:bodyPr/>
          <a:lstStyle/>
          <a:p>
            <a:pPr algn="ctr"/>
            <a:r>
              <a:rPr lang="en-US" sz="2000" dirty="0"/>
              <a:t>2019 CEOS SIT Technical Workshop, Fairbanks (Alaska, USA) VC-WG-AHT Working Day, 9 September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25" y="1369877"/>
            <a:ext cx="891257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00" dirty="0"/>
          </a:p>
          <a:p>
            <a:pPr lvl="0"/>
            <a:r>
              <a:rPr lang="en-US" sz="2000" b="1" dirty="0" smtClean="0"/>
              <a:t>GHG </a:t>
            </a:r>
            <a:r>
              <a:rPr lang="en-US" sz="2000" b="1" dirty="0"/>
              <a:t>and </a:t>
            </a:r>
            <a:r>
              <a:rPr lang="en-US" sz="2000" b="1" dirty="0" smtClean="0"/>
              <a:t>Carbon 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/>
              <a:t>current need for update to the Carbon Strategy</a:t>
            </a:r>
            <a:r>
              <a:rPr lang="en-US" dirty="0" smtClean="0"/>
              <a:t>;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/>
              <a:t>GHG Roadmap: </a:t>
            </a:r>
            <a:r>
              <a:rPr lang="en-US" dirty="0"/>
              <a:t>CEOS group roles </a:t>
            </a:r>
            <a:r>
              <a:rPr lang="en-US" dirty="0" smtClean="0"/>
              <a:t>identified, need </a:t>
            </a:r>
            <a:r>
              <a:rPr lang="en-US" dirty="0"/>
              <a:t>to work more with </a:t>
            </a:r>
            <a:r>
              <a:rPr lang="en-US" dirty="0" smtClean="0"/>
              <a:t>CGMS.</a:t>
            </a:r>
          </a:p>
          <a:p>
            <a:pPr lvl="0"/>
            <a:endParaRPr lang="en-US" dirty="0" smtClean="0"/>
          </a:p>
          <a:p>
            <a:pPr lvl="0"/>
            <a:r>
              <a:rPr lang="en-US" b="1" dirty="0" smtClean="0"/>
              <a:t>Actions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Update </a:t>
            </a:r>
            <a:r>
              <a:rPr lang="en-US" dirty="0" smtClean="0"/>
              <a:t>WGISS Glossary </a:t>
            </a:r>
            <a:r>
              <a:rPr lang="en-US" dirty="0"/>
              <a:t>of Terms to add ECV definitions and other interoperability related terms to help in communicating with external entities: cooperation with WGClimate/LSI-VC/</a:t>
            </a:r>
            <a:r>
              <a:rPr lang="en-US" dirty="0" smtClean="0"/>
              <a:t>WGCV.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r>
              <a:rPr lang="en-US" sz="2000" b="1" dirty="0" smtClean="0"/>
              <a:t>Coastal Observations</a:t>
            </a:r>
            <a:r>
              <a:rPr lang="en-US" sz="2000" dirty="0" smtClean="0"/>
              <a:t>: Suggestion </a:t>
            </a:r>
            <a:r>
              <a:rPr lang="en-US" sz="2000" dirty="0"/>
              <a:t>to form a </a:t>
            </a:r>
            <a:r>
              <a:rPr lang="en-US" sz="2000" b="1" dirty="0"/>
              <a:t>Study Team to initiate the discussion on Coastal observations; </a:t>
            </a:r>
            <a:r>
              <a:rPr lang="en-US" sz="2000" dirty="0"/>
              <a:t>include multi-sensor observations through value chain to extract information for </a:t>
            </a:r>
            <a:r>
              <a:rPr lang="en-US" sz="2000" dirty="0" smtClean="0"/>
              <a:t>users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2000" b="1" i="1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SST-VC preliminarily expressed the need of a Data Cube for coastal activities: could be a potential WGISS project (Pilot contribution to ARD strategy). To be further investigated.</a:t>
            </a:r>
          </a:p>
          <a:p>
            <a:endParaRPr lang="en-US" sz="2000" b="1" i="1" dirty="0"/>
          </a:p>
          <a:p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471181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22637</TotalTime>
  <Words>2171</Words>
  <Application>Microsoft Macintosh PowerPoint</Application>
  <PresentationFormat>On-screen Show (4:3)</PresentationFormat>
  <Paragraphs>205</Paragraphs>
  <Slides>18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4_EUM_template_v03</vt:lpstr>
      <vt:lpstr>Default</vt:lpstr>
      <vt:lpstr>WGISS Working Group on Information Systems &amp;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WGISS Cooperation</vt:lpstr>
      <vt:lpstr>PowerPoint Presentation</vt:lpstr>
      <vt:lpstr>PowerPoint Presentation</vt:lpstr>
      <vt:lpstr>PowerPoint Presentation</vt:lpstr>
      <vt:lpstr>33rd CEOS Plenary</vt:lpstr>
      <vt:lpstr>GEO Events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Mirko Albani</cp:lastModifiedBy>
  <cp:revision>849</cp:revision>
  <dcterms:created xsi:type="dcterms:W3CDTF">2012-08-31T01:11:17Z</dcterms:created>
  <dcterms:modified xsi:type="dcterms:W3CDTF">2019-10-03T13:29:40Z</dcterms:modified>
</cp:coreProperties>
</file>