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69" r:id="rId3"/>
    <p:sldId id="259" r:id="rId4"/>
    <p:sldId id="263" r:id="rId5"/>
    <p:sldId id="264" r:id="rId6"/>
    <p:sldId id="267" r:id="rId7"/>
    <p:sldId id="268" r:id="rId8"/>
    <p:sldId id="261" r:id="rId9"/>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8" autoAdjust="0"/>
    <p:restoredTop sz="94653" autoAdjust="0"/>
  </p:normalViewPr>
  <p:slideViewPr>
    <p:cSldViewPr>
      <p:cViewPr varScale="1">
        <p:scale>
          <a:sx n="53" d="100"/>
          <a:sy n="53" d="100"/>
        </p:scale>
        <p:origin x="148" y="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497385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Arial" panose="020B0604020202020204" pitchFamily="34" charset="0"/>
                <a:cs typeface="Arial" panose="020B0604020202020204" pitchFamily="34" charset="0"/>
              </a:defRPr>
            </a:lvl1pPr>
            <a:lvl2pPr marL="768927" indent="-311727">
              <a:buFont typeface="Courier New" panose="02070309020205020404" pitchFamily="49" charset="0"/>
              <a:buChar char="o"/>
              <a:defRPr sz="2000">
                <a:latin typeface="Arial" panose="020B0604020202020204" pitchFamily="34" charset="0"/>
                <a:cs typeface="Arial" panose="020B0604020202020204" pitchFamily="34" charset="0"/>
              </a:defRPr>
            </a:lvl2pPr>
            <a:lvl3pPr marL="1188719" indent="-274319">
              <a:buFont typeface="Wingdings" panose="05000000000000000000" pitchFamily="2" charset="2"/>
              <a:buChar cha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Proxima Nova Regular"/>
              </a:defRPr>
            </a:lvl1pPr>
          </a:lstStyle>
          <a:p>
            <a:pPr lvl="0"/>
            <a:r>
              <a:rPr lang="en-US" dirty="0" smtClean="0"/>
              <a:t>Title Goes Here</a:t>
            </a:r>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mvpievgrass@gmail.com"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global.gotomeeting.com/join/916841477" TargetMode="External"/><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global.gotomeeting.com/install/91684147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535903" y="2209800"/>
            <a:ext cx="5746243"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dirty="0" smtClean="0">
                <a:solidFill>
                  <a:srgbClr val="FFFFFF"/>
                </a:solidFill>
              </a:rPr>
              <a:t>WGISS Infrastructure Project (WISP) Report</a:t>
            </a:r>
            <a:endParaRPr sz="4200" b="1" dirty="0">
              <a:solidFill>
                <a:srgbClr val="FFFFFF"/>
              </a:solidFill>
            </a:endParaRPr>
          </a:p>
        </p:txBody>
      </p:sp>
      <p:pic>
        <p:nvPicPr>
          <p:cNvPr id="12" name="ceos_logo.png"/>
          <p:cNvPicPr/>
          <p:nvPr/>
        </p:nvPicPr>
        <p:blipFill>
          <a:blip r:embed="rId2">
            <a:extLst/>
          </a:blip>
          <a:stretch>
            <a:fillRect/>
          </a:stretch>
        </p:blipFill>
        <p:spPr>
          <a:xfrm>
            <a:off x="611692" y="720839"/>
            <a:ext cx="2507906" cy="993132"/>
          </a:xfrm>
          <a:prstGeom prst="rect">
            <a:avLst/>
          </a:prstGeom>
          <a:ln w="12700">
            <a:miter lim="400000"/>
          </a:ln>
        </p:spPr>
      </p:pic>
      <p:sp>
        <p:nvSpPr>
          <p:cNvPr id="5" name="Shape 10"/>
          <p:cNvSpPr txBox="1">
            <a:spLocks/>
          </p:cNvSpPr>
          <p:nvPr/>
        </p:nvSpPr>
        <p:spPr>
          <a:xfrm>
            <a:off x="602814" y="1713971"/>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
        <p:nvSpPr>
          <p:cNvPr id="2" name="TextBox 1"/>
          <p:cNvSpPr txBox="1"/>
          <p:nvPr/>
        </p:nvSpPr>
        <p:spPr>
          <a:xfrm>
            <a:off x="914400" y="4495800"/>
            <a:ext cx="4191000" cy="252376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lang="en-US" sz="2800" dirty="0" smtClean="0">
                <a:solidFill>
                  <a:schemeClr val="bg1"/>
                </a:solidFill>
              </a:rPr>
              <a:t>Michelle </a:t>
            </a:r>
            <a:r>
              <a:rPr lang="en-US" sz="2800" dirty="0" err="1" smtClean="0">
                <a:solidFill>
                  <a:schemeClr val="bg1"/>
                </a:solidFill>
              </a:rPr>
              <a:t>Piepgrass</a:t>
            </a:r>
            <a:endParaRPr kumimoji="0" lang="en-US" sz="2800" b="0" i="0" u="none" strike="noStrike" cap="none" spc="0" normalizeH="0" baseline="0" dirty="0" smtClean="0">
              <a:ln>
                <a:noFill/>
              </a:ln>
              <a:solidFill>
                <a:schemeClr val="bg1"/>
              </a:solidFill>
              <a:effectLst/>
              <a:uFillTx/>
            </a:endParaRPr>
          </a:p>
          <a:p>
            <a:pPr marL="0" marR="0" indent="0" algn="l" defTabSz="457200" rtl="0" fontAlgn="auto" latinLnBrk="1" hangingPunct="0">
              <a:lnSpc>
                <a:spcPct val="100000"/>
              </a:lnSpc>
              <a:spcBef>
                <a:spcPts val="0"/>
              </a:spcBef>
              <a:spcAft>
                <a:spcPts val="0"/>
              </a:spcAft>
              <a:buClrTx/>
              <a:buSzTx/>
              <a:buFontTx/>
              <a:buNone/>
              <a:tabLst/>
            </a:pPr>
            <a:r>
              <a:rPr kumimoji="0" lang="en-US" sz="2800" b="0" i="0" u="none" strike="noStrike" cap="none" spc="0" normalizeH="0" baseline="0" dirty="0" smtClean="0">
                <a:ln>
                  <a:noFill/>
                </a:ln>
                <a:solidFill>
                  <a:schemeClr val="bg1"/>
                </a:solidFill>
                <a:effectLst/>
                <a:uFillTx/>
              </a:rPr>
              <a:t>WGISS-48</a:t>
            </a:r>
          </a:p>
          <a:p>
            <a:pPr marL="0" marR="0" indent="0" algn="l" defTabSz="457200" rtl="0" fontAlgn="auto" latinLnBrk="1" hangingPunct="0">
              <a:lnSpc>
                <a:spcPct val="100000"/>
              </a:lnSpc>
              <a:spcBef>
                <a:spcPts val="0"/>
              </a:spcBef>
              <a:spcAft>
                <a:spcPts val="0"/>
              </a:spcAft>
              <a:buClrTx/>
              <a:buSzTx/>
              <a:buFontTx/>
              <a:buNone/>
              <a:tabLst/>
            </a:pPr>
            <a:r>
              <a:rPr lang="en-US" sz="2800" dirty="0" smtClean="0">
                <a:solidFill>
                  <a:schemeClr val="bg1"/>
                </a:solidFill>
              </a:rPr>
              <a:t>Hanoi, Vietnam</a:t>
            </a:r>
          </a:p>
          <a:p>
            <a:pPr algn="l" rtl="0" latinLnBrk="1" hangingPunct="0"/>
            <a:r>
              <a:rPr lang="en-US" sz="2800" dirty="0" smtClean="0">
                <a:solidFill>
                  <a:schemeClr val="bg1"/>
                </a:solidFill>
              </a:rPr>
              <a:t>October 8, 2019</a:t>
            </a:r>
            <a:endParaRPr lang="en-US" sz="2800" dirty="0">
              <a:solidFill>
                <a:schemeClr val="bg1"/>
              </a:solidFill>
            </a:endParaRPr>
          </a:p>
          <a:p>
            <a:pPr marL="0" marR="0" indent="0" algn="r" defTabSz="457200" rtl="0" fontAlgn="auto" latinLnBrk="1" hangingPunct="0">
              <a:lnSpc>
                <a:spcPct val="100000"/>
              </a:lnSpc>
              <a:spcBef>
                <a:spcPts val="0"/>
              </a:spcBef>
              <a:spcAft>
                <a:spcPts val="0"/>
              </a:spcAft>
              <a:buClrTx/>
              <a:buSzTx/>
              <a:buFontTx/>
              <a:buNone/>
              <a:tabLst/>
            </a:pPr>
            <a:endParaRPr kumimoji="0" lang="en-US" sz="2800" b="0" i="0" u="none" strike="noStrike" cap="none" spc="0" normalizeH="0" baseline="0" dirty="0" smtClean="0">
              <a:ln>
                <a:noFill/>
              </a:ln>
              <a:solidFill>
                <a:schemeClr val="bg1"/>
              </a:solidFill>
              <a:effectLst/>
              <a:uFillTx/>
            </a:endParaRPr>
          </a:p>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199" y="1524000"/>
            <a:ext cx="8153400" cy="4724400"/>
          </a:xfrm>
        </p:spPr>
        <p:txBody>
          <a:bodyPr/>
          <a:lstStyle/>
          <a:p>
            <a:pPr marL="0" indent="0">
              <a:buNone/>
            </a:pPr>
            <a:r>
              <a:rPr lang="en-US" i="1" dirty="0" smtClean="0"/>
              <a:t>The </a:t>
            </a:r>
            <a:r>
              <a:rPr lang="en-US" i="1" dirty="0"/>
              <a:t>purpose of the WGISS Infrastructure Services Project (WISP) is to make technology an asset for WGISS needs by offering technological support during WGISS meetings and providing solutions for the needs of other Interest Groups and </a:t>
            </a:r>
            <a:r>
              <a:rPr lang="en-US" i="1" dirty="0" smtClean="0"/>
              <a:t>Projects. The primary activities are:</a:t>
            </a:r>
            <a:endParaRPr lang="en-US" sz="2800" dirty="0"/>
          </a:p>
          <a:p>
            <a:pPr lvl="0"/>
            <a:r>
              <a:rPr lang="en-US" dirty="0" smtClean="0"/>
              <a:t>Creating </a:t>
            </a:r>
            <a:r>
              <a:rPr lang="en-US" dirty="0"/>
              <a:t>and maintaining </a:t>
            </a:r>
            <a:r>
              <a:rPr lang="en-US" dirty="0" smtClean="0"/>
              <a:t>the </a:t>
            </a:r>
            <a:r>
              <a:rPr lang="en-US" dirty="0"/>
              <a:t>WGISS webpages found on the CEOS website.  This includes, but is not limited to, the meeting pages for each WGISS meeting.</a:t>
            </a:r>
          </a:p>
          <a:p>
            <a:pPr lvl="0"/>
            <a:r>
              <a:rPr lang="en-US" dirty="0"/>
              <a:t>Creating and maintaining </a:t>
            </a:r>
            <a:r>
              <a:rPr lang="en-US" dirty="0"/>
              <a:t>9</a:t>
            </a:r>
            <a:r>
              <a:rPr lang="en-US" dirty="0" smtClean="0"/>
              <a:t> </a:t>
            </a:r>
            <a:r>
              <a:rPr lang="en-US" dirty="0"/>
              <a:t>mailing lists which are used by WGISS and its interest groups and project groups.  </a:t>
            </a:r>
          </a:p>
          <a:p>
            <a:pPr lvl="0"/>
            <a:r>
              <a:rPr lang="en-US" dirty="0"/>
              <a:t>Providing teleconference support in the form of </a:t>
            </a:r>
            <a:r>
              <a:rPr lang="en-US" dirty="0" err="1"/>
              <a:t>GotoMeeting</a:t>
            </a:r>
            <a:r>
              <a:rPr lang="en-US" dirty="0"/>
              <a:t> for WGISS teleconferences. </a:t>
            </a:r>
          </a:p>
          <a:p>
            <a:pPr lvl="0"/>
            <a:r>
              <a:rPr lang="en-US" dirty="0"/>
              <a:t>Providing meeting logistics coordination during the semi-annual in-person WGISS meetings including </a:t>
            </a:r>
            <a:r>
              <a:rPr lang="en-US" dirty="0" err="1"/>
              <a:t>GotoMeeting</a:t>
            </a:r>
            <a:r>
              <a:rPr lang="en-US" dirty="0"/>
              <a:t> for the remote attendees.</a:t>
            </a:r>
          </a:p>
          <a:p>
            <a:pPr lvl="0"/>
            <a:endParaRPr lang="en-US" dirty="0"/>
          </a:p>
          <a:p>
            <a:pPr marL="0" indent="0">
              <a:buNone/>
            </a:pPr>
            <a:endParaRPr lang="en-US" sz="1800" dirty="0"/>
          </a:p>
          <a:p>
            <a:endParaRPr lang="en-US" dirty="0"/>
          </a:p>
        </p:txBody>
      </p:sp>
      <p:sp>
        <p:nvSpPr>
          <p:cNvPr id="3" name="Content Placeholder 2"/>
          <p:cNvSpPr>
            <a:spLocks noGrp="1"/>
          </p:cNvSpPr>
          <p:nvPr>
            <p:ph sz="quarter" idx="11"/>
          </p:nvPr>
        </p:nvSpPr>
        <p:spPr/>
        <p:txBody>
          <a:bodyPr/>
          <a:lstStyle/>
          <a:p>
            <a:r>
              <a:rPr lang="en-US" dirty="0"/>
              <a:t>WGISS WISP Responsibilities</a:t>
            </a:r>
            <a:endParaRPr lang="en-US" sz="2000" dirty="0"/>
          </a:p>
          <a:p>
            <a:endParaRPr lang="en-US" dirty="0"/>
          </a:p>
        </p:txBody>
      </p:sp>
    </p:spTree>
    <p:extLst>
      <p:ext uri="{BB962C8B-B14F-4D97-AF65-F5344CB8AC3E}">
        <p14:creationId xmlns:p14="http://schemas.microsoft.com/office/powerpoint/2010/main" val="188641444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3"/>
          <p:cNvSpPr/>
          <p:nvPr/>
        </p:nvSpPr>
        <p:spPr>
          <a:xfrm>
            <a:off x="2419640" y="304800"/>
            <a:ext cx="4193729" cy="90794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defTabSz="914400">
              <a:defRPr>
                <a:solidFill>
                  <a:srgbClr val="000000"/>
                </a:solidFill>
              </a:defRPr>
            </a:pPr>
            <a:r>
              <a:rPr lang="en-US" sz="4400" dirty="0">
                <a:solidFill>
                  <a:schemeClr val="bg1"/>
                </a:solidFill>
                <a:latin typeface="Proxima Nova Regular"/>
              </a:rPr>
              <a:t>Support Team</a:t>
            </a:r>
          </a:p>
          <a:p>
            <a:pPr lvl="0" defTabSz="914400">
              <a:defRPr>
                <a:solidFill>
                  <a:srgbClr val="000000"/>
                </a:solidFill>
              </a:defRPr>
            </a:pPr>
            <a:endParaRPr sz="1500" dirty="0">
              <a:solidFill>
                <a:schemeClr val="bg1"/>
              </a:solidFill>
              <a:latin typeface="Proxima Nova Regular"/>
              <a:ea typeface="Proxima Nova Regular"/>
              <a:cs typeface="Proxima Nova Regular"/>
              <a:sym typeface="Proxima Nova Regular"/>
            </a:endParaRPr>
          </a:p>
        </p:txBody>
      </p:sp>
      <p:sp>
        <p:nvSpPr>
          <p:cNvPr id="3" name="Content Placeholder 2"/>
          <p:cNvSpPr>
            <a:spLocks noGrp="1"/>
          </p:cNvSpPr>
          <p:nvPr>
            <p:ph sz="quarter" idx="10"/>
          </p:nvPr>
        </p:nvSpPr>
        <p:spPr>
          <a:xfrm>
            <a:off x="444884" y="1447800"/>
            <a:ext cx="8153400" cy="4724400"/>
          </a:xfrm>
        </p:spPr>
        <p:txBody>
          <a:bodyPr/>
          <a:lstStyle/>
          <a:p>
            <a:r>
              <a:rPr lang="en-US" sz="4400" u="sng" cap="small" dirty="0">
                <a:solidFill>
                  <a:schemeClr val="accent1">
                    <a:lumMod val="50000"/>
                  </a:schemeClr>
                </a:solidFill>
              </a:rPr>
              <a:t>Lead</a:t>
            </a:r>
          </a:p>
          <a:p>
            <a:pPr lvl="1">
              <a:buFont typeface="Wingdings" pitchFamily="2" charset="2"/>
              <a:buChar char="§"/>
            </a:pPr>
            <a:r>
              <a:rPr lang="en-US" sz="2400" b="1" i="1" dirty="0" smtClean="0">
                <a:solidFill>
                  <a:schemeClr val="accent1">
                    <a:lumMod val="50000"/>
                  </a:schemeClr>
                </a:solidFill>
              </a:rPr>
              <a:t>TBD</a:t>
            </a:r>
            <a:endParaRPr lang="en-US" sz="2400" b="1" i="1" dirty="0">
              <a:solidFill>
                <a:schemeClr val="accent1">
                  <a:lumMod val="50000"/>
                </a:schemeClr>
              </a:solidFill>
            </a:endParaRPr>
          </a:p>
          <a:p>
            <a:pPr marL="457200" lvl="1" indent="0">
              <a:buNone/>
            </a:pPr>
            <a:endParaRPr lang="en-US" dirty="0">
              <a:solidFill>
                <a:schemeClr val="accent1">
                  <a:lumMod val="50000"/>
                </a:schemeClr>
              </a:solidFill>
            </a:endParaRPr>
          </a:p>
          <a:p>
            <a:r>
              <a:rPr lang="en-US" sz="4400" u="sng" cap="small" dirty="0">
                <a:solidFill>
                  <a:schemeClr val="accent1">
                    <a:lumMod val="50000"/>
                  </a:schemeClr>
                </a:solidFill>
              </a:rPr>
              <a:t>Team</a:t>
            </a:r>
          </a:p>
          <a:p>
            <a:pPr lvl="1">
              <a:buFont typeface="Wingdings" pitchFamily="2" charset="2"/>
              <a:buChar char="§"/>
            </a:pPr>
            <a:r>
              <a:rPr lang="en-US" sz="2400" dirty="0" smtClean="0">
                <a:solidFill>
                  <a:schemeClr val="accent1">
                    <a:lumMod val="50000"/>
                  </a:schemeClr>
                </a:solidFill>
              </a:rPr>
              <a:t>Michelle Piepgrass (</a:t>
            </a:r>
            <a:r>
              <a:rPr lang="en-US" sz="2400" dirty="0" smtClean="0">
                <a:solidFill>
                  <a:schemeClr val="accent1">
                    <a:lumMod val="50000"/>
                  </a:schemeClr>
                </a:solidFill>
              </a:rPr>
              <a:t>mvpiepgrass@gmail.com</a:t>
            </a:r>
            <a:r>
              <a:rPr lang="en-US" sz="2400" dirty="0">
                <a:solidFill>
                  <a:schemeClr val="accent1">
                    <a:lumMod val="50000"/>
                  </a:schemeClr>
                </a:solidFill>
              </a:rPr>
              <a:t>)</a:t>
            </a:r>
            <a:endParaRPr lang="en-US" sz="2400" dirty="0" smtClean="0">
              <a:solidFill>
                <a:schemeClr val="accent1">
                  <a:lumMod val="50000"/>
                </a:schemeClr>
              </a:solidFill>
            </a:endParaRPr>
          </a:p>
          <a:p>
            <a:pPr lvl="1" indent="0" algn="ctr">
              <a:buNone/>
            </a:pPr>
            <a:endParaRPr lang="en-US" sz="2400" i="1" dirty="0" smtClean="0">
              <a:solidFill>
                <a:schemeClr val="accent1">
                  <a:lumMod val="50000"/>
                </a:schemeClr>
              </a:solidFill>
            </a:endParaRPr>
          </a:p>
          <a:p>
            <a:pPr lvl="1" indent="0" algn="ctr">
              <a:buNone/>
            </a:pPr>
            <a:r>
              <a:rPr lang="en-US" sz="2400" i="1" dirty="0" smtClean="0">
                <a:solidFill>
                  <a:schemeClr val="accent1">
                    <a:lumMod val="50000"/>
                  </a:schemeClr>
                </a:solidFill>
              </a:rPr>
              <a:t>For </a:t>
            </a:r>
            <a:r>
              <a:rPr lang="en-US" sz="2400" i="1" dirty="0">
                <a:solidFill>
                  <a:schemeClr val="accent1">
                    <a:lumMod val="50000"/>
                  </a:schemeClr>
                </a:solidFill>
              </a:rPr>
              <a:t>any technical CEOS server requests, contact: </a:t>
            </a:r>
            <a:r>
              <a:rPr lang="en-US" sz="2400" i="1" dirty="0" smtClean="0">
                <a:solidFill>
                  <a:schemeClr val="accent1">
                    <a:lumMod val="50000"/>
                  </a:schemeClr>
                </a:solidFill>
              </a:rPr>
              <a:t>it@ama-inc.com</a:t>
            </a:r>
            <a:endParaRPr lang="en-US" sz="2400" i="1" dirty="0">
              <a:solidFill>
                <a:schemeClr val="accent1">
                  <a:lumMod val="50000"/>
                </a:schemeClr>
              </a:solidFill>
            </a:endParaRPr>
          </a:p>
          <a:p>
            <a:pPr marL="0" indent="0" algn="ctr">
              <a:buNone/>
            </a:pPr>
            <a:endParaRPr lang="en-US" sz="1600" i="1" dirty="0"/>
          </a:p>
        </p:txBody>
      </p:sp>
      <p:pic>
        <p:nvPicPr>
          <p:cNvPr id="6" name="Picture 2" descr="C:\Users\Anne.Kennerley\AppData\Local\Microsoft\Windows\Temporary Internet Files\Content.IE5\M8ZDKOIU\teamwork-diversity-20471736[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6628"/>
          <a:stretch/>
        </p:blipFill>
        <p:spPr bwMode="auto">
          <a:xfrm rot="524621">
            <a:off x="6518767" y="1718393"/>
            <a:ext cx="1683527" cy="16807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4323787"/>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1752600" y="152400"/>
            <a:ext cx="6096000" cy="685800"/>
          </a:xfrm>
        </p:spPr>
        <p:txBody>
          <a:bodyPr/>
          <a:lstStyle/>
          <a:p>
            <a:pPr algn="ctr"/>
            <a:r>
              <a:rPr lang="en-US" sz="3600" dirty="0" smtClean="0"/>
              <a:t>WISP Request</a:t>
            </a:r>
            <a:endParaRPr lang="en-US" sz="3600" dirty="0"/>
          </a:p>
        </p:txBody>
      </p:sp>
      <p:sp>
        <p:nvSpPr>
          <p:cNvPr id="2" name="TextBox 1"/>
          <p:cNvSpPr txBox="1"/>
          <p:nvPr/>
        </p:nvSpPr>
        <p:spPr>
          <a:xfrm>
            <a:off x="381000" y="1571386"/>
            <a:ext cx="7391400" cy="440120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rtl="0" latinLnBrk="1" hangingPunct="0"/>
            <a:r>
              <a:rPr lang="en-US" sz="2800" dirty="0"/>
              <a:t>The WISP’s success depends on </a:t>
            </a:r>
            <a:r>
              <a:rPr lang="en-US" sz="2800" b="1" i="1" u="sng" dirty="0"/>
              <a:t>YOU</a:t>
            </a:r>
            <a:r>
              <a:rPr lang="en-US" sz="2800" dirty="0"/>
              <a:t> to:</a:t>
            </a:r>
          </a:p>
          <a:p>
            <a:pPr algn="l" rtl="0" latinLnBrk="1" hangingPunct="0"/>
            <a:endParaRPr lang="en-US" sz="2800" dirty="0"/>
          </a:p>
          <a:p>
            <a:pPr marL="457200" indent="-457200" algn="l" rtl="0" latinLnBrk="1" hangingPunct="0">
              <a:buFont typeface="Arial" panose="020B0604020202020204" pitchFamily="34" charset="0"/>
              <a:buChar char="•"/>
            </a:pPr>
            <a:r>
              <a:rPr lang="en-US" sz="2800" dirty="0"/>
              <a:t>Keep us informed of any </a:t>
            </a:r>
            <a:r>
              <a:rPr lang="en-US" sz="2800" i="1" u="sng" dirty="0"/>
              <a:t>new or departing </a:t>
            </a:r>
            <a:r>
              <a:rPr lang="en-US" sz="2800" dirty="0" smtClean="0"/>
              <a:t>members </a:t>
            </a:r>
            <a:r>
              <a:rPr lang="en-US" sz="2800" dirty="0"/>
              <a:t>from your organization so we can keep the mailing lists up-to-date</a:t>
            </a:r>
          </a:p>
          <a:p>
            <a:pPr algn="l" rtl="0" latinLnBrk="1" hangingPunct="0"/>
            <a:endParaRPr lang="en-US" sz="2800" dirty="0"/>
          </a:p>
          <a:p>
            <a:pPr marL="457200" indent="-457200" algn="l" rtl="0" latinLnBrk="1" hangingPunct="0">
              <a:buFont typeface="Arial" panose="020B0604020202020204" pitchFamily="34" charset="0"/>
              <a:buChar char="•"/>
            </a:pPr>
            <a:r>
              <a:rPr lang="en-US" sz="2800" dirty="0"/>
              <a:t>Let us know of any changes needed to the </a:t>
            </a:r>
          </a:p>
          <a:p>
            <a:pPr algn="l" rtl="0" latinLnBrk="1" hangingPunct="0"/>
            <a:r>
              <a:rPr lang="en-US" sz="2800" dirty="0"/>
              <a:t>     WGISS webpages</a:t>
            </a:r>
          </a:p>
          <a:p>
            <a:pPr algn="l" rtl="0" latinLnBrk="1" hangingPunct="0"/>
            <a:endParaRPr lang="en-US" sz="2800" dirty="0"/>
          </a:p>
          <a:p>
            <a:pPr marL="457200" indent="-457200" algn="l" rtl="0" latinLnBrk="1" hangingPunct="0">
              <a:buFont typeface="Arial" panose="020B0604020202020204" pitchFamily="34" charset="0"/>
              <a:buChar char="•"/>
            </a:pPr>
            <a:r>
              <a:rPr lang="en-US" sz="2800" dirty="0"/>
              <a:t>Support our outreach activities</a:t>
            </a:r>
          </a:p>
        </p:txBody>
      </p:sp>
      <p:pic>
        <p:nvPicPr>
          <p:cNvPr id="5" name="Picture 3" descr="C:\Users\Anne.Kennerley\AppData\Local\Microsoft\Windows\Temporary Internet Files\Content.IE5\M8ZDKOIU\reaching-40805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06562" y="4419600"/>
            <a:ext cx="1971675" cy="2282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063660"/>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81000" y="1143000"/>
            <a:ext cx="8610600" cy="5029200"/>
          </a:xfrm>
        </p:spPr>
        <p:txBody>
          <a:bodyPr/>
          <a:lstStyle/>
          <a:p>
            <a:pPr>
              <a:lnSpc>
                <a:spcPct val="150000"/>
              </a:lnSpc>
            </a:pPr>
            <a:r>
              <a:rPr lang="en-US" sz="2800" b="1" dirty="0" smtClean="0">
                <a:solidFill>
                  <a:schemeClr val="accent1">
                    <a:lumMod val="50000"/>
                  </a:schemeClr>
                </a:solidFill>
              </a:rPr>
              <a:t>Presentation Format:</a:t>
            </a:r>
            <a:endParaRPr lang="en-US" sz="2800" b="1" dirty="0">
              <a:solidFill>
                <a:schemeClr val="accent1">
                  <a:lumMod val="50000"/>
                </a:schemeClr>
              </a:solidFill>
            </a:endParaRPr>
          </a:p>
          <a:p>
            <a:pPr marL="457200" lvl="1" indent="0">
              <a:buNone/>
            </a:pPr>
            <a:r>
              <a:rPr lang="en-US" sz="2400" dirty="0" err="1" smtClean="0">
                <a:solidFill>
                  <a:schemeClr val="accent1">
                    <a:lumMod val="50000"/>
                  </a:schemeClr>
                </a:solidFill>
              </a:rPr>
              <a:t>YYYYMMDDTHHMM_Title</a:t>
            </a:r>
            <a:r>
              <a:rPr lang="en-US" sz="2400" dirty="0" smtClean="0">
                <a:solidFill>
                  <a:schemeClr val="accent1">
                    <a:lumMod val="50000"/>
                  </a:schemeClr>
                </a:solidFill>
              </a:rPr>
              <a:t> </a:t>
            </a:r>
            <a:r>
              <a:rPr lang="en-US" sz="2400" dirty="0">
                <a:solidFill>
                  <a:schemeClr val="accent1">
                    <a:lumMod val="50000"/>
                  </a:schemeClr>
                </a:solidFill>
              </a:rPr>
              <a:t>(</a:t>
            </a:r>
            <a:r>
              <a:rPr lang="en-US" sz="2400" dirty="0" err="1">
                <a:solidFill>
                  <a:schemeClr val="accent1">
                    <a:lumMod val="50000"/>
                  </a:schemeClr>
                </a:solidFill>
              </a:rPr>
              <a:t>ie</a:t>
            </a:r>
            <a:r>
              <a:rPr lang="en-US" sz="2400" dirty="0">
                <a:solidFill>
                  <a:schemeClr val="accent1">
                    <a:lumMod val="50000"/>
                  </a:schemeClr>
                </a:solidFill>
              </a:rPr>
              <a:t>. </a:t>
            </a:r>
            <a:r>
              <a:rPr lang="en-US" b="1" dirty="0" smtClean="0">
                <a:solidFill>
                  <a:srgbClr val="FF0000"/>
                </a:solidFill>
              </a:rPr>
              <a:t>20190429T1020_WISPREPORT</a:t>
            </a:r>
            <a:r>
              <a:rPr lang="en-US" sz="2400" dirty="0">
                <a:solidFill>
                  <a:schemeClr val="accent1">
                    <a:lumMod val="50000"/>
                  </a:schemeClr>
                </a:solidFill>
              </a:rPr>
              <a:t>)</a:t>
            </a:r>
          </a:p>
          <a:p>
            <a:pPr marL="457200" lvl="1" indent="0">
              <a:buNone/>
            </a:pPr>
            <a:endParaRPr lang="en-US" sz="1400" dirty="0">
              <a:solidFill>
                <a:schemeClr val="accent1">
                  <a:lumMod val="50000"/>
                </a:schemeClr>
              </a:solidFill>
            </a:endParaRPr>
          </a:p>
          <a:p>
            <a:pPr marL="457200" lvl="1" indent="0" algn="ctr">
              <a:buNone/>
            </a:pPr>
            <a:r>
              <a:rPr lang="en-US" sz="2400" i="1" dirty="0"/>
              <a:t> </a:t>
            </a:r>
            <a:r>
              <a:rPr lang="en-US" sz="1800" i="1" dirty="0"/>
              <a:t>***Please use two digit format for month, day, hour, and minutes (example:  October=10) and use </a:t>
            </a:r>
            <a:r>
              <a:rPr lang="en-US" sz="1800" i="1" u="sng" dirty="0"/>
              <a:t>underscores</a:t>
            </a:r>
            <a:r>
              <a:rPr lang="en-US" sz="1800" i="1" dirty="0"/>
              <a:t> </a:t>
            </a:r>
            <a:r>
              <a:rPr lang="en-US" sz="1800" i="1" dirty="0" smtClean="0"/>
              <a:t>***</a:t>
            </a:r>
          </a:p>
          <a:p>
            <a:pPr marL="347663" lvl="1" indent="-347663" algn="l">
              <a:buFont typeface="Arial" panose="020B0604020202020204" pitchFamily="34" charset="0"/>
              <a:buChar char="•"/>
            </a:pPr>
            <a:r>
              <a:rPr lang="en-US" sz="2800" b="1" dirty="0" smtClean="0">
                <a:solidFill>
                  <a:schemeClr val="accent1">
                    <a:lumMod val="50000"/>
                  </a:schemeClr>
                </a:solidFill>
              </a:rPr>
              <a:t>Delivery Method</a:t>
            </a:r>
          </a:p>
          <a:p>
            <a:pPr marL="457200" lvl="1" indent="0">
              <a:buNone/>
            </a:pPr>
            <a:r>
              <a:rPr lang="en-US" sz="2400" dirty="0" smtClean="0">
                <a:solidFill>
                  <a:schemeClr val="accent1">
                    <a:lumMod val="50000"/>
                  </a:schemeClr>
                </a:solidFill>
              </a:rPr>
              <a:t>Send email with presentation to </a:t>
            </a:r>
          </a:p>
          <a:p>
            <a:pPr marL="457200" lvl="1" indent="0">
              <a:buNone/>
            </a:pPr>
            <a:r>
              <a:rPr lang="en-US" sz="2400" i="1" dirty="0" smtClean="0">
                <a:solidFill>
                  <a:schemeClr val="accent1">
                    <a:lumMod val="50000"/>
                  </a:schemeClr>
                </a:solidFill>
              </a:rPr>
              <a:t>Michelle</a:t>
            </a:r>
            <a:r>
              <a:rPr lang="en-US" sz="2400" dirty="0" smtClean="0">
                <a:solidFill>
                  <a:schemeClr val="accent1">
                    <a:lumMod val="50000"/>
                  </a:schemeClr>
                </a:solidFill>
              </a:rPr>
              <a:t> at </a:t>
            </a:r>
            <a:r>
              <a:rPr lang="en-US" sz="2400" u="sng" dirty="0" smtClean="0">
                <a:solidFill>
                  <a:schemeClr val="accent1">
                    <a:lumMod val="50000"/>
                  </a:schemeClr>
                </a:solidFill>
                <a:hlinkClick r:id="rId2"/>
              </a:rPr>
              <a:t>mvpiepgrass@gmail.com</a:t>
            </a:r>
            <a:endParaRPr lang="en-US" sz="2400" u="sng" dirty="0" smtClean="0">
              <a:solidFill>
                <a:schemeClr val="accent1">
                  <a:lumMod val="50000"/>
                </a:schemeClr>
              </a:solidFill>
            </a:endParaRPr>
          </a:p>
        </p:txBody>
      </p:sp>
      <p:sp>
        <p:nvSpPr>
          <p:cNvPr id="3" name="Content Placeholder 2"/>
          <p:cNvSpPr>
            <a:spLocks noGrp="1"/>
          </p:cNvSpPr>
          <p:nvPr>
            <p:ph sz="quarter" idx="11"/>
          </p:nvPr>
        </p:nvSpPr>
        <p:spPr>
          <a:xfrm>
            <a:off x="1905000" y="304800"/>
            <a:ext cx="5486400" cy="685800"/>
          </a:xfrm>
        </p:spPr>
        <p:txBody>
          <a:bodyPr/>
          <a:lstStyle/>
          <a:p>
            <a:r>
              <a:rPr lang="en-US" sz="3200" b="1" dirty="0" smtClean="0"/>
              <a:t>WGISS-47 Presentations</a:t>
            </a:r>
            <a:endParaRPr lang="en-US" sz="3200"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107855">
            <a:off x="7141881" y="3119146"/>
            <a:ext cx="1267050" cy="1267050"/>
          </a:xfrm>
          <a:prstGeom prst="rect">
            <a:avLst/>
          </a:prstGeom>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0819" y="4800600"/>
            <a:ext cx="1376362" cy="1376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173771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95400"/>
            <a:ext cx="8153400" cy="609600"/>
          </a:xfrm>
        </p:spPr>
        <p:txBody>
          <a:bodyPr/>
          <a:lstStyle/>
          <a:p>
            <a:pPr algn="ctr"/>
            <a:r>
              <a:rPr lang="en-US" b="1" i="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Presentations will be directly linked to the online agenda</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3" name="Content Placeholder 2"/>
          <p:cNvSpPr>
            <a:spLocks noGrp="1"/>
          </p:cNvSpPr>
          <p:nvPr>
            <p:ph sz="quarter" idx="11"/>
          </p:nvPr>
        </p:nvSpPr>
        <p:spPr/>
        <p:txBody>
          <a:bodyPr/>
          <a:lstStyle/>
          <a:p>
            <a:pPr algn="ctr"/>
            <a:r>
              <a:rPr lang="en-US" sz="2800" b="1" dirty="0" smtClean="0"/>
              <a:t>WGISS-47 Presentations</a:t>
            </a:r>
            <a:endParaRPr lang="en-US" sz="2800" b="1" dirty="0"/>
          </a:p>
        </p:txBody>
      </p:sp>
      <p:sp>
        <p:nvSpPr>
          <p:cNvPr id="4" name="Rectangle 3"/>
          <p:cNvSpPr/>
          <p:nvPr/>
        </p:nvSpPr>
        <p:spPr>
          <a:xfrm>
            <a:off x="3048000" y="6019800"/>
            <a:ext cx="4572000" cy="646331"/>
          </a:xfrm>
          <a:prstGeom prst="rect">
            <a:avLst/>
          </a:prstGeom>
          <a:solidFill>
            <a:schemeClr val="accent2">
              <a:lumMod val="40000"/>
              <a:lumOff val="60000"/>
            </a:schemeClr>
          </a:solidFill>
          <a:ln w="19050">
            <a:solidFill>
              <a:schemeClr val="tx1"/>
            </a:solidFill>
            <a:prstDash val="sysDash"/>
          </a:ln>
        </p:spPr>
        <p:txBody>
          <a:bodyPr>
            <a:spAutoFit/>
          </a:bodyPr>
          <a:lstStyle/>
          <a:p>
            <a:pPr algn="ctr"/>
            <a:r>
              <a:rPr lang="en-US" b="1" i="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Your cooperation is critical to ensure a</a:t>
            </a:r>
          </a:p>
          <a:p>
            <a:pPr algn="ctr"/>
            <a:r>
              <a:rPr lang="en-US" b="1" i="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smooth time management!!</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pic>
        <p:nvPicPr>
          <p:cNvPr id="7" name="Picture 6"/>
          <p:cNvPicPr>
            <a:picLocks noChangeAspect="1"/>
          </p:cNvPicPr>
          <p:nvPr/>
        </p:nvPicPr>
        <p:blipFill>
          <a:blip r:embed="rId2"/>
          <a:stretch>
            <a:fillRect/>
          </a:stretch>
        </p:blipFill>
        <p:spPr>
          <a:xfrm>
            <a:off x="-38100" y="1095035"/>
            <a:ext cx="9144000" cy="4427297"/>
          </a:xfrm>
          <a:prstGeom prst="rect">
            <a:avLst/>
          </a:prstGeom>
        </p:spPr>
      </p:pic>
    </p:spTree>
    <p:extLst>
      <p:ext uri="{BB962C8B-B14F-4D97-AF65-F5344CB8AC3E}">
        <p14:creationId xmlns:p14="http://schemas.microsoft.com/office/powerpoint/2010/main" val="370055118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Grp="1" noChangeArrowheads="1"/>
          </p:cNvSpPr>
          <p:nvPr>
            <p:ph sz="quarter" idx="11"/>
          </p:nvPr>
        </p:nvSpPr>
        <p:spPr>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0" marR="0" lvl="0" indent="0" algn="r" defTabSz="914400" rtl="0" eaLnBrk="1" fontAlgn="base" latinLnBrk="0" hangingPunct="1">
              <a:lnSpc>
                <a:spcPct val="100000"/>
              </a:lnSpc>
              <a:spcBef>
                <a:spcPct val="0"/>
              </a:spcBef>
              <a:spcAft>
                <a:spcPct val="0"/>
              </a:spcAft>
              <a:buClrTx/>
              <a:buSzTx/>
              <a:buFontTx/>
              <a:buNone/>
              <a:tabLst/>
              <a:defRPr sz="3200" b="1" kern="0">
                <a:solidFill>
                  <a:srgbClr val="FFFFFF"/>
                </a:solidFill>
                <a:latin typeface="+mj-lt"/>
                <a:cs typeface="Tahoma" pitchFamily="-106" charset="0"/>
              </a:defRPr>
            </a:lvl1pPr>
          </a:lstStyle>
          <a:p>
            <a:pPr algn="ctr"/>
            <a:r>
              <a:rPr lang="en-US" smtClean="0"/>
              <a:t>Web Conferencing</a:t>
            </a:r>
            <a:endParaRPr lang="en-US" dirty="0"/>
          </a:p>
        </p:txBody>
      </p:sp>
      <p:sp>
        <p:nvSpPr>
          <p:cNvPr id="6" name="Rectangle 5"/>
          <p:cNvSpPr/>
          <p:nvPr/>
        </p:nvSpPr>
        <p:spPr>
          <a:xfrm>
            <a:off x="2057400" y="1219200"/>
            <a:ext cx="4596130" cy="369332"/>
          </a:xfrm>
          <a:prstGeom prst="rect">
            <a:avLst/>
          </a:prstGeom>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en-US" b="1" dirty="0" smtClean="0">
                <a:solidFill>
                  <a:srgbClr val="222222"/>
                </a:solidFill>
              </a:rPr>
              <a:t>WGISS-47 Meeting Remote Participation</a:t>
            </a:r>
            <a:endParaRPr lang="en-US" altLang="en-US" b="1" dirty="0">
              <a:solidFill>
                <a:srgbClr val="222222"/>
              </a:solidFill>
            </a:endParaRPr>
          </a:p>
        </p:txBody>
      </p:sp>
      <p:sp>
        <p:nvSpPr>
          <p:cNvPr id="7" name="Rectangle 6"/>
          <p:cNvSpPr/>
          <p:nvPr/>
        </p:nvSpPr>
        <p:spPr>
          <a:xfrm>
            <a:off x="304800" y="1588532"/>
            <a:ext cx="8458200" cy="3046988"/>
          </a:xfrm>
          <a:prstGeom prst="rect">
            <a:avLst/>
          </a:prstGeom>
        </p:spPr>
        <p:txBody>
          <a:bodyPr wrap="square">
            <a:spAutoFit/>
          </a:bodyPr>
          <a:lstStyle/>
          <a:p>
            <a:r>
              <a:rPr lang="en-US" dirty="0"/>
              <a:t>1.  Please join my meeting.</a:t>
            </a:r>
          </a:p>
          <a:p>
            <a:r>
              <a:rPr lang="en-US" dirty="0"/>
              <a:t>https://</a:t>
            </a:r>
            <a:r>
              <a:rPr lang="en-US" dirty="0" smtClean="0"/>
              <a:t>global.gotomeeting.com/join/</a:t>
            </a:r>
            <a:endParaRPr lang="en-US" dirty="0"/>
          </a:p>
          <a:p>
            <a:endParaRPr lang="en-US" dirty="0"/>
          </a:p>
          <a:p>
            <a:r>
              <a:rPr lang="en-US" dirty="0"/>
              <a:t>2.  Use your microphone and speakers (VoIP) - a headset is recommended.  Or, call in using your telephone.</a:t>
            </a:r>
          </a:p>
          <a:p>
            <a:endParaRPr lang="en-US" dirty="0"/>
          </a:p>
          <a:p>
            <a:pPr algn="ctr"/>
            <a:r>
              <a:rPr lang="en-US" dirty="0" smtClean="0"/>
              <a:t>Access </a:t>
            </a:r>
            <a:r>
              <a:rPr lang="en-US" dirty="0"/>
              <a:t>Code: </a:t>
            </a:r>
            <a:r>
              <a:rPr lang="en-US" dirty="0"/>
              <a:t>916-841-477</a:t>
            </a:r>
          </a:p>
          <a:p>
            <a:pPr algn="ctr"/>
            <a:r>
              <a:rPr lang="en-US" dirty="0" smtClean="0"/>
              <a:t>Audio PIN: Shown after joining the meeting</a:t>
            </a:r>
          </a:p>
          <a:p>
            <a:pPr algn="ctr"/>
            <a:endParaRPr lang="en-US" dirty="0"/>
          </a:p>
          <a:p>
            <a:pPr algn="ctr"/>
            <a:r>
              <a:rPr lang="en-US" sz="2400" dirty="0"/>
              <a:t>Meeting ID: </a:t>
            </a:r>
            <a:r>
              <a:rPr lang="en-US" sz="2400" dirty="0"/>
              <a:t>916-841-477</a:t>
            </a:r>
            <a:endParaRPr lang="en-US" sz="2400" dirty="0"/>
          </a:p>
        </p:txBody>
      </p:sp>
      <p:pic>
        <p:nvPicPr>
          <p:cNvPr id="8"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5251" y="5410200"/>
            <a:ext cx="700165" cy="820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a:spLocks noChangeArrowheads="1"/>
          </p:cNvSpPr>
          <p:nvPr/>
        </p:nvSpPr>
        <p:spPr bwMode="auto">
          <a:xfrm>
            <a:off x="0" y="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222222"/>
                </a:solidFill>
                <a:effectLst/>
                <a:latin typeface="Arial" panose="020B0604020202020204" pitchFamily="34" charset="0"/>
                <a:cs typeface="Arial" panose="020B0604020202020204" pitchFamily="34" charset="0"/>
              </a:rPr>
              <a:t>Please join my meeting from your computer, tablet or smartphone:  </a:t>
            </a:r>
            <a:r>
              <a:rPr kumimoji="0" lang="en-US" altLang="en-US" sz="1800" b="0" i="0" u="none" strike="noStrike" cap="none" normalizeH="0" baseline="0" smtClean="0">
                <a:ln>
                  <a:noFill/>
                </a:ln>
                <a:solidFill>
                  <a:srgbClr val="1155CC"/>
                </a:solidFill>
                <a:effectLst/>
                <a:latin typeface="Arial" panose="020B0604020202020204" pitchFamily="34" charset="0"/>
                <a:cs typeface="Arial" panose="020B0604020202020204" pitchFamily="34" charset="0"/>
                <a:hlinkClick r:id="rId3"/>
              </a:rPr>
              <a:t>https://global.gotomeeting.com/join/916841477</a:t>
            </a:r>
            <a:r>
              <a:rPr kumimoji="0" lang="en-US" altLang="en-US" sz="1800" b="0" i="0" u="none" strike="noStrike" cap="none" normalizeH="0" baseline="0" smtClean="0">
                <a:ln>
                  <a:noFill/>
                </a:ln>
                <a:solidFill>
                  <a:srgbClr val="222222"/>
                </a:solidFill>
                <a:effectLst/>
                <a:latin typeface="Arial" panose="020B0604020202020204" pitchFamily="34" charset="0"/>
                <a:cs typeface="Arial" panose="020B0604020202020204" pitchFamily="34" charset="0"/>
              </a:rPr>
              <a:t/>
            </a:r>
            <a:br>
              <a:rPr kumimoji="0" lang="en-US" altLang="en-US" sz="1800" b="0" i="0" u="none" strike="noStrike" cap="none" normalizeH="0" baseline="0" smtClean="0">
                <a:ln>
                  <a:noFill/>
                </a:ln>
                <a:solidFill>
                  <a:srgbClr val="222222"/>
                </a:solidFill>
                <a:effectLst/>
                <a:latin typeface="Arial" panose="020B0604020202020204" pitchFamily="34" charset="0"/>
                <a:cs typeface="Arial" panose="020B0604020202020204" pitchFamily="34" charset="0"/>
              </a:rPr>
            </a:br>
            <a:endParaRPr kumimoji="0" lang="en-US" altLang="en-US" sz="1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You can also dial in using your phone.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(For supported devices, tap a one-touch number below to join instantly.)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United States: +1 (786) 535-3211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Access Code: 916-841-477</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New to GoToMeeting? Get the app now and be ready when your first meeting starts: </a:t>
            </a:r>
            <a:r>
              <a:rPr kumimoji="0" lang="en-US" altLang="en-US" sz="1800" b="0" i="0" u="none" strike="noStrike" cap="none" normalizeH="0" baseline="0" smtClean="0">
                <a:ln>
                  <a:noFill/>
                </a:ln>
                <a:solidFill>
                  <a:srgbClr val="1155CC"/>
                </a:solidFill>
                <a:effectLst/>
                <a:latin typeface="Arial" panose="020B0604020202020204" pitchFamily="34" charset="0"/>
                <a:hlinkClick r:id="rId4"/>
              </a:rPr>
              <a:t>https://global.gotomeeting.com/install/916841477</a:t>
            </a:r>
            <a:r>
              <a:rPr kumimoji="0" lang="en-US" altLang="en-US" sz="1800" b="0" i="0" u="none" strike="noStrike" cap="none" normalizeH="0" baseline="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34628752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743200" y="2895600"/>
            <a:ext cx="4572000" cy="990600"/>
          </a:xfrm>
        </p:spPr>
        <p:txBody>
          <a:bodyPr/>
          <a:lstStyle/>
          <a:p>
            <a:pPr marL="0" marR="0" indent="0" algn="l" defTabSz="457200" rtl="0" fontAlgn="auto" latinLnBrk="1" hangingPunct="0">
              <a:lnSpc>
                <a:spcPct val="100000"/>
              </a:lnSpc>
              <a:spcBef>
                <a:spcPts val="0"/>
              </a:spcBef>
              <a:spcAft>
                <a:spcPts val="0"/>
              </a:spcAft>
              <a:buClrTx/>
              <a:buSzTx/>
              <a:buFontTx/>
              <a:buNone/>
              <a:tabLst/>
            </a:pPr>
            <a:r>
              <a:rPr lang="en-US" sz="6000" b="1" dirty="0"/>
              <a:t>Thank you!</a:t>
            </a:r>
          </a:p>
        </p:txBody>
      </p:sp>
    </p:spTree>
    <p:extLst>
      <p:ext uri="{BB962C8B-B14F-4D97-AF65-F5344CB8AC3E}">
        <p14:creationId xmlns:p14="http://schemas.microsoft.com/office/powerpoint/2010/main" val="167775031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9581</TotalTime>
  <Words>250</Words>
  <Application>Microsoft Office PowerPoint</Application>
  <PresentationFormat>On-screen Show (4:3)</PresentationFormat>
  <Paragraphs>60</Paragraphs>
  <Slides>8</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vt:i4>
      </vt:variant>
    </vt:vector>
  </HeadingPairs>
  <TitlesOfParts>
    <vt:vector size="19" baseType="lpstr">
      <vt:lpstr>Arial</vt:lpstr>
      <vt:lpstr>Arial Bold</vt:lpstr>
      <vt:lpstr>Avenir Roman</vt:lpstr>
      <vt:lpstr>Calibri</vt:lpstr>
      <vt:lpstr>Courier New</vt:lpstr>
      <vt:lpstr>Droid Serif</vt:lpstr>
      <vt:lpstr>Helvetica</vt:lpstr>
      <vt:lpstr>Proxima Nova Regular</vt:lpstr>
      <vt:lpstr>Tahoma</vt:lpstr>
      <vt:lpstr>Wingdings</vt:lpstr>
      <vt:lpstr>Default</vt:lpstr>
      <vt:lpstr>WGISS Infrastructure Project (WISP)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Michelle</cp:lastModifiedBy>
  <cp:revision>35</cp:revision>
  <dcterms:modified xsi:type="dcterms:W3CDTF">2019-10-08T04:07:27Z</dcterms:modified>
</cp:coreProperties>
</file>