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88" r:id="rId2"/>
  </p:sldMasterIdLst>
  <p:notesMasterIdLst>
    <p:notesMasterId r:id="rId7"/>
  </p:notesMasterIdLst>
  <p:sldIdLst>
    <p:sldId id="280" r:id="rId3"/>
    <p:sldId id="435" r:id="rId4"/>
    <p:sldId id="437" r:id="rId5"/>
    <p:sldId id="438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06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77">
          <p15:clr>
            <a:srgbClr val="A4A3A4"/>
          </p15:clr>
        </p15:guide>
        <p15:guide id="2" pos="28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4" autoAdjust="0"/>
    <p:restoredTop sz="85926" autoAdjust="0"/>
  </p:normalViewPr>
  <p:slideViewPr>
    <p:cSldViewPr snapToGrid="0" snapToObjects="1">
      <p:cViewPr varScale="1">
        <p:scale>
          <a:sx n="100" d="100"/>
          <a:sy n="100" d="100"/>
        </p:scale>
        <p:origin x="2008" y="160"/>
      </p:cViewPr>
      <p:guideLst>
        <p:guide orient="horz" pos="4277"/>
        <p:guide pos="289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0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70C43DB1-6AE4-42F4-A030-67A0368BA2C1}" type="datetime1">
              <a:rPr lang="en-US"/>
              <a:pPr>
                <a:defRPr/>
              </a:pPr>
              <a:t>10/7/19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6" charset="0"/>
              </a:defRPr>
            </a:lvl1pPr>
          </a:lstStyle>
          <a:p>
            <a:pPr>
              <a:defRPr/>
            </a:pPr>
            <a:fld id="{3D31D474-A30B-46C7-A7CB-BF5BB52F9B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02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57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57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57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423138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en-US" dirty="0"/>
              <a:t>Title TBA</a:t>
            </a:r>
          </a:p>
        </p:txBody>
      </p:sp>
    </p:spTree>
    <p:extLst>
      <p:ext uri="{BB962C8B-B14F-4D97-AF65-F5344CB8AC3E}">
        <p14:creationId xmlns:p14="http://schemas.microsoft.com/office/powerpoint/2010/main" val="92604251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1347788"/>
            <a:ext cx="9144000" cy="5510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r" defTabSz="914400" eaLnBrk="0" hangingPunct="0">
              <a:defRPr/>
            </a:pPr>
            <a:endParaRPr lang="en-US" sz="1500" dirty="0">
              <a:solidFill>
                <a:srgbClr val="000000"/>
              </a:solidFill>
              <a:latin typeface="Tahoma" pitchFamily="34" charset="0"/>
              <a:ea typeface="ＭＳ Ｐゴシック" pitchFamily="-105" charset="-128"/>
              <a:cs typeface="ＭＳ Ｐゴシック" pitchFamily="-105" charset="-128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71638" y="188913"/>
            <a:ext cx="739616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6863" y="1457325"/>
            <a:ext cx="8445500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9050" y="482815"/>
            <a:ext cx="1766830" cy="5539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WGISS 42</a:t>
            </a:r>
          </a:p>
          <a:p>
            <a:pPr defTabSz="914400" eaLnBrk="0" hangingPunct="0">
              <a:spcBef>
                <a:spcPts val="0"/>
              </a:spcBef>
              <a:defRPr/>
            </a:pPr>
            <a:r>
              <a:rPr lang="en-US" sz="1000" b="1" dirty="0" err="1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Frascati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, Italy</a:t>
            </a:r>
            <a:b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</a:b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19</a:t>
            </a:r>
            <a:r>
              <a:rPr lang="en-US" sz="1000" b="1" baseline="30000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th</a:t>
            </a:r>
            <a:r>
              <a:rPr lang="en-US" sz="1000" b="1" baseline="0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– 22</a:t>
            </a:r>
            <a:r>
              <a:rPr lang="en-US" sz="1000" b="1" baseline="30000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nd</a:t>
            </a:r>
            <a:r>
              <a:rPr lang="en-US" sz="1000" b="1" baseline="0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September</a:t>
            </a:r>
            <a:r>
              <a:rPr lang="en-US" sz="1000" b="1" baseline="0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 </a:t>
            </a:r>
            <a:r>
              <a:rPr lang="en-US" sz="1000" b="1" dirty="0">
                <a:solidFill>
                  <a:srgbClr val="FFFFFF"/>
                </a:solidFill>
                <a:latin typeface="Arial Unicode MS" pitchFamily="-111" charset="0"/>
                <a:ea typeface="ＭＳ Ｐゴシック" pitchFamily="-105" charset="-128"/>
                <a:cs typeface="ＭＳ Ｐゴシック" pitchFamily="-105" charset="-128"/>
              </a:rPr>
              <a:t>2016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9000" y="6600825"/>
            <a:ext cx="1905000" cy="2571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000">
                <a:solidFill>
                  <a:srgbClr val="002569"/>
                </a:solidFill>
                <a:latin typeface="Calibri" pitchFamily="-106" charset="0"/>
                <a:cs typeface="Calibri" pitchFamily="-106" charset="0"/>
              </a:defRPr>
            </a:lvl1pPr>
          </a:lstStyle>
          <a:p>
            <a:pPr>
              <a:defRPr/>
            </a:pPr>
            <a:fld id="{980EA4A0-E513-42EA-B292-B21C1B51B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CEOS_logo_trans_SMALL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8" y="119764"/>
            <a:ext cx="915254" cy="36305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ransition spd="slow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b="1">
          <a:solidFill>
            <a:schemeClr val="tx2"/>
          </a:solidFill>
          <a:latin typeface="Arial" charset="0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-106" charset="0"/>
        <a:buChar char="o"/>
        <a:defRPr sz="2000" b="1">
          <a:solidFill>
            <a:schemeClr val="tx2"/>
          </a:solidFill>
          <a:latin typeface="Arial" charset="0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-106" charset="2"/>
        <a:buChar char="§"/>
        <a:defRPr b="1">
          <a:solidFill>
            <a:schemeClr val="tx2"/>
          </a:solidFill>
          <a:latin typeface="Arial" charset="0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b="1">
          <a:solidFill>
            <a:schemeClr val="tx2"/>
          </a:solidFill>
          <a:latin typeface="Arial" charset="0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fontAlgn="auto">
              <a:spcAft>
                <a:spcPts val="0"/>
              </a:spcAft>
            </a:pPr>
            <a:fld id="{86CB4B4D-7CA3-9044-876B-883B54F8677D}" type="slidenum">
              <a:rPr kern="0">
                <a:solidFill>
                  <a:srgbClr val="002569"/>
                </a:solidFill>
              </a:rPr>
              <a:pPr fontAlgn="auto">
                <a:spcAft>
                  <a:spcPts val="0"/>
                </a:spcAft>
              </a:pPr>
              <a:t>‹#›</a:t>
            </a:fld>
            <a:endParaRPr kern="0">
              <a:solidFill>
                <a:srgbClr val="0025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87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09600" y="2209800"/>
            <a:ext cx="8458200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fr-FR" sz="3600" b="1" dirty="0">
                <a:solidFill>
                  <a:srgbClr val="FFFFFF"/>
                </a:solidFill>
              </a:rPr>
              <a:t>Data </a:t>
            </a:r>
            <a:r>
              <a:rPr lang="fr-FR" sz="3600" b="1" dirty="0" err="1">
                <a:solidFill>
                  <a:srgbClr val="FFFFFF"/>
                </a:solidFill>
              </a:rPr>
              <a:t>Discovery</a:t>
            </a:r>
            <a:r>
              <a:rPr lang="fr-FR" sz="3600" b="1" dirty="0">
                <a:solidFill>
                  <a:srgbClr val="FFFFFF"/>
                </a:solidFill>
              </a:rPr>
              <a:t> and Access Session </a:t>
            </a:r>
            <a:br>
              <a:rPr lang="fr-FR" sz="3600" b="1" dirty="0">
                <a:solidFill>
                  <a:srgbClr val="FFFFFF"/>
                </a:solidFill>
              </a:rPr>
            </a:br>
            <a:r>
              <a:rPr lang="fr-FR" sz="3600" b="1" dirty="0" err="1">
                <a:solidFill>
                  <a:srgbClr val="FFFFFF"/>
                </a:solidFill>
              </a:rPr>
              <a:t>Summary</a:t>
            </a:r>
            <a:r>
              <a:rPr lang="fr-FR" sz="3600" b="1" dirty="0">
                <a:solidFill>
                  <a:srgbClr val="FFFFFF"/>
                </a:solidFill>
              </a:rPr>
              <a:t> of Actions</a:t>
            </a:r>
            <a:endParaRPr sz="3200" b="1" dirty="0">
              <a:solidFill>
                <a:srgbClr val="92D050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Mirko Albani </a:t>
            </a:r>
            <a:r>
              <a:rPr lang="mr-IN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–</a:t>
            </a:r>
            <a:r>
              <a:rPr lang="fr-FR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fr-FR" dirty="0" err="1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European</a:t>
            </a:r>
            <a:r>
              <a:rPr lang="fr-FR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fr-FR" dirty="0" err="1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Space</a:t>
            </a:r>
            <a:r>
              <a:rPr lang="fr-FR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Agency (ESA)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fr-FR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WGISS-4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8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</a:rPr>
              <a:t>Hosted by VAST/VNSC, Ha </a:t>
            </a:r>
            <a:r>
              <a:rPr lang="en-US" dirty="0" err="1">
                <a:solidFill>
                  <a:srgbClr val="FFFFFF"/>
                </a:solidFill>
                <a:latin typeface="Arial Bold"/>
                <a:ea typeface="Arial Bold"/>
                <a:cs typeface="Arial Bold"/>
              </a:rPr>
              <a:t>Noi</a:t>
            </a:r>
            <a:r>
              <a:rPr lang="en-US" dirty="0">
                <a:solidFill>
                  <a:srgbClr val="FFFFFF"/>
                </a:solidFill>
                <a:latin typeface="Arial Bold"/>
                <a:ea typeface="Arial Bold"/>
                <a:cs typeface="Arial Bold"/>
              </a:rPr>
              <a:t>, Vietnam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8-11 October 2019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13716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</a:p>
        </p:txBody>
      </p:sp>
      <p:sp>
        <p:nvSpPr>
          <p:cNvPr id="6" name="Shape 10"/>
          <p:cNvSpPr txBox="1">
            <a:spLocks/>
          </p:cNvSpPr>
          <p:nvPr/>
        </p:nvSpPr>
        <p:spPr bwMode="auto">
          <a:xfrm>
            <a:off x="5039532" y="300732"/>
            <a:ext cx="3779003" cy="1175959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 b="1">
                <a:solidFill>
                  <a:schemeClr val="bg1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entury Gothic" pitchFamily="34" charset="0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4000" dirty="0">
                <a:solidFill>
                  <a:srgbClr val="92D050"/>
                </a:solidFill>
              </a:rPr>
              <a:t>WGISS</a:t>
            </a:r>
          </a:p>
        </p:txBody>
      </p:sp>
    </p:spTree>
    <p:extLst>
      <p:ext uri="{BB962C8B-B14F-4D97-AF65-F5344CB8AC3E}">
        <p14:creationId xmlns:p14="http://schemas.microsoft.com/office/powerpoint/2010/main" val="48305494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149122"/>
            <a:ext cx="4953000" cy="5334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SLT Actions from previous meetings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986335"/>
              </p:ext>
            </p:extLst>
          </p:nvPr>
        </p:nvGraphicFramePr>
        <p:xfrm>
          <a:off x="155678" y="1179866"/>
          <a:ext cx="8873613" cy="53028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2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28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48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Number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Description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Actionees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Due Date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Status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Comments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WGISS-47-12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Michael to register services/tools from inventory tables (FDA elements and SW/tools) into IDN starting from the ones presented at WGISS-47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Michael Morahan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WGISS-48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In progress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July 17: Iolanda</a:t>
                      </a:r>
                      <a:r>
                        <a:rPr lang="en-US" sz="1200" baseline="0" dirty="0">
                          <a:effectLst/>
                          <a:latin typeface="Times New Roman"/>
                          <a:ea typeface="Times New Roman"/>
                        </a:rPr>
                        <a:t> sent 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files to Michael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8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WGISS-47-17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CDA System Level Team (SLT) to: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CDA-SLT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WGISS-47-17a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Identify best approach to implement a map-based front-end/portal within IDN to discover/access CEOS agencies data through WGISS CDA back-end. Agree on way-forward with WGISS-Exec. 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30-Jun-19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Closed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July 17: The NASA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EarthData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 Search Tool will be used. Searches will be the same, but the interface will be quite different.  Michael will demo the tool.  Done!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5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WGISS-47-17b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Start Actions as agreed (e.g. implement CEOS branding on IDN portal and underlying FedEO and CWIC when appearing for second step searches)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31-Dec-19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Closed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July 17: CWIC has been branded with CEOS, and the same has been requested from FedEO. Michael will demonstrate this at WGISS-48.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WGISS-47-17c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Assess advantages and feasibility to implement (part of) CEOS Data Usage Metrics in the IDN portal / WGISS Connected Data Assets. 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31-Dec-19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In progress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DATA-09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ECV/CDR Discovery and Access through WGISS systems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CDA SLT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31-Dec-19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In progress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June 6: NASA updates have been done, and Andrea is progressing with ESA’s. 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July 17: Michael/Yves discussed the remaining issues on FedEO ECV records. Geographical extent needs to be machine readable and responsible organization identified in a consistent way. ESA will indicate ECV records to be put into IDN.  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54206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149122"/>
            <a:ext cx="4953000" cy="5334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SLT Actions from previous meetings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667128"/>
              </p:ext>
            </p:extLst>
          </p:nvPr>
        </p:nvGraphicFramePr>
        <p:xfrm>
          <a:off x="155678" y="1392898"/>
          <a:ext cx="8873613" cy="457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2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28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48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Number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Description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Actionees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Due Date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Status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Comments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WGISS-47-29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CDA SLT to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analyse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 what kind of effort and solution can be accomplished by WGISS to automate future ECV Inventory updates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CDA SLT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31-Dec-19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To</a:t>
                      </a:r>
                      <a:r>
                        <a:rPr lang="en-US" sz="1200" baseline="0" dirty="0">
                          <a:effectLst/>
                          <a:latin typeface="Times New Roman"/>
                          <a:ea typeface="Times New Roman"/>
                        </a:rPr>
                        <a:t> be started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8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WGISS-47-30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CDA SLT to send to WGClimate the list of elements in the inventory that should be made mandatory so they can be registered automatically in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Fedeo</a:t>
                      </a:r>
                      <a:r>
                        <a:rPr lang="en-US" sz="1200" baseline="0" dirty="0">
                          <a:effectLst/>
                          <a:latin typeface="Times New Roman"/>
                          <a:ea typeface="Times New Roman"/>
                        </a:rPr>
                        <a:t> and then IDN.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CDA SLT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30-Jun-19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In progress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July 17: ECV Team notified with email sent on 28/05/2019 16:00. Reminder sent, awaiting feedback.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WGISS-47-31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Mirko Albani and Yonsook Enloe to contact the KMA</a:t>
                      </a:r>
                      <a:r>
                        <a:rPr lang="en-US" sz="1200" baseline="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and JMA to get their assets connected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Mirko Albani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30-Sep-19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Not started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effectLst/>
                        <a:latin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54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WGISS-47-34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Mirko Albani to liaise with Marc Paganini on discovery and access of data and platforms identified in the SDG slides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Mirko Albani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31-Jul-19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September 18: Held meeting and identified two step approach: 1) SDG indicators data through CDA; 2) Portal development (TBC in 2020). SDG AHT to provide list of datasets to WGISS.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DATA-16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CEOS Data Holdings Reported and accessible in GEO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CDA SLT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31-Dec-19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In progress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  <a:sym typeface="Calibri"/>
                        </a:rPr>
                        <a:t>CWIC and FedEO accessible through GEOSS Platform. IDN accessibility being implemented.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DATA-02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Full representation and</a:t>
                      </a:r>
                      <a:r>
                        <a:rPr lang="en-US" sz="1200" baseline="0" dirty="0">
                          <a:effectLst/>
                          <a:latin typeface="Times New Roman"/>
                          <a:ea typeface="Times New Roman"/>
                        </a:rPr>
                        <a:t> accessibility of CEOS agencies data through WGISS CDA and standards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CDA SLT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Q2 every year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In progress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Work ongoing with several agencies.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73464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B163B6-507E-8640-AEF5-099E562E021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057400" y="149122"/>
            <a:ext cx="4953000" cy="5334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FFFF"/>
                </a:solidFill>
              </a:rPr>
              <a:t>SLT New Actions from WGISS#48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97430"/>
              </p:ext>
            </p:extLst>
          </p:nvPr>
        </p:nvGraphicFramePr>
        <p:xfrm>
          <a:off x="155678" y="1392898"/>
          <a:ext cx="887361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2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6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75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28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48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Number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Description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Actionees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Due Date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Times New Roman"/>
                          <a:ea typeface="Times New Roman"/>
                        </a:rPr>
                        <a:t>Status</a:t>
                      </a:r>
                      <a:endParaRPr lang="en-US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Comments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/>
                          <a:ea typeface="Times New Roman"/>
                        </a:rPr>
                        <a:t>WGISS-48-29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CDA SLT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31-Dec-19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To</a:t>
                      </a:r>
                      <a:r>
                        <a:rPr lang="en-US" sz="1200" baseline="0" dirty="0">
                          <a:effectLst/>
                          <a:latin typeface="Times New Roman"/>
                          <a:ea typeface="Times New Roman"/>
                        </a:rPr>
                        <a:t> be started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83395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4_EUM_template_v03">
  <a:themeElements>
    <a:clrScheme name="1_EUM_template_v03 1">
      <a:dk1>
        <a:srgbClr val="002569"/>
      </a:dk1>
      <a:lt1>
        <a:srgbClr val="FFFFFF"/>
      </a:lt1>
      <a:dk2>
        <a:srgbClr val="002569"/>
      </a:dk2>
      <a:lt2>
        <a:srgbClr val="5F758D"/>
      </a:lt2>
      <a:accent1>
        <a:srgbClr val="FF9A00"/>
      </a:accent1>
      <a:accent2>
        <a:srgbClr val="9F2D20"/>
      </a:accent2>
      <a:accent3>
        <a:srgbClr val="FFFFFF"/>
      </a:accent3>
      <a:accent4>
        <a:srgbClr val="001E59"/>
      </a:accent4>
      <a:accent5>
        <a:srgbClr val="FFCAAA"/>
      </a:accent5>
      <a:accent6>
        <a:srgbClr val="90281C"/>
      </a:accent6>
      <a:hlink>
        <a:srgbClr val="7498C0"/>
      </a:hlink>
      <a:folHlink>
        <a:srgbClr val="929497"/>
      </a:folHlink>
    </a:clrScheme>
    <a:fontScheme name="4_EUM_template_v03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1_EUM_template_v03 1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F9A00"/>
        </a:accent1>
        <a:accent2>
          <a:srgbClr val="9F2D20"/>
        </a:accent2>
        <a:accent3>
          <a:srgbClr val="FFFFFF"/>
        </a:accent3>
        <a:accent4>
          <a:srgbClr val="001E59"/>
        </a:accent4>
        <a:accent5>
          <a:srgbClr val="FFCAAA"/>
        </a:accent5>
        <a:accent6>
          <a:srgbClr val="90281C"/>
        </a:accent6>
        <a:hlink>
          <a:srgbClr val="7498C0"/>
        </a:hlink>
        <a:folHlink>
          <a:srgbClr val="92949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2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F6D0A9"/>
        </a:accent1>
        <a:accent2>
          <a:srgbClr val="EBCAE3"/>
        </a:accent2>
        <a:accent3>
          <a:srgbClr val="FFFFFF"/>
        </a:accent3>
        <a:accent4>
          <a:srgbClr val="001E59"/>
        </a:accent4>
        <a:accent5>
          <a:srgbClr val="FAE4D1"/>
        </a:accent5>
        <a:accent6>
          <a:srgbClr val="D5B7CE"/>
        </a:accent6>
        <a:hlink>
          <a:srgbClr val="4E2029"/>
        </a:hlink>
        <a:folHlink>
          <a:srgbClr val="423B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3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5B97B1"/>
        </a:accent1>
        <a:accent2>
          <a:srgbClr val="F39600"/>
        </a:accent2>
        <a:accent3>
          <a:srgbClr val="FFFFFF"/>
        </a:accent3>
        <a:accent4>
          <a:srgbClr val="001E59"/>
        </a:accent4>
        <a:accent5>
          <a:srgbClr val="B5C9D5"/>
        </a:accent5>
        <a:accent6>
          <a:srgbClr val="DC8700"/>
        </a:accent6>
        <a:hlink>
          <a:srgbClr val="FFE4AE"/>
        </a:hlink>
        <a:folHlink>
          <a:srgbClr val="002A3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4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003F80"/>
        </a:accent1>
        <a:accent2>
          <a:srgbClr val="BDD7EE"/>
        </a:accent2>
        <a:accent3>
          <a:srgbClr val="FFFFFF"/>
        </a:accent3>
        <a:accent4>
          <a:srgbClr val="001E59"/>
        </a:accent4>
        <a:accent5>
          <a:srgbClr val="AAAFC0"/>
        </a:accent5>
        <a:accent6>
          <a:srgbClr val="ABC3D8"/>
        </a:accent6>
        <a:hlink>
          <a:srgbClr val="FFD350"/>
        </a:hlink>
        <a:folHlink>
          <a:srgbClr val="EB6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UM_template_v03 5">
        <a:dk1>
          <a:srgbClr val="002569"/>
        </a:dk1>
        <a:lt1>
          <a:srgbClr val="FFFFFF"/>
        </a:lt1>
        <a:dk2>
          <a:srgbClr val="002569"/>
        </a:dk2>
        <a:lt2>
          <a:srgbClr val="5F758D"/>
        </a:lt2>
        <a:accent1>
          <a:srgbClr val="C75B12"/>
        </a:accent1>
        <a:accent2>
          <a:srgbClr val="003359"/>
        </a:accent2>
        <a:accent3>
          <a:srgbClr val="FFFFFF"/>
        </a:accent3>
        <a:accent4>
          <a:srgbClr val="001E59"/>
        </a:accent4>
        <a:accent5>
          <a:srgbClr val="E0B5AA"/>
        </a:accent5>
        <a:accent6>
          <a:srgbClr val="002D50"/>
        </a:accent6>
        <a:hlink>
          <a:srgbClr val="92A2BD"/>
        </a:hlink>
        <a:folHlink>
          <a:srgbClr val="C7B3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22655</TotalTime>
  <Words>576</Words>
  <Application>Microsoft Macintosh PowerPoint</Application>
  <PresentationFormat>On-screen Show (4:3)</PresentationFormat>
  <Paragraphs>102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9" baseType="lpstr">
      <vt:lpstr>Arial Bold</vt:lpstr>
      <vt:lpstr>Arial Unicode MS</vt:lpstr>
      <vt:lpstr>Droid Serif</vt:lpstr>
      <vt:lpstr>ＭＳ Ｐゴシック</vt:lpstr>
      <vt:lpstr>Arial</vt:lpstr>
      <vt:lpstr>Avenir Roman</vt:lpstr>
      <vt:lpstr>Calibri</vt:lpstr>
      <vt:lpstr>Century Gothic</vt:lpstr>
      <vt:lpstr>Courier New</vt:lpstr>
      <vt:lpstr>Helvetica</vt:lpstr>
      <vt:lpstr>Tahoma</vt:lpstr>
      <vt:lpstr>Times New Roman</vt:lpstr>
      <vt:lpstr>Wingdings</vt:lpstr>
      <vt:lpstr>4_EUM_template_v03</vt:lpstr>
      <vt:lpstr>Default</vt:lpstr>
      <vt:lpstr>Data Discovery and Access Session  Summary of Actions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Brian Killough</dc:creator>
  <cp:lastModifiedBy>Enloe, Yonsook K. (GSFC-580.0)[Science Systems &amp; Applications, Inc.]</cp:lastModifiedBy>
  <cp:revision>856</cp:revision>
  <dcterms:created xsi:type="dcterms:W3CDTF">2012-08-31T01:11:17Z</dcterms:created>
  <dcterms:modified xsi:type="dcterms:W3CDTF">2019-10-07T12:46:30Z</dcterms:modified>
</cp:coreProperties>
</file>