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9"/>
  </p:notesMasterIdLst>
  <p:handoutMasterIdLst>
    <p:handoutMasterId r:id="rId30"/>
  </p:handoutMasterIdLst>
  <p:sldIdLst>
    <p:sldId id="333" r:id="rId5"/>
    <p:sldId id="435" r:id="rId6"/>
    <p:sldId id="436" r:id="rId7"/>
    <p:sldId id="471" r:id="rId8"/>
    <p:sldId id="438" r:id="rId9"/>
    <p:sldId id="439" r:id="rId10"/>
    <p:sldId id="468" r:id="rId11"/>
    <p:sldId id="440" r:id="rId12"/>
    <p:sldId id="465" r:id="rId13"/>
    <p:sldId id="442" r:id="rId14"/>
    <p:sldId id="457" r:id="rId15"/>
    <p:sldId id="443" r:id="rId16"/>
    <p:sldId id="444" r:id="rId17"/>
    <p:sldId id="447" r:id="rId18"/>
    <p:sldId id="448" r:id="rId19"/>
    <p:sldId id="441" r:id="rId20"/>
    <p:sldId id="451" r:id="rId21"/>
    <p:sldId id="469" r:id="rId22"/>
    <p:sldId id="466" r:id="rId23"/>
    <p:sldId id="470" r:id="rId24"/>
    <p:sldId id="461" r:id="rId25"/>
    <p:sldId id="467" r:id="rId26"/>
    <p:sldId id="463" r:id="rId27"/>
    <p:sldId id="464" r:id="rId28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ves Coene" initials="YC" lastIdx="6" clrIdx="0">
    <p:extLst>
      <p:ext uri="{19B8F6BF-5375-455C-9EA6-DF929625EA0E}">
        <p15:presenceInfo xmlns:p15="http://schemas.microsoft.com/office/powerpoint/2012/main" userId="S-1-5-21-95821832-879232042-305008010-1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1" autoAdjust="0"/>
    <p:restoredTop sz="91335" autoAdjust="0"/>
  </p:normalViewPr>
  <p:slideViewPr>
    <p:cSldViewPr snapToGrid="0">
      <p:cViewPr varScale="1">
        <p:scale>
          <a:sx n="160" d="100"/>
          <a:sy n="160" d="100"/>
        </p:scale>
        <p:origin x="414" y="12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10/3/2019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8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3BBFB6-EA16-814E-8BA7-170BD94223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943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kern="1200" baseline="0" noProof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CEOS WGISS#48 –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Vietnam National Space </a:t>
            </a:r>
            <a:r>
              <a:rPr lang="en-GB" sz="800" kern="1200" baseline="0" dirty="0" err="1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Center</a:t>
            </a:r>
            <a:r>
              <a:rPr lang="en-GB" sz="800" kern="1200" baseline="0" dirty="0" smtClean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rPr>
              <a:t> (VNSC) – Vietnam Academy of Science and Technology (VAST) </a:t>
            </a:r>
            <a:r>
              <a:rPr lang="en-GB" sz="800" noProof="1" smtClean="0">
                <a:solidFill>
                  <a:schemeClr val="bg2"/>
                </a:solidFill>
              </a:rPr>
              <a:t>| 8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– 11</a:t>
            </a:r>
            <a:r>
              <a:rPr lang="en-GB" sz="800" baseline="30000" noProof="1" smtClean="0">
                <a:solidFill>
                  <a:schemeClr val="bg2"/>
                </a:solidFill>
              </a:rPr>
              <a:t>th</a:t>
            </a:r>
            <a:r>
              <a:rPr lang="en-GB" sz="800" baseline="0" noProof="1" smtClean="0">
                <a:solidFill>
                  <a:schemeClr val="bg2"/>
                </a:solidFill>
              </a:rPr>
              <a:t> October </a:t>
            </a:r>
            <a:r>
              <a:rPr lang="en-GB" sz="800" noProof="1" smtClean="0">
                <a:solidFill>
                  <a:schemeClr val="bg2"/>
                </a:solidFill>
              </a:rPr>
              <a:t>2019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databio.spacebel.be/eo-catalog/readme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470460"/>
            <a:ext cx="853933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OGC Happenings: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/>
            </a:r>
            <a:b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OGC19-020: Testbed-15 Service Discovery</a:t>
            </a:r>
            <a:endParaRPr lang="en-GB" sz="28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27799" y="2793600"/>
            <a:ext cx="6982745" cy="2031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Yves Coene (</a:t>
            </a:r>
            <a:r>
              <a:rPr lang="en-GB" dirty="0" err="1">
                <a:solidFill>
                  <a:schemeClr val="bg1"/>
                </a:solidFill>
              </a:rPr>
              <a:t>Spacebel</a:t>
            </a:r>
            <a:r>
              <a:rPr lang="en-GB" dirty="0">
                <a:solidFill>
                  <a:schemeClr val="bg1"/>
                </a:solidFill>
              </a:rPr>
              <a:t>), Andrea Della Vecchia (</a:t>
            </a:r>
            <a:r>
              <a:rPr lang="en-GB" dirty="0" err="1">
                <a:solidFill>
                  <a:schemeClr val="bg1"/>
                </a:solidFill>
              </a:rPr>
              <a:t>Randstad</a:t>
            </a:r>
            <a:r>
              <a:rPr lang="en-GB" dirty="0">
                <a:solidFill>
                  <a:schemeClr val="bg1"/>
                </a:solidFill>
              </a:rPr>
              <a:t>), </a:t>
            </a:r>
          </a:p>
          <a:p>
            <a:pPr algn="ctr">
              <a:spcBef>
                <a:spcPts val="0"/>
              </a:spcBef>
            </a:pPr>
            <a:r>
              <a:rPr lang="en-GB" dirty="0">
                <a:solidFill>
                  <a:schemeClr val="bg1"/>
                </a:solidFill>
              </a:rPr>
              <a:t>Damiano </a:t>
            </a:r>
            <a:r>
              <a:rPr lang="en-GB" dirty="0" err="1">
                <a:solidFill>
                  <a:schemeClr val="bg1"/>
                </a:solidFill>
              </a:rPr>
              <a:t>Guerrucci</a:t>
            </a:r>
            <a:r>
              <a:rPr lang="en-GB" dirty="0">
                <a:solidFill>
                  <a:schemeClr val="bg1"/>
                </a:solidFill>
              </a:rPr>
              <a:t> (ESA), Mirko Albani (ESA)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>
                <a:solidFill>
                  <a:schemeClr val="bg1"/>
                </a:solidFill>
              </a:rPr>
              <a:t>CEOS </a:t>
            </a:r>
            <a:r>
              <a:rPr lang="en-GB" noProof="1" smtClean="0">
                <a:solidFill>
                  <a:schemeClr val="bg1"/>
                </a:solidFill>
              </a:rPr>
              <a:t>WGISS#48 </a:t>
            </a:r>
            <a:endParaRPr lang="en-GB" noProof="1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GB" noProof="1" smtClean="0">
                <a:solidFill>
                  <a:schemeClr val="bg1"/>
                </a:solidFill>
              </a:rPr>
              <a:t>8</a:t>
            </a:r>
            <a:r>
              <a:rPr lang="en-GB" baseline="30000" noProof="1" smtClean="0">
                <a:solidFill>
                  <a:schemeClr val="bg1"/>
                </a:solidFill>
              </a:rPr>
              <a:t>th</a:t>
            </a:r>
            <a:r>
              <a:rPr lang="en-GB" noProof="1" smtClean="0">
                <a:solidFill>
                  <a:schemeClr val="bg1"/>
                </a:solidFill>
              </a:rPr>
              <a:t> October </a:t>
            </a:r>
            <a:r>
              <a:rPr lang="en-GB" noProof="1">
                <a:solidFill>
                  <a:schemeClr val="bg1"/>
                </a:solidFill>
              </a:rPr>
              <a:t>2019</a:t>
            </a:r>
          </a:p>
          <a:p>
            <a:pPr algn="ctr">
              <a:spcBef>
                <a:spcPts val="0"/>
              </a:spcBef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9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Service and Service </a:t>
            </a:r>
            <a:r>
              <a:rPr lang="fr-BE" dirty="0" err="1" smtClean="0"/>
              <a:t>Mgt</a:t>
            </a:r>
            <a:r>
              <a:rPr lang="fr-BE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Application </a:t>
            </a:r>
            <a:r>
              <a:rPr lang="fr-BE" dirty="0" err="1" smtClean="0"/>
              <a:t>resources</a:t>
            </a:r>
            <a:endParaRPr lang="fr-BE" dirty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dirty="0" err="1" smtClean="0"/>
              <a:t>Shaped</a:t>
            </a:r>
            <a:r>
              <a:rPr lang="fr-BE" dirty="0" smtClean="0"/>
              <a:t> by OGC API Common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046" y="1457943"/>
            <a:ext cx="4586288" cy="31160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743450" y="2480094"/>
            <a:ext cx="2228850" cy="114954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86300" y="3629642"/>
            <a:ext cx="685800" cy="685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fr-BE" sz="1200" b="0" dirty="0" err="1" smtClean="0">
                <a:solidFill>
                  <a:srgbClr val="FF0000"/>
                </a:solidFill>
                <a:latin typeface="+mn-lt"/>
              </a:rPr>
              <a:t>Proposed</a:t>
            </a:r>
            <a:r>
              <a:rPr lang="fr-BE" sz="1200" b="0" dirty="0" smtClean="0">
                <a:solidFill>
                  <a:srgbClr val="FF0000"/>
                </a:solidFill>
                <a:latin typeface="+mn-lt"/>
              </a:rPr>
              <a:t> by Testbed-15 (</a:t>
            </a:r>
            <a:r>
              <a:rPr lang="fr-BE" sz="1200" b="0" dirty="0" err="1" smtClean="0">
                <a:solidFill>
                  <a:srgbClr val="FF0000"/>
                </a:solidFill>
                <a:latin typeface="+mn-lt"/>
              </a:rPr>
              <a:t>rest</a:t>
            </a:r>
            <a:r>
              <a:rPr lang="fr-BE" sz="12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200" b="0" dirty="0" err="1" smtClean="0">
                <a:solidFill>
                  <a:srgbClr val="FF0000"/>
                </a:solidFill>
                <a:latin typeface="+mn-lt"/>
              </a:rPr>
              <a:t>is</a:t>
            </a:r>
            <a:r>
              <a:rPr lang="fr-BE" sz="1200" b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BE" sz="1200" b="0" dirty="0" err="1" smtClean="0">
                <a:solidFill>
                  <a:srgbClr val="FF0000"/>
                </a:solidFill>
                <a:latin typeface="+mn-lt"/>
              </a:rPr>
              <a:t>OpenAPI</a:t>
            </a:r>
            <a:r>
              <a:rPr lang="fr-BE" sz="1200" b="0" dirty="0" smtClean="0">
                <a:solidFill>
                  <a:srgbClr val="FF0000"/>
                </a:solidFill>
                <a:latin typeface="+mn-lt"/>
              </a:rPr>
              <a:t> Common)</a:t>
            </a:r>
            <a:endParaRPr lang="en-US" sz="1200" b="0" dirty="0" err="1" smtClean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67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Collections - </a:t>
            </a:r>
            <a:r>
              <a:rPr lang="fr-BE" dirty="0" err="1" smtClean="0"/>
              <a:t>GeoJSON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/collections </a:t>
            </a:r>
            <a:r>
              <a:rPr lang="fr-BE" dirty="0" smtClean="0"/>
              <a:t>Collections </a:t>
            </a:r>
            <a:r>
              <a:rPr lang="fr-BE" dirty="0"/>
              <a:t>Resource (JSON </a:t>
            </a:r>
            <a:r>
              <a:rPr lang="fr-BE" dirty="0" err="1" smtClean="0"/>
              <a:t>response</a:t>
            </a:r>
            <a:r>
              <a:rPr lang="fr-BE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664" y="1314450"/>
            <a:ext cx="4911328" cy="3218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700" y="1371600"/>
            <a:ext cx="2343150" cy="2657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425699" y="2753199"/>
            <a:ext cx="2575301" cy="6186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276725"/>
            <a:ext cx="143827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OGC API Common - </a:t>
            </a:r>
            <a:r>
              <a:rPr lang="fr-BE" dirty="0" err="1" smtClean="0"/>
              <a:t>APIDefinition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/api </a:t>
            </a:r>
            <a:r>
              <a:rPr lang="fr-BE" dirty="0" err="1" smtClean="0"/>
              <a:t>APIDefinition</a:t>
            </a:r>
            <a:r>
              <a:rPr lang="fr-BE" dirty="0" smtClean="0"/>
              <a:t> Resource 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dirty="0" smtClean="0"/>
              <a:t>Simple (</a:t>
            </a:r>
            <a:r>
              <a:rPr lang="fr-BE" dirty="0" err="1" smtClean="0"/>
              <a:t>OpenSearch</a:t>
            </a:r>
            <a:r>
              <a:rPr lang="fr-BE" dirty="0" smtClean="0"/>
              <a:t>) or </a:t>
            </a:r>
            <a:r>
              <a:rPr lang="fr-BE" dirty="0" err="1" smtClean="0"/>
              <a:t>advanced</a:t>
            </a:r>
            <a:r>
              <a:rPr lang="fr-BE" dirty="0" smtClean="0"/>
              <a:t> (</a:t>
            </a:r>
            <a:r>
              <a:rPr lang="fr-BE" dirty="0" err="1" smtClean="0"/>
              <a:t>OpenAPI</a:t>
            </a:r>
            <a:r>
              <a:rPr lang="fr-BE" dirty="0" smtClean="0"/>
              <a:t>)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dirty="0" smtClean="0"/>
              <a:t>Content </a:t>
            </a:r>
            <a:r>
              <a:rPr lang="fr-BE" dirty="0" err="1" smtClean="0"/>
              <a:t>negotiation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685718"/>
            <a:ext cx="5029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3448022"/>
            <a:ext cx="710345" cy="210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051" y="3448022"/>
            <a:ext cx="685799" cy="204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5076" y="3448022"/>
            <a:ext cx="764801" cy="1712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3429000" y="2762820"/>
            <a:ext cx="3995372" cy="16002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Services - </a:t>
            </a:r>
            <a:r>
              <a:rPr lang="fr-BE" dirty="0" err="1" smtClean="0"/>
              <a:t>GeoJSON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89" y="713436"/>
            <a:ext cx="4979194" cy="34504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/services </a:t>
            </a:r>
            <a:r>
              <a:rPr lang="fr-BE" dirty="0" err="1" smtClean="0"/>
              <a:t>Services</a:t>
            </a:r>
            <a:r>
              <a:rPr lang="fr-BE" dirty="0" smtClean="0"/>
              <a:t> Resource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507675" y="828887"/>
            <a:ext cx="3143250" cy="25145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Services - </a:t>
            </a:r>
            <a:r>
              <a:rPr lang="fr-BE" dirty="0" err="1" smtClean="0"/>
              <a:t>FeatureCollection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/services </a:t>
            </a:r>
            <a:r>
              <a:rPr lang="fr-BE" dirty="0" err="1" smtClean="0"/>
              <a:t>OpenSearch</a:t>
            </a:r>
            <a:r>
              <a:rPr lang="fr-BE" dirty="0" smtClean="0"/>
              <a:t> </a:t>
            </a:r>
            <a:r>
              <a:rPr lang="fr-BE" dirty="0" err="1" smtClean="0"/>
              <a:t>Response</a:t>
            </a:r>
            <a:r>
              <a:rPr lang="fr-BE" dirty="0" smtClean="0"/>
              <a:t> (OGC 17-047)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092" y="959644"/>
            <a:ext cx="2643101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564" y="1203553"/>
            <a:ext cx="3677734" cy="3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509" y="727200"/>
            <a:ext cx="5022869" cy="3924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Services - </a:t>
            </a:r>
            <a:r>
              <a:rPr lang="fr-BE" dirty="0" err="1"/>
              <a:t>Faceted</a:t>
            </a:r>
            <a:r>
              <a:rPr lang="fr-BE" dirty="0"/>
              <a:t> </a:t>
            </a:r>
            <a:r>
              <a:rPr lang="fr-BE" dirty="0" err="1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Borrowed from OASIS </a:t>
            </a:r>
            <a:br>
              <a:rPr lang="en-US" dirty="0" smtClean="0"/>
            </a:br>
            <a:r>
              <a:rPr lang="en-US" dirty="0" err="1" smtClean="0"/>
              <a:t>searchRetrieve</a:t>
            </a:r>
            <a:r>
              <a:rPr lang="en-US" dirty="0" smtClean="0"/>
              <a:t> standard*.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44" y="1922244"/>
            <a:ext cx="3513742" cy="17620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1174" y="4420148"/>
            <a:ext cx="4704160" cy="685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000" dirty="0" smtClean="0"/>
              <a:t>(*) http</a:t>
            </a:r>
            <a:r>
              <a:rPr lang="en-US" sz="1000" dirty="0"/>
              <a:t>://docs.oasis-open.org/searchws/searchRetrieve/v1.0/os/schemas/facetedResults.xsd</a:t>
            </a:r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4681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 -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80482"/>
            <a:ext cx="8748000" cy="3823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/>
              <a:t>GeoJSON</a:t>
            </a:r>
            <a:r>
              <a:rPr lang="en-US" dirty="0" smtClean="0"/>
              <a:t> and JSON-LD</a:t>
            </a:r>
          </a:p>
          <a:p>
            <a:pPr>
              <a:buFontTx/>
              <a:buChar char="-"/>
            </a:pPr>
            <a:r>
              <a:rPr lang="en-US" dirty="0" smtClean="0"/>
              <a:t>OWS Context (OGC 14-055r2)</a:t>
            </a:r>
          </a:p>
          <a:p>
            <a:pPr>
              <a:buFontTx/>
              <a:buChar char="-"/>
            </a:pPr>
            <a:r>
              <a:rPr lang="en-US" dirty="0" smtClean="0"/>
              <a:t>Aligned with DCAT (W3C) and </a:t>
            </a:r>
            <a:r>
              <a:rPr lang="en-US" dirty="0" err="1" smtClean="0"/>
              <a:t>GeoDCAT</a:t>
            </a:r>
            <a:r>
              <a:rPr lang="en-US" dirty="0" smtClean="0"/>
              <a:t>-AP (EC)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14500"/>
            <a:ext cx="400050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lded Corner 7"/>
          <p:cNvSpPr>
            <a:spLocks noChangeArrowheads="1"/>
          </p:cNvSpPr>
          <p:nvPr/>
        </p:nvSpPr>
        <p:spPr bwMode="auto">
          <a:xfrm>
            <a:off x="5715000" y="3314700"/>
            <a:ext cx="1143000" cy="1313260"/>
          </a:xfrm>
          <a:prstGeom prst="foldedCorner">
            <a:avLst>
              <a:gd name="adj" fmla="val 16667"/>
            </a:avLst>
          </a:prstGeom>
          <a:solidFill>
            <a:srgbClr val="FCFBDD"/>
          </a:solidFill>
          <a:ln w="254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OGC 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19-020 </a:t>
            </a: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EO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Application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Testbed-15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Catalog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fr-BE" alt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 ER</a:t>
            </a: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GeoJSON</a:t>
            </a: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alt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  <a:buFontTx/>
              <a:buChar char="-"/>
            </a:pPr>
            <a:r>
              <a:rPr lang="fr-BE" altLang="en-US" sz="700" dirty="0">
                <a:latin typeface="Arial" panose="020B0604020202020204" pitchFamily="34" charset="0"/>
                <a:cs typeface="Arial" panose="020B0604020202020204" pitchFamily="34" charset="0"/>
              </a:rPr>
              <a:t> JSON-LD </a:t>
            </a:r>
            <a:r>
              <a:rPr lang="fr-BE" altLang="en-US" sz="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endParaRPr lang="fr-BE" alt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xplosion 2 2"/>
          <p:cNvSpPr>
            <a:spLocks noChangeArrowheads="1"/>
          </p:cNvSpPr>
          <p:nvPr/>
        </p:nvSpPr>
        <p:spPr bwMode="auto">
          <a:xfrm>
            <a:off x="6360774" y="2960560"/>
            <a:ext cx="1914316" cy="536830"/>
          </a:xfrm>
          <a:prstGeom prst="irregularSeal2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rgbClr val="00549F"/>
              </a:buClr>
            </a:pPr>
            <a:r>
              <a:rPr lang="fr-BE" altLang="en-US" sz="800" dirty="0" smtClean="0"/>
              <a:t>Testbed-15</a:t>
            </a:r>
            <a:endParaRPr lang="en-US" altLang="en-US" sz="800" dirty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857750" y="3143250"/>
            <a:ext cx="1428750" cy="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endCxn id="7" idx="0"/>
          </p:cNvCxnSpPr>
          <p:nvPr/>
        </p:nvCxnSpPr>
        <p:spPr bwMode="auto">
          <a:xfrm>
            <a:off x="6286500" y="3143250"/>
            <a:ext cx="0" cy="171450"/>
          </a:xfrm>
          <a:prstGeom prst="line">
            <a:avLst/>
          </a:prstGeom>
          <a:noFill/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774" y="836954"/>
            <a:ext cx="2610254" cy="15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85725"/>
            <a:ext cx="3443288" cy="5057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554" y="42863"/>
            <a:ext cx="3406820" cy="51435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3222580" y="159544"/>
            <a:ext cx="1200150" cy="800100"/>
          </a:xfrm>
          <a:prstGeom prst="wedgeEllipseCallout">
            <a:avLst>
              <a:gd name="adj1" fmla="val -150012"/>
              <a:gd name="adj2" fmla="val -21833"/>
            </a:avLst>
          </a:prstGeom>
          <a:solidFill>
            <a:srgbClr val="FFFF99"/>
          </a:soli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fr-BE" sz="1000" dirty="0" err="1" smtClean="0"/>
              <a:t>GeoJSON</a:t>
            </a:r>
            <a:r>
              <a:rPr lang="fr-BE" sz="1000" dirty="0" smtClean="0"/>
              <a:t> </a:t>
            </a:r>
            <a:r>
              <a:rPr lang="fr-BE" sz="1000" dirty="0" err="1" smtClean="0"/>
              <a:t>Feature</a:t>
            </a:r>
            <a:r>
              <a:rPr lang="fr-BE" sz="1000" dirty="0" smtClean="0"/>
              <a:t> [OGC14-055r2] </a:t>
            </a:r>
            <a:endParaRPr lang="en-US" sz="1000" dirty="0"/>
          </a:p>
        </p:txBody>
      </p:sp>
      <p:sp>
        <p:nvSpPr>
          <p:cNvPr id="9" name="Oval Callout 8"/>
          <p:cNvSpPr/>
          <p:nvPr/>
        </p:nvSpPr>
        <p:spPr bwMode="auto">
          <a:xfrm>
            <a:off x="6868284" y="503778"/>
            <a:ext cx="1292914" cy="800100"/>
          </a:xfrm>
          <a:prstGeom prst="wedgeEllipseCallout">
            <a:avLst>
              <a:gd name="adj1" fmla="val -135113"/>
              <a:gd name="adj2" fmla="val -64255"/>
            </a:avLst>
          </a:prstGeom>
          <a:solidFill>
            <a:srgbClr val="FFFF99"/>
          </a:solidFill>
          <a:ln w="127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fr-BE" sz="900" dirty="0" err="1" smtClean="0"/>
              <a:t>dcat</a:t>
            </a:r>
            <a:r>
              <a:rPr lang="fr-BE" sz="900" dirty="0" smtClean="0"/>
              <a:t>:</a:t>
            </a:r>
            <a:br>
              <a:rPr lang="fr-BE" sz="900" dirty="0" smtClean="0"/>
            </a:br>
            <a:r>
              <a:rPr lang="fr-BE" sz="900" dirty="0" err="1" smtClean="0"/>
              <a:t>DataService</a:t>
            </a:r>
            <a:r>
              <a:rPr lang="fr-BE" sz="900" dirty="0" smtClean="0"/>
              <a:t> [DCAT Version 2] </a:t>
            </a:r>
            <a:endParaRPr lang="en-US" sz="9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1143000" y="1828800"/>
            <a:ext cx="3279730" cy="245745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discovery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>
                <a:solidFill>
                  <a:srgbClr val="FF0000"/>
                </a:solidFill>
              </a:rPr>
              <a:t>Implementations</a:t>
            </a:r>
            <a:r>
              <a:rPr lang="fr-BE" dirty="0">
                <a:solidFill>
                  <a:srgbClr val="FF0000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Conclusion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585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Multiple implementations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Covering different use cases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Testing underway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ER submission (End </a:t>
            </a:r>
            <a:r>
              <a:rPr lang="en-US" dirty="0"/>
              <a:t>O</a:t>
            </a:r>
            <a:r>
              <a:rPr lang="en-US" dirty="0" smtClean="0"/>
              <a:t>ct. 2019)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Presentation at TC Toulouse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" y="3077145"/>
            <a:ext cx="3914981" cy="1254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597" y="664775"/>
            <a:ext cx="4658698" cy="394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2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Service discovery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/>
              <a:t>I</a:t>
            </a:r>
            <a:r>
              <a:rPr lang="fr-BE" dirty="0" err="1" smtClean="0"/>
              <a:t>mplementations</a:t>
            </a:r>
            <a:r>
              <a:rPr lang="fr-BE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Conclusion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60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discovery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/>
              <a:t>Implementations</a:t>
            </a:r>
            <a:r>
              <a:rPr lang="fr-B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>
                <a:solidFill>
                  <a:srgbClr val="FF0000"/>
                </a:solidFill>
              </a:rPr>
              <a:t>Conclusion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27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/>
              <a:t>Modular</a:t>
            </a:r>
            <a:r>
              <a:rPr lang="fr-BE" dirty="0"/>
              <a:t> </a:t>
            </a:r>
            <a:r>
              <a:rPr lang="fr-BE" dirty="0" err="1"/>
              <a:t>discovery</a:t>
            </a:r>
            <a:r>
              <a:rPr lang="fr-BE" dirty="0"/>
              <a:t> interface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/>
              <a:t>Simple client: "</a:t>
            </a:r>
            <a:r>
              <a:rPr lang="fr-BE" sz="1400" dirty="0" err="1"/>
              <a:t>OpenSearch</a:t>
            </a:r>
            <a:r>
              <a:rPr lang="fr-BE" sz="1400" dirty="0"/>
              <a:t> " (R)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/>
              <a:t>Advanced client: "OGC API Common" and </a:t>
            </a:r>
            <a:r>
              <a:rPr lang="fr-BE" sz="1400" dirty="0" err="1"/>
              <a:t>OpenAPI</a:t>
            </a:r>
            <a:r>
              <a:rPr lang="fr-BE" sz="1400" dirty="0"/>
              <a:t> (CRUD</a:t>
            </a:r>
            <a:r>
              <a:rPr lang="fr-BE" sz="1400" dirty="0" smtClean="0"/>
              <a:t>).</a:t>
            </a:r>
            <a:endParaRPr lang="fr-B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Maximum </a:t>
            </a:r>
            <a:r>
              <a:rPr lang="fr-BE" dirty="0" err="1" smtClean="0"/>
              <a:t>reuse</a:t>
            </a:r>
            <a:r>
              <a:rPr lang="fr-BE" dirty="0" smtClean="0"/>
              <a:t> of </a:t>
            </a:r>
            <a:r>
              <a:rPr lang="fr-BE" dirty="0" err="1" smtClean="0"/>
              <a:t>existing</a:t>
            </a:r>
            <a:r>
              <a:rPr lang="fr-BE" dirty="0" smtClean="0"/>
              <a:t> </a:t>
            </a:r>
            <a:r>
              <a:rPr lang="fr-BE" dirty="0" err="1" smtClean="0"/>
              <a:t>specifications</a:t>
            </a:r>
            <a:endParaRPr lang="fr-BE" dirty="0" smtClean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OGC 14-055r2 (OWS </a:t>
            </a:r>
            <a:r>
              <a:rPr lang="fr-BE" sz="1400" dirty="0" err="1" smtClean="0"/>
              <a:t>Context</a:t>
            </a:r>
            <a:r>
              <a:rPr lang="fr-BE" sz="1400" dirty="0" smtClean="0"/>
              <a:t>) </a:t>
            </a:r>
            <a:br>
              <a:rPr lang="fr-BE" sz="1400" dirty="0" smtClean="0"/>
            </a:br>
            <a:r>
              <a:rPr lang="fr-BE" sz="1400" dirty="0" smtClean="0"/>
              <a:t>-&gt; + (</a:t>
            </a:r>
            <a:r>
              <a:rPr lang="fr-BE" sz="1400" dirty="0" err="1" smtClean="0"/>
              <a:t>additional</a:t>
            </a:r>
            <a:r>
              <a:rPr lang="fr-BE" sz="1400" dirty="0" smtClean="0"/>
              <a:t>) </a:t>
            </a:r>
            <a:r>
              <a:rPr lang="fr-BE" sz="1400" dirty="0" err="1" smtClean="0"/>
              <a:t>Offerings</a:t>
            </a:r>
            <a:r>
              <a:rPr lang="fr-BE" sz="1400" dirty="0" smtClean="0"/>
              <a:t> for container, application package, etc..</a:t>
            </a:r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DCAT (V2), </a:t>
            </a:r>
            <a:r>
              <a:rPr lang="fr-BE" sz="1400" dirty="0"/>
              <a:t>DCAT-AP, </a:t>
            </a:r>
            <a:r>
              <a:rPr lang="fr-BE" sz="1400" dirty="0" err="1"/>
              <a:t>GeoDCAT</a:t>
            </a:r>
            <a:r>
              <a:rPr lang="fr-BE" sz="1400" dirty="0"/>
              <a:t>-AP </a:t>
            </a:r>
            <a:r>
              <a:rPr lang="fr-BE" sz="1400" dirty="0" err="1"/>
              <a:t>metadata</a:t>
            </a:r>
            <a:r>
              <a:rPr lang="fr-BE" sz="1400" dirty="0"/>
              <a:t> </a:t>
            </a:r>
            <a:r>
              <a:rPr lang="fr-BE" sz="1400" dirty="0" err="1" smtClean="0"/>
              <a:t>specifications</a:t>
            </a:r>
            <a:endParaRPr lang="fr-BE" sz="1400" dirty="0" smtClean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OGC 13-026r8, OGC 10-032r8 </a:t>
            </a:r>
            <a:r>
              <a:rPr lang="fr-BE" sz="1400" dirty="0" err="1" smtClean="0"/>
              <a:t>OpenSearch</a:t>
            </a:r>
            <a:endParaRPr lang="fr-BE" sz="1400" dirty="0" smtClean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OGC 17-047 </a:t>
            </a:r>
            <a:r>
              <a:rPr lang="fr-BE" sz="1400" dirty="0" err="1" smtClean="0"/>
              <a:t>OpenSearch</a:t>
            </a:r>
            <a:r>
              <a:rPr lang="fr-BE" sz="1400" dirty="0" smtClean="0"/>
              <a:t> </a:t>
            </a:r>
            <a:r>
              <a:rPr lang="fr-BE" sz="1400" dirty="0" err="1" smtClean="0"/>
              <a:t>GeoJSON</a:t>
            </a:r>
            <a:r>
              <a:rPr lang="fr-BE" sz="1400" dirty="0" smtClean="0"/>
              <a:t>(-LD) </a:t>
            </a:r>
            <a:r>
              <a:rPr lang="fr-BE" sz="1400" dirty="0" err="1" smtClean="0"/>
              <a:t>Response</a:t>
            </a:r>
            <a:endParaRPr lang="fr-BE" sz="1400" dirty="0" smtClean="0"/>
          </a:p>
          <a:p>
            <a:pPr marL="1095750" lvl="1" indent="-285750">
              <a:buFont typeface="Verdana" panose="020B0604030504040204" pitchFamily="34" charset="0"/>
              <a:buChar char="‒"/>
            </a:pPr>
            <a:r>
              <a:rPr lang="fr-BE" sz="1400" dirty="0" smtClean="0"/>
              <a:t>OGC API Common, OASIS </a:t>
            </a:r>
            <a:r>
              <a:rPr lang="fr-BE" sz="1400" dirty="0" err="1" smtClean="0"/>
              <a:t>searchRetrieve</a:t>
            </a:r>
            <a:r>
              <a:rPr lang="fr-BE" sz="1400" dirty="0" smtClean="0"/>
              <a:t> </a:t>
            </a:r>
            <a:r>
              <a:rPr lang="fr-BE" sz="1400" dirty="0" err="1" smtClean="0"/>
              <a:t>Explain</a:t>
            </a:r>
            <a:endParaRPr lang="fr-B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Service-</a:t>
            </a:r>
            <a:r>
              <a:rPr lang="fr-BE" dirty="0" err="1" smtClean="0"/>
              <a:t>binding</a:t>
            </a:r>
            <a:r>
              <a:rPr lang="fr-BE" dirty="0" smtClean="0"/>
              <a:t> </a:t>
            </a:r>
            <a:r>
              <a:rPr lang="fr-BE" dirty="0" err="1" smtClean="0"/>
              <a:t>agnostic</a:t>
            </a:r>
            <a:r>
              <a:rPr lang="fr-BE" dirty="0" smtClean="0"/>
              <a:t> data-model </a:t>
            </a:r>
            <a:r>
              <a:rPr lang="fr-BE" dirty="0" err="1" smtClean="0"/>
              <a:t>also</a:t>
            </a:r>
            <a:r>
              <a:rPr lang="fr-BE" dirty="0" smtClean="0"/>
              <a:t> applicable in JSON-LD, RDF (SPARQL), </a:t>
            </a:r>
            <a:r>
              <a:rPr lang="fr-BE" dirty="0" err="1" smtClean="0"/>
              <a:t>Linked</a:t>
            </a:r>
            <a:r>
              <a:rPr lang="fr-BE" dirty="0" smtClean="0"/>
              <a:t> Data, OGC API </a:t>
            </a:r>
            <a:r>
              <a:rPr lang="fr-BE" dirty="0" err="1" smtClean="0"/>
              <a:t>Features</a:t>
            </a:r>
            <a:r>
              <a:rPr lang="fr-BE" dirty="0" smtClean="0"/>
              <a:t>...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3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databio.spacebel.be/eo-catalog/readme.html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OpenAPI</a:t>
            </a:r>
            <a:r>
              <a:rPr lang="en-US" dirty="0" smtClean="0"/>
              <a:t> </a:t>
            </a:r>
            <a:r>
              <a:rPr lang="en-US" dirty="0"/>
              <a:t>Specification, Version </a:t>
            </a:r>
            <a:r>
              <a:rPr lang="en-US" dirty="0" smtClean="0"/>
              <a:t>3.0.2 </a:t>
            </a:r>
            <a:r>
              <a:rPr lang="en-US" sz="750" dirty="0"/>
              <a:t>[https://github.com/OAI/OpenAPI-Specification/blob/master/versions/3.0.2.md]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OGC API (OAPI) Common Specification </a:t>
            </a:r>
            <a:r>
              <a:rPr lang="en-US" sz="750" dirty="0"/>
              <a:t>[https://github.com/opengeospatial/oapi_common]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JSON Schema </a:t>
            </a:r>
            <a:r>
              <a:rPr lang="en-US" sz="750" dirty="0"/>
              <a:t>[https://tools.ietf.org/html/draft-zyp-json-schema-04]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Catalog Vocabulary (DCAT) - Revised edition, W3C Editor’s Draft 05 May </a:t>
            </a:r>
            <a:r>
              <a:rPr lang="en-US" dirty="0" smtClean="0"/>
              <a:t>2019 </a:t>
            </a:r>
            <a:r>
              <a:rPr lang="en-US" sz="750" dirty="0"/>
              <a:t>[https://w3c.github.io/dxwg/dcat/]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Catalog Vocabulary (DCAT) - Revised edition W3C Working Draft 16 October </a:t>
            </a:r>
            <a:r>
              <a:rPr lang="en-US" dirty="0" smtClean="0"/>
              <a:t>2018 </a:t>
            </a:r>
            <a:r>
              <a:rPr lang="en-US" sz="750" dirty="0"/>
              <a:t>[https://www.w3.org/TR/vocab-dcat-2/]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DCAT-AP Version 1.2, European Commission </a:t>
            </a:r>
            <a:r>
              <a:rPr lang="en-US" sz="750" dirty="0"/>
              <a:t>[https://joinup.ec.europa.eu/solution/dcat-applicationprofile-data-portals-europe/releases]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GeoDCAT</a:t>
            </a:r>
            <a:r>
              <a:rPr lang="en-US" dirty="0" smtClean="0"/>
              <a:t>-AP </a:t>
            </a:r>
            <a:r>
              <a:rPr lang="en-US" dirty="0"/>
              <a:t>Version 1.0.1, European Commission </a:t>
            </a:r>
            <a:r>
              <a:rPr lang="en-US" sz="750" dirty="0"/>
              <a:t>[https://joinup.ec.europa.eu/solution/geodcatapplication-profile-data-portals-europe/distribution/geodcat-ap-101-pdf]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05" y="283692"/>
            <a:ext cx="943092" cy="8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5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OGC </a:t>
            </a:r>
            <a:r>
              <a:rPr lang="en-US" dirty="0"/>
              <a:t>10-032r8, </a:t>
            </a:r>
            <a:r>
              <a:rPr lang="en-US" dirty="0" smtClean="0"/>
              <a:t>OGC </a:t>
            </a:r>
            <a:r>
              <a:rPr lang="en-US" dirty="0"/>
              <a:t>OpenSearch Geo and Time Extensions </a:t>
            </a:r>
            <a:r>
              <a:rPr lang="en-US" sz="750" dirty="0"/>
              <a:t>[https://portal.opengeospatial.org/files/?artifact_id=56866]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OGC </a:t>
            </a:r>
            <a:r>
              <a:rPr lang="en-US" dirty="0"/>
              <a:t>13-026r9, </a:t>
            </a:r>
            <a:r>
              <a:rPr lang="en-US" dirty="0" smtClean="0"/>
              <a:t>OGC </a:t>
            </a:r>
            <a:r>
              <a:rPr lang="en-US" dirty="0"/>
              <a:t>OpenSearch Extension for Earth Observation (OpenSearch-EO</a:t>
            </a:r>
            <a:r>
              <a:rPr lang="en-US" dirty="0" smtClean="0"/>
              <a:t>) </a:t>
            </a:r>
            <a:r>
              <a:rPr lang="en-US" sz="750" dirty="0"/>
              <a:t>[http://docs.opengeospatial.org/is/13-026r8/13-026r8.html]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OGC </a:t>
            </a:r>
            <a:r>
              <a:rPr lang="en-US" dirty="0"/>
              <a:t>17-047, </a:t>
            </a:r>
            <a:r>
              <a:rPr lang="en-US" dirty="0" smtClean="0"/>
              <a:t>OGC </a:t>
            </a:r>
            <a:r>
              <a:rPr lang="en-US" dirty="0"/>
              <a:t>OpenSearch-EO </a:t>
            </a:r>
            <a:r>
              <a:rPr lang="en-US" dirty="0" err="1"/>
              <a:t>GeoJSON</a:t>
            </a:r>
            <a:r>
              <a:rPr lang="en-US" dirty="0"/>
              <a:t>(-LD) Response Encoding </a:t>
            </a:r>
            <a:r>
              <a:rPr lang="en-US" dirty="0" smtClean="0"/>
              <a:t>Standard </a:t>
            </a:r>
            <a:r>
              <a:rPr lang="en-US" sz="750" dirty="0"/>
              <a:t>[https://portal.opengeospatial.org/files/?artifact_id=83328]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OASIS </a:t>
            </a:r>
            <a:r>
              <a:rPr lang="en-US" dirty="0"/>
              <a:t>OpenSearch -</a:t>
            </a:r>
            <a:r>
              <a:rPr lang="en-US" dirty="0" err="1"/>
              <a:t>searchRetrieve</a:t>
            </a:r>
            <a:r>
              <a:rPr lang="en-US" dirty="0"/>
              <a:t>: Part 7. Explain Version 1.0, </a:t>
            </a:r>
            <a:r>
              <a:rPr lang="en-US" dirty="0" smtClean="0"/>
              <a:t>OASIS Standard</a:t>
            </a:r>
            <a:r>
              <a:rPr lang="en-US" dirty="0"/>
              <a:t>, 30 January 2013 </a:t>
            </a:r>
            <a:r>
              <a:rPr lang="en-US" sz="750" dirty="0"/>
              <a:t>[http://docs.oasis-open.org/search-ws/searchRetrieve/v1.0/searchRetrieve-v1.0-part7-explain.html]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OGC 13-026r9, OGC 17-047, OGC 17-003 have been </a:t>
            </a:r>
            <a:r>
              <a:rPr lang="fr-BE" dirty="0" err="1"/>
              <a:t>approved</a:t>
            </a:r>
            <a:r>
              <a:rPr lang="fr-BE" dirty="0"/>
              <a:t> by OGC.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/>
              <a:t>Benefited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thorough</a:t>
            </a:r>
            <a:r>
              <a:rPr lang="fr-BE" dirty="0"/>
              <a:t> </a:t>
            </a:r>
            <a:r>
              <a:rPr lang="fr-BE" dirty="0" err="1"/>
              <a:t>review</a:t>
            </a:r>
            <a:r>
              <a:rPr lang="fr-BE" dirty="0"/>
              <a:t> </a:t>
            </a:r>
            <a:r>
              <a:rPr lang="fr-BE" dirty="0" err="1"/>
              <a:t>comments</a:t>
            </a:r>
            <a:r>
              <a:rPr lang="fr-BE" dirty="0"/>
              <a:t> by WGISS SLT </a:t>
            </a:r>
            <a:r>
              <a:rPr lang="fr-BE" dirty="0" err="1"/>
              <a:t>members</a:t>
            </a:r>
            <a:r>
              <a:rPr lang="fr-BE" dirty="0" smtClean="0"/>
              <a:t>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Covered</a:t>
            </a:r>
            <a:r>
              <a:rPr lang="fr-BE" dirty="0" smtClean="0"/>
              <a:t> EO </a:t>
            </a:r>
            <a:r>
              <a:rPr lang="fr-BE" dirty="0" err="1" smtClean="0"/>
              <a:t>OpenSearch</a:t>
            </a:r>
            <a:r>
              <a:rPr lang="fr-BE" dirty="0" smtClean="0"/>
              <a:t> and EO Granule </a:t>
            </a:r>
            <a:r>
              <a:rPr lang="fr-BE" dirty="0" err="1" smtClean="0"/>
              <a:t>metadata</a:t>
            </a:r>
            <a:r>
              <a:rPr lang="fr-BE" dirty="0" smtClean="0"/>
              <a:t> (</a:t>
            </a:r>
            <a:r>
              <a:rPr lang="fr-BE" dirty="0" err="1" smtClean="0"/>
              <a:t>GeoJSON</a:t>
            </a:r>
            <a:r>
              <a:rPr lang="fr-B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OGC Testbed</a:t>
            </a:r>
            <a:r>
              <a:rPr lang="fr-BE" dirty="0"/>
              <a:t>-</a:t>
            </a:r>
            <a:r>
              <a:rPr lang="fr-BE" dirty="0" smtClean="0"/>
              <a:t>13 (2017) and Testbed</a:t>
            </a:r>
            <a:r>
              <a:rPr lang="fr-BE" dirty="0"/>
              <a:t>-</a:t>
            </a:r>
            <a:r>
              <a:rPr lang="fr-BE" dirty="0" smtClean="0"/>
              <a:t>14 (2018):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"Application Package" to package and </a:t>
            </a:r>
            <a:r>
              <a:rPr lang="fr-BE" dirty="0" err="1" smtClean="0"/>
              <a:t>deploy</a:t>
            </a:r>
            <a:r>
              <a:rPr lang="fr-BE" dirty="0" smtClean="0"/>
              <a:t> (</a:t>
            </a:r>
            <a:r>
              <a:rPr lang="fr-BE" dirty="0" err="1" smtClean="0"/>
              <a:t>processing</a:t>
            </a:r>
            <a:r>
              <a:rPr lang="fr-BE" dirty="0" smtClean="0"/>
              <a:t>) applications on a cloud </a:t>
            </a:r>
            <a:r>
              <a:rPr lang="fr-BE" dirty="0" err="1" smtClean="0"/>
              <a:t>environment</a:t>
            </a:r>
            <a:r>
              <a:rPr lang="fr-BE" dirty="0"/>
              <a:t> </a:t>
            </a:r>
            <a:r>
              <a:rPr lang="fr-BE" dirty="0" smtClean="0"/>
              <a:t>(i.e. </a:t>
            </a:r>
            <a:r>
              <a:rPr lang="fr-BE" dirty="0" err="1" smtClean="0"/>
              <a:t>Dockerized</a:t>
            </a:r>
            <a:r>
              <a:rPr lang="fr-BE" dirty="0" smtClean="0"/>
              <a:t> components)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ADES and EMS services, </a:t>
            </a:r>
            <a:r>
              <a:rPr lang="fr-BE" dirty="0" err="1" smtClean="0"/>
              <a:t>based</a:t>
            </a:r>
            <a:r>
              <a:rPr lang="fr-BE" dirty="0" smtClean="0"/>
              <a:t> on WPS-T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Emerging</a:t>
            </a:r>
            <a:r>
              <a:rPr lang="fr-BE" dirty="0" smtClean="0"/>
              <a:t> </a:t>
            </a:r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generation</a:t>
            </a:r>
            <a:r>
              <a:rPr lang="fr-BE" dirty="0" smtClean="0"/>
              <a:t> of OGC services model (</a:t>
            </a:r>
            <a:r>
              <a:rPr lang="fr-BE" dirty="0" err="1" smtClean="0"/>
              <a:t>RESTful</a:t>
            </a:r>
            <a:r>
              <a:rPr lang="fr-BE" dirty="0" smtClean="0"/>
              <a:t>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OpenAPI</a:t>
            </a:r>
            <a:endParaRPr lang="fr-BE" dirty="0" smtClean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OGC API Common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OGC API – </a:t>
            </a:r>
            <a:r>
              <a:rPr lang="fr-BE" dirty="0" err="1" smtClean="0"/>
              <a:t>Features</a:t>
            </a:r>
            <a:r>
              <a:rPr lang="fr-BE" dirty="0" smtClean="0"/>
              <a:t> - Part 1: </a:t>
            </a:r>
            <a:r>
              <a:rPr lang="fr-BE" dirty="0" err="1" smtClean="0"/>
              <a:t>Core</a:t>
            </a:r>
            <a:r>
              <a:rPr lang="fr-BE" dirty="0" smtClean="0"/>
              <a:t> (OGC 17-069r2)</a:t>
            </a:r>
          </a:p>
        </p:txBody>
      </p:sp>
    </p:spTree>
    <p:extLst>
      <p:ext uri="{BB962C8B-B14F-4D97-AF65-F5344CB8AC3E}">
        <p14:creationId xmlns:p14="http://schemas.microsoft.com/office/powerpoint/2010/main" val="12829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/>
              <a:t>OGC 13-026r9, OGC 17-047, OGC 17-003 have been </a:t>
            </a:r>
            <a:r>
              <a:rPr lang="fr-BE" dirty="0" err="1"/>
              <a:t>approved</a:t>
            </a:r>
            <a:r>
              <a:rPr lang="fr-BE" dirty="0"/>
              <a:t> by OGC. 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/>
              <a:t>Benefited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dirty="0"/>
              <a:t> </a:t>
            </a:r>
            <a:r>
              <a:rPr lang="fr-BE" dirty="0" err="1"/>
              <a:t>thorough</a:t>
            </a:r>
            <a:r>
              <a:rPr lang="fr-BE" dirty="0"/>
              <a:t> </a:t>
            </a:r>
            <a:r>
              <a:rPr lang="fr-BE" dirty="0" err="1"/>
              <a:t>review</a:t>
            </a:r>
            <a:r>
              <a:rPr lang="fr-BE" dirty="0"/>
              <a:t> </a:t>
            </a:r>
            <a:r>
              <a:rPr lang="fr-BE" dirty="0" smtClean="0"/>
              <a:t>by </a:t>
            </a:r>
            <a:r>
              <a:rPr lang="fr-BE" dirty="0"/>
              <a:t>WGISS SLT </a:t>
            </a:r>
            <a:r>
              <a:rPr lang="fr-BE" dirty="0" err="1"/>
              <a:t>members</a:t>
            </a:r>
            <a:r>
              <a:rPr lang="fr-BE" dirty="0" smtClean="0"/>
              <a:t>.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Covered</a:t>
            </a:r>
            <a:r>
              <a:rPr lang="fr-BE" dirty="0" smtClean="0"/>
              <a:t> EO </a:t>
            </a:r>
            <a:r>
              <a:rPr lang="fr-BE" dirty="0" err="1" smtClean="0"/>
              <a:t>OpenSearch</a:t>
            </a:r>
            <a:r>
              <a:rPr lang="fr-BE" dirty="0" smtClean="0"/>
              <a:t> and EO Granule </a:t>
            </a:r>
            <a:r>
              <a:rPr lang="fr-BE" dirty="0" err="1" smtClean="0"/>
              <a:t>metadata</a:t>
            </a:r>
            <a:r>
              <a:rPr lang="fr-BE" dirty="0" smtClean="0"/>
              <a:t> (</a:t>
            </a:r>
            <a:r>
              <a:rPr lang="fr-BE" dirty="0" err="1" smtClean="0"/>
              <a:t>GeoJSON</a:t>
            </a:r>
            <a:r>
              <a:rPr lang="fr-B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OGC Testbed</a:t>
            </a:r>
            <a:r>
              <a:rPr lang="fr-BE" dirty="0"/>
              <a:t>-</a:t>
            </a:r>
            <a:r>
              <a:rPr lang="fr-BE" dirty="0" smtClean="0"/>
              <a:t>13 (2017) and Testbed</a:t>
            </a:r>
            <a:r>
              <a:rPr lang="fr-BE" dirty="0"/>
              <a:t>-</a:t>
            </a:r>
            <a:r>
              <a:rPr lang="fr-BE" dirty="0" smtClean="0"/>
              <a:t>14 (2018):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"Application Package" to package and </a:t>
            </a:r>
            <a:r>
              <a:rPr lang="fr-BE" dirty="0" err="1" smtClean="0"/>
              <a:t>deploy</a:t>
            </a:r>
            <a:r>
              <a:rPr lang="fr-BE" dirty="0" smtClean="0"/>
              <a:t> (</a:t>
            </a:r>
            <a:r>
              <a:rPr lang="fr-BE" dirty="0" err="1" smtClean="0"/>
              <a:t>processing</a:t>
            </a:r>
            <a:r>
              <a:rPr lang="fr-BE" dirty="0" smtClean="0"/>
              <a:t>) applications on a cloud </a:t>
            </a:r>
            <a:r>
              <a:rPr lang="fr-BE" dirty="0" err="1" smtClean="0"/>
              <a:t>environment</a:t>
            </a:r>
            <a:r>
              <a:rPr lang="fr-BE" dirty="0"/>
              <a:t> </a:t>
            </a:r>
            <a:r>
              <a:rPr lang="fr-BE" dirty="0" smtClean="0"/>
              <a:t>(i.e. </a:t>
            </a:r>
            <a:r>
              <a:rPr lang="fr-BE" dirty="0" err="1" smtClean="0"/>
              <a:t>Dockerized</a:t>
            </a:r>
            <a:r>
              <a:rPr lang="fr-BE" dirty="0" smtClean="0"/>
              <a:t> components)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ADES and EMS services, </a:t>
            </a:r>
            <a:r>
              <a:rPr lang="fr-BE" dirty="0" err="1" smtClean="0"/>
              <a:t>based</a:t>
            </a:r>
            <a:r>
              <a:rPr lang="fr-BE" dirty="0" smtClean="0"/>
              <a:t> on WPS-T model.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Emerging</a:t>
            </a:r>
            <a:r>
              <a:rPr lang="fr-BE" dirty="0" smtClean="0"/>
              <a:t> </a:t>
            </a:r>
            <a:r>
              <a:rPr lang="fr-BE" dirty="0" err="1" smtClean="0"/>
              <a:t>next</a:t>
            </a:r>
            <a:r>
              <a:rPr lang="fr-BE" dirty="0" smtClean="0"/>
              <a:t> </a:t>
            </a:r>
            <a:r>
              <a:rPr lang="fr-BE" dirty="0" err="1" smtClean="0"/>
              <a:t>generation</a:t>
            </a:r>
            <a:r>
              <a:rPr lang="fr-BE" dirty="0" smtClean="0"/>
              <a:t> of OGC services model (</a:t>
            </a:r>
            <a:r>
              <a:rPr lang="fr-BE" dirty="0" err="1" smtClean="0"/>
              <a:t>RESTful</a:t>
            </a:r>
            <a:r>
              <a:rPr lang="fr-BE" dirty="0" smtClean="0"/>
              <a:t>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OpenAPI</a:t>
            </a:r>
            <a:endParaRPr lang="fr-BE" dirty="0" smtClean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OGC API Common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OGC API – </a:t>
            </a:r>
            <a:r>
              <a:rPr lang="fr-BE" dirty="0" err="1" smtClean="0"/>
              <a:t>Features</a:t>
            </a:r>
            <a:r>
              <a:rPr lang="fr-BE" dirty="0" smtClean="0"/>
              <a:t> - Part 1: </a:t>
            </a:r>
            <a:r>
              <a:rPr lang="fr-BE" dirty="0" err="1" smtClean="0"/>
              <a:t>Core</a:t>
            </a:r>
            <a:r>
              <a:rPr lang="fr-BE" dirty="0" smtClean="0"/>
              <a:t> (OGC 17-069r2)</a:t>
            </a:r>
          </a:p>
        </p:txBody>
      </p:sp>
    </p:spTree>
    <p:extLst>
      <p:ext uri="{BB962C8B-B14F-4D97-AF65-F5344CB8AC3E}">
        <p14:creationId xmlns:p14="http://schemas.microsoft.com/office/powerpoint/2010/main" val="6635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OGC Testbed-14 – multi-</a:t>
            </a:r>
            <a:r>
              <a:rPr lang="fr-BE" dirty="0" err="1" smtClean="0"/>
              <a:t>platform</a:t>
            </a:r>
            <a:r>
              <a:rPr lang="fr-BE" dirty="0" smtClean="0"/>
              <a:t> workflows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32" y="1149593"/>
            <a:ext cx="4961335" cy="3215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60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Testbed-15 proposes common </a:t>
            </a:r>
            <a:r>
              <a:rPr lang="en-US" dirty="0"/>
              <a:t>(standards-based) approach to …</a:t>
            </a:r>
          </a:p>
          <a:p>
            <a:pPr marL="16933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(1) discovery </a:t>
            </a:r>
            <a:r>
              <a:rPr lang="en-US" sz="1200" dirty="0" smtClean="0"/>
              <a:t>of EO </a:t>
            </a:r>
            <a:r>
              <a:rPr lang="en-US" sz="1200" dirty="0"/>
              <a:t>data processing applications </a:t>
            </a:r>
            <a:r>
              <a:rPr lang="en-US" sz="1200" dirty="0" smtClean="0"/>
              <a:t>and services</a:t>
            </a:r>
            <a:endParaRPr lang="en-US" sz="1200" dirty="0"/>
          </a:p>
          <a:p>
            <a:pPr marL="16933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(2) deploy them (if not yet deployed) behind </a:t>
            </a:r>
            <a:r>
              <a:rPr lang="en-US" sz="1200" dirty="0" err="1"/>
              <a:t>standardised</a:t>
            </a:r>
            <a:r>
              <a:rPr lang="en-US" sz="1200" dirty="0"/>
              <a:t> OGC interfaces</a:t>
            </a:r>
          </a:p>
          <a:p>
            <a:pPr marL="16933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(3) execute </a:t>
            </a:r>
            <a:r>
              <a:rPr lang="en-US" sz="1200" dirty="0" smtClean="0"/>
              <a:t>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Enhance</a:t>
            </a:r>
            <a:r>
              <a:rPr lang="fr-BE" dirty="0" smtClean="0"/>
              <a:t> </a:t>
            </a:r>
            <a:r>
              <a:rPr lang="fr-BE" dirty="0" err="1" smtClean="0"/>
              <a:t>discoverability</a:t>
            </a:r>
            <a:r>
              <a:rPr lang="fr-BE" dirty="0" smtClean="0"/>
              <a:t> of </a:t>
            </a:r>
            <a:r>
              <a:rPr lang="fr-BE" dirty="0" err="1" smtClean="0"/>
              <a:t>scattered</a:t>
            </a:r>
            <a:r>
              <a:rPr lang="fr-BE" dirty="0" smtClean="0"/>
              <a:t> EO </a:t>
            </a:r>
            <a:r>
              <a:rPr lang="fr-BE" dirty="0" err="1" smtClean="0"/>
              <a:t>Processes</a:t>
            </a:r>
            <a:r>
              <a:rPr lang="fr-BE" dirty="0" smtClean="0"/>
              <a:t> and Applications (</a:t>
            </a:r>
            <a:r>
              <a:rPr lang="fr-BE" dirty="0" err="1" smtClean="0"/>
              <a:t>e.g</a:t>
            </a:r>
            <a:r>
              <a:rPr lang="fr-BE" dirty="0" smtClean="0"/>
              <a:t>. ESA Common Architecture, NASA multi-</a:t>
            </a:r>
            <a:r>
              <a:rPr lang="fr-BE" dirty="0" err="1" smtClean="0"/>
              <a:t>agency</a:t>
            </a:r>
            <a:r>
              <a:rPr lang="fr-BE" dirty="0" smtClean="0"/>
              <a:t> </a:t>
            </a:r>
            <a:r>
              <a:rPr lang="fr-BE" dirty="0" err="1" smtClean="0"/>
              <a:t>analytics</a:t>
            </a:r>
            <a:r>
              <a:rPr lang="fr-BE" dirty="0" smtClean="0"/>
              <a:t>)</a:t>
            </a:r>
            <a:endParaRPr lang="en-US" dirty="0"/>
          </a:p>
          <a:p>
            <a:pPr marL="1095750" lvl="1" indent="-285750">
              <a:buFont typeface="Arial" panose="020B0604020202020204" pitchFamily="34" charset="0"/>
              <a:buChar char="•"/>
            </a:pPr>
            <a:endParaRPr lang="fr-BE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807" y="2712331"/>
            <a:ext cx="2670305" cy="1276295"/>
          </a:xfrm>
          <a:prstGeom prst="rect">
            <a:avLst/>
          </a:prstGeom>
        </p:spPr>
      </p:pic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70" y="2583847"/>
            <a:ext cx="3645153" cy="170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9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Service discovery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err="1"/>
              <a:t>I</a:t>
            </a:r>
            <a:r>
              <a:rPr lang="fr-BE" dirty="0" err="1" smtClean="0"/>
              <a:t>mplementations</a:t>
            </a:r>
            <a:r>
              <a:rPr lang="fr-BE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dirty="0" smtClean="0"/>
              <a:t>Conclusion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62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Service </a:t>
            </a:r>
            <a:r>
              <a:rPr lang="fr-BE" dirty="0" err="1" smtClean="0"/>
              <a:t>Discovery</a:t>
            </a:r>
            <a:r>
              <a:rPr lang="fr-B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550" y="728607"/>
            <a:ext cx="4971546" cy="36683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Objectives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Developer friendly solution consistent across environments to discover, deploy, invoke “building blocks”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Developer friendly technology choices: JSON, OpenSearch, </a:t>
            </a:r>
            <a:r>
              <a:rPr lang="en-US" sz="1400" dirty="0" err="1" smtClean="0"/>
              <a:t>OpenAPI</a:t>
            </a:r>
            <a:r>
              <a:rPr lang="en-US" sz="1400" dirty="0" smtClean="0"/>
              <a:t>, …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Binding </a:t>
            </a:r>
            <a:r>
              <a:rPr lang="fr-BE" sz="1400" dirty="0" err="1" smtClean="0"/>
              <a:t>agnostic</a:t>
            </a:r>
            <a:r>
              <a:rPr lang="fr-BE" sz="1400" dirty="0" smtClean="0"/>
              <a:t> data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err="1" smtClean="0"/>
              <a:t>Deliverables</a:t>
            </a:r>
            <a:endParaRPr lang="fr-BE" dirty="0" smtClean="0"/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sz="1400" dirty="0" smtClean="0"/>
              <a:t>Engineering Report OGC 19-020</a:t>
            </a:r>
            <a:endParaRPr lang="en-US" sz="1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554" y="1058716"/>
            <a:ext cx="2145884" cy="30080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7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Service </a:t>
            </a:r>
            <a:r>
              <a:rPr lang="fr-BE" dirty="0" err="1" smtClean="0"/>
              <a:t>Discovery</a:t>
            </a:r>
            <a:r>
              <a:rPr lang="fr-BE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dirty="0" smtClean="0"/>
              <a:t>OGC 19-020: EO </a:t>
            </a:r>
            <a:r>
              <a:rPr lang="fr-BE" dirty="0" err="1" smtClean="0"/>
              <a:t>process</a:t>
            </a:r>
            <a:r>
              <a:rPr lang="fr-BE" dirty="0" smtClean="0"/>
              <a:t> and application </a:t>
            </a:r>
            <a:br>
              <a:rPr lang="fr-BE" dirty="0" smtClean="0"/>
            </a:br>
            <a:r>
              <a:rPr lang="fr-BE" dirty="0" err="1" smtClean="0"/>
              <a:t>discovery</a:t>
            </a:r>
            <a:r>
              <a:rPr lang="fr-BE" dirty="0" smtClean="0"/>
              <a:t> model (Engineering Report)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§6.2 - Service interface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/>
              <a:t>§</a:t>
            </a:r>
            <a:r>
              <a:rPr lang="fr-BE" dirty="0" smtClean="0"/>
              <a:t>6.3 - Service management interface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§7 - </a:t>
            </a:r>
            <a:r>
              <a:rPr lang="fr-BE" dirty="0" err="1" smtClean="0"/>
              <a:t>Metadata</a:t>
            </a:r>
            <a:r>
              <a:rPr lang="fr-BE" dirty="0" smtClean="0"/>
              <a:t> </a:t>
            </a:r>
            <a:r>
              <a:rPr lang="fr-BE" dirty="0"/>
              <a:t>model</a:t>
            </a:r>
          </a:p>
          <a:p>
            <a:pPr marL="1095750" lvl="1" indent="-285750">
              <a:buFont typeface="Arial" panose="020B0604020202020204" pitchFamily="34" charset="0"/>
              <a:buChar char="•"/>
            </a:pPr>
            <a:r>
              <a:rPr lang="fr-BE" dirty="0" smtClean="0"/>
              <a:t>§8 - </a:t>
            </a:r>
            <a:r>
              <a:rPr lang="fr-BE" dirty="0" err="1" smtClean="0"/>
              <a:t>Implementations</a:t>
            </a:r>
            <a:r>
              <a:rPr lang="fr-BE" dirty="0" smtClean="0"/>
              <a:t> &amp; </a:t>
            </a:r>
            <a:r>
              <a:rPr lang="fr-BE" dirty="0" err="1" smtClean="0"/>
              <a:t>lessons</a:t>
            </a:r>
            <a:r>
              <a:rPr lang="fr-BE" dirty="0" smtClean="0"/>
              <a:t> </a:t>
            </a:r>
            <a:r>
              <a:rPr lang="fr-BE" dirty="0" err="1" smtClean="0"/>
              <a:t>learned</a:t>
            </a:r>
            <a:endParaRPr lang="fr-BE" dirty="0" smtClean="0"/>
          </a:p>
          <a:p>
            <a:pPr lvl="1"/>
            <a:endParaRPr lang="fr-BE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373041" y="4914900"/>
            <a:ext cx="2400300" cy="171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EO Exploitation Platform DWG | Leuven | 24 June 2019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280" y="201570"/>
            <a:ext cx="1964509" cy="43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04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372</TotalTime>
  <Words>741</Words>
  <Application>Microsoft Office PowerPoint</Application>
  <PresentationFormat>On-screen Show (16:9)</PresentationFormat>
  <Paragraphs>132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Verdana</vt:lpstr>
      <vt:lpstr>NEW ESA Presentation 16-9</vt:lpstr>
      <vt:lpstr>PowerPoint Presentation</vt:lpstr>
      <vt:lpstr>Outline</vt:lpstr>
      <vt:lpstr>Introduction</vt:lpstr>
      <vt:lpstr>Introduction</vt:lpstr>
      <vt:lpstr>Introduction</vt:lpstr>
      <vt:lpstr>Introduction</vt:lpstr>
      <vt:lpstr>Outline</vt:lpstr>
      <vt:lpstr>Service Discovery Model</vt:lpstr>
      <vt:lpstr>Service Discovery Model</vt:lpstr>
      <vt:lpstr>Service and Service Mgt Interface</vt:lpstr>
      <vt:lpstr>Collections - GeoJSON</vt:lpstr>
      <vt:lpstr>OGC API Common - APIDefinition</vt:lpstr>
      <vt:lpstr>Services - GeoJSON</vt:lpstr>
      <vt:lpstr>Services - FeatureCollection</vt:lpstr>
      <vt:lpstr>Services - Faceted Results</vt:lpstr>
      <vt:lpstr>Service - Feature</vt:lpstr>
      <vt:lpstr>PowerPoint Presentation</vt:lpstr>
      <vt:lpstr>Outline</vt:lpstr>
      <vt:lpstr>Implementations</vt:lpstr>
      <vt:lpstr>Outline</vt:lpstr>
      <vt:lpstr>Conclusion</vt:lpstr>
      <vt:lpstr>PowerPoint Presentation</vt:lpstr>
      <vt:lpstr>References</vt:lpstr>
      <vt:lpstr>References</vt:lpstr>
    </vt:vector>
  </TitlesOfParts>
  <Company>European Space Agency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Yves Coene</cp:lastModifiedBy>
  <cp:revision>317</cp:revision>
  <cp:lastPrinted>2008-08-26T16:26:23Z</cp:lastPrinted>
  <dcterms:created xsi:type="dcterms:W3CDTF">2017-03-30T07:17:22Z</dcterms:created>
  <dcterms:modified xsi:type="dcterms:W3CDTF">2019-10-03T14:03:41Z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