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1"/>
  </p:notesMasterIdLst>
  <p:handoutMasterIdLst>
    <p:handoutMasterId r:id="rId22"/>
  </p:handoutMasterIdLst>
  <p:sldIdLst>
    <p:sldId id="333" r:id="rId5"/>
    <p:sldId id="435" r:id="rId6"/>
    <p:sldId id="456" r:id="rId7"/>
    <p:sldId id="458" r:id="rId8"/>
    <p:sldId id="436" r:id="rId9"/>
    <p:sldId id="457" r:id="rId10"/>
    <p:sldId id="437" r:id="rId11"/>
    <p:sldId id="452" r:id="rId12"/>
    <p:sldId id="439" r:id="rId13"/>
    <p:sldId id="438" r:id="rId14"/>
    <p:sldId id="444" r:id="rId15"/>
    <p:sldId id="459" r:id="rId16"/>
    <p:sldId id="448" r:id="rId17"/>
    <p:sldId id="460" r:id="rId18"/>
    <p:sldId id="461" r:id="rId19"/>
    <p:sldId id="451" r:id="rId20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Coene" initials="YC" lastIdx="6" clrIdx="0">
    <p:extLst>
      <p:ext uri="{19B8F6BF-5375-455C-9EA6-DF929625EA0E}">
        <p15:presenceInfo xmlns:p15="http://schemas.microsoft.com/office/powerpoint/2012/main" userId="S-1-5-21-95821832-879232042-305008010-1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1" autoAdjust="0"/>
    <p:restoredTop sz="91335" autoAdjust="0"/>
  </p:normalViewPr>
  <p:slideViewPr>
    <p:cSldViewPr snapToGrid="0">
      <p:cViewPr varScale="1">
        <p:scale>
          <a:sx n="160" d="100"/>
          <a:sy n="160" d="100"/>
        </p:scale>
        <p:origin x="41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fld id="{D6DE7781-719C-44EF-830C-B5363DC28E21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lang="en-GB" altLang="en-US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2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kern="1200" baseline="0" noProof="1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CEOS WGISS#48 –</a:t>
            </a:r>
            <a:r>
              <a:rPr lang="en-GB" sz="800" kern="1200" baseline="0" dirty="0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Vietnam National Space </a:t>
            </a:r>
            <a:r>
              <a:rPr lang="en-GB" sz="800" kern="1200" baseline="0" dirty="0" err="1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Center</a:t>
            </a:r>
            <a:r>
              <a:rPr lang="en-GB" sz="800" kern="1200" baseline="0" dirty="0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 (VNSC) – Vietnam Academy of Science and Technology (VAST) </a:t>
            </a:r>
            <a:r>
              <a:rPr lang="en-GB" sz="800" noProof="1" smtClean="0">
                <a:solidFill>
                  <a:schemeClr val="bg2"/>
                </a:solidFill>
              </a:rPr>
              <a:t>| 8</a:t>
            </a:r>
            <a:r>
              <a:rPr lang="en-GB" sz="800" baseline="30000" noProof="1" smtClean="0">
                <a:solidFill>
                  <a:schemeClr val="bg2"/>
                </a:solidFill>
              </a:rPr>
              <a:t>th</a:t>
            </a:r>
            <a:r>
              <a:rPr lang="en-GB" sz="800" baseline="0" noProof="1" smtClean="0">
                <a:solidFill>
                  <a:schemeClr val="bg2"/>
                </a:solidFill>
              </a:rPr>
              <a:t> – 11</a:t>
            </a:r>
            <a:r>
              <a:rPr lang="en-GB" sz="800" baseline="30000" noProof="1" smtClean="0">
                <a:solidFill>
                  <a:schemeClr val="bg2"/>
                </a:solidFill>
              </a:rPr>
              <a:t>th</a:t>
            </a:r>
            <a:r>
              <a:rPr lang="en-GB" sz="800" baseline="0" noProof="1" smtClean="0">
                <a:solidFill>
                  <a:schemeClr val="bg2"/>
                </a:solidFill>
              </a:rPr>
              <a:t> October </a:t>
            </a:r>
            <a:r>
              <a:rPr lang="en-GB" sz="800" noProof="1" smtClean="0">
                <a:solidFill>
                  <a:schemeClr val="bg2"/>
                </a:solidFill>
              </a:rPr>
              <a:t>2019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atabio.spacebel.be/eo-catalog/readm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408905"/>
            <a:ext cx="7972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OGC Happenings: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/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OGC17-084: EO Collection Metadata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27791" y="2793600"/>
            <a:ext cx="6982745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Yves Coene (</a:t>
            </a:r>
            <a:r>
              <a:rPr lang="en-GB" dirty="0" err="1">
                <a:solidFill>
                  <a:schemeClr val="bg1"/>
                </a:solidFill>
              </a:rPr>
              <a:t>Spacebel</a:t>
            </a:r>
            <a:r>
              <a:rPr lang="en-GB" dirty="0">
                <a:solidFill>
                  <a:schemeClr val="bg1"/>
                </a:solidFill>
              </a:rPr>
              <a:t>), Andrea </a:t>
            </a:r>
            <a:r>
              <a:rPr lang="en-GB" dirty="0" smtClean="0">
                <a:solidFill>
                  <a:schemeClr val="bg1"/>
                </a:solidFill>
              </a:rPr>
              <a:t>Della Vecchia (</a:t>
            </a:r>
            <a:r>
              <a:rPr lang="en-GB" dirty="0">
                <a:solidFill>
                  <a:schemeClr val="bg1"/>
                </a:solidFill>
              </a:rPr>
              <a:t>Randstad), </a:t>
            </a:r>
            <a:endParaRPr lang="en-GB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dirty="0" err="1" smtClean="0">
                <a:solidFill>
                  <a:schemeClr val="bg1"/>
                </a:solidFill>
              </a:rPr>
              <a:t>Damiano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Guerrucci</a:t>
            </a:r>
            <a:r>
              <a:rPr lang="en-GB" dirty="0" smtClean="0">
                <a:solidFill>
                  <a:schemeClr val="bg1"/>
                </a:solidFill>
              </a:rPr>
              <a:t> (ESA), </a:t>
            </a:r>
            <a:r>
              <a:rPr lang="en-GB" dirty="0" err="1" smtClean="0">
                <a:solidFill>
                  <a:schemeClr val="bg1"/>
                </a:solidFill>
              </a:rPr>
              <a:t>Mirko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Albani</a:t>
            </a:r>
            <a:r>
              <a:rPr lang="en-GB" dirty="0" smtClean="0">
                <a:solidFill>
                  <a:schemeClr val="bg1"/>
                </a:solidFill>
              </a:rPr>
              <a:t> (ESA)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>
                <a:solidFill>
                  <a:schemeClr val="bg1"/>
                </a:solidFill>
              </a:rPr>
              <a:t>CEOS </a:t>
            </a:r>
            <a:r>
              <a:rPr lang="en-GB" noProof="1" smtClean="0">
                <a:solidFill>
                  <a:schemeClr val="bg1"/>
                </a:solidFill>
              </a:rPr>
              <a:t>WGISS#48 </a:t>
            </a:r>
            <a:endParaRPr lang="en-GB" noProof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 smtClean="0">
                <a:solidFill>
                  <a:schemeClr val="bg1"/>
                </a:solidFill>
              </a:rPr>
              <a:t>8</a:t>
            </a:r>
            <a:r>
              <a:rPr lang="en-GB" baseline="30000" noProof="1" smtClean="0">
                <a:solidFill>
                  <a:schemeClr val="bg1"/>
                </a:solidFill>
              </a:rPr>
              <a:t>th</a:t>
            </a:r>
            <a:r>
              <a:rPr lang="en-GB" noProof="1" smtClean="0">
                <a:solidFill>
                  <a:schemeClr val="bg1"/>
                </a:solidFill>
              </a:rPr>
              <a:t> October </a:t>
            </a:r>
            <a:r>
              <a:rPr lang="en-GB" noProof="1">
                <a:solidFill>
                  <a:schemeClr val="bg1"/>
                </a:solidFill>
              </a:rPr>
              <a:t>2019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435" y="650099"/>
            <a:ext cx="5155762" cy="4010603"/>
          </a:xfrm>
          <a:prstGeom prst="rect">
            <a:avLst/>
          </a:prstGeom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 smtClean="0"/>
              <a:t>GeoJSON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Encoding</a:t>
            </a:r>
            <a:r>
              <a:rPr lang="fr-BE" altLang="en-US" dirty="0" smtClean="0"/>
              <a:t> - </a:t>
            </a:r>
            <a:r>
              <a:rPr lang="fr-BE" altLang="en-US" dirty="0" err="1" smtClean="0"/>
              <a:t>Feature</a:t>
            </a:r>
            <a:endParaRPr lang="en-US" altLang="en-US" dirty="0" smtClean="0"/>
          </a:p>
        </p:txBody>
      </p:sp>
      <p:sp>
        <p:nvSpPr>
          <p:cNvPr id="1229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58504" y="4933950"/>
            <a:ext cx="2668190" cy="1976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15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557213" indent="-214313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8572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2001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15430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600"/>
              <a:t>OGC TC Orléans | EO-PMOS SWG | 20/03/2018 | OGC 17-084</a:t>
            </a:r>
            <a:endParaRPr lang="en-GB" altLang="en-US" sz="600"/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6726197" y="4372465"/>
            <a:ext cx="2451312" cy="22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750" dirty="0"/>
              <a:t>(*) </a:t>
            </a:r>
            <a:r>
              <a:rPr lang="en-US" altLang="en-US" sz="750" dirty="0" err="1"/>
              <a:t>Visualised</a:t>
            </a:r>
            <a:r>
              <a:rPr lang="en-US" altLang="en-US" sz="750" dirty="0"/>
              <a:t> with http://jsonviewer.stack.hu/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1570435" y="1549004"/>
            <a:ext cx="184731" cy="3395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1350"/>
          </a:p>
        </p:txBody>
      </p:sp>
      <p:sp>
        <p:nvSpPr>
          <p:cNvPr id="12296" name="AutoShape 6"/>
          <p:cNvSpPr>
            <a:spLocks noChangeArrowheads="1"/>
          </p:cNvSpPr>
          <p:nvPr/>
        </p:nvSpPr>
        <p:spPr bwMode="auto">
          <a:xfrm>
            <a:off x="3692129" y="1179910"/>
            <a:ext cx="1381125" cy="656034"/>
          </a:xfrm>
          <a:prstGeom prst="wedgeRoundRectCallout">
            <a:avLst>
              <a:gd name="adj1" fmla="val -154077"/>
              <a:gd name="adj2" fmla="val -74383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BE" altLang="en-US" sz="750" b="1"/>
              <a:t>Collection encoded as GeoJSON Feature, with "geometry" and "properties" </a:t>
            </a:r>
            <a:endParaRPr lang="en-US" altLang="en-US" sz="750" b="1"/>
          </a:p>
        </p:txBody>
      </p:sp>
      <p:sp>
        <p:nvSpPr>
          <p:cNvPr id="12297" name="AutoShape 6"/>
          <p:cNvSpPr>
            <a:spLocks noChangeArrowheads="1"/>
          </p:cNvSpPr>
          <p:nvPr/>
        </p:nvSpPr>
        <p:spPr bwMode="auto">
          <a:xfrm>
            <a:off x="3336132" y="3711179"/>
            <a:ext cx="1840706" cy="656034"/>
          </a:xfrm>
          <a:prstGeom prst="wedgeRoundRectCallout">
            <a:avLst>
              <a:gd name="adj1" fmla="val -116523"/>
              <a:gd name="adj2" fmla="val 7449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BE" altLang="en-US" sz="750" b="1"/>
              <a:t>acquisitionInformation and productInformation defined in</a:t>
            </a:r>
            <a:br>
              <a:rPr lang="fr-BE" altLang="en-US" sz="750" b="1"/>
            </a:br>
            <a:r>
              <a:rPr lang="fr-BE" altLang="en-US" sz="750" b="1"/>
              <a:t>OGC 17-003</a:t>
            </a:r>
            <a:endParaRPr lang="en-US" altLang="en-US" sz="750" b="1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692184" y="2100959"/>
            <a:ext cx="1381125" cy="656034"/>
          </a:xfrm>
          <a:prstGeom prst="wedgeRoundRectCallout">
            <a:avLst>
              <a:gd name="adj1" fmla="val -232849"/>
              <a:gd name="adj2" fmla="val -29618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BE" altLang="en-US" sz="750" b="1" dirty="0" err="1" smtClean="0"/>
              <a:t>Related</a:t>
            </a:r>
            <a:r>
              <a:rPr lang="fr-BE" altLang="en-US" sz="750" b="1" dirty="0" smtClean="0"/>
              <a:t> service "</a:t>
            </a:r>
            <a:r>
              <a:rPr lang="fr-BE" altLang="en-US" sz="750" b="1" dirty="0" err="1" smtClean="0"/>
              <a:t>offerings</a:t>
            </a:r>
            <a:r>
              <a:rPr lang="fr-BE" altLang="en-US" sz="750" b="1" dirty="0" smtClean="0"/>
              <a:t>" , </a:t>
            </a:r>
            <a:r>
              <a:rPr lang="fr-BE" altLang="en-US" sz="750" b="1" dirty="0" err="1" smtClean="0"/>
              <a:t>e.g</a:t>
            </a:r>
            <a:r>
              <a:rPr lang="fr-BE" altLang="en-US" sz="750" b="1" dirty="0" smtClean="0"/>
              <a:t>. WCS (</a:t>
            </a:r>
            <a:r>
              <a:rPr lang="fr-BE" altLang="en-US" sz="750" b="1" dirty="0" err="1" smtClean="0"/>
              <a:t>DataCube</a:t>
            </a:r>
            <a:r>
              <a:rPr lang="fr-BE" altLang="en-US" sz="750" b="1" dirty="0" smtClean="0"/>
              <a:t>)</a:t>
            </a:r>
            <a:endParaRPr lang="en-US" altLang="en-US" sz="750" b="1" dirty="0"/>
          </a:p>
        </p:txBody>
      </p:sp>
    </p:spTree>
    <p:extLst>
      <p:ext uri="{BB962C8B-B14F-4D97-AF65-F5344CB8AC3E}">
        <p14:creationId xmlns:p14="http://schemas.microsoft.com/office/powerpoint/2010/main" val="27259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/>
              <a:t>GeoJSON</a:t>
            </a:r>
            <a:r>
              <a:rPr lang="fr-BE" altLang="en-US" dirty="0"/>
              <a:t> </a:t>
            </a:r>
            <a:r>
              <a:rPr lang="fr-BE" altLang="en-US" dirty="0" err="1"/>
              <a:t>Encoding</a:t>
            </a:r>
            <a:r>
              <a:rPr lang="fr-BE" altLang="en-US" dirty="0"/>
              <a:t> - </a:t>
            </a:r>
            <a:r>
              <a:rPr lang="fr-BE" altLang="en-US" dirty="0" err="1" smtClean="0"/>
              <a:t>DescriptiveKeywords</a:t>
            </a:r>
            <a:endParaRPr lang="en-US" alt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Example:</a:t>
            </a:r>
            <a:endParaRPr lang="en-US" altLang="en-US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58504" y="4933950"/>
            <a:ext cx="2668190" cy="1976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557213" indent="-214313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857250" indent="-17145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200150" indent="-17145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1543050" indent="-17145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mtClean="0"/>
              <a:t>OGC TC Orléans | EO-PMOS SWG | 20/03/2018 | OGC 17-084</a:t>
            </a:r>
            <a:endParaRPr lang="en-GB" altLang="en-US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54" y="1391475"/>
            <a:ext cx="2937524" cy="280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81" y="984334"/>
            <a:ext cx="3286125" cy="355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B: Normative JSON-LD @context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66" y="727200"/>
            <a:ext cx="6957178" cy="4012252"/>
          </a:xfrm>
          <a:prstGeom prst="rect">
            <a:avLst/>
          </a:prstGeom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692129" y="1179910"/>
            <a:ext cx="1381125" cy="656034"/>
          </a:xfrm>
          <a:prstGeom prst="wedgeRoundRectCallout">
            <a:avLst>
              <a:gd name="adj1" fmla="val -184039"/>
              <a:gd name="adj2" fmla="val -38774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BE" altLang="en-US" sz="750" b="1" dirty="0"/>
              <a:t>Collection </a:t>
            </a:r>
            <a:r>
              <a:rPr lang="fr-BE" altLang="en-US" sz="750" b="1" dirty="0" err="1"/>
              <a:t>encoded</a:t>
            </a:r>
            <a:r>
              <a:rPr lang="fr-BE" altLang="en-US" sz="750" b="1" dirty="0"/>
              <a:t> as </a:t>
            </a:r>
            <a:r>
              <a:rPr lang="fr-BE" altLang="en-US" sz="750" b="1" dirty="0" smtClean="0"/>
              <a:t>JSON-LD </a:t>
            </a:r>
            <a:r>
              <a:rPr lang="fr-BE" altLang="en-US" sz="750" b="1" dirty="0" err="1" smtClean="0"/>
              <a:t>dcat:Dataset</a:t>
            </a:r>
            <a:r>
              <a:rPr lang="fr-BE" altLang="en-US" sz="750" b="1" dirty="0" smtClean="0"/>
              <a:t> via normative @</a:t>
            </a:r>
            <a:r>
              <a:rPr lang="fr-BE" altLang="en-US" sz="750" b="1" dirty="0" err="1" smtClean="0"/>
              <a:t>context</a:t>
            </a:r>
            <a:r>
              <a:rPr lang="fr-BE" altLang="en-US" sz="750" b="1" dirty="0" smtClean="0"/>
              <a:t> </a:t>
            </a:r>
            <a:endParaRPr lang="en-US" altLang="en-US" sz="75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43" y="903039"/>
            <a:ext cx="2595901" cy="366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5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1012" y="272118"/>
            <a:ext cx="6857020" cy="430887"/>
          </a:xfrm>
        </p:spPr>
        <p:txBody>
          <a:bodyPr/>
          <a:lstStyle/>
          <a:p>
            <a:r>
              <a:rPr lang="fr-BE" altLang="en-US" dirty="0" err="1" smtClean="0"/>
              <a:t>Annex</a:t>
            </a:r>
            <a:r>
              <a:rPr lang="fr-BE" altLang="en-US" dirty="0" smtClean="0"/>
              <a:t> C: EO </a:t>
            </a:r>
            <a:r>
              <a:rPr lang="fr-BE" altLang="en-US" dirty="0" err="1" smtClean="0"/>
              <a:t>Vocabulary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Mapping</a:t>
            </a:r>
            <a:endParaRPr lang="en-US" alt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smtClean="0"/>
              <a:t>Annex with mappings, GeoJSON as entry-point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58504" y="4933950"/>
            <a:ext cx="2668190" cy="1976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15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557213" indent="-214313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8572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2001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15430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600"/>
              <a:t>OGC TC Orléans | EO-PMOS SWG | 20/03/2018 | OGC 17-084</a:t>
            </a:r>
            <a:endParaRPr lang="en-GB" altLang="en-US" sz="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83" y="1179934"/>
            <a:ext cx="6132376" cy="33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Data model </a:t>
            </a:r>
            <a:r>
              <a:rPr lang="fr-BE" dirty="0" err="1" smtClean="0"/>
              <a:t>defined</a:t>
            </a:r>
            <a:r>
              <a:rPr lang="fr-BE" dirty="0" smtClean="0"/>
              <a:t> as</a:t>
            </a:r>
            <a:endParaRPr lang="fr-BE" dirty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err="1" smtClean="0"/>
              <a:t>GeoJSON</a:t>
            </a:r>
            <a:endParaRPr lang="fr-BE" sz="1400" dirty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JSON(-LD), </a:t>
            </a:r>
            <a:r>
              <a:rPr lang="fr-BE" sz="1400" dirty="0" err="1" smtClean="0"/>
              <a:t>thus</a:t>
            </a:r>
            <a:r>
              <a:rPr lang="fr-BE" sz="1400" dirty="0" smtClean="0"/>
              <a:t> applicable for </a:t>
            </a:r>
            <a:r>
              <a:rPr lang="fr-BE" sz="1400" dirty="0" err="1" smtClean="0"/>
              <a:t>linked</a:t>
            </a:r>
            <a:r>
              <a:rPr lang="fr-BE" sz="1400" dirty="0" smtClean="0"/>
              <a:t> data (RDF).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Formal</a:t>
            </a:r>
            <a:r>
              <a:rPr lang="fr-BE" dirty="0" smtClean="0"/>
              <a:t> </a:t>
            </a:r>
            <a:r>
              <a:rPr lang="fr-BE" dirty="0" err="1" smtClean="0"/>
              <a:t>definition</a:t>
            </a:r>
            <a:r>
              <a:rPr lang="fr-BE" dirty="0" smtClean="0"/>
              <a:t> </a:t>
            </a:r>
            <a:r>
              <a:rPr lang="fr-BE" dirty="0" err="1" smtClean="0"/>
              <a:t>using</a:t>
            </a:r>
            <a:r>
              <a:rPr lang="fr-BE" dirty="0" smtClean="0"/>
              <a:t> JSON </a:t>
            </a:r>
            <a:r>
              <a:rPr lang="fr-BE" dirty="0" err="1" smtClean="0"/>
              <a:t>schema</a:t>
            </a:r>
            <a:r>
              <a:rPr lang="fr-BE" dirty="0" smtClean="0"/>
              <a:t> (</a:t>
            </a:r>
            <a:r>
              <a:rPr lang="fr-BE" dirty="0" err="1" smtClean="0"/>
              <a:t>OpenAPI</a:t>
            </a:r>
            <a:r>
              <a:rPr lang="fr-BE" dirty="0" smtClean="0"/>
              <a:t> compatible)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Maximum </a:t>
            </a:r>
            <a:r>
              <a:rPr lang="fr-BE" dirty="0" err="1" smtClean="0"/>
              <a:t>reuse</a:t>
            </a:r>
            <a:r>
              <a:rPr lang="fr-BE" dirty="0" smtClean="0"/>
              <a:t> of </a:t>
            </a:r>
            <a:r>
              <a:rPr lang="fr-BE" dirty="0" err="1" smtClean="0"/>
              <a:t>existing</a:t>
            </a:r>
            <a:r>
              <a:rPr lang="fr-BE" dirty="0" smtClean="0"/>
              <a:t> </a:t>
            </a:r>
            <a:r>
              <a:rPr lang="fr-BE" dirty="0" err="1" smtClean="0"/>
              <a:t>specifications</a:t>
            </a:r>
            <a:r>
              <a:rPr lang="fr-BE" dirty="0" smtClean="0"/>
              <a:t> and </a:t>
            </a:r>
            <a:r>
              <a:rPr lang="fr-BE" dirty="0" err="1" smtClean="0"/>
              <a:t>vocabularies</a:t>
            </a:r>
            <a:endParaRPr lang="fr-BE" dirty="0" smtClean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OGC 14-055r2 (OWS </a:t>
            </a:r>
            <a:r>
              <a:rPr lang="fr-BE" sz="1400" dirty="0" err="1" smtClean="0"/>
              <a:t>Context</a:t>
            </a:r>
            <a:r>
              <a:rPr lang="fr-BE" sz="1400" dirty="0" smtClean="0"/>
              <a:t>) </a:t>
            </a:r>
            <a:endParaRPr lang="fr-BE" sz="1400" dirty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DCAT (V2), </a:t>
            </a:r>
            <a:r>
              <a:rPr lang="fr-BE" sz="1400" dirty="0"/>
              <a:t>DCAT-AP, </a:t>
            </a:r>
            <a:r>
              <a:rPr lang="fr-BE" sz="1400" dirty="0" err="1"/>
              <a:t>GeoDCAT</a:t>
            </a:r>
            <a:r>
              <a:rPr lang="fr-BE" sz="1400" dirty="0"/>
              <a:t>-AP </a:t>
            </a:r>
            <a:endParaRPr lang="fr-BE" sz="1400" dirty="0" smtClean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OGC </a:t>
            </a:r>
            <a:r>
              <a:rPr lang="fr-BE" sz="1400" dirty="0" smtClean="0"/>
              <a:t>17-003 (EO </a:t>
            </a:r>
            <a:r>
              <a:rPr lang="fr-BE" sz="1400" dirty="0" err="1" smtClean="0"/>
              <a:t>Vocabulary</a:t>
            </a:r>
            <a:r>
              <a:rPr lang="fr-BE" sz="1400" dirty="0" smtClean="0"/>
              <a:t>)</a:t>
            </a:r>
            <a:endParaRPr lang="fr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Consistent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similar</a:t>
            </a:r>
            <a:r>
              <a:rPr lang="fr-BE" dirty="0"/>
              <a:t> </a:t>
            </a:r>
            <a:r>
              <a:rPr lang="fr-BE" dirty="0" err="1"/>
              <a:t>specifications</a:t>
            </a:r>
            <a:r>
              <a:rPr lang="fr-BE" dirty="0"/>
              <a:t> for: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err="1" smtClean="0"/>
              <a:t>OpenSearch</a:t>
            </a:r>
            <a:r>
              <a:rPr lang="fr-BE" sz="1400" dirty="0" smtClean="0"/>
              <a:t> </a:t>
            </a:r>
            <a:r>
              <a:rPr lang="fr-BE" sz="1400" dirty="0" err="1" smtClean="0"/>
              <a:t>GeoJSON</a:t>
            </a:r>
            <a:r>
              <a:rPr lang="fr-BE" sz="1400" dirty="0" smtClean="0"/>
              <a:t>(-LD) </a:t>
            </a:r>
            <a:r>
              <a:rPr lang="fr-BE" sz="1400" dirty="0" err="1" smtClean="0"/>
              <a:t>Responses</a:t>
            </a:r>
            <a:r>
              <a:rPr lang="fr-BE" sz="1400" dirty="0" smtClean="0"/>
              <a:t> (OGC 17-047)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EO Granule </a:t>
            </a:r>
            <a:r>
              <a:rPr lang="fr-BE" sz="1400" dirty="0" err="1" smtClean="0"/>
              <a:t>Metadata</a:t>
            </a:r>
            <a:r>
              <a:rPr lang="fr-BE" sz="1400" dirty="0" smtClean="0"/>
              <a:t> (OGC 17-003)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Application and Service </a:t>
            </a:r>
            <a:r>
              <a:rPr lang="fr-BE" sz="1400" dirty="0" err="1" smtClean="0"/>
              <a:t>Metadata</a:t>
            </a:r>
            <a:r>
              <a:rPr lang="fr-BE" sz="1400" dirty="0" smtClean="0"/>
              <a:t> (OGC 19-020)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Traceability</a:t>
            </a:r>
            <a:r>
              <a:rPr lang="fr-BE" dirty="0" smtClean="0"/>
              <a:t> </a:t>
            </a:r>
            <a:r>
              <a:rPr lang="fr-BE" dirty="0" err="1" smtClean="0"/>
              <a:t>covers</a:t>
            </a:r>
            <a:r>
              <a:rPr lang="fr-BE" dirty="0" smtClean="0"/>
              <a:t> main </a:t>
            </a:r>
            <a:r>
              <a:rPr lang="fr-BE" dirty="0" err="1" smtClean="0"/>
              <a:t>elements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endParaRPr lang="fr-BE" dirty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UMM-C</a:t>
            </a:r>
            <a:endParaRPr lang="fr-BE" sz="1400" dirty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ISO19139(-2)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Implementations</a:t>
            </a:r>
            <a:r>
              <a:rPr lang="fr-BE" dirty="0" smtClean="0"/>
              <a:t>: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dirty="0" smtClean="0"/>
              <a:t>http</a:t>
            </a:r>
            <a:r>
              <a:rPr lang="fr-BE" dirty="0"/>
              <a:t>://geo.spacebel.be/opensearch/readme.html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dirty="0">
                <a:hlinkClick r:id="rId2"/>
              </a:rPr>
              <a:t>http://</a:t>
            </a:r>
            <a:r>
              <a:rPr lang="fr-BE" dirty="0" smtClean="0">
                <a:hlinkClick r:id="rId2"/>
              </a:rPr>
              <a:t>databio.spacebel.be/eo-catalog/readme.html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Next</a:t>
            </a:r>
            <a:r>
              <a:rPr lang="fr-BE" dirty="0" smtClean="0"/>
              <a:t> </a:t>
            </a:r>
            <a:r>
              <a:rPr lang="fr-BE" dirty="0" err="1" smtClean="0"/>
              <a:t>steps</a:t>
            </a:r>
            <a:r>
              <a:rPr lang="fr-BE" dirty="0" smtClean="0"/>
              <a:t>: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err="1" smtClean="0"/>
              <a:t>Address</a:t>
            </a:r>
            <a:r>
              <a:rPr lang="fr-BE" sz="1400" dirty="0" smtClean="0"/>
              <a:t> WGISS SLT </a:t>
            </a:r>
            <a:r>
              <a:rPr lang="fr-BE" sz="1400" dirty="0" err="1" smtClean="0"/>
              <a:t>review</a:t>
            </a:r>
            <a:r>
              <a:rPr lang="fr-BE" sz="1400" dirty="0" smtClean="0"/>
              <a:t> </a:t>
            </a:r>
            <a:r>
              <a:rPr lang="fr-BE" sz="1400" dirty="0" err="1" smtClean="0"/>
              <a:t>comments</a:t>
            </a:r>
            <a:endParaRPr lang="fr-BE" sz="1400" dirty="0" smtClean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Move </a:t>
            </a:r>
            <a:r>
              <a:rPr lang="fr-BE" sz="1400" dirty="0" err="1" smtClean="0"/>
              <a:t>specification</a:t>
            </a:r>
            <a:r>
              <a:rPr lang="fr-BE" sz="1400" dirty="0" smtClean="0"/>
              <a:t> </a:t>
            </a:r>
            <a:r>
              <a:rPr lang="fr-BE" sz="1400" dirty="0" err="1" smtClean="0"/>
              <a:t>forward</a:t>
            </a:r>
            <a:r>
              <a:rPr lang="fr-BE" sz="1400" dirty="0" smtClean="0"/>
              <a:t> in EOPMOS SWG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Thank you.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58504" y="4933950"/>
            <a:ext cx="2668190" cy="1976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15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557213" indent="-214313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8572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2001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15430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600"/>
              <a:t>OGC TC Orléans | EO-PMOS SWG | 20/03/2018 | OGC 17-084</a:t>
            </a:r>
            <a:endParaRPr lang="en-GB" altLang="en-US" sz="600"/>
          </a:p>
        </p:txBody>
      </p:sp>
    </p:spTree>
    <p:extLst>
      <p:ext uri="{BB962C8B-B14F-4D97-AF65-F5344CB8AC3E}">
        <p14:creationId xmlns:p14="http://schemas.microsoft.com/office/powerpoint/2010/main" val="148132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Collection Metadata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Conclusion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12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OGC 13-026r9, OGC 17-047, OGC 17-003 have been </a:t>
            </a:r>
            <a:r>
              <a:rPr lang="fr-BE" dirty="0" err="1"/>
              <a:t>approved</a:t>
            </a:r>
            <a:r>
              <a:rPr lang="fr-BE" dirty="0"/>
              <a:t> by OGC. 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Cover</a:t>
            </a:r>
            <a:r>
              <a:rPr lang="fr-BE" dirty="0" smtClean="0"/>
              <a:t> </a:t>
            </a:r>
            <a:r>
              <a:rPr lang="fr-BE" dirty="0"/>
              <a:t>EO </a:t>
            </a:r>
            <a:r>
              <a:rPr lang="fr-BE" dirty="0" err="1"/>
              <a:t>OpenSearch</a:t>
            </a:r>
            <a:r>
              <a:rPr lang="fr-BE" dirty="0"/>
              <a:t> and EO Granule </a:t>
            </a:r>
            <a:r>
              <a:rPr lang="fr-BE" dirty="0" err="1"/>
              <a:t>metadata</a:t>
            </a:r>
            <a:r>
              <a:rPr lang="fr-BE" dirty="0"/>
              <a:t> (</a:t>
            </a:r>
            <a:r>
              <a:rPr lang="fr-BE" dirty="0" err="1"/>
              <a:t>GeoJSON</a:t>
            </a:r>
            <a:r>
              <a:rPr lang="fr-BE" dirty="0"/>
              <a:t>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Benefited</a:t>
            </a:r>
            <a:r>
              <a:rPr lang="fr-BE" dirty="0" smtClean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thorough</a:t>
            </a:r>
            <a:r>
              <a:rPr lang="fr-BE" dirty="0"/>
              <a:t> </a:t>
            </a:r>
            <a:r>
              <a:rPr lang="fr-BE" dirty="0" err="1"/>
              <a:t>review</a:t>
            </a:r>
            <a:r>
              <a:rPr lang="fr-BE" dirty="0"/>
              <a:t> </a:t>
            </a:r>
            <a:r>
              <a:rPr lang="fr-BE" dirty="0" smtClean="0"/>
              <a:t>by </a:t>
            </a:r>
            <a:r>
              <a:rPr lang="fr-BE" dirty="0"/>
              <a:t>WGISS SLT </a:t>
            </a:r>
            <a:r>
              <a:rPr lang="fr-BE" dirty="0" err="1"/>
              <a:t>members</a:t>
            </a:r>
            <a:r>
              <a:rPr lang="fr-BE" dirty="0" smtClean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73764" y="2084716"/>
            <a:ext cx="4535980" cy="1724747"/>
            <a:chOff x="3826516" y="1156960"/>
            <a:chExt cx="4535980" cy="17247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60916" b="31299"/>
            <a:stretch/>
          </p:blipFill>
          <p:spPr>
            <a:xfrm>
              <a:off x="3826516" y="2451948"/>
              <a:ext cx="4535979" cy="2641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61838"/>
            <a:stretch/>
          </p:blipFill>
          <p:spPr>
            <a:xfrm>
              <a:off x="3826517" y="1156960"/>
              <a:ext cx="4535979" cy="12949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95790"/>
            <a:stretch/>
          </p:blipFill>
          <p:spPr>
            <a:xfrm>
              <a:off x="3826516" y="2738827"/>
              <a:ext cx="4535979" cy="14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10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WGISS SLT review process of OGC 17-003</a:t>
            </a:r>
            <a:br>
              <a:rPr lang="en-US" dirty="0" smtClean="0"/>
            </a:br>
            <a:r>
              <a:rPr lang="en-US" dirty="0" smtClean="0"/>
              <a:t>raised comments related to Collection </a:t>
            </a:r>
            <a:br>
              <a:rPr lang="en-US" dirty="0" smtClean="0"/>
            </a:br>
            <a:r>
              <a:rPr lang="en-US" dirty="0" smtClean="0"/>
              <a:t>metadata.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EOPMOS SWG at OGC TC Portsmouth 09/2017</a:t>
            </a:r>
            <a:br>
              <a:rPr lang="en-US" dirty="0" smtClean="0"/>
            </a:br>
            <a:r>
              <a:rPr lang="en-US" dirty="0" smtClean="0"/>
              <a:t>agreed to prepare dedicated document for</a:t>
            </a:r>
            <a:br>
              <a:rPr lang="en-US" dirty="0" smtClean="0"/>
            </a:br>
            <a:r>
              <a:rPr lang="en-US" dirty="0" smtClean="0"/>
              <a:t>EO Collection metadata since then identified </a:t>
            </a:r>
            <a:br>
              <a:rPr lang="en-US" dirty="0" smtClean="0"/>
            </a:br>
            <a:r>
              <a:rPr lang="en-US" dirty="0" smtClean="0"/>
              <a:t>as OGC 17-084.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Prepared as background task as priority </a:t>
            </a:r>
            <a:br>
              <a:rPr lang="en-US" dirty="0" smtClean="0"/>
            </a:br>
            <a:r>
              <a:rPr lang="en-US" dirty="0" smtClean="0"/>
              <a:t>given to OGC 17-003, 17-047 and 13-026r9.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intermediate versions available on OGC SWG Portal pages.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Mature draft provided to WGISS SLT team for comments (11 sept 2019).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319" y="727200"/>
            <a:ext cx="3676033" cy="274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smtClean="0"/>
              <a:t>OGC 17-084 - </a:t>
            </a:r>
            <a:r>
              <a:rPr lang="fr-BE" altLang="en-US" dirty="0" err="1" smtClean="0"/>
              <a:t>Overview</a:t>
            </a:r>
            <a:endParaRPr lang="en-US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altLang="en-US" dirty="0" err="1" smtClean="0"/>
              <a:t>Encoding</a:t>
            </a:r>
            <a:r>
              <a:rPr lang="fr-BE" altLang="en-US" dirty="0" smtClean="0"/>
              <a:t> for </a:t>
            </a:r>
            <a:r>
              <a:rPr lang="fr-BE" altLang="en-US" dirty="0" err="1" smtClean="0"/>
              <a:t>conceptual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models</a:t>
            </a:r>
            <a:r>
              <a:rPr lang="fr-BE" altLang="en-US" dirty="0" smtClean="0"/>
              <a:t>:</a:t>
            </a:r>
          </a:p>
          <a:p>
            <a:pPr marL="556023" lvl="1" indent="-285750">
              <a:buFont typeface="Verdana" panose="020B0604030504040204" pitchFamily="34" charset="0"/>
              <a:buChar char="‒"/>
            </a:pPr>
            <a:r>
              <a:rPr lang="fr-BE" altLang="en-US" sz="1400" dirty="0" smtClean="0"/>
              <a:t>NASA UMM-C </a:t>
            </a:r>
          </a:p>
          <a:p>
            <a:pPr marL="556023" lvl="1" indent="-285750">
              <a:buFont typeface="Verdana" panose="020B0604030504040204" pitchFamily="34" charset="0"/>
              <a:buChar char="‒"/>
            </a:pPr>
            <a:r>
              <a:rPr lang="fr-BE" altLang="en-US" sz="1400" dirty="0" smtClean="0"/>
              <a:t>OGC 11-035r1 </a:t>
            </a:r>
            <a:r>
              <a:rPr lang="fr-BE" altLang="en-US" sz="1400" dirty="0" err="1" smtClean="0"/>
              <a:t>chapter</a:t>
            </a:r>
            <a:r>
              <a:rPr lang="fr-BE" altLang="en-US" sz="1400" dirty="0" smtClean="0"/>
              <a:t> 6</a:t>
            </a:r>
          </a:p>
          <a:p>
            <a:pPr marL="556023" lvl="1" indent="-285750">
              <a:buFont typeface="Verdana" panose="020B0604030504040204" pitchFamily="34" charset="0"/>
              <a:buChar char="‒"/>
            </a:pPr>
            <a:r>
              <a:rPr lang="fr-BE" altLang="en-US" sz="1400" dirty="0" smtClean="0"/>
              <a:t>ISO19139(-2), INSPIRE</a:t>
            </a:r>
          </a:p>
          <a:p>
            <a:pPr>
              <a:buFont typeface="Arial" panose="020B0604020202020204" pitchFamily="34" charset="0"/>
              <a:buChar char="•"/>
            </a:pPr>
            <a:endParaRPr lang="fr-BE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en-US" dirty="0" smtClean="0"/>
              <a:t>Standards-</a:t>
            </a:r>
            <a:r>
              <a:rPr lang="fr-BE" altLang="en-US" dirty="0" err="1" smtClean="0"/>
              <a:t>based</a:t>
            </a:r>
            <a:r>
              <a:rPr lang="fr-BE" altLang="en-US" dirty="0" smtClean="0"/>
              <a:t>:</a:t>
            </a:r>
          </a:p>
          <a:p>
            <a:pPr marL="556023" lvl="1" indent="-285750">
              <a:buFont typeface="Verdana" panose="020B0604030504040204" pitchFamily="34" charset="0"/>
              <a:buChar char="‒"/>
            </a:pPr>
            <a:r>
              <a:rPr lang="fr-BE" altLang="en-US" sz="1400" dirty="0" err="1" smtClean="0"/>
              <a:t>GeoJSON</a:t>
            </a:r>
            <a:r>
              <a:rPr lang="fr-BE" altLang="en-US" sz="1400" dirty="0" smtClean="0"/>
              <a:t> (RFC 7946) </a:t>
            </a:r>
            <a:r>
              <a:rPr lang="fr-BE" altLang="en-US" sz="1400" dirty="0" err="1" smtClean="0"/>
              <a:t>Feature</a:t>
            </a:r>
            <a:endParaRPr lang="fr-BE" altLang="en-US" sz="1400" dirty="0" smtClean="0"/>
          </a:p>
          <a:p>
            <a:pPr marL="556023" lvl="1" indent="-285750">
              <a:buFont typeface="Verdana" panose="020B0604030504040204" pitchFamily="34" charset="0"/>
              <a:buChar char="‒"/>
            </a:pPr>
            <a:r>
              <a:rPr lang="fr-BE" altLang="en-US" sz="1400" dirty="0" smtClean="0"/>
              <a:t>OWS </a:t>
            </a:r>
            <a:r>
              <a:rPr lang="fr-BE" altLang="en-US" sz="1400" dirty="0" err="1" smtClean="0"/>
              <a:t>Context</a:t>
            </a:r>
            <a:r>
              <a:rPr lang="fr-BE" altLang="en-US" sz="1400" dirty="0" smtClean="0"/>
              <a:t> (OGC 14-055r2)</a:t>
            </a:r>
          </a:p>
          <a:p>
            <a:pPr marL="556023" lvl="1" indent="-285750">
              <a:buFont typeface="Verdana" panose="020B0604030504040204" pitchFamily="34" charset="0"/>
              <a:buChar char="‒"/>
            </a:pPr>
            <a:r>
              <a:rPr lang="fr-BE" altLang="en-US" sz="1400" dirty="0" err="1" smtClean="0"/>
              <a:t>GeoDCAT</a:t>
            </a:r>
            <a:r>
              <a:rPr lang="fr-BE" altLang="en-US" sz="1400" dirty="0" smtClean="0"/>
              <a:t>-AP</a:t>
            </a:r>
          </a:p>
          <a:p>
            <a:pPr marL="556023" lvl="1" indent="-285750">
              <a:buFont typeface="Verdana" panose="020B0604030504040204" pitchFamily="34" charset="0"/>
              <a:buChar char="‒"/>
            </a:pPr>
            <a:r>
              <a:rPr lang="fr-BE" altLang="en-US" sz="1400" dirty="0" smtClean="0"/>
              <a:t>DCAT</a:t>
            </a:r>
          </a:p>
          <a:p>
            <a:pPr marL="270273" lvl="1"/>
            <a:endParaRPr lang="fr-BE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en-US" dirty="0" err="1" smtClean="0"/>
              <a:t>GeoJSON</a:t>
            </a:r>
            <a:r>
              <a:rPr lang="fr-BE" altLang="en-US" dirty="0" smtClean="0"/>
              <a:t> to JSON-LD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alt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fr-BE" altLang="en-US" dirty="0" smtClean="0"/>
          </a:p>
          <a:p>
            <a:endParaRPr lang="fr-BE" altLang="en-US" dirty="0" smtClean="0"/>
          </a:p>
          <a:p>
            <a:pPr marL="539354" lvl="1" indent="-269081"/>
            <a:endParaRPr lang="fr-BE" altLang="en-US" dirty="0" smtClean="0"/>
          </a:p>
          <a:p>
            <a:pPr marL="539354" lvl="1" indent="-269081"/>
            <a:endParaRPr lang="en-US" alt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58504" y="4933950"/>
            <a:ext cx="2668190" cy="1976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15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557213" indent="-214313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8572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2001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15430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600"/>
              <a:t>OGC TC Orléans | EO-PMOS SWG | 20/03/2018 | OGC 17-084</a:t>
            </a:r>
            <a:endParaRPr lang="en-GB" altLang="en-US" sz="600"/>
          </a:p>
        </p:txBody>
      </p:sp>
      <p:pic>
        <p:nvPicPr>
          <p:cNvPr id="10245" name="Picture 2" descr="JSON-LD-logo-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94" y="3938503"/>
            <a:ext cx="457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89" y="343650"/>
            <a:ext cx="2962587" cy="41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OGC 17-084 - </a:t>
            </a:r>
            <a:r>
              <a:rPr lang="fr-BE" altLang="en-US" dirty="0" err="1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80482"/>
            <a:ext cx="8748000" cy="3823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approach and presentation as OGC 17-003 (Granule Metadata)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52708"/>
            <a:ext cx="400050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lded Corner 7"/>
          <p:cNvSpPr>
            <a:spLocks noChangeArrowheads="1"/>
          </p:cNvSpPr>
          <p:nvPr/>
        </p:nvSpPr>
        <p:spPr bwMode="auto">
          <a:xfrm>
            <a:off x="5720976" y="2752908"/>
            <a:ext cx="1143000" cy="1313260"/>
          </a:xfrm>
          <a:prstGeom prst="foldedCorner">
            <a:avLst>
              <a:gd name="adj" fmla="val 16667"/>
            </a:avLst>
          </a:prstGeom>
          <a:solidFill>
            <a:srgbClr val="FCFBDD"/>
          </a:soli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OGC </a:t>
            </a:r>
            <a:r>
              <a:rPr lang="fr-BE" alt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19-020 </a:t>
            </a:r>
            <a: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alt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EO </a:t>
            </a:r>
            <a:r>
              <a:rPr lang="fr-BE" alt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r-BE" alt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Application </a:t>
            </a:r>
            <a:r>
              <a:rPr lang="fr-BE" alt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fr-BE" alt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Testbed-15 </a:t>
            </a:r>
            <a:r>
              <a:rPr lang="fr-BE" alt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Catalog</a:t>
            </a:r>
            <a:r>
              <a:rPr lang="fr-BE" alt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BE" alt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fr-BE" alt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ER</a:t>
            </a:r>
            <a:endParaRPr lang="fr-BE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endParaRPr lang="fr-BE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Tx/>
              <a:buChar char="-"/>
            </a:pPr>
            <a: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GeoJSON</a:t>
            </a:r>
            <a: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endParaRPr lang="fr-BE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Tx/>
              <a:buChar char="-"/>
            </a:pPr>
            <a: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JSON-LD </a:t>
            </a:r>
            <a:r>
              <a:rPr lang="fr-BE" alt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endParaRPr lang="fr-BE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857750" y="2594806"/>
            <a:ext cx="1428750" cy="0"/>
          </a:xfrm>
          <a:prstGeom prst="line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endCxn id="7" idx="0"/>
          </p:cNvCxnSpPr>
          <p:nvPr/>
        </p:nvCxnSpPr>
        <p:spPr bwMode="auto">
          <a:xfrm>
            <a:off x="6292476" y="2581458"/>
            <a:ext cx="0" cy="171450"/>
          </a:xfrm>
          <a:prstGeom prst="line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892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OGC 17-084 – Table of Content</a:t>
            </a:r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58504" y="4933950"/>
            <a:ext cx="2668190" cy="1976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15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557213" indent="-214313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8572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2001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15430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600"/>
              <a:t>OGC TC Orléans | EO-PMOS SWG | 20/03/2018 | OGC 17-084</a:t>
            </a:r>
            <a:endParaRPr lang="en-GB" altLang="en-US" sz="600"/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1913125" y="771082"/>
            <a:ext cx="1351360" cy="958453"/>
          </a:xfrm>
          <a:prstGeom prst="wedgeRoundRectCallout">
            <a:avLst>
              <a:gd name="adj1" fmla="val 135730"/>
              <a:gd name="adj2" fmla="val -612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fr-BE" altLang="en-US" sz="750" b="1"/>
              <a:t>Mapping between document subsections  and UMM-C top-level structure.</a:t>
            </a:r>
            <a:endParaRPr lang="en-US" altLang="en-US" sz="750" b="1"/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93107"/>
            <a:ext cx="2500313" cy="188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025" y="727200"/>
            <a:ext cx="3243751" cy="36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OGC </a:t>
            </a:r>
            <a:r>
              <a:rPr lang="fr-BE" altLang="en-US" dirty="0" smtClean="0"/>
              <a:t>17-084 – </a:t>
            </a:r>
            <a:r>
              <a:rPr lang="fr-BE" altLang="en-US" dirty="0" err="1" smtClean="0"/>
              <a:t>Conceptual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models</a:t>
            </a:r>
            <a:endParaRPr lang="en-US" alt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altLang="en-US" dirty="0" err="1" smtClean="0"/>
              <a:t>Traceability</a:t>
            </a:r>
            <a:r>
              <a:rPr lang="fr-BE" altLang="en-US" dirty="0" smtClean="0"/>
              <a:t> to:</a:t>
            </a:r>
          </a:p>
          <a:p>
            <a:pPr marL="556023" lvl="1" indent="-285750">
              <a:buFont typeface="Verdana" panose="020B0604030504040204" pitchFamily="34" charset="0"/>
              <a:buChar char="‒"/>
            </a:pPr>
            <a:r>
              <a:rPr lang="fr-BE" altLang="en-US" dirty="0" smtClean="0"/>
              <a:t>NASA UMM-C Model</a:t>
            </a:r>
          </a:p>
          <a:p>
            <a:pPr marL="556023" lvl="1" indent="-285750">
              <a:buFont typeface="Verdana" panose="020B0604030504040204" pitchFamily="34" charset="0"/>
              <a:buChar char="‒"/>
            </a:pPr>
            <a:r>
              <a:rPr lang="fr-BE" altLang="en-US" dirty="0" smtClean="0"/>
              <a:t>OGC 11-035r1 </a:t>
            </a:r>
            <a:r>
              <a:rPr lang="fr-BE" altLang="en-US" dirty="0" err="1" smtClean="0"/>
              <a:t>Chapter</a:t>
            </a:r>
            <a:r>
              <a:rPr lang="fr-BE" altLang="en-US" dirty="0" smtClean="0"/>
              <a:t> 6</a:t>
            </a:r>
            <a:br>
              <a:rPr lang="fr-BE" altLang="en-US" dirty="0" smtClean="0"/>
            </a:br>
            <a:r>
              <a:rPr lang="fr-BE" altLang="en-US" dirty="0" smtClean="0"/>
              <a:t>(ISO19115, INSPIRE)</a:t>
            </a:r>
          </a:p>
          <a:p>
            <a:pPr marL="539354" lvl="1" indent="-269081"/>
            <a:endParaRPr lang="en-US" altLang="en-US" dirty="0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58504" y="4933950"/>
            <a:ext cx="2668190" cy="1976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15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557213" indent="-214313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8572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2001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15430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600"/>
              <a:t>OGC TC Orléans | EO-PMOS SWG | 20/03/2018 | OGC 17-084</a:t>
            </a:r>
            <a:endParaRPr lang="en-GB" altLang="en-US" sz="60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11" y="793659"/>
            <a:ext cx="2606278" cy="335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2" y="2923515"/>
            <a:ext cx="352067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5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27" y="1464469"/>
            <a:ext cx="3371850" cy="302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454" y="1464469"/>
            <a:ext cx="1859566" cy="3076940"/>
          </a:xfrm>
          <a:prstGeom prst="rect">
            <a:avLst/>
          </a:prstGeom>
        </p:spPr>
      </p:pic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altLang="en-US" dirty="0" smtClean="0"/>
              <a:t>Top-down </a:t>
            </a:r>
            <a:r>
              <a:rPr lang="fr-BE" altLang="en-US" dirty="0" err="1" smtClean="0"/>
              <a:t>presentation</a:t>
            </a:r>
            <a:endParaRPr lang="fr-BE" altLang="en-US" dirty="0" smtClean="0"/>
          </a:p>
          <a:p>
            <a:pPr marL="556023" lvl="1" indent="-285750">
              <a:buFont typeface="Verdana" panose="020B0604030504040204" pitchFamily="34" charset="0"/>
              <a:buChar char="‒"/>
            </a:pPr>
            <a:r>
              <a:rPr lang="fr-BE" altLang="en-US" dirty="0" smtClean="0"/>
              <a:t>JSON </a:t>
            </a:r>
            <a:r>
              <a:rPr lang="fr-BE" altLang="en-US" dirty="0" err="1" smtClean="0"/>
              <a:t>schema</a:t>
            </a:r>
            <a:r>
              <a:rPr lang="fr-BE" altLang="en-US" dirty="0" smtClean="0"/>
              <a:t> (</a:t>
            </a:r>
            <a:r>
              <a:rPr lang="fr-BE" altLang="en-US" dirty="0" err="1" smtClean="0"/>
              <a:t>draft</a:t>
            </a:r>
            <a:r>
              <a:rPr lang="fr-BE" altLang="en-US" dirty="0" smtClean="0"/>
              <a:t> 4) </a:t>
            </a:r>
            <a:r>
              <a:rPr lang="fr-BE" altLang="en-US" dirty="0" err="1" smtClean="0"/>
              <a:t>graphical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representation</a:t>
            </a:r>
            <a:endParaRPr lang="fr-BE" altLang="en-US" dirty="0" smtClean="0"/>
          </a:p>
          <a:p>
            <a:pPr marL="539354" lvl="1" indent="-269081"/>
            <a:endParaRPr lang="fr-BE" altLang="en-US" dirty="0" smtClean="0"/>
          </a:p>
          <a:p>
            <a:pPr marL="539354" lvl="1" indent="-269081"/>
            <a:endParaRPr lang="fr-BE" altLang="en-US" dirty="0" smtClean="0"/>
          </a:p>
          <a:p>
            <a:pPr marL="539354" lvl="1" indent="-269081"/>
            <a:endParaRPr lang="fr-BE" altLang="en-US" dirty="0" smtClean="0"/>
          </a:p>
          <a:p>
            <a:pPr marL="539354" lvl="1" indent="-269081"/>
            <a:endParaRPr lang="fr-BE" altLang="en-US" dirty="0" smtClean="0"/>
          </a:p>
          <a:p>
            <a:pPr marL="539354" lvl="1" indent="-269081"/>
            <a:endParaRPr lang="fr-BE" altLang="en-US" dirty="0" smtClean="0"/>
          </a:p>
          <a:p>
            <a:pPr marL="539354" lvl="1" indent="-269081"/>
            <a:endParaRPr lang="fr-BE" altLang="en-US" dirty="0" smtClean="0"/>
          </a:p>
          <a:p>
            <a:pPr marL="539354" lvl="1" indent="-269081"/>
            <a:endParaRPr lang="fr-BE" altLang="en-US" dirty="0" smtClean="0"/>
          </a:p>
          <a:p>
            <a:pPr marL="556023" lvl="1" indent="-285750">
              <a:buFont typeface="Verdana" panose="020B0604030504040204" pitchFamily="34" charset="0"/>
              <a:buChar char="‒"/>
            </a:pPr>
            <a:r>
              <a:rPr lang="fr-BE" altLang="en-US" dirty="0" err="1" smtClean="0"/>
              <a:t>Property</a:t>
            </a:r>
            <a:r>
              <a:rPr lang="fr-BE" altLang="en-US" dirty="0" smtClean="0"/>
              <a:t> tables</a:t>
            </a:r>
          </a:p>
          <a:p>
            <a:pPr marL="556023" lvl="1" indent="-285750">
              <a:buFont typeface="Verdana" panose="020B0604030504040204" pitchFamily="34" charset="0"/>
              <a:buChar char="‒"/>
            </a:pPr>
            <a:r>
              <a:rPr lang="fr-BE" altLang="en-US" dirty="0" err="1" smtClean="0"/>
              <a:t>GeoJSON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example</a:t>
            </a:r>
            <a:endParaRPr lang="fr-BE" altLang="en-US" dirty="0" smtClean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Chapter 7: GeoJSON Encoding</a:t>
            </a:r>
            <a:endParaRPr lang="en-US" altLang="en-US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58504" y="4933950"/>
            <a:ext cx="2668190" cy="1976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15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557213" indent="-214313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8572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2001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–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1543050" indent="-17145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anose="020B0604030504040204" pitchFamily="34" charset="0"/>
              <a:buChar char="•"/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600"/>
              <a:t>OGC TC Orléans | EO-PMOS SWG | 20/03/2018 | OGC 17-084</a:t>
            </a:r>
            <a:endParaRPr lang="en-GB" altLang="en-US" sz="600"/>
          </a:p>
        </p:txBody>
      </p:sp>
    </p:spTree>
    <p:extLst>
      <p:ext uri="{BB962C8B-B14F-4D97-AF65-F5344CB8AC3E}">
        <p14:creationId xmlns:p14="http://schemas.microsoft.com/office/powerpoint/2010/main" val="13543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131</TotalTime>
  <Words>469</Words>
  <Application>Microsoft Office PowerPoint</Application>
  <PresentationFormat>On-screen Show (16:9)</PresentationFormat>
  <Paragraphs>105</Paragraphs>
  <Slides>16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NEW ESA Presentation 16-9</vt:lpstr>
      <vt:lpstr>PowerPoint Presentation</vt:lpstr>
      <vt:lpstr>Outline</vt:lpstr>
      <vt:lpstr>Introduction</vt:lpstr>
      <vt:lpstr>Introduction</vt:lpstr>
      <vt:lpstr>OGC 17-084 - Overview</vt:lpstr>
      <vt:lpstr>OGC 17-084 - Overview</vt:lpstr>
      <vt:lpstr>OGC 17-084 – Table of Content</vt:lpstr>
      <vt:lpstr>OGC 17-084 – Conceptual models</vt:lpstr>
      <vt:lpstr>Chapter 7: GeoJSON Encoding</vt:lpstr>
      <vt:lpstr>GeoJSON Encoding - Feature</vt:lpstr>
      <vt:lpstr>GeoJSON Encoding - DescriptiveKeywords</vt:lpstr>
      <vt:lpstr>Annex B: Normative JSON-LD @context</vt:lpstr>
      <vt:lpstr>Annex C: EO Vocabulary Mapping</vt:lpstr>
      <vt:lpstr>Conclusion</vt:lpstr>
      <vt:lpstr>Conclusion</vt:lpstr>
      <vt:lpstr>PowerPoint Presentation</vt:lpstr>
    </vt:vector>
  </TitlesOfParts>
  <Company>European Space Agency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lastModifiedBy>Yves Coene</cp:lastModifiedBy>
  <cp:revision>292</cp:revision>
  <cp:lastPrinted>2008-08-26T16:26:23Z</cp:lastPrinted>
  <dcterms:created xsi:type="dcterms:W3CDTF">2017-03-30T07:17:22Z</dcterms:created>
  <dcterms:modified xsi:type="dcterms:W3CDTF">2019-10-03T14:14:31Z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2017-03-29T22:00:00Z</vt:filetime>
  </property>
</Properties>
</file>