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  <p:sldMasterId id="2147483683" r:id="rId4"/>
  </p:sldMasterIdLst>
  <p:notesMasterIdLst>
    <p:notesMasterId r:id="rId11"/>
  </p:notesMasterIdLst>
  <p:sldIdLst>
    <p:sldId id="256" r:id="rId5"/>
    <p:sldId id="624" r:id="rId6"/>
    <p:sldId id="625" r:id="rId7"/>
    <p:sldId id="626" r:id="rId8"/>
    <p:sldId id="332" r:id="rId9"/>
    <p:sldId id="287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5"/>
    <p:restoredTop sz="94103" autoAdjust="0"/>
  </p:normalViewPr>
  <p:slideViewPr>
    <p:cSldViewPr>
      <p:cViewPr varScale="1">
        <p:scale>
          <a:sx n="110" d="100"/>
          <a:sy n="110" d="100"/>
        </p:scale>
        <p:origin x="18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6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6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6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pPr>
              <a:defRPr/>
            </a:pPr>
            <a:fld id="{EC3FFFD2-AA3A-EE4E-9461-7856104AA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143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00507D-372A-AC42-A60A-99B6777992BD}"/>
              </a:ext>
            </a:extLst>
          </p:cNvPr>
          <p:cNvSpPr/>
          <p:nvPr userDrawn="1"/>
        </p:nvSpPr>
        <p:spPr>
          <a:xfrm>
            <a:off x="0" y="3945821"/>
            <a:ext cx="9144000" cy="2769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4691" y="1402773"/>
            <a:ext cx="8884227" cy="5101935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207145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>
                <a:solidFill>
                  <a:srgbClr val="FFFFFF"/>
                </a:solidFill>
              </a:rPr>
              <a:t>Datacube</a:t>
            </a:r>
            <a:r>
              <a:rPr lang="en-AU" dirty="0">
                <a:solidFill>
                  <a:srgbClr val="FFFFFF"/>
                </a:solidFill>
              </a:rPr>
              <a:t>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b="1" dirty="0">
                <a:solidFill>
                  <a:srgbClr val="FFFFFF"/>
                </a:solidFill>
              </a:rPr>
              <a:t>SEO Report to WGISS-48</a:t>
            </a:r>
            <a:br>
              <a:rPr lang="en-US" sz="4400" b="1" dirty="0">
                <a:solidFill>
                  <a:srgbClr val="FFFFFF"/>
                </a:solidFill>
              </a:rPr>
            </a:br>
            <a:endParaRPr sz="44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2667000"/>
            <a:ext cx="60198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Langley Research Center</a:t>
            </a:r>
            <a:br>
              <a:rPr lang="en-US" sz="2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2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 (SEO)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WGISS-48 Meeting</a:t>
            </a:r>
            <a:endParaRPr sz="2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October 8, 2019</a:t>
            </a:r>
            <a:endParaRPr sz="2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SEO Tool Summary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6200" y="1258887"/>
            <a:ext cx="5142972" cy="5370513"/>
          </a:xfrm>
        </p:spPr>
        <p:txBody>
          <a:bodyPr/>
          <a:lstStyle/>
          <a:p>
            <a:pPr marL="242888" indent="-242888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 Tool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... add a new coverage/revisit performance feature and a new coincident observation tool for single or multiple missions over a given location and time window. 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Open Data Cube (ODC)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... working with the ODC team on several tasks ... add the ODC to the Open Source Geospatial Foundation (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OSGeo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), advance country prototypes, advance tools (on-demand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Jupyter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notebooks), advance algorithms</a:t>
            </a:r>
            <a:b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ODC GitHub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</a:t>
            </a:r>
            <a:b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https://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github.com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opendatacube</a:t>
            </a: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Data Cube User Interface Demo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http://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tinyurl.com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datacubeui</a:t>
            </a: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42888" indent="-242888">
              <a:buFont typeface="Wingdings" charset="2"/>
              <a:buChar char="§"/>
            </a:pPr>
            <a:endParaRPr lang="en-US" sz="2800" b="1" dirty="0">
              <a:solidFill>
                <a:srgbClr val="0070C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263333"/>
            <a:ext cx="3419556" cy="2116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9E3D5-6023-9B4E-90BE-D5280422F896}"/>
              </a:ext>
            </a:extLst>
          </p:cNvPr>
          <p:cNvSpPr txBox="1"/>
          <p:nvPr/>
        </p:nvSpPr>
        <p:spPr>
          <a:xfrm>
            <a:off x="6002299" y="3276600"/>
            <a:ext cx="25321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</a:rPr>
              <a:t>ceos-cove.org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B2E9C-3AF6-3C45-8AEE-B6FD4B77CE14}"/>
              </a:ext>
            </a:extLst>
          </p:cNvPr>
          <p:cNvSpPr txBox="1"/>
          <p:nvPr/>
        </p:nvSpPr>
        <p:spPr>
          <a:xfrm>
            <a:off x="5638800" y="6334782"/>
            <a:ext cx="32101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70C0"/>
                </a:solidFill>
              </a:rPr>
              <a:t>opendatacube</a:t>
            </a: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</a:rPr>
              <a:t>.org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EA175-4A75-EB40-8AC9-AF27352F1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930327"/>
            <a:ext cx="3320048" cy="235458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8167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95400"/>
            <a:ext cx="8712866" cy="541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b="1" kern="1200" dirty="0">
                <a:latin typeface="Calibri" charset="0"/>
                <a:ea typeface="ＭＳ Ｐゴシック" charset="0"/>
                <a:cs typeface="Calibri" charset="0"/>
              </a:rPr>
              <a:t>GOAL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: Global Landsat, Sentinel-1, Sentinel-2, and ALOS level-2 analysis-ready data (ARD) in cloud-optimized COG (Cloud </a:t>
            </a:r>
            <a:r>
              <a:rPr lang="en-AU" sz="1600" kern="1200" dirty="0" err="1">
                <a:latin typeface="Calibri" charset="0"/>
                <a:ea typeface="ＭＳ Ｐゴシック" charset="0"/>
                <a:cs typeface="Calibri" charset="0"/>
              </a:rPr>
              <a:t>GeoTIFF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) format on the cloud. This will support a number of global data cube projects and provide an efficient cloud-based solution.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b="1" kern="1200" dirty="0">
                <a:latin typeface="Calibri" charset="0"/>
                <a:ea typeface="ＭＳ Ｐゴシック" charset="0"/>
                <a:cs typeface="Calibri" charset="0"/>
              </a:rPr>
              <a:t>Landsat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 ... Level-2 surface reflectance data (Collection 2) on AWS-USA-West by the </a:t>
            </a:r>
            <a:b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Feb 2020 !!!  Preparing ODC tools to connect to this archive as soon as it is available.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Question 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... We are often asked about BRDF and sun angle corrections. Is there an issue with doing this globally due to accuracy in all locations around the globe? 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Question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 ... Are plans to use a consistent DEM for both Landsat and Sentinel-2 in the future? </a:t>
            </a:r>
            <a:b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If so, when might this happen and would it mean a reprocessing of the archive?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b="1" kern="1200" dirty="0">
                <a:latin typeface="Calibri" charset="0"/>
                <a:ea typeface="ＭＳ Ｐゴシック" charset="0"/>
                <a:cs typeface="Calibri" charset="0"/>
              </a:rPr>
              <a:t>Sentinel-1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 ... </a:t>
            </a:r>
            <a:r>
              <a:rPr lang="en-AU" sz="1600" kern="1200" dirty="0" err="1">
                <a:latin typeface="Calibri" charset="0"/>
                <a:ea typeface="ＭＳ Ｐゴシック" charset="0"/>
                <a:cs typeface="Calibri" charset="0"/>
              </a:rPr>
              <a:t>Sinergise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 currently copies global GRD (level-1) to AWS-Frankfurt and converts to COG format since 1.1.2017. We would like to get older GRD data (pre 2017) into AWS. 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Question 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... We know the Alaska Science Facility (ASF) holds all of the S1 archive. Could </a:t>
            </a:r>
            <a:r>
              <a:rPr lang="en-AU" sz="1600" kern="1200" dirty="0" err="1">
                <a:latin typeface="Calibri" charset="0"/>
                <a:ea typeface="ＭＳ Ｐゴシック" charset="0"/>
                <a:cs typeface="Calibri" charset="0"/>
              </a:rPr>
              <a:t>Sinergise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 have access to this data for COG format production and addition to the current archive in AWS-Frankfurt?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600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Question 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... We heard that ASF is testing HDF formats to be compatible with NISAR. How does HDF work in a cloud environment? Why choose HDF? Is it just to optimize storage and metadata? Is this similar to </a:t>
            </a:r>
            <a:r>
              <a:rPr lang="en-AU" sz="1600" kern="1200" dirty="0" err="1">
                <a:latin typeface="Calibri" charset="0"/>
                <a:ea typeface="ＭＳ Ｐゴシック" charset="0"/>
                <a:cs typeface="Calibri" charset="0"/>
              </a:rPr>
              <a:t>netCDF</a:t>
            </a:r>
            <a:r>
              <a:rPr lang="en-AU" sz="1600" kern="1200" dirty="0">
                <a:latin typeface="Calibri" charset="0"/>
                <a:ea typeface="ＭＳ Ｐゴシック" charset="0"/>
                <a:cs typeface="Calibri" charset="0"/>
              </a:rPr>
              <a:t>? Does this format contain one or more low resolution overview layers?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68069"/>
            <a:ext cx="53340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Data Flow Summary #1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95400"/>
            <a:ext cx="8712866" cy="541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b="1" kern="1200" dirty="0">
                <a:latin typeface="Calibri" charset="0"/>
                <a:ea typeface="ＭＳ Ｐゴシック" charset="0"/>
                <a:cs typeface="Calibri" charset="0"/>
              </a:rPr>
              <a:t>Sentinel-2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AU" sz="1800" b="1" kern="1200" dirty="0">
                <a:latin typeface="Calibri" charset="0"/>
                <a:ea typeface="ＭＳ Ｐゴシック" charset="0"/>
                <a:cs typeface="Calibri" charset="0"/>
              </a:rPr>
              <a:t>status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 ... We now have global Level-2A on AWS-Frankfurt since Dec 2018. There is a desire to get older global data (Dec 2016 to Dec 2018) processed and added to this archive. 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b="1" kern="1200" dirty="0">
                <a:latin typeface="Calibri" charset="0"/>
                <a:ea typeface="ＭＳ Ｐゴシック" charset="0"/>
                <a:cs typeface="Calibri" charset="0"/>
              </a:rPr>
              <a:t>Recent news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... Joe Flasher (AWS) confirmed that they are working with </a:t>
            </a:r>
            <a:r>
              <a:rPr lang="en-AU" sz="1800" kern="1200" dirty="0" err="1">
                <a:latin typeface="Calibri" charset="0"/>
                <a:ea typeface="ＭＳ Ｐゴシック" charset="0"/>
                <a:cs typeface="Calibri" charset="0"/>
              </a:rPr>
              <a:t>Sinergise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 to process older S2 data to bring the L2A global archive (on AWS-Frankfurt) up to date by the end of 2019. 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b="1" kern="1200" dirty="0">
                <a:latin typeface="Calibri" charset="0"/>
                <a:ea typeface="ＭＳ Ｐゴシック" charset="0"/>
                <a:cs typeface="Calibri" charset="0"/>
              </a:rPr>
              <a:t>More news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... Further discussions between </a:t>
            </a:r>
            <a:r>
              <a:rPr lang="en-AU" sz="1800" kern="1200" dirty="0" err="1">
                <a:latin typeface="Calibri" charset="0"/>
                <a:ea typeface="ＭＳ Ｐゴシック" charset="0"/>
                <a:cs typeface="Calibri" charset="0"/>
              </a:rPr>
              <a:t>Sinergise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 and Amazon are considering converting this data to COG format and hosting on AWS-US-West, along with Landsat. This would happen in 2020. The AWS-Frankfurt data will remain in place and the COG format data would be a separate holding.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68069"/>
            <a:ext cx="53340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Data Flow Summary #2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0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04800" y="1371600"/>
            <a:ext cx="4267200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30188" indent="-230188" algn="l">
              <a:spcAft>
                <a:spcPts val="600"/>
              </a:spcAft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SEO team is working with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Lolanda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Maggio (ESA) to develop a CEOS Software and Tools Inventory (SATI) to manage open source software and tools (CEOS Action FDA-10). </a:t>
            </a:r>
          </a:p>
          <a:p>
            <a:pPr marL="230188" indent="-230188" algn="l">
              <a:spcAft>
                <a:spcPts val="600"/>
              </a:spcAft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Lolanda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will report on the details of this task later in the WGISS agenda (Wednesday).</a:t>
            </a:r>
          </a:p>
          <a:p>
            <a:pPr marL="230188" indent="-230188" algn="l">
              <a:spcAft>
                <a:spcPts val="600"/>
              </a:spcAft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There are currently 81 items listed on the SATI site. This data includes name, description, POC, mission, instrument, company, release date, operating system and web location.</a:t>
            </a:r>
          </a:p>
        </p:txBody>
      </p:sp>
      <p:sp>
        <p:nvSpPr>
          <p:cNvPr id="5" name="Shape 3"/>
          <p:cNvSpPr/>
          <p:nvPr/>
        </p:nvSpPr>
        <p:spPr>
          <a:xfrm>
            <a:off x="2286000" y="228600"/>
            <a:ext cx="533672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OSS Inventory </a:t>
            </a:r>
            <a:endParaRPr sz="40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EA866-E6CD-ED46-A866-3DC33CDB3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307527"/>
            <a:ext cx="4191000" cy="2446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2C60C-749F-3E4B-881B-B7FFCC5C9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75" y="3962400"/>
            <a:ext cx="4114800" cy="23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84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095500" y="228600"/>
            <a:ext cx="4953000" cy="61722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</a:rPr>
              <a:t>More SEO Plans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BF0DC5-E0DC-0249-B959-636DC2536471}"/>
              </a:ext>
            </a:extLst>
          </p:cNvPr>
          <p:cNvSpPr txBox="1">
            <a:spLocks/>
          </p:cNvSpPr>
          <p:nvPr/>
        </p:nvSpPr>
        <p:spPr>
          <a:xfrm>
            <a:off x="215567" y="1371600"/>
            <a:ext cx="8712866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Analysis Ready Data (ARD)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... develop specifications and promote and demonstrate value thru ODC prototypes, improve production and access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Support to SDGs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... development, testing and sharing of open source algorithms within the ODC framework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Transition the </a:t>
            </a: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Africa Regional Data Cube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to </a:t>
            </a: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Digital Earth Africa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CEOS Mission Database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AU" kern="1200" dirty="0" err="1">
                <a:latin typeface="Calibri" charset="0"/>
                <a:ea typeface="ＭＳ Ｐゴシック" charset="0"/>
                <a:cs typeface="Calibri" charset="0"/>
              </a:rPr>
              <a:t>database.eohandbook.com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) ... work with ESA to add new data and analysis tools 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Explore data cubes for new and diverse datasets </a:t>
            </a:r>
            <a:br>
              <a:rPr lang="en-AU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(e.g. </a:t>
            </a: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RCM, NISAR, Lidar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)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Continue CEOS outreach at major meetings ... </a:t>
            </a:r>
            <a:r>
              <a:rPr lang="en-AU" b="1" kern="1200" dirty="0">
                <a:latin typeface="Calibri" charset="0"/>
                <a:ea typeface="ＭＳ Ｐゴシック" charset="0"/>
                <a:cs typeface="Calibri" charset="0"/>
              </a:rPr>
              <a:t>GEO, IGARSS</a:t>
            </a:r>
          </a:p>
        </p:txBody>
      </p:sp>
    </p:spTree>
    <p:extLst>
      <p:ext uri="{BB962C8B-B14F-4D97-AF65-F5344CB8AC3E}">
        <p14:creationId xmlns:p14="http://schemas.microsoft.com/office/powerpoint/2010/main" val="18873762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7620</TotalTime>
  <Words>458</Words>
  <Application>Microsoft Macintosh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 Unicode MS</vt:lpstr>
      <vt:lpstr>Arial</vt:lpstr>
      <vt:lpstr>Arial Bold</vt:lpstr>
      <vt:lpstr>Avenir Roman</vt:lpstr>
      <vt:lpstr>Calibri</vt:lpstr>
      <vt:lpstr>Century Gothic</vt:lpstr>
      <vt:lpstr>Courier New</vt:lpstr>
      <vt:lpstr>Droid Serif</vt:lpstr>
      <vt:lpstr>Helvetica</vt:lpstr>
      <vt:lpstr>Proxima Nova Regular</vt:lpstr>
      <vt:lpstr>Tahoma</vt:lpstr>
      <vt:lpstr>Times New Roman</vt:lpstr>
      <vt:lpstr>Wingdings</vt:lpstr>
      <vt:lpstr>Default</vt:lpstr>
      <vt:lpstr>GA White Pages</vt:lpstr>
      <vt:lpstr>1_Default</vt:lpstr>
      <vt:lpstr>2_Default</vt:lpstr>
      <vt:lpstr>SEO Report to WGISS-48 </vt:lpstr>
      <vt:lpstr>SEO Tool Summary</vt:lpstr>
      <vt:lpstr>Data Flow Summary #1</vt:lpstr>
      <vt:lpstr>Data Flow Summary #2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Killough, Brian D. (LARC-D2)</cp:lastModifiedBy>
  <cp:revision>325</cp:revision>
  <cp:lastPrinted>2017-09-28T01:02:45Z</cp:lastPrinted>
  <dcterms:modified xsi:type="dcterms:W3CDTF">2019-10-02T17:46:26Z</dcterms:modified>
</cp:coreProperties>
</file>