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7" r:id="rId4"/>
    <p:sldId id="288" r:id="rId5"/>
    <p:sldId id="289" r:id="rId6"/>
    <p:sldId id="290" r:id="rId7"/>
    <p:sldId id="291" r:id="rId8"/>
    <p:sldId id="292" r:id="rId9"/>
    <p:sldId id="293" r:id="rId10"/>
    <p:sldId id="294" r:id="rId11"/>
    <p:sldId id="284" r:id="rId12"/>
    <p:sldId id="295"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40" userDrawn="1">
          <p15:clr>
            <a:srgbClr val="A4A3A4"/>
          </p15:clr>
        </p15:guide>
        <p15:guide id="3" orient="horz" pos="648" userDrawn="1">
          <p15:clr>
            <a:srgbClr val="A4A3A4"/>
          </p15:clr>
        </p15:guide>
        <p15:guide id="4" pos="7560" userDrawn="1">
          <p15:clr>
            <a:srgbClr val="A4A3A4"/>
          </p15:clr>
        </p15:guide>
        <p15:guide id="5"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1E9"/>
    <a:srgbClr val="DDED41"/>
    <a:srgbClr val="C7DA54"/>
    <a:srgbClr val="FF6969"/>
    <a:srgbClr val="C4E59F"/>
    <a:srgbClr val="FFB7B7"/>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showGuides="1">
      <p:cViewPr varScale="1">
        <p:scale>
          <a:sx n="67" d="100"/>
          <a:sy n="67" d="100"/>
        </p:scale>
        <p:origin x="552" y="52"/>
      </p:cViewPr>
      <p:guideLst>
        <p:guide orient="horz" pos="4032"/>
        <p:guide pos="3840"/>
        <p:guide orient="horz" pos="648"/>
        <p:guide pos="7560"/>
        <p:guide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lumMod val="40000"/>
                <a:lumOff val="60000"/>
              </a:schemeClr>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xmlns:c16r2="http://schemas.microsoft.com/office/drawing/2015/06/chart">
            <c:ext xmlns:c16="http://schemas.microsoft.com/office/drawing/2014/chart" uri="{C3380CC4-5D6E-409C-BE32-E72D297353CC}">
              <c16:uniqueId val="{00000000-B404-4D6D-8D80-CD2E65817606}"/>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2.4</c:v>
                </c:pt>
              </c:numCache>
            </c:numRef>
          </c:val>
          <c:extLst xmlns:c16r2="http://schemas.microsoft.com/office/drawing/2015/06/chart">
            <c:ext xmlns:c16="http://schemas.microsoft.com/office/drawing/2014/chart" uri="{C3380CC4-5D6E-409C-BE32-E72D297353CC}">
              <c16:uniqueId val="{00000001-B404-4D6D-8D80-CD2E65817606}"/>
            </c:ext>
          </c:extLst>
        </c:ser>
        <c:ser>
          <c:idx val="2"/>
          <c:order val="2"/>
          <c:tx>
            <c:strRef>
              <c:f>Sheet1!$D$1</c:f>
              <c:strCache>
                <c:ptCount val="1"/>
                <c:pt idx="0">
                  <c:v>Series 3</c:v>
                </c:pt>
              </c:strCache>
            </c:strRef>
          </c:tx>
          <c:spPr>
            <a:solidFill>
              <a:schemeClr val="accent6">
                <a:lumMod val="60000"/>
                <a:lumOff val="40000"/>
              </a:schemeClr>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2-B404-4D6D-8D80-CD2E65817606}"/>
            </c:ext>
          </c:extLst>
        </c:ser>
        <c:dLbls>
          <c:showLegendKey val="0"/>
          <c:showVal val="0"/>
          <c:showCatName val="0"/>
          <c:showSerName val="0"/>
          <c:showPercent val="0"/>
          <c:showBubbleSize val="0"/>
        </c:dLbls>
        <c:gapWidth val="225"/>
        <c:overlap val="-30"/>
        <c:axId val="270636976"/>
        <c:axId val="270638152"/>
      </c:barChart>
      <c:catAx>
        <c:axId val="270636976"/>
        <c:scaling>
          <c:orientation val="minMax"/>
        </c:scaling>
        <c:delete val="1"/>
        <c:axPos val="b"/>
        <c:numFmt formatCode="General" sourceLinked="1"/>
        <c:majorTickMark val="none"/>
        <c:minorTickMark val="none"/>
        <c:tickLblPos val="nextTo"/>
        <c:crossAx val="270638152"/>
        <c:crosses val="autoZero"/>
        <c:auto val="1"/>
        <c:lblAlgn val="ctr"/>
        <c:lblOffset val="100"/>
        <c:noMultiLvlLbl val="0"/>
      </c:catAx>
      <c:valAx>
        <c:axId val="270638152"/>
        <c:scaling>
          <c:orientation val="minMax"/>
        </c:scaling>
        <c:delete val="1"/>
        <c:axPos val="l"/>
        <c:numFmt formatCode="General" sourceLinked="1"/>
        <c:majorTickMark val="none"/>
        <c:minorTickMark val="none"/>
        <c:tickLblPos val="nextTo"/>
        <c:crossAx val="270636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lumMod val="40000"/>
                <a:lumOff val="60000"/>
              </a:schemeClr>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xmlns:c16r2="http://schemas.microsoft.com/office/drawing/2015/06/chart">
            <c:ext xmlns:c16="http://schemas.microsoft.com/office/drawing/2014/chart" uri="{C3380CC4-5D6E-409C-BE32-E72D297353CC}">
              <c16:uniqueId val="{00000000-B404-4D6D-8D80-CD2E65817606}"/>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2.4</c:v>
                </c:pt>
              </c:numCache>
            </c:numRef>
          </c:val>
          <c:extLst xmlns:c16r2="http://schemas.microsoft.com/office/drawing/2015/06/chart">
            <c:ext xmlns:c16="http://schemas.microsoft.com/office/drawing/2014/chart" uri="{C3380CC4-5D6E-409C-BE32-E72D297353CC}">
              <c16:uniqueId val="{00000001-B404-4D6D-8D80-CD2E65817606}"/>
            </c:ext>
          </c:extLst>
        </c:ser>
        <c:ser>
          <c:idx val="2"/>
          <c:order val="2"/>
          <c:tx>
            <c:strRef>
              <c:f>Sheet1!$D$1</c:f>
              <c:strCache>
                <c:ptCount val="1"/>
                <c:pt idx="0">
                  <c:v>Series 3</c:v>
                </c:pt>
              </c:strCache>
            </c:strRef>
          </c:tx>
          <c:spPr>
            <a:solidFill>
              <a:schemeClr val="accent6">
                <a:lumMod val="60000"/>
                <a:lumOff val="40000"/>
              </a:schemeClr>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2-B404-4D6D-8D80-CD2E65817606}"/>
            </c:ext>
          </c:extLst>
        </c:ser>
        <c:dLbls>
          <c:showLegendKey val="0"/>
          <c:showVal val="0"/>
          <c:showCatName val="0"/>
          <c:showSerName val="0"/>
          <c:showPercent val="0"/>
          <c:showBubbleSize val="0"/>
        </c:dLbls>
        <c:gapWidth val="225"/>
        <c:overlap val="-30"/>
        <c:axId val="270639720"/>
        <c:axId val="270638544"/>
      </c:barChart>
      <c:catAx>
        <c:axId val="270639720"/>
        <c:scaling>
          <c:orientation val="minMax"/>
        </c:scaling>
        <c:delete val="1"/>
        <c:axPos val="b"/>
        <c:numFmt formatCode="General" sourceLinked="1"/>
        <c:majorTickMark val="none"/>
        <c:minorTickMark val="none"/>
        <c:tickLblPos val="nextTo"/>
        <c:crossAx val="270638544"/>
        <c:crosses val="autoZero"/>
        <c:auto val="1"/>
        <c:lblAlgn val="ctr"/>
        <c:lblOffset val="100"/>
        <c:noMultiLvlLbl val="0"/>
      </c:catAx>
      <c:valAx>
        <c:axId val="270638544"/>
        <c:scaling>
          <c:orientation val="minMax"/>
        </c:scaling>
        <c:delete val="1"/>
        <c:axPos val="l"/>
        <c:numFmt formatCode="General" sourceLinked="1"/>
        <c:majorTickMark val="none"/>
        <c:minorTickMark val="none"/>
        <c:tickLblPos val="nextTo"/>
        <c:crossAx val="270639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2809D-9628-4860-AEF4-B62206688C36}" type="datetimeFigureOut">
              <a:rPr lang="en-US" smtClean="0"/>
              <a:t>10/23/2018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E0AD6-AE0D-47BC-B28C-EBEFF34F3CB9}" type="slidenum">
              <a:rPr lang="en-US" smtClean="0"/>
              <a:t>‹#›</a:t>
            </a:fld>
            <a:endParaRPr lang="en-US"/>
          </a:p>
        </p:txBody>
      </p:sp>
    </p:spTree>
    <p:extLst>
      <p:ext uri="{BB962C8B-B14F-4D97-AF65-F5344CB8AC3E}">
        <p14:creationId xmlns:p14="http://schemas.microsoft.com/office/powerpoint/2010/main" val="88272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62DCA-0379-43B6-A864-F6C5C4F9D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53E1EE2-F861-47CA-BA28-35C22E492C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719A655-64D0-47F9-8317-D52DE29AEDBF}"/>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10/23/2018</a:t>
            </a:fld>
            <a:endParaRPr lang="en-US"/>
          </a:p>
        </p:txBody>
      </p:sp>
      <p:sp>
        <p:nvSpPr>
          <p:cNvPr id="5" name="Footer Placeholder 4">
            <a:extLst>
              <a:ext uri="{FF2B5EF4-FFF2-40B4-BE49-F238E27FC236}">
                <a16:creationId xmlns:a16="http://schemas.microsoft.com/office/drawing/2014/main" xmlns="" id="{5CDE9ACC-9EF4-43BD-BBE2-00553CD05A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146B33F-F00C-441E-AE12-D029DAEF44B0}"/>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173011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14247-533A-4CDC-BCB2-FBBBB23EF4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B783BCA-E29B-43B1-A3EF-F5B30AFDBB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189E6A-0EA1-4474-8671-B642B4BF16E9}"/>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10/23/2018</a:t>
            </a:fld>
            <a:endParaRPr lang="en-US"/>
          </a:p>
        </p:txBody>
      </p:sp>
      <p:sp>
        <p:nvSpPr>
          <p:cNvPr id="5" name="Footer Placeholder 4">
            <a:extLst>
              <a:ext uri="{FF2B5EF4-FFF2-40B4-BE49-F238E27FC236}">
                <a16:creationId xmlns:a16="http://schemas.microsoft.com/office/drawing/2014/main" xmlns="" id="{760B6340-B24A-40BD-A17A-C2C2AD1F98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4751813-C391-4404-A249-6BDB5210415C}"/>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3389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C2C6831-F810-4517-988E-305083F48E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AF5F41C-65A4-4480-B856-504428118C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4FB8E9-B64B-401A-8BC4-7D26EBDE0815}"/>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10/23/2018</a:t>
            </a:fld>
            <a:endParaRPr lang="en-US"/>
          </a:p>
        </p:txBody>
      </p:sp>
      <p:sp>
        <p:nvSpPr>
          <p:cNvPr id="5" name="Footer Placeholder 4">
            <a:extLst>
              <a:ext uri="{FF2B5EF4-FFF2-40B4-BE49-F238E27FC236}">
                <a16:creationId xmlns:a16="http://schemas.microsoft.com/office/drawing/2014/main" xmlns="" id="{6DF8A006-221A-4DA1-9387-63C0FB2B53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CAFE6AF-3D7B-4579-9D5D-EF87F65A826A}"/>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355233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B9573-93A2-4C0A-83A5-DB9016E05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9914816-5E9E-4EBD-B44F-1895D9DAD9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F967AF-93E1-4CBE-9D44-5135B0756F9D}"/>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10/23/2018</a:t>
            </a:fld>
            <a:endParaRPr lang="en-US"/>
          </a:p>
        </p:txBody>
      </p:sp>
      <p:sp>
        <p:nvSpPr>
          <p:cNvPr id="5" name="Footer Placeholder 4">
            <a:extLst>
              <a:ext uri="{FF2B5EF4-FFF2-40B4-BE49-F238E27FC236}">
                <a16:creationId xmlns:a16="http://schemas.microsoft.com/office/drawing/2014/main" xmlns="" id="{810B5625-5009-45E9-B0E3-4D6AE47C82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DE5219F-F068-4A32-A5A2-3329E645504F}"/>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9765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AD872-2CA8-4BFB-800D-A664707787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301744C-563D-46C9-8E0F-9425B187AA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2268AD3-259B-4B31-B046-E9B77845CFFA}"/>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10/23/2018</a:t>
            </a:fld>
            <a:endParaRPr lang="en-US"/>
          </a:p>
        </p:txBody>
      </p:sp>
      <p:sp>
        <p:nvSpPr>
          <p:cNvPr id="5" name="Footer Placeholder 4">
            <a:extLst>
              <a:ext uri="{FF2B5EF4-FFF2-40B4-BE49-F238E27FC236}">
                <a16:creationId xmlns:a16="http://schemas.microsoft.com/office/drawing/2014/main" xmlns="" id="{9E074B9C-DC11-4888-9C87-64EB9E717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3183F2A-A85E-41D4-85C5-C7905A41FB00}"/>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312145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49220-EDD3-4EC8-AC79-E4CAC9747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2A6ADC-926B-4D07-80F2-9B35EB3D7D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57F80ED-471A-4397-90EF-DB403AF2F4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C13492D-779F-41D5-93D2-A98D5A6CA5BE}"/>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10/23/2018</a:t>
            </a:fld>
            <a:endParaRPr lang="en-US"/>
          </a:p>
        </p:txBody>
      </p:sp>
      <p:sp>
        <p:nvSpPr>
          <p:cNvPr id="6" name="Footer Placeholder 5">
            <a:extLst>
              <a:ext uri="{FF2B5EF4-FFF2-40B4-BE49-F238E27FC236}">
                <a16:creationId xmlns:a16="http://schemas.microsoft.com/office/drawing/2014/main" xmlns="" id="{3ABFDC71-0D1C-458B-8A23-41955A47D8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32746CE-ADE1-432F-97AB-675E8E491B40}"/>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09912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4BB397-012D-4804-8EEA-FDA952A3B4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552FA10-E0BD-44D0-9FCE-FA2CF9305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D8EE7FD-F1C1-4212-AA97-CE971676CE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2DB20A-10C2-4CB0-A997-9D5235EB4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C316EEF-DAD7-4263-9D4C-391B7C48B1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411CADF-FD3D-4947-9239-24837CB8412D}"/>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10/23/2018</a:t>
            </a:fld>
            <a:endParaRPr lang="en-US"/>
          </a:p>
        </p:txBody>
      </p:sp>
      <p:sp>
        <p:nvSpPr>
          <p:cNvPr id="8" name="Footer Placeholder 7">
            <a:extLst>
              <a:ext uri="{FF2B5EF4-FFF2-40B4-BE49-F238E27FC236}">
                <a16:creationId xmlns:a16="http://schemas.microsoft.com/office/drawing/2014/main" xmlns="" id="{330964FA-91E4-4CE5-B46A-FA994D4855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B8254352-F8F6-4CA1-A0BA-52837CE3FC9B}"/>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315452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E81E1-6AB2-402E-819F-62EC700DE6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B239605-0165-4CB8-831F-86B8055BE22D}"/>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10/23/2018</a:t>
            </a:fld>
            <a:endParaRPr lang="en-US"/>
          </a:p>
        </p:txBody>
      </p:sp>
      <p:sp>
        <p:nvSpPr>
          <p:cNvPr id="4" name="Footer Placeholder 3">
            <a:extLst>
              <a:ext uri="{FF2B5EF4-FFF2-40B4-BE49-F238E27FC236}">
                <a16:creationId xmlns:a16="http://schemas.microsoft.com/office/drawing/2014/main" xmlns="" id="{3278BCEA-1D2F-4945-A31A-CAC5F2F8A0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8CBDDB7-5DF6-471D-AEF8-EC76DF8CFE01}"/>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13838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3E8644C-3E84-4A06-8416-955175CF43D9}"/>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10/23/2018</a:t>
            </a:fld>
            <a:endParaRPr lang="en-US"/>
          </a:p>
        </p:txBody>
      </p:sp>
      <p:sp>
        <p:nvSpPr>
          <p:cNvPr id="3" name="Footer Placeholder 2">
            <a:extLst>
              <a:ext uri="{FF2B5EF4-FFF2-40B4-BE49-F238E27FC236}">
                <a16:creationId xmlns:a16="http://schemas.microsoft.com/office/drawing/2014/main" xmlns="" id="{5EF83580-5CE1-4014-B32D-F6FFCC906C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9AAF76CE-CFCB-46C1-AB01-B403560524BB}"/>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5917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147F2-F8D2-46CB-AAD8-E11665A97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B6DF084-0222-479B-A901-D722BAA0B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55AA15A-DB42-4399-823E-423910C10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C1A3D8F-1D45-46C4-B422-05E334103FFF}"/>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10/23/2018</a:t>
            </a:fld>
            <a:endParaRPr lang="en-US"/>
          </a:p>
        </p:txBody>
      </p:sp>
      <p:sp>
        <p:nvSpPr>
          <p:cNvPr id="6" name="Footer Placeholder 5">
            <a:extLst>
              <a:ext uri="{FF2B5EF4-FFF2-40B4-BE49-F238E27FC236}">
                <a16:creationId xmlns:a16="http://schemas.microsoft.com/office/drawing/2014/main" xmlns="" id="{31715FA0-7E43-419E-BB80-AFD70A9363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536D5B3-B724-427D-9CF4-0337243DC47A}"/>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16669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7ABBE-B1B6-4309-9769-4161E65D1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D799590-498E-4ADD-B687-AA080FA8C3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B4C4A7A-4EEF-4974-B4FB-8082D8008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DB3279D-9750-4891-B30F-48DF4F322FCA}"/>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10/23/2018</a:t>
            </a:fld>
            <a:endParaRPr lang="en-US"/>
          </a:p>
        </p:txBody>
      </p:sp>
      <p:sp>
        <p:nvSpPr>
          <p:cNvPr id="6" name="Footer Placeholder 5">
            <a:extLst>
              <a:ext uri="{FF2B5EF4-FFF2-40B4-BE49-F238E27FC236}">
                <a16:creationId xmlns:a16="http://schemas.microsoft.com/office/drawing/2014/main" xmlns="" id="{0AE2A7CC-CB6D-4DDD-9096-F807E45EC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AAD6E30-AB29-426B-9705-C98B99505D74}"/>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82036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DB1F55-A466-42C7-9ABD-ECD986F88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7BF859-57E7-4684-A05C-B4D7C3520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6653E5F7-76A1-4CEA-B622-A8FC2344E88C}"/>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61B912B-A057-4577-A722-02FC9AD7D3C5}" type="slidenum">
              <a:rPr lang="en-US" smtClean="0"/>
              <a:pPr/>
              <a:t>‹#›</a:t>
            </a:fld>
            <a:endParaRPr lang="en-US"/>
          </a:p>
        </p:txBody>
      </p:sp>
    </p:spTree>
    <p:extLst>
      <p:ext uri="{BB962C8B-B14F-4D97-AF65-F5344CB8AC3E}">
        <p14:creationId xmlns:p14="http://schemas.microsoft.com/office/powerpoint/2010/main" val="2043594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ilverspringdowntown.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flydulles.com/iad/dulles-international-airport" TargetMode="External"/><Relationship Id="rId2" Type="http://schemas.openxmlformats.org/officeDocument/2006/relationships/hyperlink" Target="http://www.flyreagan.com/dca/reagan-national-airport"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bwiairpor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wmata.com/" TargetMode="External"/><Relationship Id="rId7" Type="http://schemas.openxmlformats.org/officeDocument/2006/relationships/hyperlink" Target="http://www.flyreagan.com/dca/landside-shuttle-bus-service" TargetMode="External"/><Relationship Id="rId2" Type="http://schemas.openxmlformats.org/officeDocument/2006/relationships/hyperlink" Target="https://www.mapquest.com/directions/list/1/us/district-of-columbia/ronald-reagan-washington-national-airport-dca-2447834/to/us/md/20910-286275634" TargetMode="External"/><Relationship Id="rId1" Type="http://schemas.openxmlformats.org/officeDocument/2006/relationships/slideLayout" Target="../slideLayouts/slideLayout7.xml"/><Relationship Id="rId6" Type="http://schemas.openxmlformats.org/officeDocument/2006/relationships/hyperlink" Target="http://360.flyreagan.com/main.do?p=1159&amp;pano=229" TargetMode="External"/><Relationship Id="rId5" Type="http://schemas.openxmlformats.org/officeDocument/2006/relationships/hyperlink" Target="http://360.flyreagan.com/main.do?p=1159&amp;pano=480" TargetMode="External"/><Relationship Id="rId4" Type="http://schemas.openxmlformats.org/officeDocument/2006/relationships/hyperlink" Target="http://www.flyreagan.com/dca/metrorail-sta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lydulles.com/iad/washington-flyer-taxi-service" TargetMode="External"/><Relationship Id="rId2" Type="http://schemas.openxmlformats.org/officeDocument/2006/relationships/hyperlink" Target="https://www.mapquest.com/directions/list/1/us/virginia/washington-dulles-international-airport-iad-14710220/to/us/md/20910-286275634" TargetMode="External"/><Relationship Id="rId1" Type="http://schemas.openxmlformats.org/officeDocument/2006/relationships/slideLayout" Target="../slideLayouts/slideLayout7.xml"/><Relationship Id="rId5" Type="http://schemas.openxmlformats.org/officeDocument/2006/relationships/hyperlink" Target="https://www.wmata.com/schedules/maps/upload/2017-System-Map.pdf" TargetMode="External"/><Relationship Id="rId4" Type="http://schemas.openxmlformats.org/officeDocument/2006/relationships/hyperlink" Target="http://www.flydulles.com/iad/silver-line-express-bus-metrorail-sta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wiairport.com/to-from-bwi/transportation/taxis" TargetMode="External"/><Relationship Id="rId2" Type="http://schemas.openxmlformats.org/officeDocument/2006/relationships/hyperlink" Target="https://www.mapquest.com/directions/from/us/maryland/baltimore-washington-international-thurgood-marshall-airport-bwi-2685325/to/us/md/20910-286275634" TargetMode="External"/><Relationship Id="rId1" Type="http://schemas.openxmlformats.org/officeDocument/2006/relationships/slideLayout" Target="../slideLayouts/slideLayout7.xml"/><Relationship Id="rId4" Type="http://schemas.openxmlformats.org/officeDocument/2006/relationships/hyperlink" Target="https://www.bwiairport.com/to-from-bwi/transportation/transi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ilverspringdowntown.com/transportation/parking" TargetMode="External"/><Relationship Id="rId2" Type="http://schemas.openxmlformats.org/officeDocument/2006/relationships/hyperlink" Target="https://www.silverspringdowntown.com/" TargetMode="Externa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https://www.silverspringdowntown.com/directi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lverspring.doubletree.com/" TargetMode="External"/><Relationship Id="rId2" Type="http://schemas.openxmlformats.org/officeDocument/2006/relationships/hyperlink" Target="https://www.marriott.com/hotels/travel/wassv-courtyard-silver-spring-downtown/" TargetMode="External"/><Relationship Id="rId1" Type="http://schemas.openxmlformats.org/officeDocument/2006/relationships/slideLayout" Target="../slideLayouts/slideLayout7.xml"/><Relationship Id="rId4" Type="http://schemas.openxmlformats.org/officeDocument/2006/relationships/hyperlink" Target="http://www.sheraton.com/silverspr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mata.com/service/status/details/Paul-Sarbanes-Transit-Center.cfm" TargetMode="External"/><Relationship Id="rId7" Type="http://schemas.openxmlformats.org/officeDocument/2006/relationships/image" Target="../media/image9.jpg"/><Relationship Id="rId2" Type="http://schemas.openxmlformats.org/officeDocument/2006/relationships/hyperlink" Target="https://washington.org/things-do-washington-dc" TargetMode="Externa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https://washington.org/dc-guide-to/how-do-i-get-around-washington-d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75000"/>
            </a:schemeClr>
          </a:fgClr>
          <a:bgClr>
            <a:schemeClr val="bg1"/>
          </a:bgClr>
        </a:patt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370C29A-6944-4423-8916-B08110EB8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9" y="-6200383"/>
            <a:ext cx="12224658" cy="13058384"/>
          </a:xfrm>
          <a:prstGeom prst="rect">
            <a:avLst/>
          </a:prstGeom>
        </p:spPr>
      </p:pic>
      <p:sp>
        <p:nvSpPr>
          <p:cNvPr id="16" name="Oval 15">
            <a:extLst>
              <a:ext uri="{FF2B5EF4-FFF2-40B4-BE49-F238E27FC236}">
                <a16:creationId xmlns:a16="http://schemas.microsoft.com/office/drawing/2014/main" xmlns="" id="{2811B362-29D4-4F49-8072-F59BF7A2BE1C}"/>
              </a:ext>
            </a:extLst>
          </p:cNvPr>
          <p:cNvSpPr/>
          <p:nvPr/>
        </p:nvSpPr>
        <p:spPr>
          <a:xfrm>
            <a:off x="5581650" y="2508079"/>
            <a:ext cx="1028700" cy="102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65AA237F-0BC0-4EA8-B9B5-F0F47FAD8BA6}"/>
              </a:ext>
            </a:extLst>
          </p:cNvPr>
          <p:cNvSpPr/>
          <p:nvPr/>
        </p:nvSpPr>
        <p:spPr>
          <a:xfrm>
            <a:off x="-16329" y="2257095"/>
            <a:ext cx="12224658" cy="4600905"/>
          </a:xfrm>
          <a:prstGeom prst="rect">
            <a:avLst/>
          </a:prstGeom>
          <a:gradFill flip="none" rotWithShape="1">
            <a:gsLst>
              <a:gs pos="0">
                <a:schemeClr val="accent1">
                  <a:shade val="30000"/>
                  <a:satMod val="115000"/>
                </a:schemeClr>
              </a:gs>
              <a:gs pos="50000">
                <a:schemeClr val="accent1">
                  <a:shade val="67500"/>
                  <a:satMod val="115000"/>
                  <a:alpha val="82000"/>
                </a:schemeClr>
              </a:gs>
              <a:gs pos="100000">
                <a:schemeClr val="accent1">
                  <a:shade val="100000"/>
                  <a:satMod val="115000"/>
                  <a:alpha val="18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60CF6FF8-662C-4EF0-8066-50FAB67CC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4007" y="2522207"/>
            <a:ext cx="989858" cy="989858"/>
          </a:xfrm>
          <a:prstGeom prst="rect">
            <a:avLst/>
          </a:prstGeom>
        </p:spPr>
      </p:pic>
      <p:sp>
        <p:nvSpPr>
          <p:cNvPr id="13" name="TextBox 12">
            <a:extLst>
              <a:ext uri="{FF2B5EF4-FFF2-40B4-BE49-F238E27FC236}">
                <a16:creationId xmlns:a16="http://schemas.microsoft.com/office/drawing/2014/main" xmlns="" id="{0D41BAE9-A529-41A0-92D4-758124341160}"/>
              </a:ext>
            </a:extLst>
          </p:cNvPr>
          <p:cNvSpPr txBox="1"/>
          <p:nvPr/>
        </p:nvSpPr>
        <p:spPr>
          <a:xfrm>
            <a:off x="16329" y="3791252"/>
            <a:ext cx="12192000" cy="1477328"/>
          </a:xfrm>
          <a:prstGeom prst="rect">
            <a:avLst/>
          </a:prstGeom>
          <a:noFill/>
        </p:spPr>
        <p:txBody>
          <a:bodyPr wrap="square" lIns="0" tIns="0" rIns="0" bIns="0" rtlCol="0" anchor="ctr">
            <a:spAutoFit/>
          </a:bodyPr>
          <a:lstStyle/>
          <a:p>
            <a:pPr algn="ctr"/>
            <a:r>
              <a:rPr lang="en-US" sz="4000" b="1" dirty="0">
                <a:solidFill>
                  <a:schemeClr val="bg1"/>
                </a:solidFill>
                <a:latin typeface="+mj-lt"/>
                <a:cs typeface="Segoe UI Semibold" panose="020B0702040204020203" pitchFamily="34" charset="0"/>
              </a:rPr>
              <a:t>WGISS - 47</a:t>
            </a:r>
          </a:p>
          <a:p>
            <a:pPr algn="ctr"/>
            <a:r>
              <a:rPr lang="en-US" sz="2400" b="1" dirty="0">
                <a:solidFill>
                  <a:schemeClr val="bg1"/>
                </a:solidFill>
                <a:latin typeface="+mj-lt"/>
                <a:cs typeface="Segoe UI Semibold" panose="020B0702040204020203" pitchFamily="34" charset="0"/>
              </a:rPr>
              <a:t>Hosted by</a:t>
            </a:r>
          </a:p>
          <a:p>
            <a:pPr algn="ctr"/>
            <a:r>
              <a:rPr lang="en-US" sz="3200" b="1" dirty="0">
                <a:solidFill>
                  <a:schemeClr val="bg1"/>
                </a:solidFill>
                <a:latin typeface="+mj-lt"/>
                <a:cs typeface="Segoe UI Semibold" panose="020B0702040204020203" pitchFamily="34" charset="0"/>
              </a:rPr>
              <a:t>National Oceanic Atmospheric Administration (NOAA</a:t>
            </a:r>
            <a:r>
              <a:rPr lang="en-US" sz="3200" b="1" dirty="0" smtClean="0">
                <a:solidFill>
                  <a:schemeClr val="bg1"/>
                </a:solidFill>
                <a:latin typeface="+mj-lt"/>
                <a:cs typeface="Segoe UI Semibold" panose="020B0702040204020203" pitchFamily="34" charset="0"/>
              </a:rPr>
              <a:t>)</a:t>
            </a:r>
            <a:endParaRPr lang="en-US" sz="3200" b="1" dirty="0">
              <a:solidFill>
                <a:schemeClr val="bg1"/>
              </a:solidFill>
              <a:latin typeface="+mj-lt"/>
              <a:cs typeface="Segoe UI Semibold" panose="020B0702040204020203" pitchFamily="34" charset="0"/>
            </a:endParaRPr>
          </a:p>
        </p:txBody>
      </p:sp>
      <p:sp>
        <p:nvSpPr>
          <p:cNvPr id="14" name="TextBox 13">
            <a:extLst>
              <a:ext uri="{FF2B5EF4-FFF2-40B4-BE49-F238E27FC236}">
                <a16:creationId xmlns:a16="http://schemas.microsoft.com/office/drawing/2014/main" xmlns="" id="{3A22E7FB-47E5-4D91-8386-FA6A552652E6}"/>
              </a:ext>
            </a:extLst>
          </p:cNvPr>
          <p:cNvSpPr txBox="1"/>
          <p:nvPr/>
        </p:nvSpPr>
        <p:spPr>
          <a:xfrm>
            <a:off x="147483" y="5440363"/>
            <a:ext cx="11936361" cy="984885"/>
          </a:xfrm>
          <a:prstGeom prst="rect">
            <a:avLst/>
          </a:prstGeom>
          <a:noFill/>
        </p:spPr>
        <p:txBody>
          <a:bodyPr wrap="square" lIns="0" tIns="0" rIns="0" bIns="0" rtlCol="0">
            <a:spAutoFit/>
          </a:bodyPr>
          <a:lstStyle/>
          <a:p>
            <a:pPr algn="ctr"/>
            <a:r>
              <a:rPr lang="en-US" sz="3200" b="1" dirty="0">
                <a:solidFill>
                  <a:schemeClr val="bg1"/>
                </a:solidFill>
              </a:rPr>
              <a:t>Silver Spring, Maryland USA</a:t>
            </a:r>
          </a:p>
          <a:p>
            <a:pPr algn="ctr"/>
            <a:r>
              <a:rPr lang="en-US" sz="3200" b="1" dirty="0">
                <a:solidFill>
                  <a:schemeClr val="bg1"/>
                </a:solidFill>
              </a:rPr>
              <a:t>April 29 - May 2, 2018</a:t>
            </a:r>
          </a:p>
        </p:txBody>
      </p:sp>
    </p:spTree>
    <p:extLst>
      <p:ext uri="{BB962C8B-B14F-4D97-AF65-F5344CB8AC3E}">
        <p14:creationId xmlns:p14="http://schemas.microsoft.com/office/powerpoint/2010/main" val="1326957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kern="0" dirty="0">
                <a:latin typeface="+mj-lt"/>
                <a:cs typeface="Calibri"/>
                <a:sym typeface="Calibri"/>
              </a:rPr>
              <a:t>Gateway to NOAA Tour </a:t>
            </a:r>
            <a:endParaRPr lang="en-US" sz="32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211156" y="1148616"/>
            <a:ext cx="117368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10</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400832" y="1459510"/>
            <a:ext cx="12500253" cy="2708434"/>
          </a:xfrm>
          <a:prstGeom prst="rect">
            <a:avLst/>
          </a:prstGeom>
          <a:noFill/>
        </p:spPr>
        <p:txBody>
          <a:bodyPr wrap="square" rtlCol="0">
            <a:spAutoFit/>
          </a:bodyPr>
          <a:lstStyle/>
          <a:p>
            <a:pPr marL="514350" lvl="1" algn="just">
              <a:buClr>
                <a:schemeClr val="dk1"/>
              </a:buClr>
              <a:buSzPct val="100000"/>
            </a:pPr>
            <a:r>
              <a:rPr lang="en-US" sz="1500" b="1" dirty="0">
                <a:solidFill>
                  <a:schemeClr val="tx1">
                    <a:lumMod val="75000"/>
                    <a:lumOff val="25000"/>
                  </a:schemeClr>
                </a:solidFill>
                <a:latin typeface="+mj-lt"/>
              </a:rPr>
              <a:t>Gateway to NOAA is a permanent exhibit in NOAA’s Silver Spring, MD campus highlighting the ways in which NOAA takes the pulse of the planet everyday and protects and manages ocean and coastal resources.</a:t>
            </a:r>
          </a:p>
          <a:p>
            <a:pPr marL="514350" lvl="1" algn="just">
              <a:buClr>
                <a:schemeClr val="dk1"/>
              </a:buClr>
              <a:buSzPct val="100000"/>
            </a:pPr>
            <a:endParaRPr lang="en-US" sz="1500" b="1" dirty="0">
              <a:solidFill>
                <a:schemeClr val="tx1">
                  <a:lumMod val="75000"/>
                  <a:lumOff val="25000"/>
                </a:schemeClr>
              </a:solidFill>
              <a:latin typeface="+mj-lt"/>
            </a:endParaRPr>
          </a:p>
          <a:p>
            <a:pPr marL="514350" lvl="1" algn="just">
              <a:buClr>
                <a:schemeClr val="dk1"/>
              </a:buClr>
              <a:buSzPct val="100000"/>
            </a:pPr>
            <a:r>
              <a:rPr lang="en-US" sz="1500" b="1" dirty="0">
                <a:solidFill>
                  <a:schemeClr val="tx1">
                    <a:lumMod val="75000"/>
                    <a:lumOff val="25000"/>
                  </a:schemeClr>
                </a:solidFill>
                <a:latin typeface="+mj-lt"/>
              </a:rPr>
              <a:t>The exhibit features a number of engaging displays:</a:t>
            </a:r>
          </a:p>
          <a:p>
            <a:pPr marL="800100" lvl="1" indent="-285750" algn="just">
              <a:buClr>
                <a:schemeClr val="dk1"/>
              </a:buClr>
              <a:buSzPct val="100000"/>
              <a:buFont typeface="Wingdings" panose="05000000000000000000" pitchFamily="2" charset="2"/>
              <a:buChar char="§"/>
            </a:pPr>
            <a:r>
              <a:rPr lang="en-US" sz="1500" b="1" dirty="0">
                <a:solidFill>
                  <a:schemeClr val="tx1">
                    <a:lumMod val="75000"/>
                    <a:lumOff val="25000"/>
                  </a:schemeClr>
                </a:solidFill>
                <a:latin typeface="+mj-lt"/>
              </a:rPr>
              <a:t>NOAA Heritage</a:t>
            </a:r>
          </a:p>
          <a:p>
            <a:pPr marL="800100" lvl="1" indent="-285750" algn="just">
              <a:buClr>
                <a:schemeClr val="dk1"/>
              </a:buClr>
              <a:buSzPct val="100000"/>
              <a:buFont typeface="Wingdings" panose="05000000000000000000" pitchFamily="2" charset="2"/>
              <a:buChar char="§"/>
            </a:pPr>
            <a:r>
              <a:rPr lang="en-US" sz="1500" b="1" dirty="0">
                <a:solidFill>
                  <a:schemeClr val="tx1">
                    <a:lumMod val="75000"/>
                    <a:lumOff val="25000"/>
                  </a:schemeClr>
                </a:solidFill>
                <a:latin typeface="+mj-lt"/>
              </a:rPr>
              <a:t>Earth Observations</a:t>
            </a:r>
          </a:p>
          <a:p>
            <a:pPr marL="800100" lvl="1" indent="-285750" algn="just">
              <a:buClr>
                <a:schemeClr val="dk1"/>
              </a:buClr>
              <a:buSzPct val="100000"/>
              <a:buFont typeface="Wingdings" panose="05000000000000000000" pitchFamily="2" charset="2"/>
              <a:buChar char="§"/>
            </a:pPr>
            <a:r>
              <a:rPr lang="en-US" sz="1500" b="1" dirty="0">
                <a:solidFill>
                  <a:schemeClr val="tx1">
                    <a:lumMod val="75000"/>
                    <a:lumOff val="25000"/>
                  </a:schemeClr>
                </a:solidFill>
                <a:latin typeface="+mj-lt"/>
              </a:rPr>
              <a:t>Weather and Climate</a:t>
            </a:r>
          </a:p>
          <a:p>
            <a:pPr marL="800100" lvl="1" indent="-285750" algn="just">
              <a:buClr>
                <a:schemeClr val="dk1"/>
              </a:buClr>
              <a:buSzPct val="100000"/>
              <a:buFont typeface="Wingdings" panose="05000000000000000000" pitchFamily="2" charset="2"/>
              <a:buChar char="§"/>
            </a:pPr>
            <a:r>
              <a:rPr lang="en-US" sz="1500" b="1" dirty="0">
                <a:solidFill>
                  <a:schemeClr val="tx1">
                    <a:lumMod val="75000"/>
                    <a:lumOff val="25000"/>
                  </a:schemeClr>
                </a:solidFill>
                <a:latin typeface="+mj-lt"/>
              </a:rPr>
              <a:t>Water</a:t>
            </a:r>
          </a:p>
          <a:p>
            <a:pPr marL="800100" lvl="1" indent="-285750" algn="just">
              <a:buClr>
                <a:schemeClr val="dk1"/>
              </a:buClr>
              <a:buSzPct val="100000"/>
              <a:buFont typeface="Wingdings" panose="05000000000000000000" pitchFamily="2" charset="2"/>
              <a:buChar char="§"/>
            </a:pPr>
            <a:r>
              <a:rPr lang="en-US" sz="1500" b="1" dirty="0">
                <a:solidFill>
                  <a:schemeClr val="tx1">
                    <a:lumMod val="75000"/>
                    <a:lumOff val="25000"/>
                  </a:schemeClr>
                </a:solidFill>
                <a:latin typeface="+mj-lt"/>
              </a:rPr>
              <a:t>NOAA in the News</a:t>
            </a:r>
          </a:p>
          <a:p>
            <a:pPr marL="76200" lvl="0" algn="just">
              <a:spcBef>
                <a:spcPts val="560"/>
              </a:spcBef>
              <a:buClr>
                <a:schemeClr val="dk1"/>
              </a:buClr>
              <a:buSzPts val="2400"/>
            </a:pPr>
            <a:endParaRPr lang="en-US" sz="1500" dirty="0">
              <a:solidFill>
                <a:schemeClr val="tx1">
                  <a:lumMod val="75000"/>
                  <a:lumOff val="25000"/>
                </a:schemeClr>
              </a:solidFill>
              <a:latin typeface="+mj-lt"/>
              <a:ea typeface="Calibri"/>
              <a:cs typeface="Calibri"/>
              <a:sym typeface="Calibri"/>
            </a:endParaRPr>
          </a:p>
          <a:p>
            <a:pPr algn="just"/>
            <a:endParaRPr lang="en-US" sz="1500" dirty="0">
              <a:latin typeface="+mj-lt"/>
            </a:endParaRPr>
          </a:p>
        </p:txBody>
      </p:sp>
      <p:pic>
        <p:nvPicPr>
          <p:cNvPr id="22" name="Google Shape;126;p19">
            <a:extLst>
              <a:ext uri="{FF2B5EF4-FFF2-40B4-BE49-F238E27FC236}">
                <a16:creationId xmlns:a16="http://schemas.microsoft.com/office/drawing/2014/main" xmlns="" id="{935870C4-150C-471A-A019-69E058092A5D}"/>
              </a:ext>
            </a:extLst>
          </p:cNvPr>
          <p:cNvPicPr preferRelativeResize="0"/>
          <p:nvPr/>
        </p:nvPicPr>
        <p:blipFill>
          <a:blip r:embed="rId2">
            <a:alphaModFix/>
          </a:blip>
          <a:stretch>
            <a:fillRect/>
          </a:stretch>
        </p:blipFill>
        <p:spPr>
          <a:xfrm>
            <a:off x="379034" y="3719802"/>
            <a:ext cx="5337931" cy="2890426"/>
          </a:xfrm>
          <a:prstGeom prst="rect">
            <a:avLst/>
          </a:prstGeom>
          <a:ln>
            <a:noFill/>
          </a:ln>
          <a:effectLst>
            <a:outerShdw blurRad="292100" dist="139700" dir="2700000" algn="tl" rotWithShape="0">
              <a:srgbClr val="333333">
                <a:alpha val="65000"/>
              </a:srgbClr>
            </a:outerShdw>
          </a:effectLst>
        </p:spPr>
      </p:pic>
      <p:pic>
        <p:nvPicPr>
          <p:cNvPr id="23" name="Google Shape;127;p19">
            <a:extLst>
              <a:ext uri="{FF2B5EF4-FFF2-40B4-BE49-F238E27FC236}">
                <a16:creationId xmlns:a16="http://schemas.microsoft.com/office/drawing/2014/main" xmlns="" id="{E2888A61-854C-42B0-8178-139CC748329A}"/>
              </a:ext>
            </a:extLst>
          </p:cNvPr>
          <p:cNvPicPr preferRelativeResize="0"/>
          <p:nvPr/>
        </p:nvPicPr>
        <p:blipFill>
          <a:blip r:embed="rId3">
            <a:alphaModFix/>
          </a:blip>
          <a:stretch>
            <a:fillRect/>
          </a:stretch>
        </p:blipFill>
        <p:spPr>
          <a:xfrm>
            <a:off x="6335486" y="2488486"/>
            <a:ext cx="5455804" cy="3112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8835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329293" y="338345"/>
            <a:ext cx="1285058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Tentative WGISS-47 Agenda </a:t>
            </a:r>
            <a:endParaRPr lang="en-US" sz="3200" dirty="0">
              <a:latin typeface="+mj-lt"/>
              <a:cs typeface="Segoe UI Semibold" panose="020B0702040204020203" pitchFamily="34" charset="0"/>
            </a:endParaRPr>
          </a:p>
        </p:txBody>
      </p: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11</a:t>
            </a:fld>
            <a:endParaRPr lang="en-US">
              <a:solidFill>
                <a:schemeClr val="tx1"/>
              </a:solidFill>
            </a:endParaRPr>
          </a:p>
        </p:txBody>
      </p:sp>
      <p:sp>
        <p:nvSpPr>
          <p:cNvPr id="15" name="Rectangle 14">
            <a:extLst>
              <a:ext uri="{FF2B5EF4-FFF2-40B4-BE49-F238E27FC236}">
                <a16:creationId xmlns:a16="http://schemas.microsoft.com/office/drawing/2014/main" xmlns="" id="{3651DE9A-455F-4527-BB8C-1466F0954EB0}"/>
              </a:ext>
            </a:extLst>
          </p:cNvPr>
          <p:cNvSpPr/>
          <p:nvPr/>
        </p:nvSpPr>
        <p:spPr>
          <a:xfrm>
            <a:off x="1601724" y="1826247"/>
            <a:ext cx="8988551" cy="4134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A06E59F3-150A-4819-9C7B-9A5C2C9BA850}"/>
              </a:ext>
            </a:extLst>
          </p:cNvPr>
          <p:cNvGrpSpPr/>
          <p:nvPr/>
        </p:nvGrpSpPr>
        <p:grpSpPr>
          <a:xfrm>
            <a:off x="975868" y="935087"/>
            <a:ext cx="10297060" cy="573972"/>
            <a:chOff x="1171816" y="1616084"/>
            <a:chExt cx="10297060" cy="573972"/>
          </a:xfrm>
        </p:grpSpPr>
        <p:sp>
          <p:nvSpPr>
            <p:cNvPr id="36" name="TextBox 35">
              <a:extLst>
                <a:ext uri="{FF2B5EF4-FFF2-40B4-BE49-F238E27FC236}">
                  <a16:creationId xmlns:a16="http://schemas.microsoft.com/office/drawing/2014/main" xmlns="" id="{3A9A2911-BEE7-49FE-9A14-68311135F8B6}"/>
                </a:ext>
              </a:extLst>
            </p:cNvPr>
            <p:cNvSpPr txBox="1"/>
            <p:nvPr/>
          </p:nvSpPr>
          <p:spPr>
            <a:xfrm>
              <a:off x="1171816" y="1616084"/>
              <a:ext cx="10297060" cy="573972"/>
            </a:xfrm>
            <a:prstGeom prst="roundRect">
              <a:avLst>
                <a:gd name="adj" fmla="val 50000"/>
              </a:avLst>
            </a:prstGeom>
            <a:solidFill>
              <a:schemeClr val="accent1"/>
            </a:solidFill>
          </p:spPr>
          <p:txBody>
            <a:bodyPr wrap="square" lIns="0" tIns="0" rIns="0" bIns="0" rtlCol="0" anchor="ctr">
              <a:normAutofit/>
            </a:bodyPr>
            <a:lstStyle/>
            <a:p>
              <a:pPr algn="ctr"/>
              <a:endParaRPr lang="en-US" sz="2000" dirty="0">
                <a:solidFill>
                  <a:schemeClr val="bg1"/>
                </a:solidFill>
              </a:endParaRPr>
            </a:p>
          </p:txBody>
        </p:sp>
        <p:grpSp>
          <p:nvGrpSpPr>
            <p:cNvPr id="6" name="Group 5">
              <a:extLst>
                <a:ext uri="{FF2B5EF4-FFF2-40B4-BE49-F238E27FC236}">
                  <a16:creationId xmlns:a16="http://schemas.microsoft.com/office/drawing/2014/main" xmlns="" id="{3F84F6CB-F068-40E4-B25F-71775DDBADD6}"/>
                </a:ext>
              </a:extLst>
            </p:cNvPr>
            <p:cNvGrpSpPr/>
            <p:nvPr/>
          </p:nvGrpSpPr>
          <p:grpSpPr>
            <a:xfrm>
              <a:off x="1253461" y="1670087"/>
              <a:ext cx="460410" cy="460410"/>
              <a:chOff x="4015275" y="1616084"/>
              <a:chExt cx="460410" cy="460410"/>
            </a:xfrm>
          </p:grpSpPr>
          <p:sp>
            <p:nvSpPr>
              <p:cNvPr id="20" name="Oval 19">
                <a:extLst>
                  <a:ext uri="{FF2B5EF4-FFF2-40B4-BE49-F238E27FC236}">
                    <a16:creationId xmlns:a16="http://schemas.microsoft.com/office/drawing/2014/main" xmlns="" id="{59BA06AA-9571-46C0-87FA-01E6D743ACDB}"/>
                  </a:ext>
                </a:extLst>
              </p:cNvPr>
              <p:cNvSpPr/>
              <p:nvPr/>
            </p:nvSpPr>
            <p:spPr>
              <a:xfrm>
                <a:off x="4015275" y="1616084"/>
                <a:ext cx="460410" cy="460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xmlns="" id="{376C8E77-3DF4-4339-8691-710B9336117A}"/>
                  </a:ext>
                </a:extLst>
              </p:cNvPr>
              <p:cNvGrpSpPr/>
              <p:nvPr/>
            </p:nvGrpSpPr>
            <p:grpSpPr>
              <a:xfrm>
                <a:off x="4150361" y="1728211"/>
                <a:ext cx="190238" cy="236157"/>
                <a:chOff x="11052175" y="4505325"/>
                <a:chExt cx="230188" cy="285750"/>
              </a:xfrm>
              <a:solidFill>
                <a:schemeClr val="accent1"/>
              </a:solidFill>
            </p:grpSpPr>
            <p:sp>
              <p:nvSpPr>
                <p:cNvPr id="76" name="Freeform 2657">
                  <a:extLst>
                    <a:ext uri="{FF2B5EF4-FFF2-40B4-BE49-F238E27FC236}">
                      <a16:creationId xmlns:a16="http://schemas.microsoft.com/office/drawing/2014/main" xmlns="" id="{DFEB0498-E388-40A0-919D-0003B588138B}"/>
                    </a:ext>
                  </a:extLst>
                </p:cNvPr>
                <p:cNvSpPr>
                  <a:spLocks/>
                </p:cNvSpPr>
                <p:nvPr/>
              </p:nvSpPr>
              <p:spPr bwMode="auto">
                <a:xfrm>
                  <a:off x="11147425" y="4505325"/>
                  <a:ext cx="134938" cy="285750"/>
                </a:xfrm>
                <a:custGeom>
                  <a:avLst/>
                  <a:gdLst>
                    <a:gd name="T0" fmla="*/ 16 w 421"/>
                    <a:gd name="T1" fmla="*/ 0 h 902"/>
                    <a:gd name="T2" fmla="*/ 9 w 421"/>
                    <a:gd name="T3" fmla="*/ 2 h 902"/>
                    <a:gd name="T4" fmla="*/ 5 w 421"/>
                    <a:gd name="T5" fmla="*/ 5 h 902"/>
                    <a:gd name="T6" fmla="*/ 1 w 421"/>
                    <a:gd name="T7" fmla="*/ 10 h 902"/>
                    <a:gd name="T8" fmla="*/ 0 w 421"/>
                    <a:gd name="T9" fmla="*/ 15 h 902"/>
                    <a:gd name="T10" fmla="*/ 256 w 421"/>
                    <a:gd name="T11" fmla="*/ 61 h 902"/>
                    <a:gd name="T12" fmla="*/ 261 w 421"/>
                    <a:gd name="T13" fmla="*/ 62 h 902"/>
                    <a:gd name="T14" fmla="*/ 267 w 421"/>
                    <a:gd name="T15" fmla="*/ 65 h 902"/>
                    <a:gd name="T16" fmla="*/ 270 w 421"/>
                    <a:gd name="T17" fmla="*/ 69 h 902"/>
                    <a:gd name="T18" fmla="*/ 271 w 421"/>
                    <a:gd name="T19" fmla="*/ 76 h 902"/>
                    <a:gd name="T20" fmla="*/ 270 w 421"/>
                    <a:gd name="T21" fmla="*/ 81 h 902"/>
                    <a:gd name="T22" fmla="*/ 267 w 421"/>
                    <a:gd name="T23" fmla="*/ 86 h 902"/>
                    <a:gd name="T24" fmla="*/ 261 w 421"/>
                    <a:gd name="T25" fmla="*/ 89 h 902"/>
                    <a:gd name="T26" fmla="*/ 256 w 421"/>
                    <a:gd name="T27" fmla="*/ 90 h 902"/>
                    <a:gd name="T28" fmla="*/ 0 w 421"/>
                    <a:gd name="T29" fmla="*/ 151 h 902"/>
                    <a:gd name="T30" fmla="*/ 197 w 421"/>
                    <a:gd name="T31" fmla="*/ 151 h 902"/>
                    <a:gd name="T32" fmla="*/ 203 w 421"/>
                    <a:gd name="T33" fmla="*/ 153 h 902"/>
                    <a:gd name="T34" fmla="*/ 206 w 421"/>
                    <a:gd name="T35" fmla="*/ 157 h 902"/>
                    <a:gd name="T36" fmla="*/ 208 w 421"/>
                    <a:gd name="T37" fmla="*/ 163 h 902"/>
                    <a:gd name="T38" fmla="*/ 208 w 421"/>
                    <a:gd name="T39" fmla="*/ 168 h 902"/>
                    <a:gd name="T40" fmla="*/ 206 w 421"/>
                    <a:gd name="T41" fmla="*/ 174 h 902"/>
                    <a:gd name="T42" fmla="*/ 203 w 421"/>
                    <a:gd name="T43" fmla="*/ 178 h 902"/>
                    <a:gd name="T44" fmla="*/ 197 w 421"/>
                    <a:gd name="T45" fmla="*/ 181 h 902"/>
                    <a:gd name="T46" fmla="*/ 0 w 421"/>
                    <a:gd name="T47" fmla="*/ 181 h 902"/>
                    <a:gd name="T48" fmla="*/ 132 w 421"/>
                    <a:gd name="T49" fmla="*/ 241 h 902"/>
                    <a:gd name="T50" fmla="*/ 138 w 421"/>
                    <a:gd name="T51" fmla="*/ 242 h 902"/>
                    <a:gd name="T52" fmla="*/ 142 w 421"/>
                    <a:gd name="T53" fmla="*/ 245 h 902"/>
                    <a:gd name="T54" fmla="*/ 146 w 421"/>
                    <a:gd name="T55" fmla="*/ 250 h 902"/>
                    <a:gd name="T56" fmla="*/ 147 w 421"/>
                    <a:gd name="T57" fmla="*/ 255 h 902"/>
                    <a:gd name="T58" fmla="*/ 146 w 421"/>
                    <a:gd name="T59" fmla="*/ 262 h 902"/>
                    <a:gd name="T60" fmla="*/ 142 w 421"/>
                    <a:gd name="T61" fmla="*/ 266 h 902"/>
                    <a:gd name="T62" fmla="*/ 138 w 421"/>
                    <a:gd name="T63" fmla="*/ 270 h 902"/>
                    <a:gd name="T64" fmla="*/ 132 w 421"/>
                    <a:gd name="T65" fmla="*/ 271 h 902"/>
                    <a:gd name="T66" fmla="*/ 0 w 421"/>
                    <a:gd name="T67" fmla="*/ 301 h 902"/>
                    <a:gd name="T68" fmla="*/ 139 w 421"/>
                    <a:gd name="T69" fmla="*/ 302 h 902"/>
                    <a:gd name="T70" fmla="*/ 143 w 421"/>
                    <a:gd name="T71" fmla="*/ 304 h 902"/>
                    <a:gd name="T72" fmla="*/ 148 w 421"/>
                    <a:gd name="T73" fmla="*/ 307 h 902"/>
                    <a:gd name="T74" fmla="*/ 150 w 421"/>
                    <a:gd name="T75" fmla="*/ 313 h 902"/>
                    <a:gd name="T76" fmla="*/ 151 w 421"/>
                    <a:gd name="T77" fmla="*/ 902 h 902"/>
                    <a:gd name="T78" fmla="*/ 181 w 421"/>
                    <a:gd name="T79" fmla="*/ 766 h 902"/>
                    <a:gd name="T80" fmla="*/ 182 w 421"/>
                    <a:gd name="T81" fmla="*/ 761 h 902"/>
                    <a:gd name="T82" fmla="*/ 185 w 421"/>
                    <a:gd name="T83" fmla="*/ 755 h 902"/>
                    <a:gd name="T84" fmla="*/ 190 w 421"/>
                    <a:gd name="T85" fmla="*/ 752 h 902"/>
                    <a:gd name="T86" fmla="*/ 195 w 421"/>
                    <a:gd name="T87" fmla="*/ 751 h 902"/>
                    <a:gd name="T88" fmla="*/ 319 w 421"/>
                    <a:gd name="T89" fmla="*/ 752 h 902"/>
                    <a:gd name="T90" fmla="*/ 324 w 421"/>
                    <a:gd name="T91" fmla="*/ 754 h 902"/>
                    <a:gd name="T92" fmla="*/ 328 w 421"/>
                    <a:gd name="T93" fmla="*/ 757 h 902"/>
                    <a:gd name="T94" fmla="*/ 331 w 421"/>
                    <a:gd name="T95" fmla="*/ 763 h 902"/>
                    <a:gd name="T96" fmla="*/ 331 w 421"/>
                    <a:gd name="T97" fmla="*/ 902 h 902"/>
                    <a:gd name="T98" fmla="*/ 409 w 421"/>
                    <a:gd name="T99" fmla="*/ 901 h 902"/>
                    <a:gd name="T100" fmla="*/ 414 w 421"/>
                    <a:gd name="T101" fmla="*/ 898 h 902"/>
                    <a:gd name="T102" fmla="*/ 419 w 421"/>
                    <a:gd name="T103" fmla="*/ 895 h 902"/>
                    <a:gd name="T104" fmla="*/ 421 w 421"/>
                    <a:gd name="T105" fmla="*/ 890 h 902"/>
                    <a:gd name="T106" fmla="*/ 421 w 421"/>
                    <a:gd name="T107" fmla="*/ 15 h 902"/>
                    <a:gd name="T108" fmla="*/ 420 w 421"/>
                    <a:gd name="T109" fmla="*/ 10 h 902"/>
                    <a:gd name="T110" fmla="*/ 417 w 421"/>
                    <a:gd name="T111" fmla="*/ 4 h 902"/>
                    <a:gd name="T112" fmla="*/ 412 w 421"/>
                    <a:gd name="T113" fmla="*/ 2 h 902"/>
                    <a:gd name="T114" fmla="*/ 406 w 421"/>
                    <a:gd name="T115"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902">
                      <a:moveTo>
                        <a:pt x="406" y="0"/>
                      </a:moveTo>
                      <a:lnTo>
                        <a:pt x="16" y="0"/>
                      </a:lnTo>
                      <a:lnTo>
                        <a:pt x="12" y="1"/>
                      </a:lnTo>
                      <a:lnTo>
                        <a:pt x="9" y="2"/>
                      </a:lnTo>
                      <a:lnTo>
                        <a:pt x="7" y="3"/>
                      </a:lnTo>
                      <a:lnTo>
                        <a:pt x="5" y="5"/>
                      </a:lnTo>
                      <a:lnTo>
                        <a:pt x="3" y="8"/>
                      </a:lnTo>
                      <a:lnTo>
                        <a:pt x="1" y="10"/>
                      </a:lnTo>
                      <a:lnTo>
                        <a:pt x="0" y="12"/>
                      </a:lnTo>
                      <a:lnTo>
                        <a:pt x="0" y="15"/>
                      </a:lnTo>
                      <a:lnTo>
                        <a:pt x="0" y="61"/>
                      </a:lnTo>
                      <a:lnTo>
                        <a:pt x="256" y="61"/>
                      </a:lnTo>
                      <a:lnTo>
                        <a:pt x="259" y="61"/>
                      </a:lnTo>
                      <a:lnTo>
                        <a:pt x="261" y="62"/>
                      </a:lnTo>
                      <a:lnTo>
                        <a:pt x="265" y="63"/>
                      </a:lnTo>
                      <a:lnTo>
                        <a:pt x="267" y="65"/>
                      </a:lnTo>
                      <a:lnTo>
                        <a:pt x="268" y="67"/>
                      </a:lnTo>
                      <a:lnTo>
                        <a:pt x="270" y="69"/>
                      </a:lnTo>
                      <a:lnTo>
                        <a:pt x="270" y="73"/>
                      </a:lnTo>
                      <a:lnTo>
                        <a:pt x="271" y="76"/>
                      </a:lnTo>
                      <a:lnTo>
                        <a:pt x="270" y="78"/>
                      </a:lnTo>
                      <a:lnTo>
                        <a:pt x="270" y="81"/>
                      </a:lnTo>
                      <a:lnTo>
                        <a:pt x="268" y="84"/>
                      </a:lnTo>
                      <a:lnTo>
                        <a:pt x="267" y="86"/>
                      </a:lnTo>
                      <a:lnTo>
                        <a:pt x="265" y="88"/>
                      </a:lnTo>
                      <a:lnTo>
                        <a:pt x="261" y="89"/>
                      </a:lnTo>
                      <a:lnTo>
                        <a:pt x="259" y="90"/>
                      </a:lnTo>
                      <a:lnTo>
                        <a:pt x="256" y="90"/>
                      </a:lnTo>
                      <a:lnTo>
                        <a:pt x="0" y="90"/>
                      </a:lnTo>
                      <a:lnTo>
                        <a:pt x="0" y="151"/>
                      </a:lnTo>
                      <a:lnTo>
                        <a:pt x="194" y="151"/>
                      </a:lnTo>
                      <a:lnTo>
                        <a:pt x="197" y="151"/>
                      </a:lnTo>
                      <a:lnTo>
                        <a:pt x="200" y="152"/>
                      </a:lnTo>
                      <a:lnTo>
                        <a:pt x="203" y="153"/>
                      </a:lnTo>
                      <a:lnTo>
                        <a:pt x="205" y="155"/>
                      </a:lnTo>
                      <a:lnTo>
                        <a:pt x="206" y="157"/>
                      </a:lnTo>
                      <a:lnTo>
                        <a:pt x="207" y="160"/>
                      </a:lnTo>
                      <a:lnTo>
                        <a:pt x="208" y="163"/>
                      </a:lnTo>
                      <a:lnTo>
                        <a:pt x="210" y="166"/>
                      </a:lnTo>
                      <a:lnTo>
                        <a:pt x="208" y="168"/>
                      </a:lnTo>
                      <a:lnTo>
                        <a:pt x="207" y="172"/>
                      </a:lnTo>
                      <a:lnTo>
                        <a:pt x="206" y="174"/>
                      </a:lnTo>
                      <a:lnTo>
                        <a:pt x="205" y="176"/>
                      </a:lnTo>
                      <a:lnTo>
                        <a:pt x="203" y="178"/>
                      </a:lnTo>
                      <a:lnTo>
                        <a:pt x="200" y="179"/>
                      </a:lnTo>
                      <a:lnTo>
                        <a:pt x="197" y="181"/>
                      </a:lnTo>
                      <a:lnTo>
                        <a:pt x="194" y="181"/>
                      </a:lnTo>
                      <a:lnTo>
                        <a:pt x="0" y="181"/>
                      </a:lnTo>
                      <a:lnTo>
                        <a:pt x="0" y="241"/>
                      </a:lnTo>
                      <a:lnTo>
                        <a:pt x="132" y="241"/>
                      </a:lnTo>
                      <a:lnTo>
                        <a:pt x="136" y="241"/>
                      </a:lnTo>
                      <a:lnTo>
                        <a:pt x="138" y="242"/>
                      </a:lnTo>
                      <a:lnTo>
                        <a:pt x="140" y="243"/>
                      </a:lnTo>
                      <a:lnTo>
                        <a:pt x="142" y="245"/>
                      </a:lnTo>
                      <a:lnTo>
                        <a:pt x="145" y="248"/>
                      </a:lnTo>
                      <a:lnTo>
                        <a:pt x="146" y="250"/>
                      </a:lnTo>
                      <a:lnTo>
                        <a:pt x="147" y="253"/>
                      </a:lnTo>
                      <a:lnTo>
                        <a:pt x="147" y="255"/>
                      </a:lnTo>
                      <a:lnTo>
                        <a:pt x="147" y="259"/>
                      </a:lnTo>
                      <a:lnTo>
                        <a:pt x="146" y="262"/>
                      </a:lnTo>
                      <a:lnTo>
                        <a:pt x="145" y="264"/>
                      </a:lnTo>
                      <a:lnTo>
                        <a:pt x="142" y="266"/>
                      </a:lnTo>
                      <a:lnTo>
                        <a:pt x="140" y="269"/>
                      </a:lnTo>
                      <a:lnTo>
                        <a:pt x="138" y="270"/>
                      </a:lnTo>
                      <a:lnTo>
                        <a:pt x="136" y="271"/>
                      </a:lnTo>
                      <a:lnTo>
                        <a:pt x="132" y="271"/>
                      </a:lnTo>
                      <a:lnTo>
                        <a:pt x="0" y="271"/>
                      </a:lnTo>
                      <a:lnTo>
                        <a:pt x="0" y="301"/>
                      </a:lnTo>
                      <a:lnTo>
                        <a:pt x="136" y="301"/>
                      </a:lnTo>
                      <a:lnTo>
                        <a:pt x="139" y="302"/>
                      </a:lnTo>
                      <a:lnTo>
                        <a:pt x="141" y="302"/>
                      </a:lnTo>
                      <a:lnTo>
                        <a:pt x="143" y="304"/>
                      </a:lnTo>
                      <a:lnTo>
                        <a:pt x="147" y="305"/>
                      </a:lnTo>
                      <a:lnTo>
                        <a:pt x="148" y="307"/>
                      </a:lnTo>
                      <a:lnTo>
                        <a:pt x="149" y="310"/>
                      </a:lnTo>
                      <a:lnTo>
                        <a:pt x="150" y="313"/>
                      </a:lnTo>
                      <a:lnTo>
                        <a:pt x="150" y="316"/>
                      </a:lnTo>
                      <a:lnTo>
                        <a:pt x="151" y="902"/>
                      </a:lnTo>
                      <a:lnTo>
                        <a:pt x="181" y="902"/>
                      </a:lnTo>
                      <a:lnTo>
                        <a:pt x="181" y="766"/>
                      </a:lnTo>
                      <a:lnTo>
                        <a:pt x="181" y="763"/>
                      </a:lnTo>
                      <a:lnTo>
                        <a:pt x="182" y="761"/>
                      </a:lnTo>
                      <a:lnTo>
                        <a:pt x="183" y="757"/>
                      </a:lnTo>
                      <a:lnTo>
                        <a:pt x="185" y="755"/>
                      </a:lnTo>
                      <a:lnTo>
                        <a:pt x="188" y="754"/>
                      </a:lnTo>
                      <a:lnTo>
                        <a:pt x="190" y="752"/>
                      </a:lnTo>
                      <a:lnTo>
                        <a:pt x="193" y="752"/>
                      </a:lnTo>
                      <a:lnTo>
                        <a:pt x="195" y="751"/>
                      </a:lnTo>
                      <a:lnTo>
                        <a:pt x="316" y="751"/>
                      </a:lnTo>
                      <a:lnTo>
                        <a:pt x="319" y="752"/>
                      </a:lnTo>
                      <a:lnTo>
                        <a:pt x="322" y="752"/>
                      </a:lnTo>
                      <a:lnTo>
                        <a:pt x="324" y="754"/>
                      </a:lnTo>
                      <a:lnTo>
                        <a:pt x="326" y="755"/>
                      </a:lnTo>
                      <a:lnTo>
                        <a:pt x="328" y="757"/>
                      </a:lnTo>
                      <a:lnTo>
                        <a:pt x="330" y="761"/>
                      </a:lnTo>
                      <a:lnTo>
                        <a:pt x="331" y="763"/>
                      </a:lnTo>
                      <a:lnTo>
                        <a:pt x="331" y="766"/>
                      </a:lnTo>
                      <a:lnTo>
                        <a:pt x="331" y="902"/>
                      </a:lnTo>
                      <a:lnTo>
                        <a:pt x="406" y="902"/>
                      </a:lnTo>
                      <a:lnTo>
                        <a:pt x="409" y="901"/>
                      </a:lnTo>
                      <a:lnTo>
                        <a:pt x="412" y="901"/>
                      </a:lnTo>
                      <a:lnTo>
                        <a:pt x="414" y="898"/>
                      </a:lnTo>
                      <a:lnTo>
                        <a:pt x="417" y="897"/>
                      </a:lnTo>
                      <a:lnTo>
                        <a:pt x="419" y="895"/>
                      </a:lnTo>
                      <a:lnTo>
                        <a:pt x="420" y="892"/>
                      </a:lnTo>
                      <a:lnTo>
                        <a:pt x="421" y="890"/>
                      </a:lnTo>
                      <a:lnTo>
                        <a:pt x="421" y="886"/>
                      </a:lnTo>
                      <a:lnTo>
                        <a:pt x="421" y="15"/>
                      </a:lnTo>
                      <a:lnTo>
                        <a:pt x="421" y="12"/>
                      </a:lnTo>
                      <a:lnTo>
                        <a:pt x="420" y="10"/>
                      </a:lnTo>
                      <a:lnTo>
                        <a:pt x="419" y="8"/>
                      </a:lnTo>
                      <a:lnTo>
                        <a:pt x="417" y="4"/>
                      </a:lnTo>
                      <a:lnTo>
                        <a:pt x="414" y="3"/>
                      </a:lnTo>
                      <a:lnTo>
                        <a:pt x="412" y="2"/>
                      </a:lnTo>
                      <a:lnTo>
                        <a:pt x="409" y="1"/>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658">
                  <a:extLst>
                    <a:ext uri="{FF2B5EF4-FFF2-40B4-BE49-F238E27FC236}">
                      <a16:creationId xmlns:a16="http://schemas.microsoft.com/office/drawing/2014/main" xmlns="" id="{95BF68AA-EA48-494B-A827-E304D88CCD4D}"/>
                    </a:ext>
                  </a:extLst>
                </p:cNvPr>
                <p:cNvSpPr>
                  <a:spLocks/>
                </p:cNvSpPr>
                <p:nvPr/>
              </p:nvSpPr>
              <p:spPr bwMode="auto">
                <a:xfrm>
                  <a:off x="11052175" y="4610100"/>
                  <a:ext cx="133350" cy="180975"/>
                </a:xfrm>
                <a:custGeom>
                  <a:avLst/>
                  <a:gdLst>
                    <a:gd name="T0" fmla="*/ 0 w 420"/>
                    <a:gd name="T1" fmla="*/ 0 h 572"/>
                    <a:gd name="T2" fmla="*/ 0 w 420"/>
                    <a:gd name="T3" fmla="*/ 91 h 572"/>
                    <a:gd name="T4" fmla="*/ 188 w 420"/>
                    <a:gd name="T5" fmla="*/ 92 h 572"/>
                    <a:gd name="T6" fmla="*/ 194 w 420"/>
                    <a:gd name="T7" fmla="*/ 94 h 572"/>
                    <a:gd name="T8" fmla="*/ 198 w 420"/>
                    <a:gd name="T9" fmla="*/ 97 h 572"/>
                    <a:gd name="T10" fmla="*/ 200 w 420"/>
                    <a:gd name="T11" fmla="*/ 103 h 572"/>
                    <a:gd name="T12" fmla="*/ 200 w 420"/>
                    <a:gd name="T13" fmla="*/ 109 h 572"/>
                    <a:gd name="T14" fmla="*/ 198 w 420"/>
                    <a:gd name="T15" fmla="*/ 115 h 572"/>
                    <a:gd name="T16" fmla="*/ 194 w 420"/>
                    <a:gd name="T17" fmla="*/ 118 h 572"/>
                    <a:gd name="T18" fmla="*/ 188 w 420"/>
                    <a:gd name="T19" fmla="*/ 120 h 572"/>
                    <a:gd name="T20" fmla="*/ 0 w 420"/>
                    <a:gd name="T21" fmla="*/ 121 h 572"/>
                    <a:gd name="T22" fmla="*/ 155 w 420"/>
                    <a:gd name="T23" fmla="*/ 181 h 572"/>
                    <a:gd name="T24" fmla="*/ 161 w 420"/>
                    <a:gd name="T25" fmla="*/ 182 h 572"/>
                    <a:gd name="T26" fmla="*/ 165 w 420"/>
                    <a:gd name="T27" fmla="*/ 185 h 572"/>
                    <a:gd name="T28" fmla="*/ 168 w 420"/>
                    <a:gd name="T29" fmla="*/ 191 h 572"/>
                    <a:gd name="T30" fmla="*/ 169 w 420"/>
                    <a:gd name="T31" fmla="*/ 196 h 572"/>
                    <a:gd name="T32" fmla="*/ 168 w 420"/>
                    <a:gd name="T33" fmla="*/ 202 h 572"/>
                    <a:gd name="T34" fmla="*/ 165 w 420"/>
                    <a:gd name="T35" fmla="*/ 206 h 572"/>
                    <a:gd name="T36" fmla="*/ 161 w 420"/>
                    <a:gd name="T37" fmla="*/ 209 h 572"/>
                    <a:gd name="T38" fmla="*/ 155 w 420"/>
                    <a:gd name="T39" fmla="*/ 211 h 572"/>
                    <a:gd name="T40" fmla="*/ 0 w 420"/>
                    <a:gd name="T41" fmla="*/ 271 h 572"/>
                    <a:gd name="T42" fmla="*/ 96 w 420"/>
                    <a:gd name="T43" fmla="*/ 271 h 572"/>
                    <a:gd name="T44" fmla="*/ 101 w 420"/>
                    <a:gd name="T45" fmla="*/ 273 h 572"/>
                    <a:gd name="T46" fmla="*/ 105 w 420"/>
                    <a:gd name="T47" fmla="*/ 278 h 572"/>
                    <a:gd name="T48" fmla="*/ 108 w 420"/>
                    <a:gd name="T49" fmla="*/ 283 h 572"/>
                    <a:gd name="T50" fmla="*/ 108 w 420"/>
                    <a:gd name="T51" fmla="*/ 289 h 572"/>
                    <a:gd name="T52" fmla="*/ 105 w 420"/>
                    <a:gd name="T53" fmla="*/ 294 h 572"/>
                    <a:gd name="T54" fmla="*/ 101 w 420"/>
                    <a:gd name="T55" fmla="*/ 299 h 572"/>
                    <a:gd name="T56" fmla="*/ 96 w 420"/>
                    <a:gd name="T57" fmla="*/ 301 h 572"/>
                    <a:gd name="T58" fmla="*/ 0 w 420"/>
                    <a:gd name="T59" fmla="*/ 301 h 572"/>
                    <a:gd name="T60" fmla="*/ 0 w 420"/>
                    <a:gd name="T61" fmla="*/ 572 h 572"/>
                    <a:gd name="T62" fmla="*/ 90 w 420"/>
                    <a:gd name="T63" fmla="*/ 572 h 572"/>
                    <a:gd name="T64" fmla="*/ 90 w 420"/>
                    <a:gd name="T65" fmla="*/ 433 h 572"/>
                    <a:gd name="T66" fmla="*/ 93 w 420"/>
                    <a:gd name="T67" fmla="*/ 427 h 572"/>
                    <a:gd name="T68" fmla="*/ 97 w 420"/>
                    <a:gd name="T69" fmla="*/ 424 h 572"/>
                    <a:gd name="T70" fmla="*/ 102 w 420"/>
                    <a:gd name="T71" fmla="*/ 422 h 572"/>
                    <a:gd name="T72" fmla="*/ 225 w 420"/>
                    <a:gd name="T73" fmla="*/ 421 h 572"/>
                    <a:gd name="T74" fmla="*/ 231 w 420"/>
                    <a:gd name="T75" fmla="*/ 422 h 572"/>
                    <a:gd name="T76" fmla="*/ 237 w 420"/>
                    <a:gd name="T77" fmla="*/ 425 h 572"/>
                    <a:gd name="T78" fmla="*/ 239 w 420"/>
                    <a:gd name="T79" fmla="*/ 431 h 572"/>
                    <a:gd name="T80" fmla="*/ 241 w 420"/>
                    <a:gd name="T81" fmla="*/ 436 h 572"/>
                    <a:gd name="T82" fmla="*/ 406 w 420"/>
                    <a:gd name="T83" fmla="*/ 572 h 572"/>
                    <a:gd name="T84" fmla="*/ 420 w 420"/>
                    <a:gd name="T85" fmla="*/ 556 h 572"/>
                    <a:gd name="T86" fmla="*/ 420 w 420"/>
                    <a:gd name="T87" fmla="*/ 0 h 572"/>
                    <a:gd name="T88" fmla="*/ 15 w 420"/>
                    <a:gd name="T8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0" h="572">
                      <a:moveTo>
                        <a:pt x="15" y="0"/>
                      </a:moveTo>
                      <a:lnTo>
                        <a:pt x="0" y="0"/>
                      </a:lnTo>
                      <a:lnTo>
                        <a:pt x="0" y="16"/>
                      </a:lnTo>
                      <a:lnTo>
                        <a:pt x="0" y="91"/>
                      </a:lnTo>
                      <a:lnTo>
                        <a:pt x="186" y="91"/>
                      </a:lnTo>
                      <a:lnTo>
                        <a:pt x="188" y="92"/>
                      </a:lnTo>
                      <a:lnTo>
                        <a:pt x="191" y="92"/>
                      </a:lnTo>
                      <a:lnTo>
                        <a:pt x="194" y="94"/>
                      </a:lnTo>
                      <a:lnTo>
                        <a:pt x="196" y="95"/>
                      </a:lnTo>
                      <a:lnTo>
                        <a:pt x="198" y="97"/>
                      </a:lnTo>
                      <a:lnTo>
                        <a:pt x="199" y="100"/>
                      </a:lnTo>
                      <a:lnTo>
                        <a:pt x="200" y="103"/>
                      </a:lnTo>
                      <a:lnTo>
                        <a:pt x="200" y="106"/>
                      </a:lnTo>
                      <a:lnTo>
                        <a:pt x="200" y="109"/>
                      </a:lnTo>
                      <a:lnTo>
                        <a:pt x="199" y="111"/>
                      </a:lnTo>
                      <a:lnTo>
                        <a:pt x="198" y="115"/>
                      </a:lnTo>
                      <a:lnTo>
                        <a:pt x="196" y="117"/>
                      </a:lnTo>
                      <a:lnTo>
                        <a:pt x="194" y="118"/>
                      </a:lnTo>
                      <a:lnTo>
                        <a:pt x="191" y="120"/>
                      </a:lnTo>
                      <a:lnTo>
                        <a:pt x="188" y="120"/>
                      </a:lnTo>
                      <a:lnTo>
                        <a:pt x="186" y="121"/>
                      </a:lnTo>
                      <a:lnTo>
                        <a:pt x="0" y="121"/>
                      </a:lnTo>
                      <a:lnTo>
                        <a:pt x="0" y="181"/>
                      </a:lnTo>
                      <a:lnTo>
                        <a:pt x="155" y="181"/>
                      </a:lnTo>
                      <a:lnTo>
                        <a:pt x="157" y="181"/>
                      </a:lnTo>
                      <a:lnTo>
                        <a:pt x="161" y="182"/>
                      </a:lnTo>
                      <a:lnTo>
                        <a:pt x="163" y="184"/>
                      </a:lnTo>
                      <a:lnTo>
                        <a:pt x="165" y="185"/>
                      </a:lnTo>
                      <a:lnTo>
                        <a:pt x="167" y="187"/>
                      </a:lnTo>
                      <a:lnTo>
                        <a:pt x="168" y="191"/>
                      </a:lnTo>
                      <a:lnTo>
                        <a:pt x="169" y="193"/>
                      </a:lnTo>
                      <a:lnTo>
                        <a:pt x="169" y="196"/>
                      </a:lnTo>
                      <a:lnTo>
                        <a:pt x="169" y="200"/>
                      </a:lnTo>
                      <a:lnTo>
                        <a:pt x="168" y="202"/>
                      </a:lnTo>
                      <a:lnTo>
                        <a:pt x="167" y="204"/>
                      </a:lnTo>
                      <a:lnTo>
                        <a:pt x="165" y="206"/>
                      </a:lnTo>
                      <a:lnTo>
                        <a:pt x="163" y="208"/>
                      </a:lnTo>
                      <a:lnTo>
                        <a:pt x="161" y="209"/>
                      </a:lnTo>
                      <a:lnTo>
                        <a:pt x="157" y="211"/>
                      </a:lnTo>
                      <a:lnTo>
                        <a:pt x="155" y="211"/>
                      </a:lnTo>
                      <a:lnTo>
                        <a:pt x="0" y="211"/>
                      </a:lnTo>
                      <a:lnTo>
                        <a:pt x="0" y="271"/>
                      </a:lnTo>
                      <a:lnTo>
                        <a:pt x="93" y="271"/>
                      </a:lnTo>
                      <a:lnTo>
                        <a:pt x="96" y="271"/>
                      </a:lnTo>
                      <a:lnTo>
                        <a:pt x="99" y="272"/>
                      </a:lnTo>
                      <a:lnTo>
                        <a:pt x="101" y="273"/>
                      </a:lnTo>
                      <a:lnTo>
                        <a:pt x="103" y="275"/>
                      </a:lnTo>
                      <a:lnTo>
                        <a:pt x="105" y="278"/>
                      </a:lnTo>
                      <a:lnTo>
                        <a:pt x="107" y="280"/>
                      </a:lnTo>
                      <a:lnTo>
                        <a:pt x="108" y="283"/>
                      </a:lnTo>
                      <a:lnTo>
                        <a:pt x="108" y="286"/>
                      </a:lnTo>
                      <a:lnTo>
                        <a:pt x="108" y="289"/>
                      </a:lnTo>
                      <a:lnTo>
                        <a:pt x="107" y="292"/>
                      </a:lnTo>
                      <a:lnTo>
                        <a:pt x="105" y="294"/>
                      </a:lnTo>
                      <a:lnTo>
                        <a:pt x="103" y="296"/>
                      </a:lnTo>
                      <a:lnTo>
                        <a:pt x="101" y="299"/>
                      </a:lnTo>
                      <a:lnTo>
                        <a:pt x="99" y="300"/>
                      </a:lnTo>
                      <a:lnTo>
                        <a:pt x="96" y="301"/>
                      </a:lnTo>
                      <a:lnTo>
                        <a:pt x="93" y="301"/>
                      </a:lnTo>
                      <a:lnTo>
                        <a:pt x="0" y="301"/>
                      </a:lnTo>
                      <a:lnTo>
                        <a:pt x="0" y="556"/>
                      </a:lnTo>
                      <a:lnTo>
                        <a:pt x="0" y="572"/>
                      </a:lnTo>
                      <a:lnTo>
                        <a:pt x="15" y="572"/>
                      </a:lnTo>
                      <a:lnTo>
                        <a:pt x="90" y="572"/>
                      </a:lnTo>
                      <a:lnTo>
                        <a:pt x="90" y="436"/>
                      </a:lnTo>
                      <a:lnTo>
                        <a:pt x="90" y="433"/>
                      </a:lnTo>
                      <a:lnTo>
                        <a:pt x="91" y="431"/>
                      </a:lnTo>
                      <a:lnTo>
                        <a:pt x="93" y="427"/>
                      </a:lnTo>
                      <a:lnTo>
                        <a:pt x="94" y="425"/>
                      </a:lnTo>
                      <a:lnTo>
                        <a:pt x="97" y="424"/>
                      </a:lnTo>
                      <a:lnTo>
                        <a:pt x="100" y="422"/>
                      </a:lnTo>
                      <a:lnTo>
                        <a:pt x="102" y="422"/>
                      </a:lnTo>
                      <a:lnTo>
                        <a:pt x="105" y="421"/>
                      </a:lnTo>
                      <a:lnTo>
                        <a:pt x="225" y="421"/>
                      </a:lnTo>
                      <a:lnTo>
                        <a:pt x="229" y="422"/>
                      </a:lnTo>
                      <a:lnTo>
                        <a:pt x="231" y="422"/>
                      </a:lnTo>
                      <a:lnTo>
                        <a:pt x="234" y="424"/>
                      </a:lnTo>
                      <a:lnTo>
                        <a:pt x="237" y="425"/>
                      </a:lnTo>
                      <a:lnTo>
                        <a:pt x="238" y="427"/>
                      </a:lnTo>
                      <a:lnTo>
                        <a:pt x="239" y="431"/>
                      </a:lnTo>
                      <a:lnTo>
                        <a:pt x="240" y="433"/>
                      </a:lnTo>
                      <a:lnTo>
                        <a:pt x="241" y="436"/>
                      </a:lnTo>
                      <a:lnTo>
                        <a:pt x="241" y="572"/>
                      </a:lnTo>
                      <a:lnTo>
                        <a:pt x="406" y="572"/>
                      </a:lnTo>
                      <a:lnTo>
                        <a:pt x="420" y="572"/>
                      </a:lnTo>
                      <a:lnTo>
                        <a:pt x="420" y="556"/>
                      </a:lnTo>
                      <a:lnTo>
                        <a:pt x="420" y="16"/>
                      </a:lnTo>
                      <a:lnTo>
                        <a:pt x="420" y="0"/>
                      </a:lnTo>
                      <a:lnTo>
                        <a:pt x="406"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aphicFrame>
        <p:nvGraphicFramePr>
          <p:cNvPr id="19" name="Chart 18">
            <a:extLst>
              <a:ext uri="{FF2B5EF4-FFF2-40B4-BE49-F238E27FC236}">
                <a16:creationId xmlns:a16="http://schemas.microsoft.com/office/drawing/2014/main" xmlns="" id="{2FEC55E2-F673-447E-B25E-14B47E6E85EF}"/>
              </a:ext>
            </a:extLst>
          </p:cNvPr>
          <p:cNvGraphicFramePr/>
          <p:nvPr>
            <p:extLst>
              <p:ext uri="{D42A27DB-BD31-4B8C-83A1-F6EECF244321}">
                <p14:modId xmlns:p14="http://schemas.microsoft.com/office/powerpoint/2010/main" val="3459701152"/>
              </p:ext>
            </p:extLst>
          </p:nvPr>
        </p:nvGraphicFramePr>
        <p:xfrm>
          <a:off x="5302225" y="811641"/>
          <a:ext cx="1402391" cy="7517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oogle Shape;135;p20">
            <a:extLst>
              <a:ext uri="{FF2B5EF4-FFF2-40B4-BE49-F238E27FC236}">
                <a16:creationId xmlns:a16="http://schemas.microsoft.com/office/drawing/2014/main" xmlns="" id="{C7EF7E26-03C0-4654-B7F9-6B779E55CEDB}"/>
              </a:ext>
            </a:extLst>
          </p:cNvPr>
          <p:cNvGraphicFramePr/>
          <p:nvPr>
            <p:extLst>
              <p:ext uri="{D42A27DB-BD31-4B8C-83A1-F6EECF244321}">
                <p14:modId xmlns:p14="http://schemas.microsoft.com/office/powerpoint/2010/main" val="788207093"/>
              </p:ext>
            </p:extLst>
          </p:nvPr>
        </p:nvGraphicFramePr>
        <p:xfrm>
          <a:off x="1630122" y="1530637"/>
          <a:ext cx="8988552" cy="4775774"/>
        </p:xfrm>
        <a:graphic>
          <a:graphicData uri="http://schemas.openxmlformats.org/drawingml/2006/table">
            <a:tbl>
              <a:tblPr>
                <a:noFill/>
              </a:tblPr>
              <a:tblGrid>
                <a:gridCol w="1467346">
                  <a:extLst>
                    <a:ext uri="{9D8B030D-6E8A-4147-A177-3AD203B41FA5}">
                      <a16:colId xmlns:a16="http://schemas.microsoft.com/office/drawing/2014/main" xmlns="" val="20000"/>
                    </a:ext>
                  </a:extLst>
                </a:gridCol>
                <a:gridCol w="1379606">
                  <a:extLst>
                    <a:ext uri="{9D8B030D-6E8A-4147-A177-3AD203B41FA5}">
                      <a16:colId xmlns:a16="http://schemas.microsoft.com/office/drawing/2014/main" xmlns="" val="20001"/>
                    </a:ext>
                  </a:extLst>
                </a:gridCol>
                <a:gridCol w="1494307">
                  <a:extLst>
                    <a:ext uri="{9D8B030D-6E8A-4147-A177-3AD203B41FA5}">
                      <a16:colId xmlns:a16="http://schemas.microsoft.com/office/drawing/2014/main" xmlns="" val="20002"/>
                    </a:ext>
                  </a:extLst>
                </a:gridCol>
                <a:gridCol w="1708511">
                  <a:extLst>
                    <a:ext uri="{9D8B030D-6E8A-4147-A177-3AD203B41FA5}">
                      <a16:colId xmlns:a16="http://schemas.microsoft.com/office/drawing/2014/main" xmlns="" val="20003"/>
                    </a:ext>
                  </a:extLst>
                </a:gridCol>
                <a:gridCol w="1484805">
                  <a:extLst>
                    <a:ext uri="{9D8B030D-6E8A-4147-A177-3AD203B41FA5}">
                      <a16:colId xmlns:a16="http://schemas.microsoft.com/office/drawing/2014/main" xmlns="" val="20004"/>
                    </a:ext>
                  </a:extLst>
                </a:gridCol>
                <a:gridCol w="1453977">
                  <a:extLst>
                    <a:ext uri="{9D8B030D-6E8A-4147-A177-3AD203B41FA5}">
                      <a16:colId xmlns:a16="http://schemas.microsoft.com/office/drawing/2014/main" xmlns="" val="20005"/>
                    </a:ext>
                  </a:extLst>
                </a:gridCol>
              </a:tblGrid>
              <a:tr h="608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endParaRPr sz="1100" dirty="0"/>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Sunday</a:t>
                      </a:r>
                    </a:p>
                    <a:p>
                      <a:pPr marL="0" lvl="0" indent="0" algn="ctr" rtl="0">
                        <a:spcBef>
                          <a:spcPts val="0"/>
                        </a:spcBef>
                        <a:spcAft>
                          <a:spcPts val="0"/>
                        </a:spcAft>
                        <a:buNone/>
                      </a:pPr>
                      <a:r>
                        <a:rPr lang="en-US" sz="1400" b="1" dirty="0">
                          <a:solidFill>
                            <a:schemeClr val="accent2">
                              <a:lumMod val="75000"/>
                            </a:schemeClr>
                          </a:solidFill>
                          <a:latin typeface="+mj-lt"/>
                        </a:rPr>
                        <a:t>28 Apr</a:t>
                      </a:r>
                      <a:endParaRPr sz="1400" b="1" dirty="0">
                        <a:solidFill>
                          <a:schemeClr val="accent2">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Monday </a:t>
                      </a:r>
                      <a:endParaRPr sz="1400" b="1" dirty="0">
                        <a:solidFill>
                          <a:schemeClr val="accent2">
                            <a:lumMod val="75000"/>
                          </a:schemeClr>
                        </a:solidFill>
                        <a:latin typeface="+mj-lt"/>
                      </a:endParaRPr>
                    </a:p>
                    <a:p>
                      <a:pPr marL="0" lvl="0" indent="0" algn="ctr" rtl="0">
                        <a:spcBef>
                          <a:spcPts val="0"/>
                        </a:spcBef>
                        <a:spcAft>
                          <a:spcPts val="0"/>
                        </a:spcAft>
                        <a:buNone/>
                      </a:pPr>
                      <a:r>
                        <a:rPr lang="en-US" sz="1400" b="1" dirty="0">
                          <a:solidFill>
                            <a:schemeClr val="accent2">
                              <a:lumMod val="75000"/>
                            </a:schemeClr>
                          </a:solidFill>
                          <a:latin typeface="+mj-lt"/>
                        </a:rPr>
                        <a:t>29 Apr</a:t>
                      </a:r>
                      <a:endParaRPr sz="1400" b="1" dirty="0">
                        <a:solidFill>
                          <a:schemeClr val="accent2">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Tuesday </a:t>
                      </a:r>
                      <a:endParaRPr sz="1400" b="1" dirty="0">
                        <a:solidFill>
                          <a:schemeClr val="accent2">
                            <a:lumMod val="75000"/>
                          </a:schemeClr>
                        </a:solidFill>
                        <a:latin typeface="+mj-lt"/>
                      </a:endParaRPr>
                    </a:p>
                    <a:p>
                      <a:pPr marL="0" lvl="0" indent="0" algn="ctr" rtl="0">
                        <a:spcBef>
                          <a:spcPts val="0"/>
                        </a:spcBef>
                        <a:spcAft>
                          <a:spcPts val="0"/>
                        </a:spcAft>
                        <a:buNone/>
                      </a:pPr>
                      <a:r>
                        <a:rPr lang="en-US" sz="1400" b="1" dirty="0">
                          <a:solidFill>
                            <a:schemeClr val="accent2">
                              <a:lumMod val="75000"/>
                            </a:schemeClr>
                          </a:solidFill>
                          <a:latin typeface="+mj-lt"/>
                        </a:rPr>
                        <a:t>30 Apr</a:t>
                      </a:r>
                      <a:endParaRPr sz="1400" b="1" dirty="0">
                        <a:solidFill>
                          <a:schemeClr val="accent2">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Wednesday</a:t>
                      </a:r>
                    </a:p>
                    <a:p>
                      <a:pPr marL="0" lvl="0" indent="0" algn="ctr" rtl="0">
                        <a:spcBef>
                          <a:spcPts val="0"/>
                        </a:spcBef>
                        <a:spcAft>
                          <a:spcPts val="0"/>
                        </a:spcAft>
                        <a:buNone/>
                      </a:pPr>
                      <a:r>
                        <a:rPr lang="en-US" sz="1400" b="1" dirty="0">
                          <a:solidFill>
                            <a:schemeClr val="accent2">
                              <a:lumMod val="75000"/>
                            </a:schemeClr>
                          </a:solidFill>
                          <a:latin typeface="+mj-lt"/>
                        </a:rPr>
                        <a:t>1 May</a:t>
                      </a:r>
                      <a:endParaRPr sz="1400" b="1" dirty="0">
                        <a:solidFill>
                          <a:schemeClr val="accent2">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Thursday </a:t>
                      </a:r>
                      <a:endParaRPr sz="1400" b="1" dirty="0">
                        <a:solidFill>
                          <a:schemeClr val="accent2">
                            <a:lumMod val="75000"/>
                          </a:schemeClr>
                        </a:solidFill>
                        <a:latin typeface="+mj-lt"/>
                      </a:endParaRPr>
                    </a:p>
                    <a:p>
                      <a:pPr marL="0" lvl="0" indent="0" algn="ctr" rtl="0">
                        <a:spcBef>
                          <a:spcPts val="0"/>
                        </a:spcBef>
                        <a:spcAft>
                          <a:spcPts val="0"/>
                        </a:spcAft>
                        <a:buNone/>
                      </a:pPr>
                      <a:r>
                        <a:rPr lang="en-US" sz="1400" b="1" dirty="0">
                          <a:solidFill>
                            <a:schemeClr val="accent2">
                              <a:lumMod val="75000"/>
                            </a:schemeClr>
                          </a:solidFill>
                          <a:latin typeface="+mj-lt"/>
                        </a:rPr>
                        <a:t>2 May</a:t>
                      </a:r>
                      <a:endParaRPr sz="1400" b="1" dirty="0">
                        <a:solidFill>
                          <a:schemeClr val="accent2">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0"/>
                  </a:ext>
                </a:extLst>
              </a:tr>
              <a:tr h="12062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09:00-12:00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tx1">
                              <a:lumMod val="85000"/>
                              <a:lumOff val="15000"/>
                            </a:schemeClr>
                          </a:solidFill>
                          <a:latin typeface="+mj-lt"/>
                        </a:rPr>
                        <a:t>WGISS Discussions</a:t>
                      </a:r>
                      <a:endParaRPr sz="1400" b="1" dirty="0">
                        <a:solidFill>
                          <a:schemeClr val="tx1">
                            <a:lumMod val="85000"/>
                            <a:lumOff val="1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 Discussions</a:t>
                      </a:r>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xmlns="" val="10001"/>
                  </a:ext>
                </a:extLst>
              </a:tr>
              <a:tr h="4594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12:00-13:30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Lunch</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Lunch</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Lunch</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Lunch</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2"/>
                  </a:ext>
                </a:extLst>
              </a:tr>
              <a:tr h="9397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13:30-15:30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lumMod val="85000"/>
                              <a:lumOff val="15000"/>
                            </a:prstClr>
                          </a:solidFill>
                          <a:effectLst/>
                          <a:uLnTx/>
                          <a:uFillTx/>
                          <a:latin typeface="Segoe UI"/>
                          <a:ea typeface="+mn-ea"/>
                          <a:cs typeface="+mn-cs"/>
                        </a:rPr>
                        <a:t>WGISS Discussions</a:t>
                      </a:r>
                    </a:p>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3"/>
                  </a:ext>
                </a:extLst>
              </a:tr>
              <a:tr h="608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15:30-17:30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t>NOAA Gateway Tour &amp; Presentation</a:t>
                      </a:r>
                    </a:p>
                    <a:p>
                      <a:pPr marL="0" lvl="0" indent="0" algn="ctr" rtl="0">
                        <a:spcBef>
                          <a:spcPts val="0"/>
                        </a:spcBef>
                        <a:spcAft>
                          <a:spcPts val="0"/>
                        </a:spcAft>
                        <a:buNone/>
                      </a:pPr>
                      <a:endParaRPr lang="en-US" sz="1100" b="1" dirty="0" smtClean="0"/>
                    </a:p>
                    <a:p>
                      <a:pPr marL="0" lvl="0" indent="0" algn="ctr" rtl="0">
                        <a:spcBef>
                          <a:spcPts val="0"/>
                        </a:spcBef>
                        <a:spcAft>
                          <a:spcPts val="0"/>
                        </a:spcAft>
                        <a:buNone/>
                      </a:pPr>
                      <a:r>
                        <a:rPr lang="en-US" sz="1100" b="1" dirty="0" smtClean="0"/>
                        <a:t>CEOS-WGISS </a:t>
                      </a:r>
                      <a:r>
                        <a:rPr lang="en-US" sz="1100" b="1" dirty="0"/>
                        <a:t>Reception</a:t>
                      </a:r>
                      <a:endParaRPr sz="1100" b="1" dirty="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a:t>
                      </a:r>
                      <a:r>
                        <a:rPr kumimoji="0" lang="en-US" sz="1400" b="1" i="0" u="none" strike="noStrike" kern="1200" cap="none" spc="0" normalizeH="0" baseline="0" noProof="0" dirty="0" smtClean="0">
                          <a:ln>
                            <a:noFill/>
                          </a:ln>
                          <a:solidFill>
                            <a:prstClr val="black">
                              <a:lumMod val="85000"/>
                              <a:lumOff val="15000"/>
                            </a:prstClr>
                          </a:solidFill>
                          <a:effectLst/>
                          <a:uLnTx/>
                          <a:uFillTx/>
                          <a:latin typeface="Segoe UI"/>
                          <a:ea typeface="+mn-ea"/>
                          <a:cs typeface="+mn-cs"/>
                        </a:rPr>
                        <a:t>Discussions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lumMod val="85000"/>
                              <a:lumOff val="15000"/>
                            </a:prstClr>
                          </a:solidFill>
                          <a:effectLst/>
                          <a:uLnTx/>
                          <a:uFillTx/>
                          <a:latin typeface="Segoe UI"/>
                          <a:ea typeface="+mn-ea"/>
                          <a:cs typeface="+mn-cs"/>
                        </a:rPr>
                        <a:t>Adjourn</a:t>
                      </a:r>
                      <a:endPar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608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18:00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latin typeface="+mj-lt"/>
                        </a:rPr>
                        <a:t>WGISS</a:t>
                      </a:r>
                      <a:endParaRPr sz="1400" b="1" dirty="0">
                        <a:latin typeface="+mj-lt"/>
                      </a:endParaRPr>
                    </a:p>
                    <a:p>
                      <a:pPr marL="0" lvl="0" indent="0" algn="ctr" rtl="0">
                        <a:spcBef>
                          <a:spcPts val="0"/>
                        </a:spcBef>
                        <a:spcAft>
                          <a:spcPts val="0"/>
                        </a:spcAft>
                        <a:buNone/>
                      </a:pPr>
                      <a:r>
                        <a:rPr lang="en-US" sz="1400" b="1" dirty="0">
                          <a:latin typeface="+mj-lt"/>
                        </a:rPr>
                        <a:t>Exec Meeting </a:t>
                      </a:r>
                      <a:endParaRPr sz="1400" b="1" dirty="0">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No-Host Dinner</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008459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12</a:t>
            </a:fld>
            <a:endParaRPr lang="en-US">
              <a:solidFill>
                <a:schemeClr val="tx1"/>
              </a:solidFill>
            </a:endParaRPr>
          </a:p>
        </p:txBody>
      </p:sp>
      <p:sp>
        <p:nvSpPr>
          <p:cNvPr id="15" name="Rectangle 14">
            <a:extLst>
              <a:ext uri="{FF2B5EF4-FFF2-40B4-BE49-F238E27FC236}">
                <a16:creationId xmlns:a16="http://schemas.microsoft.com/office/drawing/2014/main" xmlns="" id="{3651DE9A-455F-4527-BB8C-1466F0954EB0}"/>
              </a:ext>
            </a:extLst>
          </p:cNvPr>
          <p:cNvSpPr/>
          <p:nvPr/>
        </p:nvSpPr>
        <p:spPr>
          <a:xfrm>
            <a:off x="1601724" y="1826247"/>
            <a:ext cx="8988551" cy="4134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A06E59F3-150A-4819-9C7B-9A5C2C9BA850}"/>
              </a:ext>
            </a:extLst>
          </p:cNvPr>
          <p:cNvGrpSpPr/>
          <p:nvPr/>
        </p:nvGrpSpPr>
        <p:grpSpPr>
          <a:xfrm>
            <a:off x="975868" y="935087"/>
            <a:ext cx="10297060" cy="573972"/>
            <a:chOff x="1171816" y="1616084"/>
            <a:chExt cx="10297060" cy="573972"/>
          </a:xfrm>
        </p:grpSpPr>
        <p:sp>
          <p:nvSpPr>
            <p:cNvPr id="36" name="TextBox 35">
              <a:extLst>
                <a:ext uri="{FF2B5EF4-FFF2-40B4-BE49-F238E27FC236}">
                  <a16:creationId xmlns:a16="http://schemas.microsoft.com/office/drawing/2014/main" xmlns="" id="{3A9A2911-BEE7-49FE-9A14-68311135F8B6}"/>
                </a:ext>
              </a:extLst>
            </p:cNvPr>
            <p:cNvSpPr txBox="1"/>
            <p:nvPr/>
          </p:nvSpPr>
          <p:spPr>
            <a:xfrm>
              <a:off x="1171816" y="1616084"/>
              <a:ext cx="10297060" cy="573972"/>
            </a:xfrm>
            <a:prstGeom prst="roundRect">
              <a:avLst>
                <a:gd name="adj" fmla="val 50000"/>
              </a:avLst>
            </a:prstGeom>
            <a:solidFill>
              <a:schemeClr val="accent1"/>
            </a:solidFill>
          </p:spPr>
          <p:txBody>
            <a:bodyPr wrap="square" lIns="0" tIns="0" rIns="0" bIns="0" rtlCol="0" anchor="ctr">
              <a:normAutofit/>
            </a:bodyPr>
            <a:lstStyle/>
            <a:p>
              <a:pPr algn="ctr"/>
              <a:endParaRPr lang="en-US" sz="2000" dirty="0">
                <a:solidFill>
                  <a:schemeClr val="bg1"/>
                </a:solidFill>
              </a:endParaRPr>
            </a:p>
          </p:txBody>
        </p:sp>
        <p:grpSp>
          <p:nvGrpSpPr>
            <p:cNvPr id="6" name="Group 5">
              <a:extLst>
                <a:ext uri="{FF2B5EF4-FFF2-40B4-BE49-F238E27FC236}">
                  <a16:creationId xmlns:a16="http://schemas.microsoft.com/office/drawing/2014/main" xmlns="" id="{3F84F6CB-F068-40E4-B25F-71775DDBADD6}"/>
                </a:ext>
              </a:extLst>
            </p:cNvPr>
            <p:cNvGrpSpPr/>
            <p:nvPr/>
          </p:nvGrpSpPr>
          <p:grpSpPr>
            <a:xfrm>
              <a:off x="1253461" y="1670087"/>
              <a:ext cx="460410" cy="460410"/>
              <a:chOff x="4015275" y="1616084"/>
              <a:chExt cx="460410" cy="460410"/>
            </a:xfrm>
          </p:grpSpPr>
          <p:sp>
            <p:nvSpPr>
              <p:cNvPr id="20" name="Oval 19">
                <a:extLst>
                  <a:ext uri="{FF2B5EF4-FFF2-40B4-BE49-F238E27FC236}">
                    <a16:creationId xmlns:a16="http://schemas.microsoft.com/office/drawing/2014/main" xmlns="" id="{59BA06AA-9571-46C0-87FA-01E6D743ACDB}"/>
                  </a:ext>
                </a:extLst>
              </p:cNvPr>
              <p:cNvSpPr/>
              <p:nvPr/>
            </p:nvSpPr>
            <p:spPr>
              <a:xfrm>
                <a:off x="4015275" y="1616084"/>
                <a:ext cx="460410" cy="460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xmlns="" id="{376C8E77-3DF4-4339-8691-710B9336117A}"/>
                  </a:ext>
                </a:extLst>
              </p:cNvPr>
              <p:cNvGrpSpPr/>
              <p:nvPr/>
            </p:nvGrpSpPr>
            <p:grpSpPr>
              <a:xfrm>
                <a:off x="4150361" y="1728211"/>
                <a:ext cx="190238" cy="236157"/>
                <a:chOff x="11052175" y="4505325"/>
                <a:chExt cx="230188" cy="285750"/>
              </a:xfrm>
              <a:solidFill>
                <a:schemeClr val="accent1"/>
              </a:solidFill>
            </p:grpSpPr>
            <p:sp>
              <p:nvSpPr>
                <p:cNvPr id="76" name="Freeform 2657">
                  <a:extLst>
                    <a:ext uri="{FF2B5EF4-FFF2-40B4-BE49-F238E27FC236}">
                      <a16:creationId xmlns:a16="http://schemas.microsoft.com/office/drawing/2014/main" xmlns="" id="{DFEB0498-E388-40A0-919D-0003B588138B}"/>
                    </a:ext>
                  </a:extLst>
                </p:cNvPr>
                <p:cNvSpPr>
                  <a:spLocks/>
                </p:cNvSpPr>
                <p:nvPr/>
              </p:nvSpPr>
              <p:spPr bwMode="auto">
                <a:xfrm>
                  <a:off x="11147425" y="4505325"/>
                  <a:ext cx="134938" cy="285750"/>
                </a:xfrm>
                <a:custGeom>
                  <a:avLst/>
                  <a:gdLst>
                    <a:gd name="T0" fmla="*/ 16 w 421"/>
                    <a:gd name="T1" fmla="*/ 0 h 902"/>
                    <a:gd name="T2" fmla="*/ 9 w 421"/>
                    <a:gd name="T3" fmla="*/ 2 h 902"/>
                    <a:gd name="T4" fmla="*/ 5 w 421"/>
                    <a:gd name="T5" fmla="*/ 5 h 902"/>
                    <a:gd name="T6" fmla="*/ 1 w 421"/>
                    <a:gd name="T7" fmla="*/ 10 h 902"/>
                    <a:gd name="T8" fmla="*/ 0 w 421"/>
                    <a:gd name="T9" fmla="*/ 15 h 902"/>
                    <a:gd name="T10" fmla="*/ 256 w 421"/>
                    <a:gd name="T11" fmla="*/ 61 h 902"/>
                    <a:gd name="T12" fmla="*/ 261 w 421"/>
                    <a:gd name="T13" fmla="*/ 62 h 902"/>
                    <a:gd name="T14" fmla="*/ 267 w 421"/>
                    <a:gd name="T15" fmla="*/ 65 h 902"/>
                    <a:gd name="T16" fmla="*/ 270 w 421"/>
                    <a:gd name="T17" fmla="*/ 69 h 902"/>
                    <a:gd name="T18" fmla="*/ 271 w 421"/>
                    <a:gd name="T19" fmla="*/ 76 h 902"/>
                    <a:gd name="T20" fmla="*/ 270 w 421"/>
                    <a:gd name="T21" fmla="*/ 81 h 902"/>
                    <a:gd name="T22" fmla="*/ 267 w 421"/>
                    <a:gd name="T23" fmla="*/ 86 h 902"/>
                    <a:gd name="T24" fmla="*/ 261 w 421"/>
                    <a:gd name="T25" fmla="*/ 89 h 902"/>
                    <a:gd name="T26" fmla="*/ 256 w 421"/>
                    <a:gd name="T27" fmla="*/ 90 h 902"/>
                    <a:gd name="T28" fmla="*/ 0 w 421"/>
                    <a:gd name="T29" fmla="*/ 151 h 902"/>
                    <a:gd name="T30" fmla="*/ 197 w 421"/>
                    <a:gd name="T31" fmla="*/ 151 h 902"/>
                    <a:gd name="T32" fmla="*/ 203 w 421"/>
                    <a:gd name="T33" fmla="*/ 153 h 902"/>
                    <a:gd name="T34" fmla="*/ 206 w 421"/>
                    <a:gd name="T35" fmla="*/ 157 h 902"/>
                    <a:gd name="T36" fmla="*/ 208 w 421"/>
                    <a:gd name="T37" fmla="*/ 163 h 902"/>
                    <a:gd name="T38" fmla="*/ 208 w 421"/>
                    <a:gd name="T39" fmla="*/ 168 h 902"/>
                    <a:gd name="T40" fmla="*/ 206 w 421"/>
                    <a:gd name="T41" fmla="*/ 174 h 902"/>
                    <a:gd name="T42" fmla="*/ 203 w 421"/>
                    <a:gd name="T43" fmla="*/ 178 h 902"/>
                    <a:gd name="T44" fmla="*/ 197 w 421"/>
                    <a:gd name="T45" fmla="*/ 181 h 902"/>
                    <a:gd name="T46" fmla="*/ 0 w 421"/>
                    <a:gd name="T47" fmla="*/ 181 h 902"/>
                    <a:gd name="T48" fmla="*/ 132 w 421"/>
                    <a:gd name="T49" fmla="*/ 241 h 902"/>
                    <a:gd name="T50" fmla="*/ 138 w 421"/>
                    <a:gd name="T51" fmla="*/ 242 h 902"/>
                    <a:gd name="T52" fmla="*/ 142 w 421"/>
                    <a:gd name="T53" fmla="*/ 245 h 902"/>
                    <a:gd name="T54" fmla="*/ 146 w 421"/>
                    <a:gd name="T55" fmla="*/ 250 h 902"/>
                    <a:gd name="T56" fmla="*/ 147 w 421"/>
                    <a:gd name="T57" fmla="*/ 255 h 902"/>
                    <a:gd name="T58" fmla="*/ 146 w 421"/>
                    <a:gd name="T59" fmla="*/ 262 h 902"/>
                    <a:gd name="T60" fmla="*/ 142 w 421"/>
                    <a:gd name="T61" fmla="*/ 266 h 902"/>
                    <a:gd name="T62" fmla="*/ 138 w 421"/>
                    <a:gd name="T63" fmla="*/ 270 h 902"/>
                    <a:gd name="T64" fmla="*/ 132 w 421"/>
                    <a:gd name="T65" fmla="*/ 271 h 902"/>
                    <a:gd name="T66" fmla="*/ 0 w 421"/>
                    <a:gd name="T67" fmla="*/ 301 h 902"/>
                    <a:gd name="T68" fmla="*/ 139 w 421"/>
                    <a:gd name="T69" fmla="*/ 302 h 902"/>
                    <a:gd name="T70" fmla="*/ 143 w 421"/>
                    <a:gd name="T71" fmla="*/ 304 h 902"/>
                    <a:gd name="T72" fmla="*/ 148 w 421"/>
                    <a:gd name="T73" fmla="*/ 307 h 902"/>
                    <a:gd name="T74" fmla="*/ 150 w 421"/>
                    <a:gd name="T75" fmla="*/ 313 h 902"/>
                    <a:gd name="T76" fmla="*/ 151 w 421"/>
                    <a:gd name="T77" fmla="*/ 902 h 902"/>
                    <a:gd name="T78" fmla="*/ 181 w 421"/>
                    <a:gd name="T79" fmla="*/ 766 h 902"/>
                    <a:gd name="T80" fmla="*/ 182 w 421"/>
                    <a:gd name="T81" fmla="*/ 761 h 902"/>
                    <a:gd name="T82" fmla="*/ 185 w 421"/>
                    <a:gd name="T83" fmla="*/ 755 h 902"/>
                    <a:gd name="T84" fmla="*/ 190 w 421"/>
                    <a:gd name="T85" fmla="*/ 752 h 902"/>
                    <a:gd name="T86" fmla="*/ 195 w 421"/>
                    <a:gd name="T87" fmla="*/ 751 h 902"/>
                    <a:gd name="T88" fmla="*/ 319 w 421"/>
                    <a:gd name="T89" fmla="*/ 752 h 902"/>
                    <a:gd name="T90" fmla="*/ 324 w 421"/>
                    <a:gd name="T91" fmla="*/ 754 h 902"/>
                    <a:gd name="T92" fmla="*/ 328 w 421"/>
                    <a:gd name="T93" fmla="*/ 757 h 902"/>
                    <a:gd name="T94" fmla="*/ 331 w 421"/>
                    <a:gd name="T95" fmla="*/ 763 h 902"/>
                    <a:gd name="T96" fmla="*/ 331 w 421"/>
                    <a:gd name="T97" fmla="*/ 902 h 902"/>
                    <a:gd name="T98" fmla="*/ 409 w 421"/>
                    <a:gd name="T99" fmla="*/ 901 h 902"/>
                    <a:gd name="T100" fmla="*/ 414 w 421"/>
                    <a:gd name="T101" fmla="*/ 898 h 902"/>
                    <a:gd name="T102" fmla="*/ 419 w 421"/>
                    <a:gd name="T103" fmla="*/ 895 h 902"/>
                    <a:gd name="T104" fmla="*/ 421 w 421"/>
                    <a:gd name="T105" fmla="*/ 890 h 902"/>
                    <a:gd name="T106" fmla="*/ 421 w 421"/>
                    <a:gd name="T107" fmla="*/ 15 h 902"/>
                    <a:gd name="T108" fmla="*/ 420 w 421"/>
                    <a:gd name="T109" fmla="*/ 10 h 902"/>
                    <a:gd name="T110" fmla="*/ 417 w 421"/>
                    <a:gd name="T111" fmla="*/ 4 h 902"/>
                    <a:gd name="T112" fmla="*/ 412 w 421"/>
                    <a:gd name="T113" fmla="*/ 2 h 902"/>
                    <a:gd name="T114" fmla="*/ 406 w 421"/>
                    <a:gd name="T115"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902">
                      <a:moveTo>
                        <a:pt x="406" y="0"/>
                      </a:moveTo>
                      <a:lnTo>
                        <a:pt x="16" y="0"/>
                      </a:lnTo>
                      <a:lnTo>
                        <a:pt x="12" y="1"/>
                      </a:lnTo>
                      <a:lnTo>
                        <a:pt x="9" y="2"/>
                      </a:lnTo>
                      <a:lnTo>
                        <a:pt x="7" y="3"/>
                      </a:lnTo>
                      <a:lnTo>
                        <a:pt x="5" y="5"/>
                      </a:lnTo>
                      <a:lnTo>
                        <a:pt x="3" y="8"/>
                      </a:lnTo>
                      <a:lnTo>
                        <a:pt x="1" y="10"/>
                      </a:lnTo>
                      <a:lnTo>
                        <a:pt x="0" y="12"/>
                      </a:lnTo>
                      <a:lnTo>
                        <a:pt x="0" y="15"/>
                      </a:lnTo>
                      <a:lnTo>
                        <a:pt x="0" y="61"/>
                      </a:lnTo>
                      <a:lnTo>
                        <a:pt x="256" y="61"/>
                      </a:lnTo>
                      <a:lnTo>
                        <a:pt x="259" y="61"/>
                      </a:lnTo>
                      <a:lnTo>
                        <a:pt x="261" y="62"/>
                      </a:lnTo>
                      <a:lnTo>
                        <a:pt x="265" y="63"/>
                      </a:lnTo>
                      <a:lnTo>
                        <a:pt x="267" y="65"/>
                      </a:lnTo>
                      <a:lnTo>
                        <a:pt x="268" y="67"/>
                      </a:lnTo>
                      <a:lnTo>
                        <a:pt x="270" y="69"/>
                      </a:lnTo>
                      <a:lnTo>
                        <a:pt x="270" y="73"/>
                      </a:lnTo>
                      <a:lnTo>
                        <a:pt x="271" y="76"/>
                      </a:lnTo>
                      <a:lnTo>
                        <a:pt x="270" y="78"/>
                      </a:lnTo>
                      <a:lnTo>
                        <a:pt x="270" y="81"/>
                      </a:lnTo>
                      <a:lnTo>
                        <a:pt x="268" y="84"/>
                      </a:lnTo>
                      <a:lnTo>
                        <a:pt x="267" y="86"/>
                      </a:lnTo>
                      <a:lnTo>
                        <a:pt x="265" y="88"/>
                      </a:lnTo>
                      <a:lnTo>
                        <a:pt x="261" y="89"/>
                      </a:lnTo>
                      <a:lnTo>
                        <a:pt x="259" y="90"/>
                      </a:lnTo>
                      <a:lnTo>
                        <a:pt x="256" y="90"/>
                      </a:lnTo>
                      <a:lnTo>
                        <a:pt x="0" y="90"/>
                      </a:lnTo>
                      <a:lnTo>
                        <a:pt x="0" y="151"/>
                      </a:lnTo>
                      <a:lnTo>
                        <a:pt x="194" y="151"/>
                      </a:lnTo>
                      <a:lnTo>
                        <a:pt x="197" y="151"/>
                      </a:lnTo>
                      <a:lnTo>
                        <a:pt x="200" y="152"/>
                      </a:lnTo>
                      <a:lnTo>
                        <a:pt x="203" y="153"/>
                      </a:lnTo>
                      <a:lnTo>
                        <a:pt x="205" y="155"/>
                      </a:lnTo>
                      <a:lnTo>
                        <a:pt x="206" y="157"/>
                      </a:lnTo>
                      <a:lnTo>
                        <a:pt x="207" y="160"/>
                      </a:lnTo>
                      <a:lnTo>
                        <a:pt x="208" y="163"/>
                      </a:lnTo>
                      <a:lnTo>
                        <a:pt x="210" y="166"/>
                      </a:lnTo>
                      <a:lnTo>
                        <a:pt x="208" y="168"/>
                      </a:lnTo>
                      <a:lnTo>
                        <a:pt x="207" y="172"/>
                      </a:lnTo>
                      <a:lnTo>
                        <a:pt x="206" y="174"/>
                      </a:lnTo>
                      <a:lnTo>
                        <a:pt x="205" y="176"/>
                      </a:lnTo>
                      <a:lnTo>
                        <a:pt x="203" y="178"/>
                      </a:lnTo>
                      <a:lnTo>
                        <a:pt x="200" y="179"/>
                      </a:lnTo>
                      <a:lnTo>
                        <a:pt x="197" y="181"/>
                      </a:lnTo>
                      <a:lnTo>
                        <a:pt x="194" y="181"/>
                      </a:lnTo>
                      <a:lnTo>
                        <a:pt x="0" y="181"/>
                      </a:lnTo>
                      <a:lnTo>
                        <a:pt x="0" y="241"/>
                      </a:lnTo>
                      <a:lnTo>
                        <a:pt x="132" y="241"/>
                      </a:lnTo>
                      <a:lnTo>
                        <a:pt x="136" y="241"/>
                      </a:lnTo>
                      <a:lnTo>
                        <a:pt x="138" y="242"/>
                      </a:lnTo>
                      <a:lnTo>
                        <a:pt x="140" y="243"/>
                      </a:lnTo>
                      <a:lnTo>
                        <a:pt x="142" y="245"/>
                      </a:lnTo>
                      <a:lnTo>
                        <a:pt x="145" y="248"/>
                      </a:lnTo>
                      <a:lnTo>
                        <a:pt x="146" y="250"/>
                      </a:lnTo>
                      <a:lnTo>
                        <a:pt x="147" y="253"/>
                      </a:lnTo>
                      <a:lnTo>
                        <a:pt x="147" y="255"/>
                      </a:lnTo>
                      <a:lnTo>
                        <a:pt x="147" y="259"/>
                      </a:lnTo>
                      <a:lnTo>
                        <a:pt x="146" y="262"/>
                      </a:lnTo>
                      <a:lnTo>
                        <a:pt x="145" y="264"/>
                      </a:lnTo>
                      <a:lnTo>
                        <a:pt x="142" y="266"/>
                      </a:lnTo>
                      <a:lnTo>
                        <a:pt x="140" y="269"/>
                      </a:lnTo>
                      <a:lnTo>
                        <a:pt x="138" y="270"/>
                      </a:lnTo>
                      <a:lnTo>
                        <a:pt x="136" y="271"/>
                      </a:lnTo>
                      <a:lnTo>
                        <a:pt x="132" y="271"/>
                      </a:lnTo>
                      <a:lnTo>
                        <a:pt x="0" y="271"/>
                      </a:lnTo>
                      <a:lnTo>
                        <a:pt x="0" y="301"/>
                      </a:lnTo>
                      <a:lnTo>
                        <a:pt x="136" y="301"/>
                      </a:lnTo>
                      <a:lnTo>
                        <a:pt x="139" y="302"/>
                      </a:lnTo>
                      <a:lnTo>
                        <a:pt x="141" y="302"/>
                      </a:lnTo>
                      <a:lnTo>
                        <a:pt x="143" y="304"/>
                      </a:lnTo>
                      <a:lnTo>
                        <a:pt x="147" y="305"/>
                      </a:lnTo>
                      <a:lnTo>
                        <a:pt x="148" y="307"/>
                      </a:lnTo>
                      <a:lnTo>
                        <a:pt x="149" y="310"/>
                      </a:lnTo>
                      <a:lnTo>
                        <a:pt x="150" y="313"/>
                      </a:lnTo>
                      <a:lnTo>
                        <a:pt x="150" y="316"/>
                      </a:lnTo>
                      <a:lnTo>
                        <a:pt x="151" y="902"/>
                      </a:lnTo>
                      <a:lnTo>
                        <a:pt x="181" y="902"/>
                      </a:lnTo>
                      <a:lnTo>
                        <a:pt x="181" y="766"/>
                      </a:lnTo>
                      <a:lnTo>
                        <a:pt x="181" y="763"/>
                      </a:lnTo>
                      <a:lnTo>
                        <a:pt x="182" y="761"/>
                      </a:lnTo>
                      <a:lnTo>
                        <a:pt x="183" y="757"/>
                      </a:lnTo>
                      <a:lnTo>
                        <a:pt x="185" y="755"/>
                      </a:lnTo>
                      <a:lnTo>
                        <a:pt x="188" y="754"/>
                      </a:lnTo>
                      <a:lnTo>
                        <a:pt x="190" y="752"/>
                      </a:lnTo>
                      <a:lnTo>
                        <a:pt x="193" y="752"/>
                      </a:lnTo>
                      <a:lnTo>
                        <a:pt x="195" y="751"/>
                      </a:lnTo>
                      <a:lnTo>
                        <a:pt x="316" y="751"/>
                      </a:lnTo>
                      <a:lnTo>
                        <a:pt x="319" y="752"/>
                      </a:lnTo>
                      <a:lnTo>
                        <a:pt x="322" y="752"/>
                      </a:lnTo>
                      <a:lnTo>
                        <a:pt x="324" y="754"/>
                      </a:lnTo>
                      <a:lnTo>
                        <a:pt x="326" y="755"/>
                      </a:lnTo>
                      <a:lnTo>
                        <a:pt x="328" y="757"/>
                      </a:lnTo>
                      <a:lnTo>
                        <a:pt x="330" y="761"/>
                      </a:lnTo>
                      <a:lnTo>
                        <a:pt x="331" y="763"/>
                      </a:lnTo>
                      <a:lnTo>
                        <a:pt x="331" y="766"/>
                      </a:lnTo>
                      <a:lnTo>
                        <a:pt x="331" y="902"/>
                      </a:lnTo>
                      <a:lnTo>
                        <a:pt x="406" y="902"/>
                      </a:lnTo>
                      <a:lnTo>
                        <a:pt x="409" y="901"/>
                      </a:lnTo>
                      <a:lnTo>
                        <a:pt x="412" y="901"/>
                      </a:lnTo>
                      <a:lnTo>
                        <a:pt x="414" y="898"/>
                      </a:lnTo>
                      <a:lnTo>
                        <a:pt x="417" y="897"/>
                      </a:lnTo>
                      <a:lnTo>
                        <a:pt x="419" y="895"/>
                      </a:lnTo>
                      <a:lnTo>
                        <a:pt x="420" y="892"/>
                      </a:lnTo>
                      <a:lnTo>
                        <a:pt x="421" y="890"/>
                      </a:lnTo>
                      <a:lnTo>
                        <a:pt x="421" y="886"/>
                      </a:lnTo>
                      <a:lnTo>
                        <a:pt x="421" y="15"/>
                      </a:lnTo>
                      <a:lnTo>
                        <a:pt x="421" y="12"/>
                      </a:lnTo>
                      <a:lnTo>
                        <a:pt x="420" y="10"/>
                      </a:lnTo>
                      <a:lnTo>
                        <a:pt x="419" y="8"/>
                      </a:lnTo>
                      <a:lnTo>
                        <a:pt x="417" y="4"/>
                      </a:lnTo>
                      <a:lnTo>
                        <a:pt x="414" y="3"/>
                      </a:lnTo>
                      <a:lnTo>
                        <a:pt x="412" y="2"/>
                      </a:lnTo>
                      <a:lnTo>
                        <a:pt x="409" y="1"/>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658">
                  <a:extLst>
                    <a:ext uri="{FF2B5EF4-FFF2-40B4-BE49-F238E27FC236}">
                      <a16:creationId xmlns:a16="http://schemas.microsoft.com/office/drawing/2014/main" xmlns="" id="{95BF68AA-EA48-494B-A827-E304D88CCD4D}"/>
                    </a:ext>
                  </a:extLst>
                </p:cNvPr>
                <p:cNvSpPr>
                  <a:spLocks/>
                </p:cNvSpPr>
                <p:nvPr/>
              </p:nvSpPr>
              <p:spPr bwMode="auto">
                <a:xfrm>
                  <a:off x="11052175" y="4610100"/>
                  <a:ext cx="133350" cy="180975"/>
                </a:xfrm>
                <a:custGeom>
                  <a:avLst/>
                  <a:gdLst>
                    <a:gd name="T0" fmla="*/ 0 w 420"/>
                    <a:gd name="T1" fmla="*/ 0 h 572"/>
                    <a:gd name="T2" fmla="*/ 0 w 420"/>
                    <a:gd name="T3" fmla="*/ 91 h 572"/>
                    <a:gd name="T4" fmla="*/ 188 w 420"/>
                    <a:gd name="T5" fmla="*/ 92 h 572"/>
                    <a:gd name="T6" fmla="*/ 194 w 420"/>
                    <a:gd name="T7" fmla="*/ 94 h 572"/>
                    <a:gd name="T8" fmla="*/ 198 w 420"/>
                    <a:gd name="T9" fmla="*/ 97 h 572"/>
                    <a:gd name="T10" fmla="*/ 200 w 420"/>
                    <a:gd name="T11" fmla="*/ 103 h 572"/>
                    <a:gd name="T12" fmla="*/ 200 w 420"/>
                    <a:gd name="T13" fmla="*/ 109 h 572"/>
                    <a:gd name="T14" fmla="*/ 198 w 420"/>
                    <a:gd name="T15" fmla="*/ 115 h 572"/>
                    <a:gd name="T16" fmla="*/ 194 w 420"/>
                    <a:gd name="T17" fmla="*/ 118 h 572"/>
                    <a:gd name="T18" fmla="*/ 188 w 420"/>
                    <a:gd name="T19" fmla="*/ 120 h 572"/>
                    <a:gd name="T20" fmla="*/ 0 w 420"/>
                    <a:gd name="T21" fmla="*/ 121 h 572"/>
                    <a:gd name="T22" fmla="*/ 155 w 420"/>
                    <a:gd name="T23" fmla="*/ 181 h 572"/>
                    <a:gd name="T24" fmla="*/ 161 w 420"/>
                    <a:gd name="T25" fmla="*/ 182 h 572"/>
                    <a:gd name="T26" fmla="*/ 165 w 420"/>
                    <a:gd name="T27" fmla="*/ 185 h 572"/>
                    <a:gd name="T28" fmla="*/ 168 w 420"/>
                    <a:gd name="T29" fmla="*/ 191 h 572"/>
                    <a:gd name="T30" fmla="*/ 169 w 420"/>
                    <a:gd name="T31" fmla="*/ 196 h 572"/>
                    <a:gd name="T32" fmla="*/ 168 w 420"/>
                    <a:gd name="T33" fmla="*/ 202 h 572"/>
                    <a:gd name="T34" fmla="*/ 165 w 420"/>
                    <a:gd name="T35" fmla="*/ 206 h 572"/>
                    <a:gd name="T36" fmla="*/ 161 w 420"/>
                    <a:gd name="T37" fmla="*/ 209 h 572"/>
                    <a:gd name="T38" fmla="*/ 155 w 420"/>
                    <a:gd name="T39" fmla="*/ 211 h 572"/>
                    <a:gd name="T40" fmla="*/ 0 w 420"/>
                    <a:gd name="T41" fmla="*/ 271 h 572"/>
                    <a:gd name="T42" fmla="*/ 96 w 420"/>
                    <a:gd name="T43" fmla="*/ 271 h 572"/>
                    <a:gd name="T44" fmla="*/ 101 w 420"/>
                    <a:gd name="T45" fmla="*/ 273 h 572"/>
                    <a:gd name="T46" fmla="*/ 105 w 420"/>
                    <a:gd name="T47" fmla="*/ 278 h 572"/>
                    <a:gd name="T48" fmla="*/ 108 w 420"/>
                    <a:gd name="T49" fmla="*/ 283 h 572"/>
                    <a:gd name="T50" fmla="*/ 108 w 420"/>
                    <a:gd name="T51" fmla="*/ 289 h 572"/>
                    <a:gd name="T52" fmla="*/ 105 w 420"/>
                    <a:gd name="T53" fmla="*/ 294 h 572"/>
                    <a:gd name="T54" fmla="*/ 101 w 420"/>
                    <a:gd name="T55" fmla="*/ 299 h 572"/>
                    <a:gd name="T56" fmla="*/ 96 w 420"/>
                    <a:gd name="T57" fmla="*/ 301 h 572"/>
                    <a:gd name="T58" fmla="*/ 0 w 420"/>
                    <a:gd name="T59" fmla="*/ 301 h 572"/>
                    <a:gd name="T60" fmla="*/ 0 w 420"/>
                    <a:gd name="T61" fmla="*/ 572 h 572"/>
                    <a:gd name="T62" fmla="*/ 90 w 420"/>
                    <a:gd name="T63" fmla="*/ 572 h 572"/>
                    <a:gd name="T64" fmla="*/ 90 w 420"/>
                    <a:gd name="T65" fmla="*/ 433 h 572"/>
                    <a:gd name="T66" fmla="*/ 93 w 420"/>
                    <a:gd name="T67" fmla="*/ 427 h 572"/>
                    <a:gd name="T68" fmla="*/ 97 w 420"/>
                    <a:gd name="T69" fmla="*/ 424 h 572"/>
                    <a:gd name="T70" fmla="*/ 102 w 420"/>
                    <a:gd name="T71" fmla="*/ 422 h 572"/>
                    <a:gd name="T72" fmla="*/ 225 w 420"/>
                    <a:gd name="T73" fmla="*/ 421 h 572"/>
                    <a:gd name="T74" fmla="*/ 231 w 420"/>
                    <a:gd name="T75" fmla="*/ 422 h 572"/>
                    <a:gd name="T76" fmla="*/ 237 w 420"/>
                    <a:gd name="T77" fmla="*/ 425 h 572"/>
                    <a:gd name="T78" fmla="*/ 239 w 420"/>
                    <a:gd name="T79" fmla="*/ 431 h 572"/>
                    <a:gd name="T80" fmla="*/ 241 w 420"/>
                    <a:gd name="T81" fmla="*/ 436 h 572"/>
                    <a:gd name="T82" fmla="*/ 406 w 420"/>
                    <a:gd name="T83" fmla="*/ 572 h 572"/>
                    <a:gd name="T84" fmla="*/ 420 w 420"/>
                    <a:gd name="T85" fmla="*/ 556 h 572"/>
                    <a:gd name="T86" fmla="*/ 420 w 420"/>
                    <a:gd name="T87" fmla="*/ 0 h 572"/>
                    <a:gd name="T88" fmla="*/ 15 w 420"/>
                    <a:gd name="T8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0" h="572">
                      <a:moveTo>
                        <a:pt x="15" y="0"/>
                      </a:moveTo>
                      <a:lnTo>
                        <a:pt x="0" y="0"/>
                      </a:lnTo>
                      <a:lnTo>
                        <a:pt x="0" y="16"/>
                      </a:lnTo>
                      <a:lnTo>
                        <a:pt x="0" y="91"/>
                      </a:lnTo>
                      <a:lnTo>
                        <a:pt x="186" y="91"/>
                      </a:lnTo>
                      <a:lnTo>
                        <a:pt x="188" y="92"/>
                      </a:lnTo>
                      <a:lnTo>
                        <a:pt x="191" y="92"/>
                      </a:lnTo>
                      <a:lnTo>
                        <a:pt x="194" y="94"/>
                      </a:lnTo>
                      <a:lnTo>
                        <a:pt x="196" y="95"/>
                      </a:lnTo>
                      <a:lnTo>
                        <a:pt x="198" y="97"/>
                      </a:lnTo>
                      <a:lnTo>
                        <a:pt x="199" y="100"/>
                      </a:lnTo>
                      <a:lnTo>
                        <a:pt x="200" y="103"/>
                      </a:lnTo>
                      <a:lnTo>
                        <a:pt x="200" y="106"/>
                      </a:lnTo>
                      <a:lnTo>
                        <a:pt x="200" y="109"/>
                      </a:lnTo>
                      <a:lnTo>
                        <a:pt x="199" y="111"/>
                      </a:lnTo>
                      <a:lnTo>
                        <a:pt x="198" y="115"/>
                      </a:lnTo>
                      <a:lnTo>
                        <a:pt x="196" y="117"/>
                      </a:lnTo>
                      <a:lnTo>
                        <a:pt x="194" y="118"/>
                      </a:lnTo>
                      <a:lnTo>
                        <a:pt x="191" y="120"/>
                      </a:lnTo>
                      <a:lnTo>
                        <a:pt x="188" y="120"/>
                      </a:lnTo>
                      <a:lnTo>
                        <a:pt x="186" y="121"/>
                      </a:lnTo>
                      <a:lnTo>
                        <a:pt x="0" y="121"/>
                      </a:lnTo>
                      <a:lnTo>
                        <a:pt x="0" y="181"/>
                      </a:lnTo>
                      <a:lnTo>
                        <a:pt x="155" y="181"/>
                      </a:lnTo>
                      <a:lnTo>
                        <a:pt x="157" y="181"/>
                      </a:lnTo>
                      <a:lnTo>
                        <a:pt x="161" y="182"/>
                      </a:lnTo>
                      <a:lnTo>
                        <a:pt x="163" y="184"/>
                      </a:lnTo>
                      <a:lnTo>
                        <a:pt x="165" y="185"/>
                      </a:lnTo>
                      <a:lnTo>
                        <a:pt x="167" y="187"/>
                      </a:lnTo>
                      <a:lnTo>
                        <a:pt x="168" y="191"/>
                      </a:lnTo>
                      <a:lnTo>
                        <a:pt x="169" y="193"/>
                      </a:lnTo>
                      <a:lnTo>
                        <a:pt x="169" y="196"/>
                      </a:lnTo>
                      <a:lnTo>
                        <a:pt x="169" y="200"/>
                      </a:lnTo>
                      <a:lnTo>
                        <a:pt x="168" y="202"/>
                      </a:lnTo>
                      <a:lnTo>
                        <a:pt x="167" y="204"/>
                      </a:lnTo>
                      <a:lnTo>
                        <a:pt x="165" y="206"/>
                      </a:lnTo>
                      <a:lnTo>
                        <a:pt x="163" y="208"/>
                      </a:lnTo>
                      <a:lnTo>
                        <a:pt x="161" y="209"/>
                      </a:lnTo>
                      <a:lnTo>
                        <a:pt x="157" y="211"/>
                      </a:lnTo>
                      <a:lnTo>
                        <a:pt x="155" y="211"/>
                      </a:lnTo>
                      <a:lnTo>
                        <a:pt x="0" y="211"/>
                      </a:lnTo>
                      <a:lnTo>
                        <a:pt x="0" y="271"/>
                      </a:lnTo>
                      <a:lnTo>
                        <a:pt x="93" y="271"/>
                      </a:lnTo>
                      <a:lnTo>
                        <a:pt x="96" y="271"/>
                      </a:lnTo>
                      <a:lnTo>
                        <a:pt x="99" y="272"/>
                      </a:lnTo>
                      <a:lnTo>
                        <a:pt x="101" y="273"/>
                      </a:lnTo>
                      <a:lnTo>
                        <a:pt x="103" y="275"/>
                      </a:lnTo>
                      <a:lnTo>
                        <a:pt x="105" y="278"/>
                      </a:lnTo>
                      <a:lnTo>
                        <a:pt x="107" y="280"/>
                      </a:lnTo>
                      <a:lnTo>
                        <a:pt x="108" y="283"/>
                      </a:lnTo>
                      <a:lnTo>
                        <a:pt x="108" y="286"/>
                      </a:lnTo>
                      <a:lnTo>
                        <a:pt x="108" y="289"/>
                      </a:lnTo>
                      <a:lnTo>
                        <a:pt x="107" y="292"/>
                      </a:lnTo>
                      <a:lnTo>
                        <a:pt x="105" y="294"/>
                      </a:lnTo>
                      <a:lnTo>
                        <a:pt x="103" y="296"/>
                      </a:lnTo>
                      <a:lnTo>
                        <a:pt x="101" y="299"/>
                      </a:lnTo>
                      <a:lnTo>
                        <a:pt x="99" y="300"/>
                      </a:lnTo>
                      <a:lnTo>
                        <a:pt x="96" y="301"/>
                      </a:lnTo>
                      <a:lnTo>
                        <a:pt x="93" y="301"/>
                      </a:lnTo>
                      <a:lnTo>
                        <a:pt x="0" y="301"/>
                      </a:lnTo>
                      <a:lnTo>
                        <a:pt x="0" y="556"/>
                      </a:lnTo>
                      <a:lnTo>
                        <a:pt x="0" y="572"/>
                      </a:lnTo>
                      <a:lnTo>
                        <a:pt x="15" y="572"/>
                      </a:lnTo>
                      <a:lnTo>
                        <a:pt x="90" y="572"/>
                      </a:lnTo>
                      <a:lnTo>
                        <a:pt x="90" y="436"/>
                      </a:lnTo>
                      <a:lnTo>
                        <a:pt x="90" y="433"/>
                      </a:lnTo>
                      <a:lnTo>
                        <a:pt x="91" y="431"/>
                      </a:lnTo>
                      <a:lnTo>
                        <a:pt x="93" y="427"/>
                      </a:lnTo>
                      <a:lnTo>
                        <a:pt x="94" y="425"/>
                      </a:lnTo>
                      <a:lnTo>
                        <a:pt x="97" y="424"/>
                      </a:lnTo>
                      <a:lnTo>
                        <a:pt x="100" y="422"/>
                      </a:lnTo>
                      <a:lnTo>
                        <a:pt x="102" y="422"/>
                      </a:lnTo>
                      <a:lnTo>
                        <a:pt x="105" y="421"/>
                      </a:lnTo>
                      <a:lnTo>
                        <a:pt x="225" y="421"/>
                      </a:lnTo>
                      <a:lnTo>
                        <a:pt x="229" y="422"/>
                      </a:lnTo>
                      <a:lnTo>
                        <a:pt x="231" y="422"/>
                      </a:lnTo>
                      <a:lnTo>
                        <a:pt x="234" y="424"/>
                      </a:lnTo>
                      <a:lnTo>
                        <a:pt x="237" y="425"/>
                      </a:lnTo>
                      <a:lnTo>
                        <a:pt x="238" y="427"/>
                      </a:lnTo>
                      <a:lnTo>
                        <a:pt x="239" y="431"/>
                      </a:lnTo>
                      <a:lnTo>
                        <a:pt x="240" y="433"/>
                      </a:lnTo>
                      <a:lnTo>
                        <a:pt x="241" y="436"/>
                      </a:lnTo>
                      <a:lnTo>
                        <a:pt x="241" y="572"/>
                      </a:lnTo>
                      <a:lnTo>
                        <a:pt x="406" y="572"/>
                      </a:lnTo>
                      <a:lnTo>
                        <a:pt x="420" y="572"/>
                      </a:lnTo>
                      <a:lnTo>
                        <a:pt x="420" y="556"/>
                      </a:lnTo>
                      <a:lnTo>
                        <a:pt x="420" y="16"/>
                      </a:lnTo>
                      <a:lnTo>
                        <a:pt x="420" y="0"/>
                      </a:lnTo>
                      <a:lnTo>
                        <a:pt x="406"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aphicFrame>
        <p:nvGraphicFramePr>
          <p:cNvPr id="19" name="Chart 18">
            <a:extLst>
              <a:ext uri="{FF2B5EF4-FFF2-40B4-BE49-F238E27FC236}">
                <a16:creationId xmlns:a16="http://schemas.microsoft.com/office/drawing/2014/main" xmlns="" id="{2FEC55E2-F673-447E-B25E-14B47E6E85EF}"/>
              </a:ext>
            </a:extLst>
          </p:cNvPr>
          <p:cNvGraphicFramePr/>
          <p:nvPr>
            <p:extLst/>
          </p:nvPr>
        </p:nvGraphicFramePr>
        <p:xfrm>
          <a:off x="5302225" y="811641"/>
          <a:ext cx="1402391" cy="751790"/>
        </p:xfrm>
        <a:graphic>
          <a:graphicData uri="http://schemas.openxmlformats.org/drawingml/2006/chart">
            <c:chart xmlns:c="http://schemas.openxmlformats.org/drawingml/2006/chart" xmlns:r="http://schemas.openxmlformats.org/officeDocument/2006/relationships" r:id="rId2"/>
          </a:graphicData>
        </a:graphic>
      </p:graphicFrame>
      <p:sp>
        <p:nvSpPr>
          <p:cNvPr id="22" name="Google Shape;506;p48">
            <a:extLst>
              <a:ext uri="{FF2B5EF4-FFF2-40B4-BE49-F238E27FC236}">
                <a16:creationId xmlns:a16="http://schemas.microsoft.com/office/drawing/2014/main" xmlns="" id="{CC18BF65-866A-42E9-9A73-B18A7FAD5929}"/>
              </a:ext>
            </a:extLst>
          </p:cNvPr>
          <p:cNvSpPr txBox="1"/>
          <p:nvPr/>
        </p:nvSpPr>
        <p:spPr>
          <a:xfrm>
            <a:off x="3834920" y="2479486"/>
            <a:ext cx="4522158" cy="23660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50" b="1" i="0" u="none" strike="noStrike" cap="none" dirty="0">
              <a:solidFill>
                <a:srgbClr val="083763"/>
              </a:solidFill>
              <a:latin typeface="Arial"/>
              <a:ea typeface="Arial"/>
              <a:cs typeface="Arial"/>
              <a:sym typeface="Arial"/>
            </a:endParaRPr>
          </a:p>
          <a:p>
            <a:pPr marL="0" marR="0" lvl="0" indent="0" algn="ctr" rtl="0">
              <a:lnSpc>
                <a:spcPct val="100000"/>
              </a:lnSpc>
              <a:spcBef>
                <a:spcPts val="1050"/>
              </a:spcBef>
              <a:spcAft>
                <a:spcPts val="0"/>
              </a:spcAft>
              <a:buNone/>
            </a:pPr>
            <a:r>
              <a:rPr lang="en" sz="2800" b="1" i="0" u="none" strike="noStrike" cap="none" dirty="0">
                <a:solidFill>
                  <a:srgbClr val="083763"/>
                </a:solidFill>
                <a:latin typeface="+mj-lt"/>
                <a:ea typeface="Arial"/>
                <a:cs typeface="Arial"/>
                <a:sym typeface="Arial"/>
              </a:rPr>
              <a:t>martin.yapur@noaa.gov</a:t>
            </a:r>
            <a:endParaRPr sz="2800" b="1" i="0" u="none" strike="noStrike" cap="none" dirty="0">
              <a:solidFill>
                <a:srgbClr val="083763"/>
              </a:solidFill>
              <a:latin typeface="+mj-lt"/>
              <a:ea typeface="Arial"/>
              <a:cs typeface="Arial"/>
              <a:sym typeface="Arial"/>
            </a:endParaRPr>
          </a:p>
          <a:p>
            <a:pPr marL="0" marR="0" lvl="0" indent="0" algn="ctr" rtl="0">
              <a:lnSpc>
                <a:spcPct val="100000"/>
              </a:lnSpc>
              <a:spcBef>
                <a:spcPts val="750"/>
              </a:spcBef>
              <a:spcAft>
                <a:spcPts val="0"/>
              </a:spcAft>
              <a:buNone/>
            </a:pPr>
            <a:r>
              <a:rPr lang="en" sz="2000" b="1" i="0" u="none" strike="noStrike" cap="none" dirty="0">
                <a:solidFill>
                  <a:srgbClr val="083763"/>
                </a:solidFill>
                <a:latin typeface="+mj-lt"/>
                <a:ea typeface="Arial"/>
                <a:cs typeface="Arial"/>
                <a:sym typeface="Arial"/>
              </a:rPr>
              <a:t>301 713-7167</a:t>
            </a:r>
            <a:endParaRPr sz="2000" dirty="0">
              <a:latin typeface="+mj-lt"/>
            </a:endParaRPr>
          </a:p>
          <a:p>
            <a:pPr marL="0" marR="0" lvl="0" indent="0" algn="ctr" rtl="0">
              <a:lnSpc>
                <a:spcPct val="100000"/>
              </a:lnSpc>
              <a:spcBef>
                <a:spcPts val="750"/>
              </a:spcBef>
              <a:spcAft>
                <a:spcPts val="0"/>
              </a:spcAft>
              <a:buNone/>
            </a:pPr>
            <a:r>
              <a:rPr lang="en" sz="2000" b="1" i="0" u="none" strike="noStrike" cap="none" dirty="0">
                <a:solidFill>
                  <a:srgbClr val="083763"/>
                </a:solidFill>
                <a:latin typeface="+mj-lt"/>
                <a:ea typeface="Arial"/>
                <a:cs typeface="Arial"/>
                <a:sym typeface="Arial"/>
              </a:rPr>
              <a:t>1335 East West Highway</a:t>
            </a:r>
            <a:endParaRPr sz="2000" dirty="0">
              <a:latin typeface="+mj-lt"/>
            </a:endParaRPr>
          </a:p>
          <a:p>
            <a:pPr marL="0" marR="0" lvl="0" indent="0" algn="ctr" rtl="0">
              <a:lnSpc>
                <a:spcPct val="100000"/>
              </a:lnSpc>
              <a:spcBef>
                <a:spcPts val="750"/>
              </a:spcBef>
              <a:spcAft>
                <a:spcPts val="0"/>
              </a:spcAft>
              <a:buNone/>
            </a:pPr>
            <a:r>
              <a:rPr lang="en" sz="2000" b="1" i="0" u="none" strike="noStrike" cap="none" dirty="0">
                <a:solidFill>
                  <a:srgbClr val="083763"/>
                </a:solidFill>
                <a:latin typeface="+mj-lt"/>
                <a:ea typeface="Arial"/>
                <a:cs typeface="Arial"/>
                <a:sym typeface="Arial"/>
              </a:rPr>
              <a:t>SSMC1 - 5226</a:t>
            </a:r>
            <a:endParaRPr sz="2000" b="1" i="0" u="none" strike="noStrike" cap="none" dirty="0">
              <a:solidFill>
                <a:srgbClr val="083763"/>
              </a:solidFill>
              <a:latin typeface="+mj-lt"/>
              <a:ea typeface="Arial"/>
              <a:cs typeface="Arial"/>
              <a:sym typeface="Arial"/>
            </a:endParaRPr>
          </a:p>
          <a:p>
            <a:pPr marL="0" marR="0" lvl="0" indent="0" algn="ctr" rtl="0">
              <a:lnSpc>
                <a:spcPct val="100000"/>
              </a:lnSpc>
              <a:spcBef>
                <a:spcPts val="750"/>
              </a:spcBef>
              <a:spcAft>
                <a:spcPts val="0"/>
              </a:spcAft>
              <a:buNone/>
            </a:pPr>
            <a:r>
              <a:rPr lang="en" sz="2000" b="1" i="0" u="none" strike="noStrike" cap="none" dirty="0">
                <a:solidFill>
                  <a:srgbClr val="083763"/>
                </a:solidFill>
                <a:latin typeface="+mj-lt"/>
                <a:ea typeface="Arial"/>
                <a:cs typeface="Arial"/>
                <a:sym typeface="Arial"/>
              </a:rPr>
              <a:t>Silver Spring , MD 20910</a:t>
            </a:r>
            <a:endParaRPr sz="2000" dirty="0">
              <a:latin typeface="+mj-lt"/>
            </a:endParaRPr>
          </a:p>
          <a:p>
            <a:pPr marL="0" marR="0" lvl="0" indent="0" algn="ctr" rtl="0">
              <a:lnSpc>
                <a:spcPct val="100000"/>
              </a:lnSpc>
              <a:spcBef>
                <a:spcPts val="525"/>
              </a:spcBef>
              <a:spcAft>
                <a:spcPts val="0"/>
              </a:spcAft>
              <a:buNone/>
            </a:pPr>
            <a:endParaRPr sz="105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65180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75000"/>
            </a:schemeClr>
          </a:fgClr>
          <a:bgClr>
            <a:schemeClr val="bg1"/>
          </a:bgClr>
        </a:pattFill>
        <a:effectLst/>
      </p:bgPr>
    </p:bg>
    <p:spTree>
      <p:nvGrpSpPr>
        <p:cNvPr id="1" name=""/>
        <p:cNvGrpSpPr/>
        <p:nvPr/>
      </p:nvGrpSpPr>
      <p:grpSpPr>
        <a:xfrm>
          <a:off x="0" y="0"/>
          <a:ext cx="0" cy="0"/>
          <a:chOff x="0" y="0"/>
          <a:chExt cx="0" cy="0"/>
        </a:xfrm>
      </p:grpSpPr>
      <p:pic>
        <p:nvPicPr>
          <p:cNvPr id="7" name="Google Shape;142;p21">
            <a:extLst>
              <a:ext uri="{FF2B5EF4-FFF2-40B4-BE49-F238E27FC236}">
                <a16:creationId xmlns:a16="http://schemas.microsoft.com/office/drawing/2014/main" xmlns="" id="{9ACD2AFF-E765-4DEB-9193-0B5439BC0D85}"/>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4" name="Rectangle 13">
            <a:extLst>
              <a:ext uri="{FF2B5EF4-FFF2-40B4-BE49-F238E27FC236}">
                <a16:creationId xmlns:a16="http://schemas.microsoft.com/office/drawing/2014/main" xmlns="" id="{699449F9-65A4-4ED0-8210-A323C9E10F70}"/>
              </a:ext>
            </a:extLst>
          </p:cNvPr>
          <p:cNvSpPr/>
          <p:nvPr/>
        </p:nvSpPr>
        <p:spPr>
          <a:xfrm>
            <a:off x="-32658" y="4934125"/>
            <a:ext cx="12224658" cy="1923875"/>
          </a:xfrm>
          <a:prstGeom prst="rect">
            <a:avLst/>
          </a:prstGeom>
          <a:gradFill flip="none" rotWithShape="1">
            <a:gsLst>
              <a:gs pos="0">
                <a:schemeClr val="accent1">
                  <a:shade val="30000"/>
                  <a:satMod val="115000"/>
                </a:schemeClr>
              </a:gs>
              <a:gs pos="50000">
                <a:schemeClr val="accent1">
                  <a:shade val="67500"/>
                  <a:satMod val="115000"/>
                  <a:alpha val="82000"/>
                </a:schemeClr>
              </a:gs>
              <a:gs pos="100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0D41BAE9-A529-41A0-92D4-758124341160}"/>
              </a:ext>
            </a:extLst>
          </p:cNvPr>
          <p:cNvSpPr txBox="1"/>
          <p:nvPr/>
        </p:nvSpPr>
        <p:spPr>
          <a:xfrm>
            <a:off x="245600" y="5896062"/>
            <a:ext cx="12192000" cy="677108"/>
          </a:xfrm>
          <a:prstGeom prst="rect">
            <a:avLst/>
          </a:prstGeom>
          <a:noFill/>
        </p:spPr>
        <p:txBody>
          <a:bodyPr wrap="square" lIns="0" tIns="0" rIns="0" bIns="0" rtlCol="0" anchor="t">
            <a:spAutoFit/>
          </a:bodyPr>
          <a:lstStyle/>
          <a:p>
            <a:pPr algn="ctr"/>
            <a:r>
              <a:rPr lang="en-US" sz="4400" b="1" dirty="0">
                <a:solidFill>
                  <a:schemeClr val="bg1"/>
                </a:solidFill>
                <a:latin typeface="+mj-lt"/>
                <a:cs typeface="Segoe UI Semibold" panose="020B0702040204020203" pitchFamily="34" charset="0"/>
              </a:rPr>
              <a:t>See you all at WGISS-47 in Silver Spring!</a:t>
            </a:r>
            <a:endParaRPr lang="en-US" sz="4400" dirty="0">
              <a:solidFill>
                <a:schemeClr val="bg1"/>
              </a:solidFill>
              <a:latin typeface="+mj-lt"/>
              <a:cs typeface="Segoe UI Semibold" panose="020B0702040204020203" pitchFamily="34" charset="0"/>
            </a:endParaRPr>
          </a:p>
        </p:txBody>
      </p:sp>
    </p:spTree>
    <p:extLst>
      <p:ext uri="{BB962C8B-B14F-4D97-AF65-F5344CB8AC3E}">
        <p14:creationId xmlns:p14="http://schemas.microsoft.com/office/powerpoint/2010/main" val="3538853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109636"/>
            <a:ext cx="8381996" cy="984885"/>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Workshop Location: </a:t>
            </a:r>
          </a:p>
          <a:p>
            <a:pPr algn="ctr"/>
            <a:r>
              <a:rPr lang="en-US" sz="3200" b="1" dirty="0">
                <a:latin typeface="+mj-lt"/>
                <a:cs typeface="Segoe UI Semibold" panose="020B0702040204020203" pitchFamily="34" charset="0"/>
              </a:rPr>
              <a:t>Silver Spring Civic Building</a:t>
            </a:r>
            <a:endParaRPr lang="en-US" sz="32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601249" y="178744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C2F00EDD-C211-452A-8B9A-DC9F8283ABC2}"/>
              </a:ext>
            </a:extLst>
          </p:cNvPr>
          <p:cNvSpPr txBox="1"/>
          <p:nvPr/>
        </p:nvSpPr>
        <p:spPr>
          <a:xfrm>
            <a:off x="2179530" y="1173255"/>
            <a:ext cx="8229600" cy="369332"/>
          </a:xfrm>
          <a:prstGeom prst="rect">
            <a:avLst/>
          </a:prstGeom>
          <a:noFill/>
        </p:spPr>
        <p:txBody>
          <a:bodyPr wrap="square" lIns="0" tIns="0" rIns="0" bIns="0" rtlCol="0">
            <a:spAutoFit/>
          </a:bodyPr>
          <a:lstStyle/>
          <a:p>
            <a:pPr lvl="0" algn="ctr"/>
            <a:r>
              <a:rPr lang="en-US" sz="2400" b="1" dirty="0">
                <a:solidFill>
                  <a:srgbClr val="323232"/>
                </a:solidFill>
                <a:latin typeface="+mj-lt"/>
              </a:rPr>
              <a:t>One Veterans Plaza, Silver Spring, Maryland 20910</a:t>
            </a:r>
          </a:p>
        </p:txBody>
      </p: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2</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0" y="2029816"/>
            <a:ext cx="11599102" cy="2185214"/>
          </a:xfrm>
          <a:prstGeom prst="rect">
            <a:avLst/>
          </a:prstGeom>
          <a:noFill/>
        </p:spPr>
        <p:txBody>
          <a:bodyPr wrap="square" rtlCol="0">
            <a:spAutoFit/>
          </a:bodyPr>
          <a:lstStyle/>
          <a:p>
            <a:pPr marL="514350" lvl="1" algn="just">
              <a:buClr>
                <a:schemeClr val="dk1"/>
              </a:buClr>
              <a:buSzPct val="100000"/>
            </a:pPr>
            <a:r>
              <a:rPr lang="en-US" sz="2000" b="1" u="sng" dirty="0">
                <a:solidFill>
                  <a:schemeClr val="accent2"/>
                </a:solidFill>
                <a:latin typeface="+mj-lt"/>
                <a:hlinkClick r:id="rId2"/>
              </a:rPr>
              <a:t>Silver Spring</a:t>
            </a:r>
            <a:r>
              <a:rPr lang="en-US" sz="2000" b="1" dirty="0">
                <a:solidFill>
                  <a:srgbClr val="C00000"/>
                </a:solidFill>
                <a:latin typeface="+mj-lt"/>
              </a:rPr>
              <a:t>,</a:t>
            </a:r>
            <a:r>
              <a:rPr lang="en-US" sz="2000" b="1" dirty="0">
                <a:solidFill>
                  <a:schemeClr val="accent2"/>
                </a:solidFill>
                <a:latin typeface="+mj-lt"/>
              </a:rPr>
              <a:t> </a:t>
            </a:r>
            <a:r>
              <a:rPr lang="en-US" sz="2000" b="1" dirty="0">
                <a:solidFill>
                  <a:srgbClr val="C00000"/>
                </a:solidFill>
                <a:latin typeface="+mj-lt"/>
              </a:rPr>
              <a:t>Maryland</a:t>
            </a:r>
            <a:r>
              <a:rPr lang="en-US" sz="2000" b="1" dirty="0">
                <a:solidFill>
                  <a:schemeClr val="accent2"/>
                </a:solidFill>
                <a:latin typeface="+mj-lt"/>
              </a:rPr>
              <a:t> </a:t>
            </a:r>
            <a:r>
              <a:rPr lang="en-US" sz="1500" b="1" dirty="0">
                <a:latin typeface="+mj-lt"/>
              </a:rPr>
              <a:t>is the largest inner suburb of Washington, D.C. on the Maryland side, and is located just north of Washington, D.C. in Montgomery County.  Minutes away from our nation’s capital, Silver Spring combines a vibrant, laid-back atmosphere with an eclectic mix of dining, shopping, and entertainment, for community.  The Silver Spring Civic Building at Veterans Plaza is a premier event facility that provides an elegant setting for all types of events.  Veterans Plaza, located outside of the Civic Building, includes a memorial commemorating the service of veterans of Silver Spring and Montgomery County, Maryland.</a:t>
            </a:r>
          </a:p>
          <a:p>
            <a:pPr marL="76200" lvl="0" algn="just">
              <a:spcBef>
                <a:spcPts val="560"/>
              </a:spcBef>
              <a:buClr>
                <a:schemeClr val="dk1"/>
              </a:buClr>
              <a:buSzPts val="2400"/>
            </a:pPr>
            <a:endParaRPr lang="en-US" b="1" dirty="0">
              <a:latin typeface="+mj-lt"/>
              <a:ea typeface="Calibri"/>
              <a:cs typeface="Calibri"/>
              <a:sym typeface="Calibri"/>
            </a:endParaRPr>
          </a:p>
          <a:p>
            <a:pPr algn="just"/>
            <a:endParaRPr lang="en-US" dirty="0">
              <a:latin typeface="+mj-lt"/>
            </a:endParaRPr>
          </a:p>
        </p:txBody>
      </p:sp>
      <p:pic>
        <p:nvPicPr>
          <p:cNvPr id="21" name="Google Shape;60;p11">
            <a:extLst>
              <a:ext uri="{FF2B5EF4-FFF2-40B4-BE49-F238E27FC236}">
                <a16:creationId xmlns:a16="http://schemas.microsoft.com/office/drawing/2014/main" xmlns="" id="{0613641F-A6D5-4891-ADD8-9B595743063D}"/>
              </a:ext>
            </a:extLst>
          </p:cNvPr>
          <p:cNvPicPr preferRelativeResize="0"/>
          <p:nvPr/>
        </p:nvPicPr>
        <p:blipFill>
          <a:blip r:embed="rId3">
            <a:alphaModFix/>
          </a:blip>
          <a:stretch>
            <a:fillRect/>
          </a:stretch>
        </p:blipFill>
        <p:spPr>
          <a:xfrm>
            <a:off x="601249" y="3697619"/>
            <a:ext cx="10997853" cy="2535225"/>
          </a:xfrm>
          <a:prstGeom prst="rect">
            <a:avLst/>
          </a:prstGeom>
          <a:noFill/>
          <a:ln>
            <a:noFill/>
          </a:ln>
        </p:spPr>
      </p:pic>
    </p:spTree>
    <p:extLst>
      <p:ext uri="{BB962C8B-B14F-4D97-AF65-F5344CB8AC3E}">
        <p14:creationId xmlns:p14="http://schemas.microsoft.com/office/powerpoint/2010/main" val="287362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Closest Airports to Silver Spring</a:t>
            </a:r>
            <a:endParaRPr lang="en-US" sz="32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601249" y="178744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C2F00EDD-C211-452A-8B9A-DC9F8283ABC2}"/>
              </a:ext>
            </a:extLst>
          </p:cNvPr>
          <p:cNvSpPr txBox="1"/>
          <p:nvPr/>
        </p:nvSpPr>
        <p:spPr>
          <a:xfrm>
            <a:off x="601249" y="1173255"/>
            <a:ext cx="10989502" cy="492443"/>
          </a:xfrm>
          <a:prstGeom prst="rect">
            <a:avLst/>
          </a:prstGeom>
          <a:noFill/>
        </p:spPr>
        <p:txBody>
          <a:bodyPr wrap="square" lIns="0" tIns="0" rIns="0" bIns="0" rtlCol="0">
            <a:spAutoFit/>
          </a:bodyPr>
          <a:lstStyle/>
          <a:p>
            <a:pPr lvl="0" algn="ctr"/>
            <a:r>
              <a:rPr lang="en-US" sz="1600" b="1" dirty="0">
                <a:solidFill>
                  <a:srgbClr val="323232"/>
                </a:solidFill>
                <a:latin typeface="+mj-lt"/>
              </a:rPr>
              <a:t>Silver Spring, Maryland is conveniently located within close proximity to three major airports. </a:t>
            </a:r>
          </a:p>
          <a:p>
            <a:pPr lvl="0" algn="ctr"/>
            <a:r>
              <a:rPr lang="en-US" sz="1600" b="1" dirty="0">
                <a:solidFill>
                  <a:srgbClr val="323232"/>
                </a:solidFill>
                <a:latin typeface="+mj-lt"/>
              </a:rPr>
              <a:t>Each web link below provides airport information, including car rental, shuttle service, maps and flight details</a:t>
            </a:r>
          </a:p>
        </p:txBody>
      </p: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3</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0" y="2029816"/>
            <a:ext cx="5461348" cy="3385542"/>
          </a:xfrm>
          <a:prstGeom prst="rect">
            <a:avLst/>
          </a:prstGeom>
          <a:noFill/>
        </p:spPr>
        <p:txBody>
          <a:bodyPr wrap="square" rtlCol="0">
            <a:spAutoFit/>
          </a:bodyPr>
          <a:lstStyle/>
          <a:p>
            <a:pPr>
              <a:buSzPct val="90000"/>
            </a:pPr>
            <a:r>
              <a:rPr lang="en-US" sz="1600" dirty="0">
                <a:latin typeface="+mj-lt"/>
              </a:rPr>
              <a:t>        The closest major airport is </a:t>
            </a:r>
            <a:r>
              <a:rPr lang="en-US" sz="1600" dirty="0" smtClean="0">
                <a:latin typeface="+mj-lt"/>
              </a:rPr>
              <a:t>:</a:t>
            </a:r>
            <a:endParaRPr lang="en-US" sz="1600" dirty="0">
              <a:latin typeface="+mj-lt"/>
            </a:endParaRPr>
          </a:p>
          <a:p>
            <a:pPr lvl="1" algn="just">
              <a:buSzPct val="90000"/>
            </a:pPr>
            <a:r>
              <a:rPr lang="en-US" sz="1600" b="1" u="sng" dirty="0">
                <a:solidFill>
                  <a:schemeClr val="accent2"/>
                </a:solidFill>
                <a:latin typeface="+mj-lt"/>
                <a:hlinkClick r:id="rId2"/>
              </a:rPr>
              <a:t>Ronald Reagan Washington National Airport</a:t>
            </a:r>
            <a:r>
              <a:rPr lang="en-US" sz="2000" b="1" dirty="0">
                <a:solidFill>
                  <a:schemeClr val="accent2"/>
                </a:solidFill>
                <a:latin typeface="+mj-lt"/>
                <a:hlinkClick r:id="rId2"/>
              </a:rPr>
              <a:t> </a:t>
            </a:r>
            <a:r>
              <a:rPr lang="en-US" sz="1600" b="1" dirty="0">
                <a:latin typeface="+mj-lt"/>
              </a:rPr>
              <a:t>(DCA),    </a:t>
            </a:r>
            <a:r>
              <a:rPr lang="en-US" sz="1600" dirty="0">
                <a:latin typeface="+mj-lt"/>
              </a:rPr>
              <a:t>which has international and domestic flights from Washington, District of Columbia and is 13 miles from Silver Spring, MD</a:t>
            </a:r>
          </a:p>
          <a:p>
            <a:pPr lvl="1">
              <a:buSzPct val="90000"/>
            </a:pPr>
            <a:endParaRPr lang="en-US" sz="1600" dirty="0">
              <a:latin typeface="+mj-lt"/>
            </a:endParaRPr>
          </a:p>
          <a:p>
            <a:pPr>
              <a:buSzPct val="90000"/>
            </a:pPr>
            <a:r>
              <a:rPr lang="en-US" sz="1600" dirty="0">
                <a:latin typeface="+mj-lt"/>
              </a:rPr>
              <a:t>       The second closest is </a:t>
            </a:r>
            <a:r>
              <a:rPr lang="en-US" sz="1600" dirty="0" smtClean="0">
                <a:latin typeface="+mj-lt"/>
              </a:rPr>
              <a:t>:</a:t>
            </a:r>
            <a:endParaRPr lang="en-US" sz="1600" dirty="0">
              <a:latin typeface="+mj-lt"/>
            </a:endParaRPr>
          </a:p>
          <a:p>
            <a:pPr lvl="1" algn="just">
              <a:buSzPct val="90000"/>
            </a:pPr>
            <a:r>
              <a:rPr lang="en-US" sz="1600" b="1" u="sng" dirty="0">
                <a:solidFill>
                  <a:schemeClr val="accent2"/>
                </a:solidFill>
                <a:latin typeface="+mj-lt"/>
                <a:hlinkClick r:id="rId3"/>
              </a:rPr>
              <a:t>Washington Dulles International Airport</a:t>
            </a:r>
            <a:r>
              <a:rPr lang="en-US" sz="1600" dirty="0">
                <a:latin typeface="+mj-lt"/>
              </a:rPr>
              <a:t> </a:t>
            </a:r>
            <a:r>
              <a:rPr lang="en-US" sz="1600" b="1" dirty="0">
                <a:latin typeface="+mj-lt"/>
              </a:rPr>
              <a:t>(IAD), </a:t>
            </a:r>
            <a:r>
              <a:rPr lang="en-US" sz="1600" dirty="0">
                <a:latin typeface="+mj-lt"/>
              </a:rPr>
              <a:t>which has international and domestic flights from Dulles, Virginia and is 30 miles from Silver Spring, MD</a:t>
            </a:r>
          </a:p>
          <a:p>
            <a:pPr lvl="1">
              <a:buSzPct val="90000"/>
            </a:pPr>
            <a:endParaRPr lang="en-US" sz="1600" dirty="0">
              <a:latin typeface="+mj-lt"/>
            </a:endParaRPr>
          </a:p>
          <a:p>
            <a:pPr>
              <a:buSzPct val="90000"/>
            </a:pPr>
            <a:r>
              <a:rPr lang="en-US" sz="1600" dirty="0">
                <a:latin typeface="+mj-lt"/>
              </a:rPr>
              <a:t>        Also within a reasonable distance is </a:t>
            </a:r>
            <a:r>
              <a:rPr lang="en-US" sz="1600" dirty="0" smtClean="0">
                <a:latin typeface="+mj-lt"/>
              </a:rPr>
              <a:t>:  </a:t>
            </a:r>
            <a:endParaRPr lang="en-US" sz="1600" b="1" u="sng" dirty="0">
              <a:latin typeface="+mj-lt"/>
            </a:endParaRPr>
          </a:p>
          <a:p>
            <a:pPr algn="just"/>
            <a:endParaRPr lang="en-US" dirty="0">
              <a:latin typeface="+mj-lt"/>
            </a:endParaRPr>
          </a:p>
        </p:txBody>
      </p:sp>
      <p:sp>
        <p:nvSpPr>
          <p:cNvPr id="7" name="TextBox 6">
            <a:extLst>
              <a:ext uri="{FF2B5EF4-FFF2-40B4-BE49-F238E27FC236}">
                <a16:creationId xmlns:a16="http://schemas.microsoft.com/office/drawing/2014/main" xmlns="" id="{DF57E729-3DBE-4225-AAAF-117FC6F68BC1}"/>
              </a:ext>
            </a:extLst>
          </p:cNvPr>
          <p:cNvSpPr txBox="1"/>
          <p:nvPr/>
        </p:nvSpPr>
        <p:spPr>
          <a:xfrm>
            <a:off x="-8260" y="5048977"/>
            <a:ext cx="5469607" cy="1846659"/>
          </a:xfrm>
          <a:prstGeom prst="rect">
            <a:avLst/>
          </a:prstGeom>
          <a:noFill/>
        </p:spPr>
        <p:txBody>
          <a:bodyPr wrap="square" rtlCol="0">
            <a:spAutoFit/>
          </a:bodyPr>
          <a:lstStyle/>
          <a:p>
            <a:pPr lvl="1" algn="just">
              <a:buSzPct val="90000"/>
            </a:pPr>
            <a:r>
              <a:rPr lang="en-US" sz="1600" b="1" u="sng" dirty="0">
                <a:solidFill>
                  <a:schemeClr val="accent2"/>
                </a:solidFill>
                <a:latin typeface="+mj-lt"/>
                <a:hlinkClick r:id="rId4"/>
              </a:rPr>
              <a:t>Baltimore/Washington International Thurgood  Marshall Airport </a:t>
            </a:r>
            <a:r>
              <a:rPr lang="en-US" sz="1600" b="1" dirty="0">
                <a:solidFill>
                  <a:schemeClr val="accent2"/>
                </a:solidFill>
                <a:latin typeface="+mj-lt"/>
              </a:rPr>
              <a:t> </a:t>
            </a:r>
            <a:r>
              <a:rPr lang="en-US" sz="1600" b="1" dirty="0">
                <a:latin typeface="+mj-lt"/>
              </a:rPr>
              <a:t>(BWI</a:t>
            </a:r>
            <a:r>
              <a:rPr lang="en-US" sz="1600" b="1" dirty="0" smtClean="0">
                <a:latin typeface="+mj-lt"/>
              </a:rPr>
              <a:t>)</a:t>
            </a:r>
            <a:r>
              <a:rPr lang="en-US" sz="1600" dirty="0" smtClean="0">
                <a:latin typeface="+mj-lt"/>
              </a:rPr>
              <a:t>, This </a:t>
            </a:r>
            <a:r>
              <a:rPr lang="en-US" sz="1600" dirty="0">
                <a:latin typeface="+mj-lt"/>
              </a:rPr>
              <a:t>airport has international and  domestic flights from Baltimore, Maryland and is 31 miles  from the center of Silver Spring, MD</a:t>
            </a:r>
            <a:endParaRPr lang="en-US" sz="1600" b="1" dirty="0">
              <a:latin typeface="+mj-lt"/>
              <a:ea typeface="Calibri"/>
              <a:cs typeface="Calibri"/>
              <a:sym typeface="Calibri"/>
            </a:endParaRPr>
          </a:p>
          <a:p>
            <a:pPr lvl="1">
              <a:buSzPct val="90000"/>
            </a:pPr>
            <a:r>
              <a:rPr lang="en-US" sz="1600" dirty="0">
                <a:latin typeface="+mj-lt"/>
              </a:rPr>
              <a:t>   </a:t>
            </a:r>
            <a:endParaRPr lang="en-US" sz="1600" b="1" u="sng" dirty="0">
              <a:latin typeface="+mj-lt"/>
            </a:endParaRPr>
          </a:p>
          <a:p>
            <a:endParaRPr lang="en-US" dirty="0">
              <a:latin typeface="+mj-lt"/>
            </a:endParaRPr>
          </a:p>
        </p:txBody>
      </p:sp>
      <p:pic>
        <p:nvPicPr>
          <p:cNvPr id="15" name="Picture 14">
            <a:extLst>
              <a:ext uri="{FF2B5EF4-FFF2-40B4-BE49-F238E27FC236}">
                <a16:creationId xmlns:a16="http://schemas.microsoft.com/office/drawing/2014/main" xmlns="" id="{FF8B2D05-FD6B-482A-8915-2ED849188D51}"/>
              </a:ext>
            </a:extLst>
          </p:cNvPr>
          <p:cNvPicPr>
            <a:picLocks noChangeAspect="1"/>
          </p:cNvPicPr>
          <p:nvPr/>
        </p:nvPicPr>
        <p:blipFill>
          <a:blip r:embed="rId5"/>
          <a:stretch>
            <a:fillRect/>
          </a:stretch>
        </p:blipFill>
        <p:spPr>
          <a:xfrm>
            <a:off x="5861127" y="2098337"/>
            <a:ext cx="5749315" cy="3832875"/>
          </a:xfrm>
          <a:prstGeom prst="rect">
            <a:avLst/>
          </a:prstGeom>
        </p:spPr>
      </p:pic>
    </p:spTree>
    <p:extLst>
      <p:ext uri="{BB962C8B-B14F-4D97-AF65-F5344CB8AC3E}">
        <p14:creationId xmlns:p14="http://schemas.microsoft.com/office/powerpoint/2010/main" val="4132075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Airport Transfer: DCA to Silver Spring</a:t>
            </a:r>
            <a:endParaRPr lang="en-US" sz="32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601249" y="178744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C2F00EDD-C211-452A-8B9A-DC9F8283ABC2}"/>
              </a:ext>
            </a:extLst>
          </p:cNvPr>
          <p:cNvSpPr txBox="1"/>
          <p:nvPr/>
        </p:nvSpPr>
        <p:spPr>
          <a:xfrm>
            <a:off x="814191" y="1111454"/>
            <a:ext cx="10989502" cy="492443"/>
          </a:xfrm>
          <a:prstGeom prst="rect">
            <a:avLst/>
          </a:prstGeom>
          <a:noFill/>
        </p:spPr>
        <p:txBody>
          <a:bodyPr wrap="square" lIns="0" tIns="0" rIns="0" bIns="0" rtlCol="0">
            <a:spAutoFit/>
          </a:bodyPr>
          <a:lstStyle/>
          <a:p>
            <a:pPr lvl="0" algn="ctr"/>
            <a:r>
              <a:rPr lang="en-US" sz="1600" b="1" dirty="0">
                <a:solidFill>
                  <a:srgbClr val="323232"/>
                </a:solidFill>
                <a:latin typeface="+mj-lt"/>
              </a:rPr>
              <a:t>Silver Spring, Maryland is conveniently located within close proximity to three major airports. </a:t>
            </a:r>
          </a:p>
          <a:p>
            <a:pPr lvl="0" algn="ctr"/>
            <a:r>
              <a:rPr lang="en-US" sz="1600" b="1" dirty="0">
                <a:solidFill>
                  <a:srgbClr val="323232"/>
                </a:solidFill>
                <a:latin typeface="+mj-lt"/>
              </a:rPr>
              <a:t>Each web link below provides airport information, including car rental, shuttle service, maps and flight details</a:t>
            </a:r>
          </a:p>
        </p:txBody>
      </p: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4</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177452" y="1895149"/>
            <a:ext cx="11837096" cy="4678204"/>
          </a:xfrm>
          <a:prstGeom prst="rect">
            <a:avLst/>
          </a:prstGeom>
          <a:noFill/>
        </p:spPr>
        <p:txBody>
          <a:bodyPr wrap="square" rtlCol="0">
            <a:spAutoFit/>
          </a:bodyPr>
          <a:lstStyle/>
          <a:p>
            <a:pPr algn="just">
              <a:buSzPct val="90000"/>
            </a:pPr>
            <a:r>
              <a:rPr lang="en-US" b="1" dirty="0">
                <a:latin typeface="+mj-lt"/>
              </a:rPr>
              <a:t>Via Car: </a:t>
            </a:r>
            <a:r>
              <a:rPr lang="en-US" sz="1600" dirty="0">
                <a:latin typeface="+mj-lt"/>
              </a:rPr>
              <a:t>It’s best to use in-car GPS or built-in directions on cell phone for the most up-to-date directions based on current traffic and road closures, but turn-by-turn directions can be found </a:t>
            </a:r>
            <a:r>
              <a:rPr lang="en-US" sz="1600" b="1" u="sng" kern="0" dirty="0">
                <a:solidFill>
                  <a:schemeClr val="accent2">
                    <a:lumMod val="75000"/>
                  </a:schemeClr>
                </a:solidFill>
                <a:latin typeface="+mj-lt"/>
                <a:cs typeface="Arial"/>
                <a:sym typeface="Arial"/>
                <a:hlinkClick r:id="rId2"/>
              </a:rPr>
              <a:t>here</a:t>
            </a:r>
            <a:endParaRPr lang="en-US" sz="1600" b="1" dirty="0">
              <a:latin typeface="+mj-lt"/>
            </a:endParaRPr>
          </a:p>
          <a:p>
            <a:pPr algn="just">
              <a:buSzPct val="90000"/>
            </a:pPr>
            <a:endParaRPr lang="en-US" sz="1600" dirty="0">
              <a:latin typeface="+mj-lt"/>
            </a:endParaRPr>
          </a:p>
          <a:p>
            <a:pPr algn="just">
              <a:buSzPct val="90000"/>
            </a:pPr>
            <a:r>
              <a:rPr lang="en-US" b="1" dirty="0">
                <a:latin typeface="+mj-lt"/>
              </a:rPr>
              <a:t>Via Taxi: </a:t>
            </a:r>
            <a:r>
              <a:rPr lang="en-US" sz="1600" dirty="0">
                <a:latin typeface="+mj-lt"/>
              </a:rPr>
              <a:t>Taxis are easily accessible upon departure from National Airport. The estimated fare is $50 each way, but please consult your taxi cab operator for exact fare amounts </a:t>
            </a:r>
          </a:p>
          <a:p>
            <a:pPr algn="just">
              <a:buSzPct val="90000"/>
            </a:pPr>
            <a:endParaRPr lang="en-US" sz="1600" dirty="0">
              <a:latin typeface="+mj-lt"/>
            </a:endParaRPr>
          </a:p>
          <a:p>
            <a:pPr algn="just">
              <a:buSzPct val="90000"/>
            </a:pPr>
            <a:r>
              <a:rPr lang="en-US" b="1" dirty="0">
                <a:latin typeface="+mj-lt"/>
              </a:rPr>
              <a:t>Via Metro Rail</a:t>
            </a:r>
            <a:r>
              <a:rPr lang="en-US" sz="1600" b="1" dirty="0">
                <a:latin typeface="+mj-lt"/>
              </a:rPr>
              <a:t>: </a:t>
            </a:r>
          </a:p>
          <a:p>
            <a:pPr algn="just">
              <a:buSzPct val="90000"/>
            </a:pPr>
            <a:r>
              <a:rPr lang="en-US" sz="1600" b="1" u="sng" kern="0" dirty="0">
                <a:solidFill>
                  <a:schemeClr val="accent2">
                    <a:lumMod val="75000"/>
                  </a:schemeClr>
                </a:solidFill>
                <a:latin typeface="+mj-lt"/>
                <a:cs typeface="Arial"/>
                <a:sym typeface="Arial"/>
                <a:hlinkClick r:id="rId3">
                  <a:extLst>
                    <a:ext uri="{A12FA001-AC4F-418D-AE19-62706E023703}">
                      <ahyp:hlinkClr xmlns="" xmlns:ahyp="http://schemas.microsoft.com/office/drawing/2018/hyperlinkcolor" val="tx"/>
                    </a:ext>
                  </a:extLst>
                </a:hlinkClick>
              </a:rPr>
              <a:t>Washington, DC Metrorail system</a:t>
            </a:r>
            <a:r>
              <a:rPr lang="en-US" sz="1600" b="1" kern="0" dirty="0">
                <a:solidFill>
                  <a:schemeClr val="accent2">
                    <a:lumMod val="75000"/>
                  </a:schemeClr>
                </a:solidFill>
                <a:latin typeface="+mj-lt"/>
                <a:cs typeface="Arial"/>
                <a:sym typeface="Arial"/>
              </a:rPr>
              <a:t> </a:t>
            </a:r>
            <a:r>
              <a:rPr lang="en-US" sz="1600" dirty="0">
                <a:latin typeface="+mj-lt"/>
              </a:rPr>
              <a:t>has an elevated Metrorail station connected to the concourse level of Terminals B and C at Reagan National Airport. The Metrorail system provides easy and affordable access to locations throughout Washington, Virginia, and Maryland. Metrorail farecards may be purchased at machines located at all entrances to the </a:t>
            </a:r>
          </a:p>
          <a:p>
            <a:pPr algn="just">
              <a:buSzPct val="90000"/>
            </a:pPr>
            <a:r>
              <a:rPr lang="en-US" sz="1600" b="1" u="sng" kern="0" dirty="0">
                <a:solidFill>
                  <a:schemeClr val="accent2">
                    <a:lumMod val="75000"/>
                  </a:schemeClr>
                </a:solidFill>
                <a:latin typeface="+mj-lt"/>
                <a:cs typeface="Arial"/>
                <a:sym typeface="Arial"/>
                <a:hlinkClick r:id="rId4">
                  <a:extLst>
                    <a:ext uri="{A12FA001-AC4F-418D-AE19-62706E023703}">
                      <ahyp:hlinkClr xmlns="" xmlns:ahyp="http://schemas.microsoft.com/office/drawing/2018/hyperlinkcolor" val="tx"/>
                    </a:ext>
                  </a:extLst>
                </a:hlinkClick>
              </a:rPr>
              <a:t>Airport Metrorail station</a:t>
            </a:r>
            <a:r>
              <a:rPr lang="en-US" sz="1600" dirty="0">
                <a:latin typeface="+mj-lt"/>
              </a:rPr>
              <a:t>. The station is also fully accessible via elevators.</a:t>
            </a:r>
          </a:p>
          <a:p>
            <a:pPr algn="just">
              <a:buSzPct val="90000"/>
            </a:pPr>
            <a:r>
              <a:rPr lang="en-US" b="1" dirty="0">
                <a:latin typeface="+mj-lt"/>
              </a:rPr>
              <a:t>Getting to the Metrorail station from the Terminals:</a:t>
            </a:r>
          </a:p>
          <a:p>
            <a:pPr algn="just">
              <a:buSzPct val="90000"/>
            </a:pPr>
            <a:r>
              <a:rPr lang="en-US" sz="1600" b="1" u="sng" kern="0" dirty="0">
                <a:solidFill>
                  <a:schemeClr val="accent2">
                    <a:lumMod val="75000"/>
                  </a:schemeClr>
                </a:solidFill>
                <a:latin typeface="+mj-lt"/>
                <a:cs typeface="Arial"/>
                <a:sym typeface="Arial"/>
                <a:hlinkClick r:id="rId5">
                  <a:extLst>
                    <a:ext uri="{A12FA001-AC4F-418D-AE19-62706E023703}">
                      <ahyp:hlinkClr xmlns="" xmlns:ahyp="http://schemas.microsoft.com/office/drawing/2018/hyperlinkcolor" val="tx"/>
                    </a:ext>
                  </a:extLst>
                </a:hlinkClick>
              </a:rPr>
              <a:t>Terminal B and C </a:t>
            </a:r>
            <a:r>
              <a:rPr lang="en-US" sz="1600" dirty="0">
                <a:latin typeface="+mj-lt"/>
              </a:rPr>
              <a:t>Use either of two enclosed pedestrian bridges on the concourse level which connect directly to the station.</a:t>
            </a:r>
          </a:p>
          <a:p>
            <a:pPr algn="just">
              <a:buSzPct val="90000"/>
            </a:pPr>
            <a:r>
              <a:rPr lang="en-US" sz="1600" b="1" u="sng" kern="0" dirty="0">
                <a:solidFill>
                  <a:schemeClr val="accent2">
                    <a:lumMod val="75000"/>
                  </a:schemeClr>
                </a:solidFill>
                <a:latin typeface="+mj-lt"/>
                <a:cs typeface="Arial"/>
                <a:sym typeface="Arial"/>
                <a:hlinkClick r:id="rId6">
                  <a:extLst>
                    <a:ext uri="{A12FA001-AC4F-418D-AE19-62706E023703}">
                      <ahyp:hlinkClr xmlns="" xmlns:ahyp="http://schemas.microsoft.com/office/drawing/2018/hyperlinkcolor" val="tx"/>
                    </a:ext>
                  </a:extLst>
                </a:hlinkClick>
              </a:rPr>
              <a:t>Terminal A</a:t>
            </a:r>
            <a:r>
              <a:rPr lang="en-US" sz="1600" dirty="0">
                <a:latin typeface="+mj-lt"/>
              </a:rPr>
              <a:t> Exit the terminal to the </a:t>
            </a:r>
            <a:r>
              <a:rPr lang="en-US" sz="1600" dirty="0" err="1">
                <a:latin typeface="+mj-lt"/>
              </a:rPr>
              <a:t>streetside</a:t>
            </a:r>
            <a:r>
              <a:rPr lang="en-US" sz="1600" dirty="0">
                <a:latin typeface="+mj-lt"/>
              </a:rPr>
              <a:t> curb, and board any </a:t>
            </a:r>
            <a:r>
              <a:rPr lang="en-US" sz="1600" b="1" u="sng" kern="0" dirty="0">
                <a:solidFill>
                  <a:schemeClr val="accent2">
                    <a:lumMod val="75000"/>
                  </a:schemeClr>
                </a:solidFill>
                <a:latin typeface="+mj-lt"/>
                <a:cs typeface="Arial"/>
                <a:sym typeface="Arial"/>
                <a:hlinkClick r:id="rId7">
                  <a:extLst>
                    <a:ext uri="{A12FA001-AC4F-418D-AE19-62706E023703}">
                      <ahyp:hlinkClr xmlns="" xmlns:ahyp="http://schemas.microsoft.com/office/drawing/2018/hyperlinkcolor" val="tx"/>
                    </a:ext>
                  </a:extLst>
                </a:hlinkClick>
              </a:rPr>
              <a:t>“Airport Shuttle”</a:t>
            </a:r>
            <a:r>
              <a:rPr lang="en-US" sz="1600" b="1" dirty="0">
                <a:solidFill>
                  <a:schemeClr val="accent2">
                    <a:lumMod val="75000"/>
                  </a:schemeClr>
                </a:solidFill>
                <a:latin typeface="+mj-lt"/>
              </a:rPr>
              <a:t> </a:t>
            </a:r>
            <a:r>
              <a:rPr lang="en-US" sz="1600" dirty="0">
                <a:latin typeface="+mj-lt"/>
              </a:rPr>
              <a:t>bus. At the stops for Terminal B/C you can access an enclosed bridge which connects to the Metrorail station. </a:t>
            </a:r>
          </a:p>
          <a:p>
            <a:pPr algn="just">
              <a:buSzPct val="90000"/>
            </a:pPr>
            <a:r>
              <a:rPr lang="en-US" b="1" dirty="0">
                <a:latin typeface="+mj-lt"/>
              </a:rPr>
              <a:t>Getting to Silver Spring from the Metro Rail:</a:t>
            </a:r>
          </a:p>
          <a:p>
            <a:pPr algn="just">
              <a:buSzPct val="90000"/>
            </a:pPr>
            <a:r>
              <a:rPr lang="en-US" sz="1600" dirty="0">
                <a:latin typeface="+mj-lt"/>
              </a:rPr>
              <a:t>Take the Yellow line train towards Fort Totten.  Get off at Gallery Place.  Transfer to the Red line train towards Glenmont and get off at Silver Spring</a:t>
            </a:r>
            <a:endParaRPr lang="en-US" dirty="0">
              <a:latin typeface="+mj-lt"/>
            </a:endParaRPr>
          </a:p>
        </p:txBody>
      </p:sp>
    </p:spTree>
    <p:extLst>
      <p:ext uri="{BB962C8B-B14F-4D97-AF65-F5344CB8AC3E}">
        <p14:creationId xmlns:p14="http://schemas.microsoft.com/office/powerpoint/2010/main" val="2550254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Airport Transfer: IAD to Silver Spring</a:t>
            </a:r>
            <a:endParaRPr lang="en-US" sz="32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601249" y="178744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C2F00EDD-C211-452A-8B9A-DC9F8283ABC2}"/>
              </a:ext>
            </a:extLst>
          </p:cNvPr>
          <p:cNvSpPr txBox="1"/>
          <p:nvPr/>
        </p:nvSpPr>
        <p:spPr>
          <a:xfrm>
            <a:off x="814191" y="1111454"/>
            <a:ext cx="10989502" cy="492443"/>
          </a:xfrm>
          <a:prstGeom prst="rect">
            <a:avLst/>
          </a:prstGeom>
          <a:noFill/>
        </p:spPr>
        <p:txBody>
          <a:bodyPr wrap="square" lIns="0" tIns="0" rIns="0" bIns="0" rtlCol="0">
            <a:spAutoFit/>
          </a:bodyPr>
          <a:lstStyle/>
          <a:p>
            <a:pPr lvl="0" algn="ctr"/>
            <a:r>
              <a:rPr lang="en-US" sz="1600" b="1" dirty="0">
                <a:solidFill>
                  <a:srgbClr val="323232"/>
                </a:solidFill>
                <a:latin typeface="+mj-lt"/>
              </a:rPr>
              <a:t>Silver Spring, Maryland is conveniently located within close proximity to three major airports. </a:t>
            </a:r>
          </a:p>
          <a:p>
            <a:pPr lvl="0" algn="ctr"/>
            <a:r>
              <a:rPr lang="en-US" sz="1600" b="1" dirty="0">
                <a:solidFill>
                  <a:srgbClr val="323232"/>
                </a:solidFill>
                <a:latin typeface="+mj-lt"/>
              </a:rPr>
              <a:t>Each web link below provides airport information, including car rental, shuttle service, maps and flight details</a:t>
            </a:r>
          </a:p>
        </p:txBody>
      </p: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5</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162838" y="2037179"/>
            <a:ext cx="11837096" cy="3724096"/>
          </a:xfrm>
          <a:prstGeom prst="rect">
            <a:avLst/>
          </a:prstGeom>
          <a:noFill/>
        </p:spPr>
        <p:txBody>
          <a:bodyPr wrap="square" rtlCol="0">
            <a:spAutoFit/>
          </a:bodyPr>
          <a:lstStyle/>
          <a:p>
            <a:pPr algn="just">
              <a:buSzPct val="90000"/>
            </a:pPr>
            <a:r>
              <a:rPr lang="en-US" b="1" dirty="0">
                <a:latin typeface="+mj-lt"/>
              </a:rPr>
              <a:t>Via Car: </a:t>
            </a:r>
            <a:r>
              <a:rPr lang="en-US" sz="1600" dirty="0">
                <a:latin typeface="+mj-lt"/>
              </a:rPr>
              <a:t>It’s best to use in-car GPS or built-in directions on cell phone for the most up-to-date directions based on current traffic and road closures, but turn-by-turn directions can be found </a:t>
            </a:r>
            <a:r>
              <a:rPr lang="en-US" sz="1600" b="1" u="sng" kern="0" dirty="0">
                <a:solidFill>
                  <a:schemeClr val="accent2">
                    <a:lumMod val="75000"/>
                  </a:schemeClr>
                </a:solidFill>
                <a:latin typeface="+mj-lt"/>
                <a:cs typeface="Arial"/>
                <a:sym typeface="Arial"/>
                <a:hlinkClick r:id="rId2">
                  <a:extLst>
                    <a:ext uri="{A12FA001-AC4F-418D-AE19-62706E023703}">
                      <ahyp:hlinkClr xmlns="" xmlns:ahyp="http://schemas.microsoft.com/office/drawing/2018/hyperlinkcolor" val="tx"/>
                    </a:ext>
                  </a:extLst>
                </a:hlinkClick>
              </a:rPr>
              <a:t>here</a:t>
            </a:r>
            <a:endParaRPr lang="en-US" sz="1600" dirty="0">
              <a:latin typeface="+mj-lt"/>
            </a:endParaRPr>
          </a:p>
          <a:p>
            <a:pPr algn="just">
              <a:buSzPct val="90000"/>
            </a:pPr>
            <a:endParaRPr lang="en-US" b="1" dirty="0">
              <a:latin typeface="+mj-lt"/>
            </a:endParaRPr>
          </a:p>
          <a:p>
            <a:pPr algn="just">
              <a:buSzPct val="90000"/>
            </a:pPr>
            <a:r>
              <a:rPr lang="en-US" b="1" dirty="0">
                <a:latin typeface="+mj-lt"/>
              </a:rPr>
              <a:t>Via Taxi: </a:t>
            </a:r>
            <a:r>
              <a:rPr lang="en-US" sz="1600" b="1" u="sng" kern="0" dirty="0">
                <a:solidFill>
                  <a:schemeClr val="accent2">
                    <a:lumMod val="75000"/>
                  </a:schemeClr>
                </a:solidFill>
                <a:latin typeface="+mj-lt"/>
                <a:cs typeface="Arial"/>
                <a:sym typeface="Arial"/>
                <a:hlinkClick r:id="rId3">
                  <a:extLst>
                    <a:ext uri="{A12FA001-AC4F-418D-AE19-62706E023703}">
                      <ahyp:hlinkClr xmlns="" xmlns:ahyp="http://schemas.microsoft.com/office/drawing/2018/hyperlinkcolor" val="tx"/>
                    </a:ext>
                  </a:extLst>
                </a:hlinkClick>
              </a:rPr>
              <a:t>Washington Flyer Taxicabs</a:t>
            </a:r>
            <a:r>
              <a:rPr lang="en-US" sz="1600" b="1" kern="0" dirty="0">
                <a:solidFill>
                  <a:schemeClr val="accent2">
                    <a:lumMod val="75000"/>
                  </a:schemeClr>
                </a:solidFill>
                <a:latin typeface="+mj-lt"/>
                <a:cs typeface="Arial"/>
                <a:sym typeface="Arial"/>
              </a:rPr>
              <a:t> </a:t>
            </a:r>
            <a:r>
              <a:rPr lang="en-US" sz="1600" dirty="0">
                <a:latin typeface="+mj-lt"/>
              </a:rPr>
              <a:t>serve Washington Dulles International Airport (IAD) exclusively with 24-hour service to and from the Airport.  No reservations are necessary for taxi service.  Simply follow the signs for Ground Transportation or Taxi to the lower level of the Terminal, DOWN the ramp to Door 2 or Door 6.  A customer service representative is available 24-hours a day.  Please visit the link above for additional information</a:t>
            </a:r>
          </a:p>
          <a:p>
            <a:pPr algn="just">
              <a:buSzPct val="90000"/>
            </a:pPr>
            <a:endParaRPr lang="en-US" b="1" dirty="0">
              <a:latin typeface="+mj-lt"/>
            </a:endParaRPr>
          </a:p>
          <a:p>
            <a:pPr algn="just">
              <a:buSzPct val="90000"/>
            </a:pPr>
            <a:r>
              <a:rPr lang="en-US" b="1" dirty="0">
                <a:latin typeface="+mj-lt"/>
              </a:rPr>
              <a:t>Via Metro Rail: </a:t>
            </a:r>
            <a:r>
              <a:rPr lang="en-US" sz="1600" dirty="0">
                <a:latin typeface="+mj-lt"/>
              </a:rPr>
              <a:t>With direct service from Dulles Airport to Metro’s Silver Line, the </a:t>
            </a:r>
            <a:r>
              <a:rPr lang="en-US" sz="1600" b="1" u="sng" kern="0" dirty="0">
                <a:solidFill>
                  <a:schemeClr val="accent2">
                    <a:lumMod val="75000"/>
                  </a:schemeClr>
                </a:solidFill>
                <a:latin typeface="+mj-lt"/>
                <a:cs typeface="Arial"/>
                <a:sym typeface="Arial"/>
                <a:hlinkClick r:id="rId4">
                  <a:extLst>
                    <a:ext uri="{A12FA001-AC4F-418D-AE19-62706E023703}">
                      <ahyp:hlinkClr xmlns="" xmlns:ahyp="http://schemas.microsoft.com/office/drawing/2018/hyperlinkcolor" val="tx"/>
                    </a:ext>
                  </a:extLst>
                </a:hlinkClick>
              </a:rPr>
              <a:t>Silver Line Express Bus</a:t>
            </a:r>
            <a:r>
              <a:rPr lang="en-US" sz="1600" b="1" kern="0" dirty="0">
                <a:solidFill>
                  <a:schemeClr val="accent2">
                    <a:lumMod val="75000"/>
                  </a:schemeClr>
                </a:solidFill>
                <a:latin typeface="+mj-lt"/>
                <a:cs typeface="Arial"/>
                <a:sym typeface="Arial"/>
              </a:rPr>
              <a:t> </a:t>
            </a:r>
            <a:r>
              <a:rPr lang="en-US" sz="1600" dirty="0">
                <a:latin typeface="+mj-lt"/>
              </a:rPr>
              <a:t>provides a convenient, economical connection between Dulles’ Terminal and the </a:t>
            </a:r>
            <a:r>
              <a:rPr lang="en-US" sz="1600" b="1" u="sng" kern="0" dirty="0" err="1">
                <a:solidFill>
                  <a:schemeClr val="accent2">
                    <a:lumMod val="75000"/>
                  </a:schemeClr>
                </a:solidFill>
                <a:latin typeface="+mj-lt"/>
                <a:cs typeface="Arial"/>
                <a:sym typeface="Arial"/>
                <a:hlinkClick r:id="rId5">
                  <a:extLst>
                    <a:ext uri="{A12FA001-AC4F-418D-AE19-62706E023703}">
                      <ahyp:hlinkClr xmlns="" xmlns:ahyp="http://schemas.microsoft.com/office/drawing/2018/hyperlinkcolor" val="tx"/>
                    </a:ext>
                  </a:extLst>
                </a:hlinkClick>
              </a:rPr>
              <a:t>Wiehle</a:t>
            </a:r>
            <a:r>
              <a:rPr lang="en-US" sz="1600" b="1" u="sng" kern="0" dirty="0">
                <a:solidFill>
                  <a:schemeClr val="accent2">
                    <a:lumMod val="75000"/>
                  </a:schemeClr>
                </a:solidFill>
                <a:latin typeface="+mj-lt"/>
                <a:cs typeface="Arial"/>
                <a:sym typeface="Arial"/>
                <a:hlinkClick r:id="rId5">
                  <a:extLst>
                    <a:ext uri="{A12FA001-AC4F-418D-AE19-62706E023703}">
                      <ahyp:hlinkClr xmlns="" xmlns:ahyp="http://schemas.microsoft.com/office/drawing/2018/hyperlinkcolor" val="tx"/>
                    </a:ext>
                  </a:extLst>
                </a:hlinkClick>
              </a:rPr>
              <a:t>-Reston East Metro Rail Station on the Silver Line</a:t>
            </a:r>
            <a:r>
              <a:rPr lang="en-US" sz="1600" dirty="0">
                <a:latin typeface="+mj-lt"/>
              </a:rPr>
              <a:t>.   The trip from the airport to the metro station is about 20 minutes.</a:t>
            </a:r>
          </a:p>
          <a:p>
            <a:pPr algn="just">
              <a:buSzPct val="90000"/>
            </a:pPr>
            <a:r>
              <a:rPr lang="en-US" b="1" dirty="0">
                <a:latin typeface="+mj-lt"/>
              </a:rPr>
              <a:t>Getting to Silver Spring from the Metro Rail:</a:t>
            </a:r>
          </a:p>
          <a:p>
            <a:pPr algn="just">
              <a:buSzPct val="90000"/>
            </a:pPr>
            <a:r>
              <a:rPr lang="en-US" sz="1600" dirty="0">
                <a:latin typeface="+mj-lt"/>
              </a:rPr>
              <a:t>Take the Silver Line Train towards Largo.  Get off at Metro Center and transfer to the Red Line train towards Glenmont.  Get off at Silver Spring </a:t>
            </a:r>
          </a:p>
        </p:txBody>
      </p:sp>
    </p:spTree>
    <p:extLst>
      <p:ext uri="{BB962C8B-B14F-4D97-AF65-F5344CB8AC3E}">
        <p14:creationId xmlns:p14="http://schemas.microsoft.com/office/powerpoint/2010/main" val="3288363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Airport Transfer: BWI to Silver Spring</a:t>
            </a:r>
            <a:endParaRPr lang="en-US" sz="32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601249" y="178744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C2F00EDD-C211-452A-8B9A-DC9F8283ABC2}"/>
              </a:ext>
            </a:extLst>
          </p:cNvPr>
          <p:cNvSpPr txBox="1"/>
          <p:nvPr/>
        </p:nvSpPr>
        <p:spPr>
          <a:xfrm>
            <a:off x="601249" y="1096725"/>
            <a:ext cx="10989502" cy="246221"/>
          </a:xfrm>
          <a:prstGeom prst="rect">
            <a:avLst/>
          </a:prstGeom>
          <a:noFill/>
        </p:spPr>
        <p:txBody>
          <a:bodyPr wrap="square" lIns="0" tIns="0" rIns="0" bIns="0" rtlCol="0">
            <a:spAutoFit/>
          </a:bodyPr>
          <a:lstStyle/>
          <a:p>
            <a:pPr lvl="0" algn="ctr"/>
            <a:r>
              <a:rPr lang="en-US" sz="1600" b="1" dirty="0">
                <a:solidFill>
                  <a:srgbClr val="323232"/>
                </a:solidFill>
                <a:latin typeface="+mj-lt"/>
              </a:rPr>
              <a:t>*Please note there is no Metro Rail service from BWI Airport</a:t>
            </a:r>
          </a:p>
        </p:txBody>
      </p: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6</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162838" y="2037179"/>
            <a:ext cx="11837096" cy="4001095"/>
          </a:xfrm>
          <a:prstGeom prst="rect">
            <a:avLst/>
          </a:prstGeom>
          <a:noFill/>
        </p:spPr>
        <p:txBody>
          <a:bodyPr wrap="square" rtlCol="0">
            <a:spAutoFit/>
          </a:bodyPr>
          <a:lstStyle/>
          <a:p>
            <a:pPr algn="just">
              <a:buSzPct val="90000"/>
            </a:pPr>
            <a:r>
              <a:rPr lang="en-US" b="1" dirty="0">
                <a:latin typeface="+mj-lt"/>
              </a:rPr>
              <a:t>Via Car: </a:t>
            </a:r>
            <a:r>
              <a:rPr lang="en-US" sz="1600" dirty="0">
                <a:latin typeface="+mj-lt"/>
              </a:rPr>
              <a:t>It’s best to use in-car GPS or built-in directions on cell phone for the most up-to-date directions based on current traffic and road closures, but turn-by-turn directions can be found </a:t>
            </a:r>
            <a:r>
              <a:rPr lang="en-US" sz="1600" b="1" u="sng" kern="0" dirty="0">
                <a:solidFill>
                  <a:schemeClr val="accent2">
                    <a:lumMod val="75000"/>
                  </a:schemeClr>
                </a:solidFill>
                <a:latin typeface="+mj-lt"/>
                <a:cs typeface="Arial"/>
                <a:sym typeface="Arial"/>
                <a:hlinkClick r:id="rId2">
                  <a:extLst>
                    <a:ext uri="{A12FA001-AC4F-418D-AE19-62706E023703}">
                      <ahyp:hlinkClr xmlns="" xmlns:ahyp="http://schemas.microsoft.com/office/drawing/2018/hyperlinkcolor" val="tx"/>
                    </a:ext>
                  </a:extLst>
                </a:hlinkClick>
              </a:rPr>
              <a:t>here</a:t>
            </a:r>
            <a:endParaRPr lang="en-US" sz="1600" b="1" dirty="0">
              <a:solidFill>
                <a:schemeClr val="accent2">
                  <a:lumMod val="75000"/>
                </a:schemeClr>
              </a:solidFill>
              <a:latin typeface="+mj-lt"/>
            </a:endParaRPr>
          </a:p>
          <a:p>
            <a:pPr algn="just">
              <a:buSzPct val="90000"/>
            </a:pPr>
            <a:endParaRPr lang="en-US" b="1" dirty="0">
              <a:latin typeface="+mj-lt"/>
            </a:endParaRPr>
          </a:p>
          <a:p>
            <a:pPr algn="just">
              <a:buSzPct val="90000"/>
            </a:pPr>
            <a:r>
              <a:rPr lang="en-US" b="1" dirty="0">
                <a:latin typeface="+mj-lt"/>
              </a:rPr>
              <a:t>Via Taxi:  </a:t>
            </a:r>
            <a:r>
              <a:rPr lang="en-US" sz="1600" dirty="0">
                <a:latin typeface="+mj-lt"/>
              </a:rPr>
              <a:t>The </a:t>
            </a:r>
            <a:r>
              <a:rPr lang="en-US" sz="1600" b="1" u="sng" kern="0" dirty="0">
                <a:solidFill>
                  <a:schemeClr val="accent2">
                    <a:lumMod val="75000"/>
                  </a:schemeClr>
                </a:solidFill>
                <a:latin typeface="+mj-lt"/>
                <a:cs typeface="Arial"/>
                <a:sym typeface="Arial"/>
                <a:hlinkClick r:id="rId3">
                  <a:extLst>
                    <a:ext uri="{A12FA001-AC4F-418D-AE19-62706E023703}">
                      <ahyp:hlinkClr xmlns="" xmlns:ahyp="http://schemas.microsoft.com/office/drawing/2018/hyperlinkcolor" val="tx"/>
                    </a:ext>
                  </a:extLst>
                </a:hlinkClick>
              </a:rPr>
              <a:t>taxi stands</a:t>
            </a:r>
            <a:r>
              <a:rPr lang="en-US" sz="1600" b="1" kern="0" dirty="0">
                <a:solidFill>
                  <a:schemeClr val="accent2">
                    <a:lumMod val="75000"/>
                  </a:schemeClr>
                </a:solidFill>
                <a:latin typeface="+mj-lt"/>
                <a:cs typeface="Arial"/>
                <a:sym typeface="Arial"/>
              </a:rPr>
              <a:t> </a:t>
            </a:r>
            <a:r>
              <a:rPr lang="en-US" sz="1600" dirty="0">
                <a:latin typeface="+mj-lt"/>
              </a:rPr>
              <a:t>are located just outside of the baggage claim area on the Lower Level of BWI terminal near doors 5 and 13.  Please note that this service is available from BWI Airport only.  For cab service to BWI, please consult your local cab company   </a:t>
            </a:r>
          </a:p>
          <a:p>
            <a:pPr algn="just">
              <a:buSzPct val="90000"/>
            </a:pPr>
            <a:endParaRPr lang="en-US" b="1" dirty="0">
              <a:latin typeface="+mj-lt"/>
            </a:endParaRPr>
          </a:p>
          <a:p>
            <a:pPr algn="just">
              <a:buSzPct val="90000"/>
            </a:pPr>
            <a:r>
              <a:rPr lang="en-US" b="1" dirty="0">
                <a:latin typeface="+mj-lt"/>
              </a:rPr>
              <a:t>Via App-Based Ride Services (Uber/Lyft): </a:t>
            </a:r>
            <a:r>
              <a:rPr lang="en-US" sz="1600" dirty="0">
                <a:latin typeface="+mj-lt"/>
              </a:rPr>
              <a:t>App-based ride services provide pre-arranged transportation between BWI Marshall Airport and passenger-specified locations. Passengers arrange service online, typically using a smartphone app. Drivers use their personal, non-commercial vehicles to transport passengers.  App-based ride services pick up and drop off passengers at the terminal curbs on the Departures/Ticketing Level between doors 9 and 11</a:t>
            </a:r>
          </a:p>
          <a:p>
            <a:pPr algn="just">
              <a:buSzPct val="90000"/>
            </a:pPr>
            <a:endParaRPr lang="en-US" b="1" dirty="0">
              <a:latin typeface="+mj-lt"/>
            </a:endParaRPr>
          </a:p>
          <a:p>
            <a:pPr algn="just">
              <a:buSzPct val="90000"/>
            </a:pPr>
            <a:r>
              <a:rPr lang="en-US" b="1" dirty="0">
                <a:latin typeface="+mj-lt"/>
              </a:rPr>
              <a:t>Via Transit: </a:t>
            </a:r>
            <a:r>
              <a:rPr lang="en-US" sz="1600" dirty="0">
                <a:latin typeface="+mj-lt"/>
              </a:rPr>
              <a:t>Please visit the </a:t>
            </a:r>
            <a:r>
              <a:rPr lang="en-US" sz="1600" b="1" u="sng" kern="0" dirty="0">
                <a:solidFill>
                  <a:schemeClr val="accent2">
                    <a:lumMod val="75000"/>
                  </a:schemeClr>
                </a:solidFill>
                <a:latin typeface="+mj-lt"/>
                <a:cs typeface="Arial"/>
                <a:sym typeface="Arial"/>
                <a:hlinkClick r:id="rId4">
                  <a:extLst>
                    <a:ext uri="{A12FA001-AC4F-418D-AE19-62706E023703}">
                      <ahyp:hlinkClr xmlns="" xmlns:ahyp="http://schemas.microsoft.com/office/drawing/2018/hyperlinkcolor" val="tx"/>
                    </a:ext>
                  </a:extLst>
                </a:hlinkClick>
              </a:rPr>
              <a:t>BWI Transit page</a:t>
            </a:r>
            <a:r>
              <a:rPr lang="en-US" sz="1600" b="1" kern="0" dirty="0">
                <a:solidFill>
                  <a:schemeClr val="accent2">
                    <a:lumMod val="75000"/>
                  </a:schemeClr>
                </a:solidFill>
                <a:latin typeface="+mj-lt"/>
                <a:cs typeface="Arial"/>
                <a:sym typeface="Arial"/>
              </a:rPr>
              <a:t> </a:t>
            </a:r>
            <a:r>
              <a:rPr lang="en-US" sz="1600" dirty="0">
                <a:latin typeface="+mj-lt"/>
              </a:rPr>
              <a:t>to view a listing of the available bus/rail options to surrounding areas.  Please be sure to check with each company to confirm specific routes and availability, as not all options provide direct service to Silver Spring.</a:t>
            </a:r>
          </a:p>
        </p:txBody>
      </p:sp>
    </p:spTree>
    <p:extLst>
      <p:ext uri="{BB962C8B-B14F-4D97-AF65-F5344CB8AC3E}">
        <p14:creationId xmlns:p14="http://schemas.microsoft.com/office/powerpoint/2010/main" val="3905676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Getting Around Downtown Silver Spring</a:t>
            </a: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601249" y="178744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C2F00EDD-C211-452A-8B9A-DC9F8283ABC2}"/>
              </a:ext>
            </a:extLst>
          </p:cNvPr>
          <p:cNvSpPr txBox="1"/>
          <p:nvPr/>
        </p:nvSpPr>
        <p:spPr>
          <a:xfrm>
            <a:off x="601249" y="1173255"/>
            <a:ext cx="10989502" cy="492443"/>
          </a:xfrm>
          <a:prstGeom prst="rect">
            <a:avLst/>
          </a:prstGeom>
          <a:noFill/>
        </p:spPr>
        <p:txBody>
          <a:bodyPr wrap="square" lIns="0" tIns="0" rIns="0" bIns="0" rtlCol="0">
            <a:spAutoFit/>
          </a:bodyPr>
          <a:lstStyle/>
          <a:p>
            <a:pPr lvl="0" algn="ctr"/>
            <a:r>
              <a:rPr lang="en-US" sz="1600" b="1" dirty="0">
                <a:solidFill>
                  <a:srgbClr val="323232"/>
                </a:solidFill>
                <a:latin typeface="+mj-lt"/>
              </a:rPr>
              <a:t>Silver Spring, Maryland is conveniently located within close proximity to three major airports. </a:t>
            </a:r>
          </a:p>
          <a:p>
            <a:pPr lvl="0" algn="ctr"/>
            <a:r>
              <a:rPr lang="en-US" sz="1600" b="1" dirty="0">
                <a:solidFill>
                  <a:srgbClr val="323232"/>
                </a:solidFill>
                <a:latin typeface="+mj-lt"/>
              </a:rPr>
              <a:t>Each web link below provides airport information, including car rental, shuttle service, maps and flight details</a:t>
            </a:r>
          </a:p>
        </p:txBody>
      </p: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7</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542073" y="2000658"/>
            <a:ext cx="5461348" cy="4555093"/>
          </a:xfrm>
          <a:prstGeom prst="rect">
            <a:avLst/>
          </a:prstGeom>
          <a:noFill/>
        </p:spPr>
        <p:txBody>
          <a:bodyPr wrap="square" rtlCol="0">
            <a:spAutoFit/>
          </a:bodyPr>
          <a:lstStyle/>
          <a:p>
            <a:pPr algn="just">
              <a:buSzPct val="90000"/>
            </a:pPr>
            <a:r>
              <a:rPr lang="en-US" sz="1600" b="1" dirty="0">
                <a:latin typeface="+mj-lt"/>
              </a:rPr>
              <a:t>On Foot:   </a:t>
            </a:r>
          </a:p>
          <a:p>
            <a:pPr algn="just">
              <a:buSzPct val="90000"/>
            </a:pPr>
            <a:r>
              <a:rPr lang="en-US" sz="1600" dirty="0">
                <a:latin typeface="+mj-lt"/>
              </a:rPr>
              <a:t>Downtown Silver Spring is pedestrian-friendly, as there are many shops, restaurants, and entertainment options within minutes of the Civic Building and local hotels. </a:t>
            </a:r>
          </a:p>
          <a:p>
            <a:pPr algn="just">
              <a:buSzPct val="90000"/>
            </a:pPr>
            <a:r>
              <a:rPr lang="en-US" sz="1600" b="1" u="sng" kern="0" dirty="0">
                <a:solidFill>
                  <a:schemeClr val="accent2">
                    <a:lumMod val="75000"/>
                  </a:schemeClr>
                </a:solidFill>
                <a:latin typeface="+mj-lt"/>
                <a:cs typeface="Arial"/>
                <a:sym typeface="Arial"/>
                <a:hlinkClick r:id="rId2">
                  <a:extLst>
                    <a:ext uri="{A12FA001-AC4F-418D-AE19-62706E023703}">
                      <ahyp:hlinkClr xmlns="" xmlns:ahyp="http://schemas.microsoft.com/office/drawing/2018/hyperlinkcolor" val="tx"/>
                    </a:ext>
                  </a:extLst>
                </a:hlinkClick>
              </a:rPr>
              <a:t>Click here</a:t>
            </a:r>
            <a:r>
              <a:rPr lang="en-US" sz="1600" b="1" kern="0" dirty="0">
                <a:solidFill>
                  <a:schemeClr val="accent2">
                    <a:lumMod val="75000"/>
                  </a:schemeClr>
                </a:solidFill>
                <a:latin typeface="+mj-lt"/>
                <a:cs typeface="Arial"/>
                <a:sym typeface="Arial"/>
              </a:rPr>
              <a:t> </a:t>
            </a:r>
            <a:r>
              <a:rPr lang="en-US" sz="1600" dirty="0">
                <a:latin typeface="+mj-lt"/>
              </a:rPr>
              <a:t>to discover all the town has to offer!</a:t>
            </a:r>
          </a:p>
          <a:p>
            <a:pPr algn="just">
              <a:buSzPct val="90000"/>
            </a:pPr>
            <a:endParaRPr lang="en-US" sz="1600" dirty="0">
              <a:latin typeface="+mj-lt"/>
            </a:endParaRPr>
          </a:p>
          <a:p>
            <a:pPr algn="just">
              <a:buSzPct val="90000"/>
            </a:pPr>
            <a:r>
              <a:rPr lang="en-US" sz="1600" b="1" dirty="0">
                <a:latin typeface="+mj-lt"/>
              </a:rPr>
              <a:t>Driving and Parking:</a:t>
            </a:r>
          </a:p>
          <a:p>
            <a:pPr algn="just">
              <a:buSzPct val="90000"/>
            </a:pPr>
            <a:r>
              <a:rPr lang="en-US" sz="1600" dirty="0">
                <a:latin typeface="+mj-lt"/>
              </a:rPr>
              <a:t>Downtown Silver Spring offers plenty of parking in public parking garages lots throughout downtown. The public garages offer free parking on evenings and weekends and County holidays.  For parking information and locations, </a:t>
            </a:r>
            <a:r>
              <a:rPr lang="en-US" sz="1600" b="1" u="sng" kern="0" dirty="0">
                <a:solidFill>
                  <a:srgbClr val="C00000"/>
                </a:solidFill>
                <a:latin typeface="+mj-lt"/>
                <a:cs typeface="Arial"/>
                <a:sym typeface="Arial"/>
              </a:rPr>
              <a:t>C</a:t>
            </a:r>
            <a:r>
              <a:rPr lang="en-US" sz="1600" b="1" u="sng" kern="0" dirty="0">
                <a:solidFill>
                  <a:schemeClr val="accent2">
                    <a:lumMod val="75000"/>
                  </a:schemeClr>
                </a:solidFill>
                <a:latin typeface="+mj-lt"/>
                <a:cs typeface="Arial"/>
                <a:sym typeface="Arial"/>
                <a:hlinkClick r:id="rId3">
                  <a:extLst>
                    <a:ext uri="{A12FA001-AC4F-418D-AE19-62706E023703}">
                      <ahyp:hlinkClr xmlns="" xmlns:ahyp="http://schemas.microsoft.com/office/drawing/2018/hyperlinkcolor" val="tx"/>
                    </a:ext>
                  </a:extLst>
                </a:hlinkClick>
              </a:rPr>
              <a:t>lick here</a:t>
            </a:r>
            <a:r>
              <a:rPr lang="en-US" sz="1050" kern="0" dirty="0">
                <a:solidFill>
                  <a:srgbClr val="3C78D8"/>
                </a:solidFill>
                <a:latin typeface="Arial"/>
                <a:cs typeface="Arial"/>
                <a:sym typeface="Arial"/>
              </a:rPr>
              <a:t>.</a:t>
            </a:r>
          </a:p>
          <a:p>
            <a:pPr algn="just">
              <a:buSzPct val="90000"/>
            </a:pPr>
            <a:endParaRPr lang="en-US" sz="1600" dirty="0">
              <a:latin typeface="+mj-lt"/>
            </a:endParaRPr>
          </a:p>
          <a:p>
            <a:pPr algn="just">
              <a:buSzPct val="90000"/>
            </a:pPr>
            <a:r>
              <a:rPr lang="en-US" sz="1600" b="1" dirty="0">
                <a:latin typeface="+mj-lt"/>
              </a:rPr>
              <a:t>Local Transit: </a:t>
            </a:r>
          </a:p>
          <a:p>
            <a:pPr algn="just">
              <a:buSzPct val="90000"/>
            </a:pPr>
            <a:r>
              <a:rPr lang="en-US" sz="1600" dirty="0">
                <a:latin typeface="+mj-lt"/>
              </a:rPr>
              <a:t>There are several transit options available for moving about the city with ease. </a:t>
            </a:r>
          </a:p>
          <a:p>
            <a:pPr algn="just">
              <a:buSzPct val="90000"/>
            </a:pPr>
            <a:r>
              <a:rPr lang="en-US" sz="1600" b="1" u="sng" kern="0" dirty="0">
                <a:solidFill>
                  <a:schemeClr val="accent2">
                    <a:lumMod val="75000"/>
                  </a:schemeClr>
                </a:solidFill>
                <a:latin typeface="+mj-lt"/>
                <a:cs typeface="Arial"/>
                <a:sym typeface="Arial"/>
                <a:hlinkClick r:id="rId4">
                  <a:extLst>
                    <a:ext uri="{A12FA001-AC4F-418D-AE19-62706E023703}">
                      <ahyp:hlinkClr xmlns="" xmlns:ahyp="http://schemas.microsoft.com/office/drawing/2018/hyperlinkcolor" val="tx"/>
                    </a:ext>
                  </a:extLst>
                </a:hlinkClick>
              </a:rPr>
              <a:t>Click here</a:t>
            </a:r>
            <a:r>
              <a:rPr lang="en-US" sz="1600" b="1" kern="0" dirty="0">
                <a:solidFill>
                  <a:schemeClr val="accent2">
                    <a:lumMod val="75000"/>
                  </a:schemeClr>
                </a:solidFill>
                <a:latin typeface="+mj-lt"/>
                <a:cs typeface="Arial"/>
                <a:sym typeface="Arial"/>
              </a:rPr>
              <a:t> </a:t>
            </a:r>
            <a:r>
              <a:rPr lang="en-US" sz="1600" dirty="0">
                <a:latin typeface="+mj-lt"/>
              </a:rPr>
              <a:t>for more information.</a:t>
            </a:r>
          </a:p>
          <a:p>
            <a:pPr algn="just"/>
            <a:endParaRPr lang="en-US" dirty="0">
              <a:latin typeface="+mj-lt"/>
            </a:endParaRPr>
          </a:p>
        </p:txBody>
      </p:sp>
      <p:pic>
        <p:nvPicPr>
          <p:cNvPr id="18" name="Google Shape;100;p16">
            <a:extLst>
              <a:ext uri="{FF2B5EF4-FFF2-40B4-BE49-F238E27FC236}">
                <a16:creationId xmlns:a16="http://schemas.microsoft.com/office/drawing/2014/main" xmlns="" id="{A942B95D-5E45-4B34-A57C-3C75AA8B003B}"/>
              </a:ext>
            </a:extLst>
          </p:cNvPr>
          <p:cNvPicPr preferRelativeResize="0"/>
          <p:nvPr/>
        </p:nvPicPr>
        <p:blipFill>
          <a:blip r:embed="rId5">
            <a:alphaModFix/>
          </a:blip>
          <a:stretch>
            <a:fillRect/>
          </a:stretch>
        </p:blipFill>
        <p:spPr>
          <a:xfrm>
            <a:off x="7870520" y="1990653"/>
            <a:ext cx="3720231" cy="2263104"/>
          </a:xfrm>
          <a:prstGeom prst="rect">
            <a:avLst/>
          </a:prstGeom>
          <a:noFill/>
          <a:ln w="19050">
            <a:solidFill>
              <a:schemeClr val="tx2">
                <a:lumMod val="40000"/>
                <a:lumOff val="60000"/>
              </a:schemeClr>
            </a:solidFill>
          </a:ln>
        </p:spPr>
      </p:pic>
      <p:pic>
        <p:nvPicPr>
          <p:cNvPr id="17" name="Google Shape;99;p16">
            <a:extLst>
              <a:ext uri="{FF2B5EF4-FFF2-40B4-BE49-F238E27FC236}">
                <a16:creationId xmlns:a16="http://schemas.microsoft.com/office/drawing/2014/main" xmlns="" id="{4A4F5FB8-A7CB-4033-8BF4-6641BB6717B3}"/>
              </a:ext>
            </a:extLst>
          </p:cNvPr>
          <p:cNvPicPr preferRelativeResize="0"/>
          <p:nvPr/>
        </p:nvPicPr>
        <p:blipFill>
          <a:blip r:embed="rId6">
            <a:alphaModFix/>
          </a:blip>
          <a:stretch>
            <a:fillRect/>
          </a:stretch>
        </p:blipFill>
        <p:spPr>
          <a:xfrm>
            <a:off x="6451626" y="4127324"/>
            <a:ext cx="3720231" cy="2073579"/>
          </a:xfrm>
          <a:prstGeom prst="rect">
            <a:avLst/>
          </a:prstGeom>
          <a:noFill/>
          <a:ln w="28575">
            <a:solidFill>
              <a:schemeClr val="tx2">
                <a:lumMod val="60000"/>
                <a:lumOff val="40000"/>
              </a:schemeClr>
            </a:solidFill>
          </a:ln>
        </p:spPr>
      </p:pic>
    </p:spTree>
    <p:extLst>
      <p:ext uri="{BB962C8B-B14F-4D97-AF65-F5344CB8AC3E}">
        <p14:creationId xmlns:p14="http://schemas.microsoft.com/office/powerpoint/2010/main" val="1101725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Accommodation Options  </a:t>
            </a: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523283" y="1261350"/>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8</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354904" y="1451016"/>
            <a:ext cx="11837096" cy="4940327"/>
          </a:xfrm>
          <a:prstGeom prst="rect">
            <a:avLst/>
          </a:prstGeom>
          <a:noFill/>
        </p:spPr>
        <p:txBody>
          <a:bodyPr wrap="square" rtlCol="0">
            <a:spAutoFit/>
          </a:bodyPr>
          <a:lstStyle/>
          <a:p>
            <a:pPr algn="just">
              <a:buSzPct val="90000"/>
            </a:pPr>
            <a:r>
              <a:rPr lang="en-US" b="1" dirty="0">
                <a:latin typeface="+mj-lt"/>
              </a:rPr>
              <a:t>Courtyard by Marriott Silver Spring</a:t>
            </a:r>
          </a:p>
          <a:p>
            <a:pPr algn="just">
              <a:buSzPct val="90000"/>
            </a:pPr>
            <a:r>
              <a:rPr lang="en-US" b="1" dirty="0">
                <a:latin typeface="+mj-lt"/>
              </a:rPr>
              <a:t>	</a:t>
            </a:r>
            <a:r>
              <a:rPr lang="en-US" sz="1600" dirty="0">
                <a:latin typeface="+mj-lt"/>
              </a:rPr>
              <a:t>8506 Fenton Street, Silver Spring, MD 20910</a:t>
            </a:r>
          </a:p>
          <a:p>
            <a:pPr algn="just">
              <a:buSzPct val="90000"/>
            </a:pPr>
            <a:r>
              <a:rPr lang="en-US" sz="1600" dirty="0">
                <a:latin typeface="+mj-lt"/>
              </a:rPr>
              <a:t>           	Phone: 301-589-4899</a:t>
            </a:r>
          </a:p>
          <a:p>
            <a:pPr marL="50800" lvl="0">
              <a:lnSpc>
                <a:spcPct val="115000"/>
              </a:lnSpc>
              <a:spcBef>
                <a:spcPts val="225"/>
              </a:spcBef>
              <a:buClr>
                <a:srgbClr val="07336F"/>
              </a:buClr>
              <a:buSzPts val="2800"/>
            </a:pPr>
            <a:r>
              <a:rPr lang="en-US" sz="1600" dirty="0">
                <a:latin typeface="+mj-lt"/>
              </a:rPr>
              <a:t>	Website</a:t>
            </a:r>
            <a:r>
              <a:rPr lang="en-US" sz="1600" b="1" dirty="0">
                <a:solidFill>
                  <a:schemeClr val="accent2">
                    <a:lumMod val="75000"/>
                  </a:schemeClr>
                </a:solidFill>
                <a:latin typeface="+mj-lt"/>
              </a:rPr>
              <a:t>: </a:t>
            </a:r>
            <a:r>
              <a:rPr lang="en-US" sz="1600" b="1" u="sng" kern="0" dirty="0">
                <a:solidFill>
                  <a:schemeClr val="accent2">
                    <a:lumMod val="75000"/>
                  </a:schemeClr>
                </a:solidFill>
                <a:latin typeface="+mj-lt"/>
                <a:cs typeface="Arial"/>
                <a:sym typeface="Arial"/>
                <a:hlinkClick r:id="rId2">
                  <a:extLst>
                    <a:ext uri="{A12FA001-AC4F-418D-AE19-62706E023703}">
                      <ahyp:hlinkClr xmlns="" xmlns:ahyp="http://schemas.microsoft.com/office/drawing/2018/hyperlinkcolor" val="tx"/>
                    </a:ext>
                  </a:extLst>
                </a:hlinkClick>
              </a:rPr>
              <a:t>https://www.marriott.com/hotels/travel/wassv-courtyard-silver-spring-downtown/</a:t>
            </a:r>
            <a:endParaRPr lang="en-US" sz="1600" b="1" u="sng" kern="0" dirty="0">
              <a:solidFill>
                <a:schemeClr val="accent2">
                  <a:lumMod val="75000"/>
                </a:schemeClr>
              </a:solidFill>
              <a:latin typeface="+mj-lt"/>
              <a:cs typeface="Arial"/>
              <a:sym typeface="Arial"/>
            </a:endParaRPr>
          </a:p>
          <a:p>
            <a:pPr lvl="0">
              <a:lnSpc>
                <a:spcPct val="115000"/>
              </a:lnSpc>
              <a:spcBef>
                <a:spcPts val="300"/>
              </a:spcBef>
            </a:pPr>
            <a:r>
              <a:rPr lang="en-US" sz="1600" b="1" i="1" dirty="0">
                <a:solidFill>
                  <a:srgbClr val="323232"/>
                </a:solidFill>
                <a:latin typeface="+mj-lt"/>
              </a:rPr>
              <a:t>Book by </a:t>
            </a:r>
            <a:r>
              <a:rPr lang="en-US" sz="1600" b="1" i="1" dirty="0" smtClean="0">
                <a:solidFill>
                  <a:srgbClr val="323232"/>
                </a:solidFill>
                <a:latin typeface="+mj-lt"/>
              </a:rPr>
              <a:t>19th </a:t>
            </a:r>
            <a:r>
              <a:rPr lang="en-US" sz="1600" b="1" i="1" dirty="0">
                <a:solidFill>
                  <a:srgbClr val="323232"/>
                </a:solidFill>
                <a:latin typeface="+mj-lt"/>
              </a:rPr>
              <a:t>April </a:t>
            </a:r>
            <a:r>
              <a:rPr lang="en-US" sz="1600" b="1" i="1" dirty="0" smtClean="0">
                <a:solidFill>
                  <a:srgbClr val="323232"/>
                </a:solidFill>
                <a:latin typeface="+mj-lt"/>
              </a:rPr>
              <a:t>2019 </a:t>
            </a:r>
            <a:r>
              <a:rPr lang="en-US" sz="1600" b="1" i="1" dirty="0">
                <a:solidFill>
                  <a:srgbClr val="323232"/>
                </a:solidFill>
                <a:latin typeface="+mj-lt"/>
              </a:rPr>
              <a:t>: $</a:t>
            </a:r>
            <a:r>
              <a:rPr lang="en-US" sz="1600" b="1" i="1" dirty="0">
                <a:solidFill>
                  <a:srgbClr val="222222"/>
                </a:solidFill>
                <a:latin typeface="+mj-lt"/>
              </a:rPr>
              <a:t>215.00 USD  per night / Single King / Breakfast is included in the room rate</a:t>
            </a:r>
          </a:p>
          <a:p>
            <a:pPr marL="50800" lvl="0">
              <a:lnSpc>
                <a:spcPct val="115000"/>
              </a:lnSpc>
              <a:spcBef>
                <a:spcPts val="225"/>
              </a:spcBef>
              <a:buClr>
                <a:srgbClr val="07336F"/>
              </a:buClr>
              <a:buSzPts val="2800"/>
            </a:pPr>
            <a:endParaRPr lang="en-US" sz="1600" b="1" kern="0" dirty="0">
              <a:solidFill>
                <a:schemeClr val="accent2">
                  <a:lumMod val="75000"/>
                </a:schemeClr>
              </a:solidFill>
              <a:latin typeface="+mj-lt"/>
              <a:cs typeface="Arial"/>
              <a:sym typeface="Arial"/>
            </a:endParaRPr>
          </a:p>
          <a:p>
            <a:pPr algn="just">
              <a:buSzPct val="90000"/>
            </a:pPr>
            <a:r>
              <a:rPr lang="en-US" b="1" dirty="0" smtClean="0">
                <a:latin typeface="+mj-lt"/>
              </a:rPr>
              <a:t>Doubletree </a:t>
            </a:r>
            <a:r>
              <a:rPr lang="en-US" b="1" dirty="0">
                <a:latin typeface="+mj-lt"/>
              </a:rPr>
              <a:t>by Hilton Washington, DC/Silver Spring</a:t>
            </a:r>
          </a:p>
          <a:p>
            <a:pPr algn="just">
              <a:buSzPct val="90000"/>
            </a:pPr>
            <a:r>
              <a:rPr lang="en-US" b="1" dirty="0">
                <a:latin typeface="+mj-lt"/>
              </a:rPr>
              <a:t>	</a:t>
            </a:r>
            <a:r>
              <a:rPr lang="en-US" sz="1600" dirty="0">
                <a:latin typeface="+mj-lt"/>
              </a:rPr>
              <a:t>8727 Colesville Road, Silver Spring, MD 20910</a:t>
            </a:r>
          </a:p>
          <a:p>
            <a:pPr algn="just">
              <a:buSzPct val="90000"/>
            </a:pPr>
            <a:r>
              <a:rPr lang="en-US" sz="1600" dirty="0">
                <a:latin typeface="+mj-lt"/>
              </a:rPr>
              <a:t>	Phone: 301-589-5200</a:t>
            </a:r>
          </a:p>
          <a:p>
            <a:pPr algn="just">
              <a:buSzPct val="90000"/>
            </a:pPr>
            <a:r>
              <a:rPr lang="en-US" sz="1600" dirty="0">
                <a:latin typeface="+mj-lt"/>
              </a:rPr>
              <a:t>	Website: </a:t>
            </a:r>
            <a:r>
              <a:rPr lang="en-US" sz="1600" b="1" u="sng" kern="0" dirty="0">
                <a:solidFill>
                  <a:schemeClr val="accent2">
                    <a:lumMod val="75000"/>
                  </a:schemeClr>
                </a:solidFill>
                <a:latin typeface="+mj-lt"/>
                <a:cs typeface="Arial"/>
                <a:sym typeface="Arial"/>
                <a:hlinkClick r:id="rId3">
                  <a:extLst>
                    <a:ext uri="{A12FA001-AC4F-418D-AE19-62706E023703}">
                      <ahyp:hlinkClr xmlns="" xmlns:ahyp="http://schemas.microsoft.com/office/drawing/2018/hyperlinkcolor" val="tx"/>
                    </a:ext>
                  </a:extLst>
                </a:hlinkClick>
              </a:rPr>
              <a:t>http://silverspring.doubletree.com</a:t>
            </a:r>
            <a:endParaRPr lang="en-US" sz="1600" b="1" u="sng" kern="0" dirty="0">
              <a:solidFill>
                <a:schemeClr val="accent2">
                  <a:lumMod val="75000"/>
                </a:schemeClr>
              </a:solidFill>
              <a:latin typeface="+mj-lt"/>
              <a:cs typeface="Arial"/>
              <a:sym typeface="Arial"/>
            </a:endParaRPr>
          </a:p>
          <a:p>
            <a:pPr algn="just">
              <a:buSzPct val="90000"/>
            </a:pPr>
            <a:r>
              <a:rPr lang="en-US" sz="1600" b="1" i="1" dirty="0">
                <a:solidFill>
                  <a:srgbClr val="323232"/>
                </a:solidFill>
                <a:latin typeface="+mj-lt"/>
              </a:rPr>
              <a:t>Book by 29th March 2019 : $226.00 USD per night</a:t>
            </a:r>
            <a:r>
              <a:rPr lang="en-US" sz="1600" b="1" i="1" dirty="0">
                <a:solidFill>
                  <a:srgbClr val="323232"/>
                </a:solidFill>
                <a:latin typeface="+mj-lt"/>
                <a:sym typeface="Arial"/>
              </a:rPr>
              <a:t> </a:t>
            </a:r>
            <a:endParaRPr lang="en-US" sz="1600" b="1" i="1" dirty="0">
              <a:solidFill>
                <a:srgbClr val="323232"/>
              </a:solidFill>
              <a:latin typeface="+mj-lt"/>
            </a:endParaRPr>
          </a:p>
          <a:p>
            <a:pPr algn="just">
              <a:buSzPct val="90000"/>
            </a:pPr>
            <a:endParaRPr lang="en-US" b="1" dirty="0">
              <a:latin typeface="+mj-lt"/>
            </a:endParaRPr>
          </a:p>
          <a:p>
            <a:pPr algn="just">
              <a:buSzPct val="90000"/>
            </a:pPr>
            <a:r>
              <a:rPr lang="en-US" b="1" dirty="0">
                <a:latin typeface="+mj-lt"/>
              </a:rPr>
              <a:t>Sheraton Silver Spring Hotel</a:t>
            </a:r>
          </a:p>
          <a:p>
            <a:pPr algn="just">
              <a:buSzPct val="90000"/>
            </a:pPr>
            <a:r>
              <a:rPr lang="en-US" b="1" dirty="0">
                <a:latin typeface="+mj-lt"/>
              </a:rPr>
              <a:t>	</a:t>
            </a:r>
            <a:r>
              <a:rPr lang="en-US" sz="1600" dirty="0">
                <a:latin typeface="+mj-lt"/>
              </a:rPr>
              <a:t>8777 Georgia Avenue, Silver Spring, MD 20910</a:t>
            </a:r>
          </a:p>
          <a:p>
            <a:pPr algn="just">
              <a:buSzPct val="90000"/>
            </a:pPr>
            <a:r>
              <a:rPr lang="en-US" sz="1600" dirty="0">
                <a:latin typeface="+mj-lt"/>
              </a:rPr>
              <a:t>	Phone:  301-589-0800</a:t>
            </a:r>
          </a:p>
          <a:p>
            <a:pPr algn="just">
              <a:buSzPct val="90000"/>
            </a:pPr>
            <a:r>
              <a:rPr lang="en-US" sz="1600" dirty="0">
                <a:latin typeface="+mj-lt"/>
              </a:rPr>
              <a:t>	Website: </a:t>
            </a:r>
            <a:r>
              <a:rPr lang="en-US" sz="1600" b="1" u="sng" kern="0" dirty="0">
                <a:solidFill>
                  <a:schemeClr val="accent2">
                    <a:lumMod val="75000"/>
                  </a:schemeClr>
                </a:solidFill>
                <a:latin typeface="+mj-lt"/>
                <a:cs typeface="Arial"/>
                <a:sym typeface="Arial"/>
                <a:hlinkClick r:id="rId4">
                  <a:extLst>
                    <a:ext uri="{A12FA001-AC4F-418D-AE19-62706E023703}">
                      <ahyp:hlinkClr xmlns="" xmlns:ahyp="http://schemas.microsoft.com/office/drawing/2018/hyperlinkcolor" val="tx"/>
                    </a:ext>
                  </a:extLst>
                </a:hlinkClick>
              </a:rPr>
              <a:t>www.sheraton.com/silverspring</a:t>
            </a:r>
            <a:endParaRPr lang="en-US" sz="1600" b="1" u="sng" kern="0" dirty="0">
              <a:solidFill>
                <a:schemeClr val="accent2">
                  <a:lumMod val="75000"/>
                </a:schemeClr>
              </a:solidFill>
              <a:latin typeface="+mj-lt"/>
              <a:cs typeface="Arial"/>
              <a:sym typeface="Arial"/>
            </a:endParaRPr>
          </a:p>
          <a:p>
            <a:pPr algn="just">
              <a:buSzPct val="90000"/>
            </a:pPr>
            <a:r>
              <a:rPr lang="en-US" sz="1600" b="1" i="1" dirty="0">
                <a:solidFill>
                  <a:srgbClr val="323232"/>
                </a:solidFill>
                <a:latin typeface="+mj-lt"/>
              </a:rPr>
              <a:t>Book by 28th March 2019 $199.00 USD per night, Single/Double </a:t>
            </a:r>
          </a:p>
          <a:p>
            <a:pPr algn="just">
              <a:buSzPct val="90000"/>
            </a:pPr>
            <a:r>
              <a:rPr lang="en-US" sz="1600" b="1" i="1" dirty="0">
                <a:solidFill>
                  <a:srgbClr val="323232"/>
                </a:solidFill>
                <a:latin typeface="+mj-lt"/>
                <a:sym typeface="Arial"/>
              </a:rPr>
              <a:t> </a:t>
            </a:r>
            <a:endParaRPr lang="en-US" sz="1600" b="1" i="1" dirty="0">
              <a:solidFill>
                <a:srgbClr val="323232"/>
              </a:solidFill>
              <a:latin typeface="+mj-lt"/>
            </a:endParaRPr>
          </a:p>
        </p:txBody>
      </p:sp>
    </p:spTree>
    <p:extLst>
      <p:ext uri="{BB962C8B-B14F-4D97-AF65-F5344CB8AC3E}">
        <p14:creationId xmlns:p14="http://schemas.microsoft.com/office/powerpoint/2010/main" val="950180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xmlns=""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xmlns=""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Exploring Our Nation’s Capital </a:t>
            </a:r>
            <a:endParaRPr lang="en-US" sz="32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xmlns="" id="{24213B26-FC29-4642-B151-D2B24FB55424}"/>
              </a:ext>
            </a:extLst>
          </p:cNvPr>
          <p:cNvCxnSpPr>
            <a:cxnSpLocks/>
          </p:cNvCxnSpPr>
          <p:nvPr/>
        </p:nvCxnSpPr>
        <p:spPr>
          <a:xfrm>
            <a:off x="212941" y="1411662"/>
            <a:ext cx="117368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C2F00EDD-C211-452A-8B9A-DC9F8283ABC2}"/>
              </a:ext>
            </a:extLst>
          </p:cNvPr>
          <p:cNvSpPr txBox="1"/>
          <p:nvPr/>
        </p:nvSpPr>
        <p:spPr>
          <a:xfrm>
            <a:off x="2057398" y="890062"/>
            <a:ext cx="8229600" cy="369332"/>
          </a:xfrm>
          <a:prstGeom prst="rect">
            <a:avLst/>
          </a:prstGeom>
          <a:noFill/>
        </p:spPr>
        <p:txBody>
          <a:bodyPr wrap="square" lIns="0" tIns="0" rIns="0" bIns="0" rtlCol="0">
            <a:spAutoFit/>
          </a:bodyPr>
          <a:lstStyle/>
          <a:p>
            <a:pPr lvl="0" algn="ctr"/>
            <a:r>
              <a:rPr lang="en-US" sz="2400" b="1" dirty="0">
                <a:solidFill>
                  <a:srgbClr val="323232"/>
                </a:solidFill>
                <a:latin typeface="+mj-lt"/>
              </a:rPr>
              <a:t>Things to Do and See in Washington, D.C.</a:t>
            </a:r>
          </a:p>
        </p:txBody>
      </p:sp>
      <p:sp>
        <p:nvSpPr>
          <p:cNvPr id="40" name="Slide Number Placeholder 39">
            <a:extLst>
              <a:ext uri="{FF2B5EF4-FFF2-40B4-BE49-F238E27FC236}">
                <a16:creationId xmlns:a16="http://schemas.microsoft.com/office/drawing/2014/main" xmlns=""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9</a:t>
            </a:fld>
            <a:endParaRPr lang="en-US">
              <a:solidFill>
                <a:schemeClr val="tx1"/>
              </a:solidFill>
            </a:endParaRPr>
          </a:p>
        </p:txBody>
      </p:sp>
      <p:sp>
        <p:nvSpPr>
          <p:cNvPr id="6" name="TextBox 5">
            <a:extLst>
              <a:ext uri="{FF2B5EF4-FFF2-40B4-BE49-F238E27FC236}">
                <a16:creationId xmlns:a16="http://schemas.microsoft.com/office/drawing/2014/main" xmlns="" id="{3290877D-207E-4A5A-A064-46E979B3A956}"/>
              </a:ext>
            </a:extLst>
          </p:cNvPr>
          <p:cNvSpPr txBox="1"/>
          <p:nvPr/>
        </p:nvSpPr>
        <p:spPr>
          <a:xfrm>
            <a:off x="-400833" y="1495661"/>
            <a:ext cx="12500253" cy="2477601"/>
          </a:xfrm>
          <a:prstGeom prst="rect">
            <a:avLst/>
          </a:prstGeom>
          <a:noFill/>
        </p:spPr>
        <p:txBody>
          <a:bodyPr wrap="square" rtlCol="0">
            <a:spAutoFit/>
          </a:bodyPr>
          <a:lstStyle/>
          <a:p>
            <a:pPr marL="514350" lvl="1" algn="just">
              <a:buClr>
                <a:schemeClr val="dk1"/>
              </a:buClr>
              <a:buSzPct val="100000"/>
            </a:pPr>
            <a:r>
              <a:rPr lang="en-US" sz="1500" b="1" dirty="0">
                <a:solidFill>
                  <a:schemeClr val="tx1">
                    <a:lumMod val="75000"/>
                    <a:lumOff val="25000"/>
                  </a:schemeClr>
                </a:solidFill>
                <a:latin typeface="+mj-lt"/>
              </a:rPr>
              <a:t>Commuting from Silver Spring to Washington, D.C. is a breeze. The ease of transportation around Washington makes it easy to explore all that the nation’s capital has to offer. Whether it’s museums, sporting events, or sightseeing tours you’re after, there is something for everyone to enjoy in this history-rich city.  Please peruse the site of our official tourism board, </a:t>
            </a:r>
            <a:r>
              <a:rPr lang="en-US" sz="1500" b="1" dirty="0">
                <a:solidFill>
                  <a:schemeClr val="tx1">
                    <a:lumMod val="75000"/>
                    <a:lumOff val="25000"/>
                  </a:schemeClr>
                </a:solidFill>
                <a:latin typeface="+mj-lt"/>
                <a:hlinkClick r:id="rId2"/>
              </a:rPr>
              <a:t>Destination DC </a:t>
            </a:r>
            <a:r>
              <a:rPr lang="en-US" sz="1500" b="1" dirty="0">
                <a:solidFill>
                  <a:schemeClr val="tx1">
                    <a:lumMod val="75000"/>
                    <a:lumOff val="25000"/>
                  </a:schemeClr>
                </a:solidFill>
                <a:latin typeface="+mj-lt"/>
              </a:rPr>
              <a:t>for all things Washington, D.C.</a:t>
            </a:r>
          </a:p>
          <a:p>
            <a:pPr marL="514350" lvl="1" algn="just">
              <a:buClr>
                <a:schemeClr val="dk1"/>
              </a:buClr>
              <a:buSzPct val="100000"/>
            </a:pPr>
            <a:r>
              <a:rPr lang="en-US" sz="1500" b="1" dirty="0">
                <a:solidFill>
                  <a:schemeClr val="tx1">
                    <a:lumMod val="75000"/>
                    <a:lumOff val="25000"/>
                  </a:schemeClr>
                </a:solidFill>
                <a:latin typeface="+mj-lt"/>
              </a:rPr>
              <a:t>The </a:t>
            </a:r>
            <a:r>
              <a:rPr lang="en-US" sz="1500" b="1" dirty="0">
                <a:solidFill>
                  <a:schemeClr val="tx1">
                    <a:lumMod val="75000"/>
                    <a:lumOff val="25000"/>
                  </a:schemeClr>
                </a:solidFill>
                <a:latin typeface="+mj-lt"/>
                <a:hlinkClick r:id="rId3"/>
              </a:rPr>
              <a:t>Paul S. Sarbanes Transit Center</a:t>
            </a:r>
            <a:r>
              <a:rPr lang="en-US" sz="1500" b="1" dirty="0">
                <a:solidFill>
                  <a:schemeClr val="tx1">
                    <a:lumMod val="75000"/>
                    <a:lumOff val="25000"/>
                  </a:schemeClr>
                </a:solidFill>
                <a:latin typeface="+mj-lt"/>
              </a:rPr>
              <a:t>, otherwise known as The Silver Spring Transit Center, located at Wayne Avenue and Colesville Road, is a one-stop location for transportation in and out of Silver Spring.  There you will find local bus stops, Metro Rail, Silver Spring </a:t>
            </a:r>
            <a:r>
              <a:rPr lang="en-US" sz="1500" b="1" dirty="0" err="1">
                <a:solidFill>
                  <a:schemeClr val="tx1">
                    <a:lumMod val="75000"/>
                    <a:lumOff val="25000"/>
                  </a:schemeClr>
                </a:solidFill>
                <a:latin typeface="+mj-lt"/>
              </a:rPr>
              <a:t>Vango</a:t>
            </a:r>
            <a:r>
              <a:rPr lang="en-US" sz="1500" b="1" dirty="0">
                <a:solidFill>
                  <a:schemeClr val="tx1">
                    <a:lumMod val="75000"/>
                    <a:lumOff val="25000"/>
                  </a:schemeClr>
                </a:solidFill>
                <a:latin typeface="+mj-lt"/>
              </a:rPr>
              <a:t> Free Shuttle, Greyhound Bus, bike rentals, and the Marc train.</a:t>
            </a:r>
          </a:p>
          <a:p>
            <a:pPr marL="514350" lvl="1" algn="just">
              <a:buClr>
                <a:schemeClr val="dk1"/>
              </a:buClr>
              <a:buSzPct val="100000"/>
            </a:pPr>
            <a:r>
              <a:rPr lang="en-US" sz="1500" b="1" dirty="0">
                <a:solidFill>
                  <a:schemeClr val="tx1">
                    <a:lumMod val="75000"/>
                    <a:lumOff val="25000"/>
                  </a:schemeClr>
                </a:solidFill>
                <a:latin typeface="+mj-lt"/>
              </a:rPr>
              <a:t>For helpful information on traversing around the nation’s capital, </a:t>
            </a:r>
            <a:r>
              <a:rPr lang="en-US" sz="1500" b="1" dirty="0">
                <a:solidFill>
                  <a:schemeClr val="tx1">
                    <a:lumMod val="75000"/>
                    <a:lumOff val="25000"/>
                  </a:schemeClr>
                </a:solidFill>
                <a:latin typeface="+mj-lt"/>
                <a:hlinkClick r:id="rId4"/>
              </a:rPr>
              <a:t>click here </a:t>
            </a:r>
            <a:r>
              <a:rPr lang="en-US" sz="1500" b="1" dirty="0">
                <a:solidFill>
                  <a:schemeClr val="tx1">
                    <a:lumMod val="75000"/>
                    <a:lumOff val="25000"/>
                  </a:schemeClr>
                </a:solidFill>
                <a:latin typeface="+mj-lt"/>
              </a:rPr>
              <a:t>to learn about local train, shuttle, bus and bike options.</a:t>
            </a:r>
          </a:p>
          <a:p>
            <a:pPr marL="76200" lvl="0" algn="just">
              <a:spcBef>
                <a:spcPts val="560"/>
              </a:spcBef>
              <a:buClr>
                <a:schemeClr val="dk1"/>
              </a:buClr>
              <a:buSzPts val="2400"/>
            </a:pPr>
            <a:endParaRPr lang="en-US" sz="1500" dirty="0">
              <a:solidFill>
                <a:schemeClr val="tx1">
                  <a:lumMod val="75000"/>
                  <a:lumOff val="25000"/>
                </a:schemeClr>
              </a:solidFill>
              <a:latin typeface="+mj-lt"/>
              <a:ea typeface="Calibri"/>
              <a:cs typeface="Calibri"/>
              <a:sym typeface="Calibri"/>
            </a:endParaRPr>
          </a:p>
          <a:p>
            <a:pPr algn="just"/>
            <a:endParaRPr lang="en-US" sz="1500" dirty="0">
              <a:latin typeface="+mj-lt"/>
            </a:endParaRPr>
          </a:p>
        </p:txBody>
      </p:sp>
      <p:pic>
        <p:nvPicPr>
          <p:cNvPr id="16" name="Google Shape;116;p18">
            <a:extLst>
              <a:ext uri="{FF2B5EF4-FFF2-40B4-BE49-F238E27FC236}">
                <a16:creationId xmlns:a16="http://schemas.microsoft.com/office/drawing/2014/main" xmlns="" id="{A4871168-27DF-4EF4-BF77-5BCDC700A91B}"/>
              </a:ext>
            </a:extLst>
          </p:cNvPr>
          <p:cNvPicPr preferRelativeResize="0"/>
          <p:nvPr/>
        </p:nvPicPr>
        <p:blipFill>
          <a:blip r:embed="rId5">
            <a:alphaModFix/>
          </a:blip>
          <a:stretch>
            <a:fillRect/>
          </a:stretch>
        </p:blipFill>
        <p:spPr>
          <a:xfrm>
            <a:off x="212941" y="3613803"/>
            <a:ext cx="3980515" cy="2642114"/>
          </a:xfrm>
          <a:prstGeom prst="rect">
            <a:avLst/>
          </a:prstGeom>
          <a:noFill/>
          <a:ln>
            <a:noFill/>
          </a:ln>
        </p:spPr>
      </p:pic>
      <p:pic>
        <p:nvPicPr>
          <p:cNvPr id="17" name="Google Shape;117;p18">
            <a:extLst>
              <a:ext uri="{FF2B5EF4-FFF2-40B4-BE49-F238E27FC236}">
                <a16:creationId xmlns:a16="http://schemas.microsoft.com/office/drawing/2014/main" xmlns="" id="{8836D962-8573-430E-A240-7AA803F4B4B5}"/>
              </a:ext>
            </a:extLst>
          </p:cNvPr>
          <p:cNvPicPr preferRelativeResize="0"/>
          <p:nvPr/>
        </p:nvPicPr>
        <p:blipFill>
          <a:blip r:embed="rId6">
            <a:alphaModFix/>
          </a:blip>
          <a:stretch>
            <a:fillRect/>
          </a:stretch>
        </p:blipFill>
        <p:spPr>
          <a:xfrm>
            <a:off x="8160662" y="3613803"/>
            <a:ext cx="3787382" cy="2642114"/>
          </a:xfrm>
          <a:prstGeom prst="rect">
            <a:avLst/>
          </a:prstGeom>
          <a:noFill/>
          <a:ln>
            <a:noFill/>
          </a:ln>
        </p:spPr>
      </p:pic>
      <p:pic>
        <p:nvPicPr>
          <p:cNvPr id="18" name="Google Shape;118;p18">
            <a:extLst>
              <a:ext uri="{FF2B5EF4-FFF2-40B4-BE49-F238E27FC236}">
                <a16:creationId xmlns:a16="http://schemas.microsoft.com/office/drawing/2014/main" xmlns="" id="{8E366BC4-EACC-4D47-AD7C-79F5970757EB}"/>
              </a:ext>
            </a:extLst>
          </p:cNvPr>
          <p:cNvPicPr preferRelativeResize="0"/>
          <p:nvPr/>
        </p:nvPicPr>
        <p:blipFill>
          <a:blip r:embed="rId7">
            <a:alphaModFix/>
          </a:blip>
          <a:stretch>
            <a:fillRect/>
          </a:stretch>
        </p:blipFill>
        <p:spPr>
          <a:xfrm>
            <a:off x="4180148" y="3613804"/>
            <a:ext cx="3980514" cy="2642114"/>
          </a:xfrm>
          <a:prstGeom prst="rect">
            <a:avLst/>
          </a:prstGeom>
          <a:noFill/>
          <a:ln>
            <a:noFill/>
          </a:ln>
        </p:spPr>
      </p:pic>
    </p:spTree>
    <p:extLst>
      <p:ext uri="{BB962C8B-B14F-4D97-AF65-F5344CB8AC3E}">
        <p14:creationId xmlns:p14="http://schemas.microsoft.com/office/powerpoint/2010/main" val="400203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5">
      <a:dk1>
        <a:sysClr val="windowText" lastClr="000000"/>
      </a:dk1>
      <a:lt1>
        <a:sysClr val="window" lastClr="FFFFFF"/>
      </a:lt1>
      <a:dk2>
        <a:srgbClr val="44546A"/>
      </a:dk2>
      <a:lt2>
        <a:srgbClr val="E7E6E6"/>
      </a:lt2>
      <a:accent1>
        <a:srgbClr val="4EA9FA"/>
      </a:accent1>
      <a:accent2>
        <a:srgbClr val="0E65B4"/>
      </a:accent2>
      <a:accent3>
        <a:srgbClr val="33B2C1"/>
      </a:accent3>
      <a:accent4>
        <a:srgbClr val="4EA9FA"/>
      </a:accent4>
      <a:accent5>
        <a:srgbClr val="0E65B4"/>
      </a:accent5>
      <a:accent6>
        <a:srgbClr val="33B2C1"/>
      </a:accent6>
      <a:hlink>
        <a:srgbClr val="C00000"/>
      </a:hlink>
      <a:folHlink>
        <a:srgbClr val="0563C1"/>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3135</TotalTime>
  <Words>1550</Words>
  <Application>Microsoft Office PowerPoint</Application>
  <PresentationFormat>Widescreen</PresentationFormat>
  <Paragraphs>160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Segoe UI</vt:lpstr>
      <vt:lpstr>Segoe UI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Michelle</cp:lastModifiedBy>
  <cp:revision>203</cp:revision>
  <dcterms:created xsi:type="dcterms:W3CDTF">2018-04-12T07:40:53Z</dcterms:created>
  <dcterms:modified xsi:type="dcterms:W3CDTF">2018-10-23T19:41:39Z</dcterms:modified>
</cp:coreProperties>
</file>