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8" r:id="rId2"/>
    <p:sldMasterId id="2147483716" r:id="rId3"/>
  </p:sldMasterIdLst>
  <p:notesMasterIdLst>
    <p:notesMasterId r:id="rId34"/>
  </p:notesMasterIdLst>
  <p:sldIdLst>
    <p:sldId id="280" r:id="rId4"/>
    <p:sldId id="471" r:id="rId5"/>
    <p:sldId id="459" r:id="rId6"/>
    <p:sldId id="461" r:id="rId7"/>
    <p:sldId id="457" r:id="rId8"/>
    <p:sldId id="462" r:id="rId9"/>
    <p:sldId id="452" r:id="rId10"/>
    <p:sldId id="451" r:id="rId11"/>
    <p:sldId id="473" r:id="rId12"/>
    <p:sldId id="464" r:id="rId13"/>
    <p:sldId id="403" r:id="rId14"/>
    <p:sldId id="472" r:id="rId15"/>
    <p:sldId id="465" r:id="rId16"/>
    <p:sldId id="467" r:id="rId17"/>
    <p:sldId id="468" r:id="rId18"/>
    <p:sldId id="474" r:id="rId19"/>
    <p:sldId id="475" r:id="rId20"/>
    <p:sldId id="476" r:id="rId21"/>
    <p:sldId id="477" r:id="rId22"/>
    <p:sldId id="478" r:id="rId23"/>
    <p:sldId id="408" r:id="rId24"/>
    <p:sldId id="444" r:id="rId25"/>
    <p:sldId id="441" r:id="rId26"/>
    <p:sldId id="479" r:id="rId27"/>
    <p:sldId id="425" r:id="rId28"/>
    <p:sldId id="480" r:id="rId29"/>
    <p:sldId id="433" r:id="rId30"/>
    <p:sldId id="329" r:id="rId31"/>
    <p:sldId id="313" r:id="rId32"/>
    <p:sldId id="463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277">
          <p15:clr>
            <a:srgbClr val="A4A3A4"/>
          </p15:clr>
        </p15:guide>
        <p15:guide id="2" pos="289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trick Quinn" initials="" lastIdx="2" clrIdx="0"/>
  <p:cmAuthor id="1" name="Mirko Albani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62" autoAdjust="0"/>
    <p:restoredTop sz="85866" autoAdjust="0"/>
  </p:normalViewPr>
  <p:slideViewPr>
    <p:cSldViewPr snapToGrid="0" snapToObjects="1">
      <p:cViewPr varScale="1">
        <p:scale>
          <a:sx n="85" d="100"/>
          <a:sy n="85" d="100"/>
        </p:scale>
        <p:origin x="-1168" y="-112"/>
      </p:cViewPr>
      <p:guideLst>
        <p:guide orient="horz" pos="4277"/>
        <p:guide pos="28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0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6" charset="0"/>
              </a:defRPr>
            </a:lvl1pPr>
          </a:lstStyle>
          <a:p>
            <a:pPr>
              <a:defRPr/>
            </a:pPr>
            <a:fld id="{70C43DB1-6AE4-42F4-A030-67A0368BA2C1}" type="datetime1">
              <a:rPr lang="en-US"/>
              <a:pPr>
                <a:defRPr/>
              </a:pPr>
              <a:t>30/04/19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6" charset="0"/>
              </a:defRPr>
            </a:lvl1pPr>
          </a:lstStyle>
          <a:p>
            <a:pPr>
              <a:defRPr/>
            </a:pPr>
            <a:fld id="{3D31D474-A30B-46C7-A7CB-BF5BB52F9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027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 AGGIUNGERE OUTCOMES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96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681038"/>
            <a:ext cx="4540250" cy="3405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95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86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 HO CONOSCENZA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27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 AGGIUNGERE OUTCOMES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96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 AGGIUNGERE OUTCOMES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96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96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96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232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00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231385"/>
      </p:ext>
    </p:extLst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4"/>
            <a:ext cx="4056460" cy="45243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960" y="1604964"/>
            <a:ext cx="4057650" cy="45243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68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3979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3979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15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84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393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710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48" y="273051"/>
            <a:ext cx="511135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710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3646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6531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97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6210" cy="5856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57900" cy="5856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28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/>
              <a:t>Title TBA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6476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3E8644C-3E84-4A06-8416-955175CF4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30/04/19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EF83580-5CE1-4014-B32D-F6FFCC90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AAF76CE-CFCB-46C1-AB01-B40356052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23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2748CEA-2573-439B-8ADB-B1D3E9BE0BFF}" type="datetimeFigureOut">
              <a:rPr lang="en-US" kern="0" smtClean="0">
                <a:solidFill>
                  <a:srgbClr val="002569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30/04/19</a:t>
            </a:fld>
            <a:endParaRPr lang="en-US" kern="0">
              <a:solidFill>
                <a:srgbClr val="00256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kern="0">
              <a:solidFill>
                <a:srgbClr val="00256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/>
              <a:t>Title TBA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0425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+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00425" y="652800"/>
            <a:ext cx="4772026" cy="443198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00426" y="1447279"/>
            <a:ext cx="5186366" cy="4764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" y="0"/>
            <a:ext cx="3181610" cy="6858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67" i="1">
                <a:solidFill>
                  <a:srgbClr val="002060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400427" y="301514"/>
            <a:ext cx="4063632" cy="318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69945" y="6501659"/>
            <a:ext cx="334697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ctr" defTabSz="797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1167D-292E-8142-ABF3-3BDF0609D345}" type="slidenum">
              <a:rPr kumimoji="0" lang="fr-FR" sz="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797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150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74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79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710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811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1347788"/>
            <a:ext cx="9144000" cy="55102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r" defTabSz="914400" eaLnBrk="0" hangingPunct="0">
              <a:defRPr/>
            </a:pPr>
            <a:endParaRPr lang="en-US" sz="1500" dirty="0">
              <a:solidFill>
                <a:srgbClr val="000000"/>
              </a:solidFill>
              <a:latin typeface="Tahoma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1638" y="188913"/>
            <a:ext cx="73961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6863" y="1457325"/>
            <a:ext cx="84455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9000" y="6600825"/>
            <a:ext cx="1905000" cy="257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000">
                <a:solidFill>
                  <a:srgbClr val="002569"/>
                </a:solidFill>
                <a:latin typeface="Calibri" pitchFamily="-106" charset="0"/>
                <a:cs typeface="Calibri" pitchFamily="-106" charset="0"/>
              </a:defRPr>
            </a:lvl1pPr>
          </a:lstStyle>
          <a:p>
            <a:pPr>
              <a:defRPr/>
            </a:pPr>
            <a:fld id="{980EA4A0-E513-42EA-B292-B21C1B51B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 descr="CEOS_logo_trans_SMALL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" y="119764"/>
            <a:ext cx="915254" cy="3630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35" r:id="rId2"/>
    <p:sldLayoutId id="2147483736" r:id="rId3"/>
    <p:sldLayoutId id="2147483739" r:id="rId4"/>
  </p:sldLayoutIdLst>
  <p:transition xmlns:p14="http://schemas.microsoft.com/office/powerpoint/2010/main" spd="slow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b="1">
          <a:solidFill>
            <a:schemeClr val="tx2"/>
          </a:solidFill>
          <a:latin typeface="Arial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-106" charset="0"/>
        <a:buChar char="o"/>
        <a:defRPr sz="2000" b="1">
          <a:solidFill>
            <a:schemeClr val="tx2"/>
          </a:solidFill>
          <a:latin typeface="Arial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06" charset="2"/>
        <a:buChar char="§"/>
        <a:defRPr b="1">
          <a:solidFill>
            <a:schemeClr val="tx2"/>
          </a:solidFill>
          <a:latin typeface="Arial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b="1">
          <a:solidFill>
            <a:schemeClr val="tx2"/>
          </a:solidFill>
          <a:latin typeface="Arial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fontAlgn="auto">
              <a:spcAft>
                <a:spcPts val="0"/>
              </a:spcAft>
            </a:pPr>
            <a:fld id="{86CB4B4D-7CA3-9044-876B-883B54F8677D}" type="slidenum">
              <a:rPr kern="0">
                <a:solidFill>
                  <a:srgbClr val="002569"/>
                </a:solidFill>
              </a:rPr>
              <a:pPr fontAlgn="auto">
                <a:spcAft>
                  <a:spcPts val="0"/>
                </a:spcAft>
              </a:pPr>
              <a:t>‹#›</a:t>
            </a:fld>
            <a:endParaRPr kern="0">
              <a:solidFill>
                <a:srgbClr val="002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7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34" r:id="rId2"/>
  </p:sldLayoutIdLst>
  <p:transition xmlns:p14="http://schemas.microsoft.com/office/powerpoint/2010/main"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323850"/>
            <a:ext cx="1039416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291704" y="846139"/>
            <a:ext cx="8445103" cy="521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41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717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4"/>
            <a:ext cx="822841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234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48386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3429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050">
          <a:solidFill>
            <a:srgbClr val="000000"/>
          </a:solidFill>
          <a:latin typeface="+mj-lt"/>
          <a:ea typeface="+mj-ea"/>
          <a:cs typeface="+mj-cs"/>
        </a:defRPr>
      </a:lvl1pPr>
      <a:lvl2pPr algn="l" defTabSz="3429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050">
          <a:solidFill>
            <a:srgbClr val="000000"/>
          </a:solidFill>
          <a:latin typeface="Arial" charset="0"/>
          <a:cs typeface="Arial" charset="0"/>
        </a:defRPr>
      </a:lvl2pPr>
      <a:lvl3pPr algn="l" defTabSz="3429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050">
          <a:solidFill>
            <a:srgbClr val="000000"/>
          </a:solidFill>
          <a:latin typeface="Arial" charset="0"/>
          <a:cs typeface="Arial" charset="0"/>
        </a:defRPr>
      </a:lvl3pPr>
      <a:lvl4pPr algn="l" defTabSz="3429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050">
          <a:solidFill>
            <a:srgbClr val="000000"/>
          </a:solidFill>
          <a:latin typeface="Arial" charset="0"/>
          <a:cs typeface="Arial" charset="0"/>
        </a:defRPr>
      </a:lvl4pPr>
      <a:lvl5pPr algn="l" defTabSz="3429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050">
          <a:solidFill>
            <a:srgbClr val="000000"/>
          </a:solidFill>
          <a:latin typeface="Arial" charset="0"/>
          <a:cs typeface="Arial" charset="0"/>
        </a:defRPr>
      </a:lvl5pPr>
      <a:lvl6pPr marL="1885950" indent="-171450" algn="l" defTabSz="3429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050">
          <a:solidFill>
            <a:srgbClr val="000000"/>
          </a:solidFill>
          <a:latin typeface="Arial" charset="0"/>
          <a:cs typeface="Arial" charset="0"/>
        </a:defRPr>
      </a:lvl6pPr>
      <a:lvl7pPr marL="2228850" indent="-171450" algn="l" defTabSz="3429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050">
          <a:solidFill>
            <a:srgbClr val="000000"/>
          </a:solidFill>
          <a:latin typeface="Arial" charset="0"/>
          <a:cs typeface="Arial" charset="0"/>
        </a:defRPr>
      </a:lvl7pPr>
      <a:lvl8pPr marL="2571750" indent="-171450" algn="l" defTabSz="3429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050">
          <a:solidFill>
            <a:srgbClr val="000000"/>
          </a:solidFill>
          <a:latin typeface="Arial" charset="0"/>
          <a:cs typeface="Arial" charset="0"/>
        </a:defRPr>
      </a:lvl8pPr>
      <a:lvl9pPr marL="2914650" indent="-171450" algn="l" defTabSz="3429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05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257175" indent="-257175" algn="l" defTabSz="342900" rtl="0" eaLnBrk="0" fontAlgn="base" hangingPunct="0">
        <a:lnSpc>
          <a:spcPct val="93000"/>
        </a:lnSpc>
        <a:spcBef>
          <a:spcPct val="0"/>
        </a:spcBef>
        <a:spcAft>
          <a:spcPts val="1069"/>
        </a:spcAft>
        <a:buClr>
          <a:srgbClr val="000000"/>
        </a:buClr>
        <a:buSzPct val="100000"/>
        <a:buFont typeface="Times New Roman" panose="02020603050405020304" pitchFamily="18" charset="0"/>
        <a:defRPr sz="105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lnSpc>
          <a:spcPct val="93000"/>
        </a:lnSpc>
        <a:spcBef>
          <a:spcPct val="0"/>
        </a:spcBef>
        <a:spcAft>
          <a:spcPts val="854"/>
        </a:spcAft>
        <a:buClr>
          <a:srgbClr val="000000"/>
        </a:buClr>
        <a:buSzPct val="100000"/>
        <a:buFont typeface="Times New Roman" panose="02020603050405020304" pitchFamily="18" charset="0"/>
        <a:defRPr sz="1050">
          <a:solidFill>
            <a:srgbClr val="000000"/>
          </a:solidFill>
          <a:latin typeface="+mn-lt"/>
          <a:cs typeface="+mn-cs"/>
        </a:defRPr>
      </a:lvl2pPr>
      <a:lvl3pPr marL="857250" indent="-171450" algn="l" defTabSz="342900" rtl="0" eaLnBrk="0" fontAlgn="base" hangingPunct="0">
        <a:lnSpc>
          <a:spcPct val="93000"/>
        </a:lnSpc>
        <a:spcBef>
          <a:spcPct val="0"/>
        </a:spcBef>
        <a:spcAft>
          <a:spcPts val="638"/>
        </a:spcAft>
        <a:buClr>
          <a:srgbClr val="000000"/>
        </a:buClr>
        <a:buSzPct val="100000"/>
        <a:buFont typeface="Times New Roman" panose="02020603050405020304" pitchFamily="18" charset="0"/>
        <a:defRPr sz="1050">
          <a:solidFill>
            <a:srgbClr val="000000"/>
          </a:solidFill>
          <a:latin typeface="+mn-lt"/>
          <a:cs typeface="+mn-cs"/>
        </a:defRPr>
      </a:lvl3pPr>
      <a:lvl4pPr marL="1200150" indent="-171450" algn="l" defTabSz="342900" rtl="0" eaLnBrk="0" fontAlgn="base" hangingPunct="0">
        <a:lnSpc>
          <a:spcPct val="93000"/>
        </a:lnSpc>
        <a:spcBef>
          <a:spcPct val="0"/>
        </a:spcBef>
        <a:spcAft>
          <a:spcPts val="431"/>
        </a:spcAft>
        <a:buClr>
          <a:srgbClr val="000000"/>
        </a:buClr>
        <a:buSzPct val="100000"/>
        <a:buFont typeface="Times New Roman" panose="02020603050405020304" pitchFamily="18" charset="0"/>
        <a:defRPr sz="1050">
          <a:solidFill>
            <a:srgbClr val="000000"/>
          </a:solidFill>
          <a:latin typeface="+mn-lt"/>
          <a:cs typeface="+mn-cs"/>
        </a:defRPr>
      </a:lvl4pPr>
      <a:lvl5pPr marL="1543050" indent="-171450" algn="l" defTabSz="342900" rtl="0" eaLnBrk="0" fontAlgn="base" hangingPunct="0">
        <a:lnSpc>
          <a:spcPct val="93000"/>
        </a:lnSpc>
        <a:spcBef>
          <a:spcPct val="0"/>
        </a:spcBef>
        <a:spcAft>
          <a:spcPts val="216"/>
        </a:spcAft>
        <a:buClr>
          <a:srgbClr val="000000"/>
        </a:buClr>
        <a:buSzPct val="100000"/>
        <a:buFont typeface="Times New Roman" panose="02020603050405020304" pitchFamily="18" charset="0"/>
        <a:defRPr sz="1500">
          <a:solidFill>
            <a:srgbClr val="000000"/>
          </a:solidFill>
          <a:latin typeface="+mn-lt"/>
          <a:cs typeface="+mn-cs"/>
        </a:defRPr>
      </a:lvl5pPr>
      <a:lvl6pPr marL="1885950" indent="-171450" algn="l" defTabSz="342900" rtl="0" fontAlgn="base" hangingPunct="0">
        <a:lnSpc>
          <a:spcPct val="93000"/>
        </a:lnSpc>
        <a:spcBef>
          <a:spcPct val="0"/>
        </a:spcBef>
        <a:spcAft>
          <a:spcPts val="216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cs typeface="+mn-cs"/>
        </a:defRPr>
      </a:lvl6pPr>
      <a:lvl7pPr marL="2228850" indent="-171450" algn="l" defTabSz="342900" rtl="0" fontAlgn="base" hangingPunct="0">
        <a:lnSpc>
          <a:spcPct val="93000"/>
        </a:lnSpc>
        <a:spcBef>
          <a:spcPct val="0"/>
        </a:spcBef>
        <a:spcAft>
          <a:spcPts val="216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cs typeface="+mn-cs"/>
        </a:defRPr>
      </a:lvl7pPr>
      <a:lvl8pPr marL="2571750" indent="-171450" algn="l" defTabSz="342900" rtl="0" fontAlgn="base" hangingPunct="0">
        <a:lnSpc>
          <a:spcPct val="93000"/>
        </a:lnSpc>
        <a:spcBef>
          <a:spcPct val="0"/>
        </a:spcBef>
        <a:spcAft>
          <a:spcPts val="216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cs typeface="+mn-cs"/>
        </a:defRPr>
      </a:lvl8pPr>
      <a:lvl9pPr marL="2914650" indent="-171450" algn="l" defTabSz="342900" rtl="0" fontAlgn="base" hangingPunct="0">
        <a:lnSpc>
          <a:spcPct val="93000"/>
        </a:lnSpc>
        <a:spcBef>
          <a:spcPct val="0"/>
        </a:spcBef>
        <a:spcAft>
          <a:spcPts val="216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hyperlink" Target="https://gcmd.nasa.gov/" TargetMode="External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gif"/><Relationship Id="rId7" Type="http://schemas.openxmlformats.org/officeDocument/2006/relationships/image" Target="../media/image12.emf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microsoft.com/office/2007/relationships/hdphoto" Target="../media/hdphoto1.wdp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09600" y="2209800"/>
            <a:ext cx="8458200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fr-FR" sz="4200" b="1" dirty="0" smtClean="0">
                <a:solidFill>
                  <a:srgbClr val="FFFFFF"/>
                </a:solidFill>
              </a:rPr>
              <a:t>WGISS </a:t>
            </a:r>
            <a:r>
              <a:rPr lang="fr-FR" sz="4000" b="1" dirty="0" err="1" smtClean="0">
                <a:solidFill>
                  <a:srgbClr val="92D050"/>
                </a:solidFill>
              </a:rPr>
              <a:t>Working</a:t>
            </a:r>
            <a:r>
              <a:rPr lang="fr-FR" sz="4000" b="1" dirty="0" smtClean="0">
                <a:solidFill>
                  <a:srgbClr val="92D050"/>
                </a:solidFill>
              </a:rPr>
              <a:t> Group on Information </a:t>
            </a:r>
            <a:r>
              <a:rPr lang="fr-FR" sz="4000" b="1" dirty="0" err="1" smtClean="0">
                <a:solidFill>
                  <a:srgbClr val="92D050"/>
                </a:solidFill>
              </a:rPr>
              <a:t>Systems</a:t>
            </a:r>
            <a:r>
              <a:rPr lang="fr-FR" sz="4000" b="1" dirty="0" smtClean="0">
                <a:solidFill>
                  <a:srgbClr val="92D050"/>
                </a:solidFill>
              </a:rPr>
              <a:t> &amp; Services</a:t>
            </a:r>
            <a:endParaRPr sz="4000" b="1" dirty="0">
              <a:solidFill>
                <a:srgbClr val="92D050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sz="2000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Mirko Albani, ESA, WGISS Chair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sz="2000" dirty="0" smtClean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WGISS-47 </a:t>
            </a:r>
            <a:r>
              <a:rPr lang="en-AU" sz="2000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Meeting</a:t>
            </a: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sz="20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NOAA </a:t>
            </a:r>
            <a:r>
              <a:rPr lang="en-AU" sz="2000" dirty="0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– Silver Spring, USA</a:t>
            </a:r>
            <a:endParaRPr lang="en-AU" sz="200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sz="2000" dirty="0" smtClean="0">
                <a:solidFill>
                  <a:srgbClr val="FFFFFF"/>
                </a:solidFill>
                <a:latin typeface="Arial Bold"/>
                <a:sym typeface="Arial Bold"/>
              </a:rPr>
              <a:t>2</a:t>
            </a:r>
            <a:r>
              <a:rPr lang="en-AU" sz="2000" baseline="30000" dirty="0" smtClean="0">
                <a:solidFill>
                  <a:srgbClr val="FFFFFF"/>
                </a:solidFill>
                <a:latin typeface="Arial Bold"/>
                <a:sym typeface="Arial Bold"/>
              </a:rPr>
              <a:t>nd</a:t>
            </a:r>
            <a:r>
              <a:rPr lang="en-AU" sz="2000" dirty="0" smtClean="0">
                <a:solidFill>
                  <a:srgbClr val="FFFFFF"/>
                </a:solidFill>
                <a:latin typeface="Arial Bold"/>
                <a:sym typeface="Arial Bold"/>
              </a:rPr>
              <a:t> </a:t>
            </a:r>
            <a:r>
              <a:rPr lang="en-AU" sz="20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May </a:t>
            </a:r>
            <a:r>
              <a:rPr lang="en-AU" sz="20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2019</a:t>
            </a: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371600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Shape 10"/>
          <p:cNvSpPr txBox="1">
            <a:spLocks/>
          </p:cNvSpPr>
          <p:nvPr/>
        </p:nvSpPr>
        <p:spPr bwMode="auto">
          <a:xfrm>
            <a:off x="5039532" y="300732"/>
            <a:ext cx="3779003" cy="1175959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bg1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rgbClr val="92D050"/>
                </a:solidFill>
              </a:rPr>
              <a:t>CHAIR</a:t>
            </a:r>
          </a:p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rgbClr val="92D050"/>
                </a:solidFill>
              </a:rPr>
              <a:t>SUMMARY</a:t>
            </a:r>
            <a:endParaRPr lang="en-US" sz="4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549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6616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D97C35-E6AB-488A-8360-47F84F981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015" y="2043663"/>
            <a:ext cx="5364911" cy="298553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WGISS 47 FDA Elements Demonstration Workshop</a:t>
            </a:r>
          </a:p>
        </p:txBody>
      </p:sp>
    </p:spTree>
    <p:extLst>
      <p:ext uri="{BB962C8B-B14F-4D97-AF65-F5344CB8AC3E}">
        <p14:creationId xmlns:p14="http://schemas.microsoft.com/office/powerpoint/2010/main" val="1536426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127409" y="245036"/>
            <a:ext cx="6449048" cy="533400"/>
          </a:xfrm>
        </p:spPr>
        <p:txBody>
          <a:bodyPr/>
          <a:lstStyle/>
          <a:p>
            <a:pPr algn="ctr"/>
            <a:r>
              <a:rPr lang="en-US" b="1" dirty="0" smtClean="0"/>
              <a:t>FDA Elements Demonstration Workshop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49237" y="1419347"/>
            <a:ext cx="8815469" cy="522518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11 FDA elements presentations and demonstrations, </a:t>
            </a:r>
            <a:r>
              <a:rPr lang="en-US" sz="2400" dirty="0" smtClean="0"/>
              <a:t>FDA-08 and FDA-09 actions addressed</a:t>
            </a:r>
          </a:p>
          <a:p>
            <a:r>
              <a:rPr lang="en-US" dirty="0"/>
              <a:t>GEO </a:t>
            </a:r>
            <a:r>
              <a:rPr lang="en-US" dirty="0" err="1" smtClean="0"/>
              <a:t>AquaWatch</a:t>
            </a:r>
            <a:endParaRPr lang="en-US" dirty="0" smtClean="0"/>
          </a:p>
          <a:p>
            <a:r>
              <a:rPr lang="en-US" dirty="0" smtClean="0"/>
              <a:t>CEOS </a:t>
            </a:r>
            <a:r>
              <a:rPr lang="en-US" dirty="0"/>
              <a:t>SEO Client Interfaces and Open Data </a:t>
            </a:r>
            <a:r>
              <a:rPr lang="en-US" dirty="0" smtClean="0"/>
              <a:t>Cube</a:t>
            </a:r>
          </a:p>
          <a:p>
            <a:r>
              <a:rPr lang="en-US" dirty="0" smtClean="0"/>
              <a:t>USGS </a:t>
            </a:r>
            <a:r>
              <a:rPr lang="en-US" dirty="0"/>
              <a:t>Architecture for Services in the Cloud </a:t>
            </a:r>
            <a:endParaRPr lang="en-US" dirty="0" smtClean="0"/>
          </a:p>
          <a:p>
            <a:r>
              <a:rPr lang="en-US" dirty="0" smtClean="0"/>
              <a:t>ESA </a:t>
            </a:r>
            <a:r>
              <a:rPr lang="en-US" dirty="0"/>
              <a:t>PDGS Data </a:t>
            </a:r>
            <a:r>
              <a:rPr lang="en-US" dirty="0" smtClean="0"/>
              <a:t>Cube</a:t>
            </a:r>
            <a:endParaRPr lang="en-US" dirty="0"/>
          </a:p>
          <a:p>
            <a:r>
              <a:rPr lang="en-US" dirty="0" smtClean="0"/>
              <a:t>European Data </a:t>
            </a:r>
            <a:r>
              <a:rPr lang="en-US" dirty="0"/>
              <a:t>Cube </a:t>
            </a:r>
            <a:r>
              <a:rPr lang="en-US" dirty="0"/>
              <a:t>Service</a:t>
            </a:r>
          </a:p>
          <a:p>
            <a:r>
              <a:rPr lang="en-US" dirty="0" smtClean="0"/>
              <a:t>GEOhazard </a:t>
            </a:r>
            <a:r>
              <a:rPr lang="en-US" dirty="0"/>
              <a:t>Thematic Exploitation </a:t>
            </a:r>
            <a:r>
              <a:rPr lang="en-US" dirty="0" smtClean="0"/>
              <a:t>Platform</a:t>
            </a:r>
          </a:p>
          <a:p>
            <a:r>
              <a:rPr lang="en-US" dirty="0" smtClean="0"/>
              <a:t>Copernicus </a:t>
            </a:r>
            <a:r>
              <a:rPr lang="en-US" dirty="0"/>
              <a:t>Data &amp;</a:t>
            </a:r>
            <a:r>
              <a:rPr lang="en-US" dirty="0" smtClean="0"/>
              <a:t> </a:t>
            </a:r>
            <a:r>
              <a:rPr lang="en-US" dirty="0"/>
              <a:t>Exploitation Platform – Deutschland (</a:t>
            </a:r>
            <a:r>
              <a:rPr lang="en-US" i="1" dirty="0"/>
              <a:t>CODE</a:t>
            </a:r>
            <a:r>
              <a:rPr lang="en-US" dirty="0"/>
              <a:t>-</a:t>
            </a:r>
            <a:r>
              <a:rPr lang="en-US" i="1" dirty="0"/>
              <a:t>DE</a:t>
            </a:r>
            <a:r>
              <a:rPr lang="en-US" dirty="0" smtClean="0"/>
              <a:t>)</a:t>
            </a:r>
          </a:p>
          <a:p>
            <a:r>
              <a:rPr lang="en-US" dirty="0" smtClean="0"/>
              <a:t>Food </a:t>
            </a:r>
            <a:r>
              <a:rPr lang="en-US" dirty="0"/>
              <a:t>Security Thematic Exploitation Platform with </a:t>
            </a:r>
            <a:r>
              <a:rPr lang="en-US" dirty="0" smtClean="0"/>
              <a:t>Demo</a:t>
            </a:r>
          </a:p>
          <a:p>
            <a:r>
              <a:rPr lang="en-US" dirty="0"/>
              <a:t>Plateforme d’Exploitation des Produits Sentinel (</a:t>
            </a:r>
            <a:r>
              <a:rPr lang="en-US" i="1" dirty="0"/>
              <a:t>PEPS</a:t>
            </a:r>
            <a:r>
              <a:rPr lang="en-US" dirty="0" smtClean="0"/>
              <a:t>)</a:t>
            </a:r>
          </a:p>
          <a:p>
            <a:r>
              <a:rPr lang="en-US" dirty="0" smtClean="0"/>
              <a:t>JASMIN </a:t>
            </a:r>
            <a:r>
              <a:rPr lang="en-US" dirty="0"/>
              <a:t>Super Data </a:t>
            </a:r>
            <a:r>
              <a:rPr lang="en-US" dirty="0" smtClean="0"/>
              <a:t>Cluster</a:t>
            </a:r>
          </a:p>
          <a:p>
            <a:r>
              <a:rPr lang="en-US" dirty="0" smtClean="0"/>
              <a:t>Big </a:t>
            </a:r>
            <a:r>
              <a:rPr lang="en-US" dirty="0"/>
              <a:t>Data Approaches Supporting Market Growth in EO at the Satellite Applications </a:t>
            </a:r>
            <a:r>
              <a:rPr lang="en-US" dirty="0" smtClean="0"/>
              <a:t>Catapult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5074290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49237" y="155389"/>
            <a:ext cx="7993704" cy="830729"/>
          </a:xfrm>
        </p:spPr>
        <p:txBody>
          <a:bodyPr/>
          <a:lstStyle/>
          <a:p>
            <a:pPr algn="ctr"/>
            <a:r>
              <a:rPr lang="en-GB" sz="2800" i="1" dirty="0" smtClean="0"/>
              <a:t>FDA </a:t>
            </a:r>
            <a:r>
              <a:rPr lang="en-GB" sz="2800" i="1" dirty="0"/>
              <a:t>activities in WGISS proceeding along three </a:t>
            </a:r>
            <a:r>
              <a:rPr lang="en-GB" sz="2800" i="1" dirty="0" smtClean="0"/>
              <a:t>lines</a:t>
            </a:r>
            <a:endParaRPr lang="en-US" sz="2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49237" y="1449229"/>
            <a:ext cx="8815469" cy="522518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 smtClean="0"/>
              <a:t>Making </a:t>
            </a:r>
            <a:r>
              <a:rPr lang="en-GB" dirty="0"/>
              <a:t>FDA services/tools/elements discoverable/accessible through WGISS CDA (FDA-9, FDA-10, FDA-14) – and agency services catalogue harvesting/registration. </a:t>
            </a: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Pursuing </a:t>
            </a:r>
            <a:r>
              <a:rPr lang="en-GB" dirty="0"/>
              <a:t>interoperability between FDA elements through a manageable number of possibly standardized interfaces (FDA-8)</a:t>
            </a:r>
            <a:endParaRPr lang="en-US" sz="3200" dirty="0"/>
          </a:p>
          <a:p>
            <a:pPr lvl="1"/>
            <a:r>
              <a:rPr lang="en-GB" dirty="0"/>
              <a:t>Data </a:t>
            </a:r>
            <a:r>
              <a:rPr lang="en-GB" dirty="0" smtClean="0"/>
              <a:t>Cubes </a:t>
            </a:r>
            <a:r>
              <a:rPr lang="en-GB" dirty="0"/>
              <a:t>interoperability (ODC / HMDC / DCFS</a:t>
            </a:r>
            <a:r>
              <a:rPr lang="en-GB" dirty="0" smtClean="0"/>
              <a:t>)</a:t>
            </a:r>
            <a:endParaRPr lang="en-US" sz="3200" dirty="0"/>
          </a:p>
          <a:p>
            <a:pPr lvl="1"/>
            <a:r>
              <a:rPr lang="en-GB" dirty="0" smtClean="0"/>
              <a:t>Follow-up standardization </a:t>
            </a:r>
            <a:r>
              <a:rPr lang="en-GB" dirty="0"/>
              <a:t>activities in </a:t>
            </a:r>
            <a:r>
              <a:rPr lang="en-GB" dirty="0" smtClean="0"/>
              <a:t>OGC</a:t>
            </a:r>
            <a:endParaRPr lang="en-US" sz="3200" dirty="0"/>
          </a:p>
          <a:p>
            <a:pPr marL="457200" indent="-457200">
              <a:buFont typeface="+mj-lt"/>
              <a:buAutoNum type="arabicPeriod"/>
            </a:pP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Showcases </a:t>
            </a:r>
            <a:r>
              <a:rPr lang="en-GB" dirty="0"/>
              <a:t>of FDA Elements supporting CEOS/GEO Initiatives: </a:t>
            </a:r>
            <a:endParaRPr lang="en-US" sz="3200" dirty="0"/>
          </a:p>
          <a:p>
            <a:pPr lvl="1"/>
            <a:r>
              <a:rPr lang="en-GB" dirty="0"/>
              <a:t>Data Cubes for WGCV – two versions, ESA and ODC DEA</a:t>
            </a:r>
            <a:endParaRPr lang="en-US" sz="3200" dirty="0"/>
          </a:p>
          <a:p>
            <a:pPr lvl="1"/>
            <a:r>
              <a:rPr lang="en-GB" dirty="0" err="1"/>
              <a:t>GEOhazards</a:t>
            </a:r>
            <a:r>
              <a:rPr lang="en-GB" dirty="0"/>
              <a:t> TEP in support to </a:t>
            </a:r>
            <a:r>
              <a:rPr lang="en-GB" dirty="0" err="1"/>
              <a:t>WGDisasters</a:t>
            </a:r>
            <a:endParaRPr lang="en-US" sz="3200" dirty="0"/>
          </a:p>
          <a:p>
            <a:pPr lvl="1"/>
            <a:r>
              <a:rPr lang="en-GB" dirty="0"/>
              <a:t>WGISS to support </a:t>
            </a:r>
            <a:r>
              <a:rPr lang="en-GB" dirty="0" err="1"/>
              <a:t>AquaWatch</a:t>
            </a:r>
            <a:r>
              <a:rPr lang="en-GB" dirty="0"/>
              <a:t> and CEOS SEO ODC with data pipelines from existing FDA sources</a:t>
            </a:r>
            <a:endParaRPr lang="en-US" sz="3200" dirty="0"/>
          </a:p>
          <a:p>
            <a:pPr lvl="1"/>
            <a:r>
              <a:rPr lang="en-GB" dirty="0"/>
              <a:t>SDGs? Urban indicators…?</a:t>
            </a:r>
            <a:r>
              <a:rPr lang="en-GB" dirty="0" smtClean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175272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09600" y="2209800"/>
            <a:ext cx="5508789" cy="2051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fr-FR" sz="4200" b="1" dirty="0" smtClean="0">
                <a:solidFill>
                  <a:srgbClr val="FFFFFF"/>
                </a:solidFill>
              </a:rPr>
              <a:t>Data </a:t>
            </a:r>
            <a:r>
              <a:rPr lang="fr-FR" sz="4200" b="1" dirty="0" err="1" smtClean="0">
                <a:solidFill>
                  <a:srgbClr val="FFFFFF"/>
                </a:solidFill>
              </a:rPr>
              <a:t>Discovery</a:t>
            </a:r>
            <a:r>
              <a:rPr lang="fr-FR" sz="4200" b="1" dirty="0" smtClean="0">
                <a:solidFill>
                  <a:srgbClr val="FFFFFF"/>
                </a:solidFill>
              </a:rPr>
              <a:t> and Access Session</a:t>
            </a:r>
            <a:endParaRPr sz="4000" b="1" dirty="0">
              <a:solidFill>
                <a:srgbClr val="92D050"/>
              </a:solidFill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371600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838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330"/>
            <a:ext cx="8229600" cy="1143000"/>
          </a:xfrm>
        </p:spPr>
        <p:txBody>
          <a:bodyPr/>
          <a:lstStyle/>
          <a:p>
            <a:pPr algn="ctr"/>
            <a:r>
              <a:rPr lang="en-US" sz="2400" dirty="0"/>
              <a:t>WGISS Connected Data Assets </a:t>
            </a:r>
            <a:br>
              <a:rPr lang="en-US" sz="2400" dirty="0"/>
            </a:br>
            <a:r>
              <a:rPr lang="en-US" sz="2400" dirty="0" smtClean="0"/>
              <a:t>Elements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60500"/>
            <a:ext cx="3492367" cy="24808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370" y="1460500"/>
            <a:ext cx="4018430" cy="24808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253034"/>
            <a:ext cx="3830918" cy="22291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2723" y="4253034"/>
            <a:ext cx="3459629" cy="222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41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723" y="250205"/>
            <a:ext cx="5838704" cy="615553"/>
          </a:xfrm>
        </p:spPr>
        <p:txBody>
          <a:bodyPr/>
          <a:lstStyle/>
          <a:p>
            <a:pPr algn="l"/>
            <a:r>
              <a:rPr lang="en-GB" sz="2400" b="1" dirty="0" smtClean="0"/>
              <a:t>WGISS CDA GUI </a:t>
            </a:r>
            <a:r>
              <a:rPr lang="en-GB" sz="2400" b="1" dirty="0" smtClean="0"/>
              <a:t>Interface and Metrics Discussion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398" y="1542933"/>
            <a:ext cx="6476475" cy="5096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97" y="1542933"/>
            <a:ext cx="6500691" cy="5096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96" y="1542933"/>
            <a:ext cx="6510152" cy="50969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0716" y="4567200"/>
            <a:ext cx="2276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err="1" smtClean="0"/>
              <a:t>FedEO</a:t>
            </a:r>
            <a:r>
              <a:rPr lang="en-GB" sz="800" b="1" dirty="0" smtClean="0"/>
              <a:t> Client</a:t>
            </a:r>
            <a:endParaRPr lang="en-GB" sz="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56120" y="4048547"/>
            <a:ext cx="2276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ESA Collection Landing Page</a:t>
            </a:r>
            <a:endParaRPr lang="en-GB" sz="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568608" y="4835407"/>
            <a:ext cx="2276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ISO 19139-2 Metadata </a:t>
            </a:r>
            <a:endParaRPr lang="en-GB" sz="8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0074" y="923402"/>
            <a:ext cx="2123353" cy="27433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6545" y="1991623"/>
            <a:ext cx="3433762" cy="20171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0716" y="4350703"/>
            <a:ext cx="2276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Second Step OSDD</a:t>
            </a:r>
            <a:endParaRPr lang="en-GB" sz="8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0073" y="4102824"/>
            <a:ext cx="3612699" cy="2537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3227" y="3030540"/>
            <a:ext cx="3362325" cy="203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11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20190430_1602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782"/>
            <a:ext cx="9144000" cy="546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43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152400" y="2286000"/>
            <a:ext cx="7259264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90000"/>
          </a:bodyPr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algn="ctr"/>
            <a:r>
              <a:rPr lang="en-US" sz="6000" dirty="0" smtClean="0"/>
              <a:t>Data Interoperability and Use</a:t>
            </a:r>
            <a:endParaRPr sz="60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789" y="533589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1526721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</p:spTree>
    <p:extLst>
      <p:ext uri="{BB962C8B-B14F-4D97-AF65-F5344CB8AC3E}">
        <p14:creationId xmlns:p14="http://schemas.microsoft.com/office/powerpoint/2010/main" val="24722665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926353" y="304800"/>
            <a:ext cx="6084047" cy="533400"/>
          </a:xfrm>
        </p:spPr>
        <p:txBody>
          <a:bodyPr/>
          <a:lstStyle/>
          <a:p>
            <a:r>
              <a:rPr lang="en-US" dirty="0" smtClean="0"/>
              <a:t>EO Services Metadata Use Cases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97212" y="4708712"/>
            <a:ext cx="8562906" cy="1615887"/>
          </a:xfrm>
        </p:spPr>
        <p:txBody>
          <a:bodyPr/>
          <a:lstStyle/>
          <a:p>
            <a:pPr marL="0" indent="0">
              <a:buNone/>
            </a:pPr>
            <a:r>
              <a:rPr lang="en-GB" sz="2400" i="1" dirty="0"/>
              <a:t>Different Steps:</a:t>
            </a:r>
            <a:endParaRPr lang="en-US" sz="2400" dirty="0"/>
          </a:p>
          <a:p>
            <a:pPr lvl="0"/>
            <a:r>
              <a:rPr lang="en-GB" i="1" dirty="0"/>
              <a:t>Define </a:t>
            </a:r>
            <a:r>
              <a:rPr lang="en-GB" i="1" dirty="0" smtClean="0"/>
              <a:t>services metadata </a:t>
            </a:r>
            <a:r>
              <a:rPr lang="en-GB" i="1" dirty="0"/>
              <a:t>model </a:t>
            </a:r>
            <a:r>
              <a:rPr lang="en-GB" i="1" dirty="0" smtClean="0"/>
              <a:t>for an initial set of use cases </a:t>
            </a:r>
          </a:p>
          <a:p>
            <a:pPr lvl="0"/>
            <a:r>
              <a:rPr lang="en-GB" i="1" dirty="0" smtClean="0"/>
              <a:t>Register </a:t>
            </a:r>
            <a:r>
              <a:rPr lang="en-GB" i="1" dirty="0"/>
              <a:t>services in IDN</a:t>
            </a:r>
            <a:endParaRPr lang="en-US" dirty="0"/>
          </a:p>
          <a:p>
            <a:pPr lvl="0"/>
            <a:r>
              <a:rPr lang="en-GB" i="1" dirty="0" smtClean="0"/>
              <a:t>Linking services to data?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12" y="1476936"/>
            <a:ext cx="3161402" cy="22434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588" y="1476936"/>
            <a:ext cx="3705412" cy="279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008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890774"/>
          </a:xfrm>
        </p:spPr>
        <p:txBody>
          <a:bodyPr/>
          <a:lstStyle/>
          <a:p>
            <a:pPr algn="ctr"/>
            <a:r>
              <a:rPr lang="en-US" sz="2800" dirty="0" smtClean="0"/>
              <a:t>Interoperability and Use Session</a:t>
            </a:r>
            <a:endParaRPr 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504" y="1418559"/>
            <a:ext cx="3905261" cy="226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3315818"/>
            <a:ext cx="412376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gis.csiss.gmu.edu</a:t>
            </a:r>
            <a:r>
              <a:rPr lang="en-US" sz="1600" dirty="0"/>
              <a:t>/carbon/</a:t>
            </a:r>
            <a:r>
              <a:rPr lang="en-US" sz="1600" dirty="0" err="1"/>
              <a:t>cwicport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412" y="1524000"/>
            <a:ext cx="3965388" cy="2180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4E3614-070B-5246-B217-0C64A3D78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378" y="1523999"/>
            <a:ext cx="1674093" cy="13745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505" y="4104626"/>
            <a:ext cx="4099496" cy="25252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64" y="4104626"/>
            <a:ext cx="4365383" cy="239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4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09600" y="2209800"/>
            <a:ext cx="5508789" cy="2051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fr-FR" sz="4200" b="1" dirty="0" smtClean="0">
                <a:solidFill>
                  <a:srgbClr val="FFFFFF"/>
                </a:solidFill>
              </a:rPr>
              <a:t>Plenary Session</a:t>
            </a:r>
            <a:endParaRPr sz="4000" b="1" dirty="0">
              <a:solidFill>
                <a:srgbClr val="92D050"/>
              </a:solidFill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371600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3747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890774"/>
          </a:xfrm>
        </p:spPr>
        <p:txBody>
          <a:bodyPr/>
          <a:lstStyle/>
          <a:p>
            <a:pPr algn="ctr"/>
            <a:r>
              <a:rPr lang="en-US" sz="2800" dirty="0" smtClean="0"/>
              <a:t>Interoperability and Use Session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030"/>
            <a:ext cx="9144000" cy="526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18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09600" y="2209800"/>
            <a:ext cx="5508789" cy="2051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fr-FR" sz="4200" b="1" dirty="0" smtClean="0">
                <a:solidFill>
                  <a:srgbClr val="FFFFFF"/>
                </a:solidFill>
              </a:rPr>
              <a:t>Data </a:t>
            </a:r>
            <a:r>
              <a:rPr lang="fr-FR" sz="4200" b="1" dirty="0" err="1" smtClean="0">
                <a:solidFill>
                  <a:srgbClr val="FFFFFF"/>
                </a:solidFill>
              </a:rPr>
              <a:t>Preservation</a:t>
            </a:r>
            <a:r>
              <a:rPr lang="fr-FR" sz="4200" b="1" dirty="0" smtClean="0">
                <a:solidFill>
                  <a:srgbClr val="FFFFFF"/>
                </a:solidFill>
              </a:rPr>
              <a:t> and </a:t>
            </a:r>
            <a:r>
              <a:rPr lang="fr-FR" sz="4200" b="1" dirty="0" err="1" smtClean="0">
                <a:solidFill>
                  <a:srgbClr val="FFFFFF"/>
                </a:solidFill>
              </a:rPr>
              <a:t>Stewardship</a:t>
            </a:r>
            <a:r>
              <a:rPr lang="fr-FR" sz="4200" b="1" dirty="0" smtClean="0">
                <a:solidFill>
                  <a:srgbClr val="FFFFFF"/>
                </a:solidFill>
              </a:rPr>
              <a:t> Session</a:t>
            </a:r>
            <a:endParaRPr sz="4000" b="1" dirty="0">
              <a:solidFill>
                <a:srgbClr val="92D050"/>
              </a:solidFill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371600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333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790" y="89405"/>
            <a:ext cx="6012933" cy="769441"/>
          </a:xfrm>
        </p:spPr>
        <p:txBody>
          <a:bodyPr/>
          <a:lstStyle/>
          <a:p>
            <a:pPr algn="ctr">
              <a:spcBef>
                <a:spcPts val="1200"/>
              </a:spcBef>
            </a:pPr>
            <a:r>
              <a:rPr lang="en-US" sz="2800" dirty="0" smtClean="0">
                <a:latin typeface="Verdana"/>
              </a:rPr>
              <a:t>EO Ontologies</a:t>
            </a:r>
            <a:endParaRPr lang="en-GB" sz="2800" dirty="0"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828" y="1597504"/>
            <a:ext cx="308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C62FF"/>
                </a:solidFill>
              </a:rPr>
              <a:t>GCMD Earth Science Keywords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962" t="17874" r="17062" b="12912"/>
          <a:stretch/>
        </p:blipFill>
        <p:spPr>
          <a:xfrm>
            <a:off x="308828" y="2246685"/>
            <a:ext cx="3086101" cy="32111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807F140-0EC7-41BF-AA2B-8D4E070FB360}"/>
              </a:ext>
            </a:extLst>
          </p:cNvPr>
          <p:cNvSpPr txBox="1"/>
          <p:nvPr/>
        </p:nvSpPr>
        <p:spPr>
          <a:xfrm>
            <a:off x="245195" y="5470918"/>
            <a:ext cx="268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https://gcmd.nasa.gov/</a:t>
            </a:r>
            <a:r>
              <a:rPr lang="en-US" dirty="0"/>
              <a:t> </a:t>
            </a:r>
          </a:p>
        </p:txBody>
      </p:sp>
      <p:pic>
        <p:nvPicPr>
          <p:cNvPr id="9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5059" y="4330551"/>
            <a:ext cx="2767754" cy="22807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6471" y="1240592"/>
            <a:ext cx="2952840" cy="28537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4542" y="1644986"/>
            <a:ext cx="2651004" cy="180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6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5495925" cy="830997"/>
          </a:xfrm>
        </p:spPr>
        <p:txBody>
          <a:bodyPr/>
          <a:lstStyle/>
          <a:p>
            <a:pPr algn="ctr">
              <a:spcBef>
                <a:spcPts val="500"/>
              </a:spcBef>
              <a:buSzPct val="100000"/>
              <a:buFont typeface="Arial"/>
              <a:buNone/>
            </a:pPr>
            <a:r>
              <a:rPr lang="en-GB" sz="2400" b="1" dirty="0">
                <a:solidFill>
                  <a:schemeClr val="bg1"/>
                </a:solidFill>
              </a:rPr>
              <a:t>WGISS Data </a:t>
            </a:r>
            <a:r>
              <a:rPr lang="en-GB" sz="2400" b="1" dirty="0" smtClean="0">
                <a:solidFill>
                  <a:schemeClr val="bg1"/>
                </a:solidFill>
              </a:rPr>
              <a:t>Stewardship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B89650-8451-B74E-9A2E-4885DDB24DB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9" y="1496923"/>
            <a:ext cx="3740758" cy="2133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380" y="1481982"/>
            <a:ext cx="3545874" cy="25295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41" y="3901432"/>
            <a:ext cx="3680759" cy="2770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4063" y="4288117"/>
            <a:ext cx="3570467" cy="22493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2148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5495925" cy="830997"/>
          </a:xfrm>
        </p:spPr>
        <p:txBody>
          <a:bodyPr/>
          <a:lstStyle/>
          <a:p>
            <a:pPr algn="ctr">
              <a:spcBef>
                <a:spcPts val="500"/>
              </a:spcBef>
              <a:buSzPct val="100000"/>
              <a:buFont typeface="Arial"/>
              <a:buNone/>
            </a:pPr>
            <a:r>
              <a:rPr lang="en-GB" sz="2400" b="1" dirty="0" smtClean="0">
                <a:solidFill>
                  <a:schemeClr val="bg1"/>
                </a:solidFill>
              </a:rPr>
              <a:t>Stewardship Matrices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626" y="1183091"/>
            <a:ext cx="3569447" cy="24301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17" y="3959055"/>
            <a:ext cx="3663577" cy="27540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126" y="4233209"/>
            <a:ext cx="4042876" cy="2202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17" y="1183090"/>
            <a:ext cx="3702409" cy="24301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6900" y="19939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4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09600" y="2209800"/>
            <a:ext cx="5508789" cy="2051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AU" sz="4200" b="1" smtClean="0">
                <a:solidFill>
                  <a:srgbClr val="FFFFFF"/>
                </a:solidFill>
              </a:rPr>
              <a:t>Technology  Exploration Session</a:t>
            </a:r>
            <a:endParaRPr lang="en-AU" sz="4000" b="1">
              <a:solidFill>
                <a:srgbClr val="92D050"/>
              </a:solidFill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371600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836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93925" y="57387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1"/>
          </p:nvPr>
        </p:nvSpPr>
        <p:spPr>
          <a:xfrm>
            <a:off x="1981200" y="221708"/>
            <a:ext cx="5444152" cy="533400"/>
          </a:xfrm>
        </p:spPr>
        <p:txBody>
          <a:bodyPr/>
          <a:lstStyle/>
          <a:p>
            <a:pPr algn="ctr"/>
            <a:r>
              <a:rPr lang="en-US" b="1" dirty="0" smtClean="0"/>
              <a:t>Services in the Cloud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90" y="1704199"/>
            <a:ext cx="8245251" cy="47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402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93925" y="57387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4" descr="Afbeeldingsresultaat voor artificial intelligen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49" y="1975632"/>
            <a:ext cx="5756603" cy="3941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4" name="Content Placeholder 2"/>
          <p:cNvSpPr>
            <a:spLocks noGrp="1"/>
          </p:cNvSpPr>
          <p:nvPr>
            <p:ph sz="quarter" idx="11"/>
          </p:nvPr>
        </p:nvSpPr>
        <p:spPr>
          <a:xfrm>
            <a:off x="1981200" y="221708"/>
            <a:ext cx="5444152" cy="533400"/>
          </a:xfrm>
        </p:spPr>
        <p:txBody>
          <a:bodyPr/>
          <a:lstStyle/>
          <a:p>
            <a:pPr algn="ctr"/>
            <a:r>
              <a:rPr lang="en-US" b="1" dirty="0" smtClean="0"/>
              <a:t>Artificial Intelligence and Machine Learning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184589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63000" y="6629400"/>
            <a:ext cx="304800" cy="187285"/>
          </a:xfrm>
        </p:spPr>
        <p:txBody>
          <a:bodyPr/>
          <a:lstStyle/>
          <a:p>
            <a:pPr defTabSz="914400"/>
            <a:fld id="{86CB4B4D-7CA3-9044-876B-883B54F8677D}" type="slidenum">
              <a:rPr>
                <a:solidFill>
                  <a:srgbClr val="1F497D"/>
                </a:solidFill>
              </a:rPr>
              <a:pPr defTabSz="914400"/>
              <a:t>28</a:t>
            </a:fld>
            <a:endParaRPr dirty="0">
              <a:solidFill>
                <a:srgbClr val="1F497D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algn="ctr"/>
            <a:r>
              <a:rPr lang="en-AU" b="1" dirty="0" smtClean="0"/>
              <a:t>Agency Reports</a:t>
            </a:r>
            <a:endParaRPr lang="en-AU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294" y="1515892"/>
            <a:ext cx="1986903" cy="1562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294" y="3962762"/>
            <a:ext cx="2105354" cy="1236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666" y="3662066"/>
            <a:ext cx="1534977" cy="15371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235" y="1665924"/>
            <a:ext cx="3843618" cy="141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06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71166"/>
          </a:xfrm>
          <a:prstGeom prst="rect">
            <a:avLst/>
          </a:prstGeom>
        </p:spPr>
      </p:pic>
      <p:sp>
        <p:nvSpPr>
          <p:cNvPr id="6" name="Shape 11"/>
          <p:cNvSpPr/>
          <p:nvPr/>
        </p:nvSpPr>
        <p:spPr>
          <a:xfrm>
            <a:off x="2556754" y="1"/>
            <a:ext cx="6587246" cy="98480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fr-FR" sz="2400" b="1" dirty="0">
                <a:solidFill>
                  <a:srgbClr val="0C62FF"/>
                </a:solidFill>
                <a:latin typeface="Arial Bold"/>
                <a:ea typeface="Arial Bold"/>
                <a:cs typeface="Arial Bold"/>
                <a:sym typeface="Arial Bold"/>
              </a:rPr>
              <a:t>WGISS-</a:t>
            </a:r>
            <a:r>
              <a:rPr lang="fr-FR" sz="2400" b="1" dirty="0" smtClean="0">
                <a:solidFill>
                  <a:srgbClr val="0C62FF"/>
                </a:solidFill>
                <a:latin typeface="Arial Bold"/>
                <a:ea typeface="Arial Bold"/>
                <a:cs typeface="Arial Bold"/>
                <a:sym typeface="Arial Bold"/>
              </a:rPr>
              <a:t>47</a:t>
            </a:r>
            <a:r>
              <a:rPr lang="fr-FR" sz="2400" b="1" dirty="0" smtClean="0">
                <a:solidFill>
                  <a:srgbClr val="0C62FF"/>
                </a:solidFill>
                <a:latin typeface="Arial Bold"/>
                <a:ea typeface="Arial Bold"/>
                <a:cs typeface="Arial Bold"/>
                <a:sym typeface="Arial Bold"/>
              </a:rPr>
              <a:t>, </a:t>
            </a:r>
            <a:r>
              <a:rPr lang="fr-FR" sz="2400" b="1" dirty="0" smtClean="0">
                <a:solidFill>
                  <a:srgbClr val="0C62FF"/>
                </a:solidFill>
                <a:latin typeface="Arial Bold"/>
                <a:ea typeface="Arial Bold"/>
                <a:cs typeface="Arial Bold"/>
              </a:rPr>
              <a:t>NOAA – </a:t>
            </a:r>
            <a:r>
              <a:rPr lang="fr-FR" sz="2400" b="1" dirty="0" err="1" smtClean="0">
                <a:solidFill>
                  <a:srgbClr val="0C62FF"/>
                </a:solidFill>
                <a:latin typeface="Arial Bold"/>
                <a:ea typeface="Arial Bold"/>
                <a:cs typeface="Arial Bold"/>
              </a:rPr>
              <a:t>Silver</a:t>
            </a:r>
            <a:r>
              <a:rPr lang="fr-FR" sz="2400" b="1" dirty="0" smtClean="0">
                <a:solidFill>
                  <a:srgbClr val="0C62FF"/>
                </a:solidFill>
                <a:latin typeface="Arial Bold"/>
                <a:ea typeface="Arial Bold"/>
                <a:cs typeface="Arial Bold"/>
              </a:rPr>
              <a:t> </a:t>
            </a:r>
            <a:r>
              <a:rPr lang="fr-FR" sz="2400" b="1" dirty="0" err="1" smtClean="0">
                <a:solidFill>
                  <a:srgbClr val="0C62FF"/>
                </a:solidFill>
                <a:latin typeface="Arial Bold"/>
                <a:ea typeface="Arial Bold"/>
                <a:cs typeface="Arial Bold"/>
              </a:rPr>
              <a:t>Spring</a:t>
            </a:r>
            <a:r>
              <a:rPr lang="fr-FR" sz="2400" b="1" dirty="0" smtClean="0">
                <a:solidFill>
                  <a:srgbClr val="0C62FF"/>
                </a:solidFill>
                <a:latin typeface="Arial Bold"/>
                <a:ea typeface="Arial Bold"/>
                <a:cs typeface="Arial Bold"/>
              </a:rPr>
              <a:t>, </a:t>
            </a:r>
            <a:endParaRPr lang="fr-FR" sz="2400" b="1" dirty="0">
              <a:solidFill>
                <a:srgbClr val="0C62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fr-FR" sz="2400" b="1" dirty="0" smtClean="0">
                <a:solidFill>
                  <a:srgbClr val="0C62FF"/>
                </a:solidFill>
                <a:latin typeface="Arial Bold"/>
                <a:ea typeface="Arial Bold"/>
                <a:cs typeface="Arial Bold"/>
                <a:sym typeface="Arial Bold"/>
              </a:rPr>
              <a:t>29 April </a:t>
            </a:r>
            <a:r>
              <a:rPr lang="mr-IN" sz="2400" b="1" dirty="0" smtClean="0">
                <a:solidFill>
                  <a:srgbClr val="0C62FF"/>
                </a:solidFill>
                <a:latin typeface="Arial Bold"/>
                <a:ea typeface="Arial Bold"/>
                <a:cs typeface="Arial Bold"/>
                <a:sym typeface="Arial Bold"/>
              </a:rPr>
              <a:t>–</a:t>
            </a:r>
            <a:r>
              <a:rPr lang="fr-FR" sz="2400" b="1" dirty="0" smtClean="0">
                <a:solidFill>
                  <a:srgbClr val="0C62FF"/>
                </a:solidFill>
                <a:latin typeface="Arial Bold"/>
                <a:ea typeface="Arial Bold"/>
                <a:cs typeface="Arial Bold"/>
                <a:sym typeface="Arial Bold"/>
              </a:rPr>
              <a:t> 2 May </a:t>
            </a:r>
            <a:r>
              <a:rPr lang="fr-FR" sz="2400" b="1" dirty="0" smtClean="0">
                <a:solidFill>
                  <a:srgbClr val="0C62FF"/>
                </a:solidFill>
                <a:latin typeface="Arial Bold"/>
                <a:ea typeface="Arial Bold"/>
                <a:cs typeface="Arial Bold"/>
                <a:sym typeface="Arial Bold"/>
              </a:rPr>
              <a:t>2019</a:t>
            </a:r>
            <a:endParaRPr lang="fr-FR" sz="2400" b="1" dirty="0">
              <a:solidFill>
                <a:srgbClr val="0C62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8" name="Picture 8" descr="http://thegledaproject.com/wp-content/uploads/Thank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88544"/>
            <a:ext cx="9152908" cy="11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eos_logo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848" y="0"/>
            <a:ext cx="2507906" cy="99313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14303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63000" y="6629400"/>
            <a:ext cx="304800" cy="173239"/>
          </a:xfrm>
          <a:prstGeom prst="round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fld id="{86CB4B4D-7CA3-9044-876B-883B54F8677D}" type="slidenum">
              <a:rPr lang="uk-UA" kern="0">
                <a:solidFill>
                  <a:srgbClr val="1F497D"/>
                </a:solidFill>
                <a:latin typeface="Candara" charset="0"/>
                <a:ea typeface="Candara" charset="0"/>
                <a:cs typeface="Candara" charset="0"/>
              </a:rPr>
              <a:pPr>
                <a:lnSpc>
                  <a:spcPct val="90000"/>
                </a:lnSpc>
              </a:pPr>
              <a:t>3</a:t>
            </a:fld>
            <a:endParaRPr lang="uk-UA" kern="0" dirty="0">
              <a:solidFill>
                <a:srgbClr val="1F497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28600" y="1295400"/>
            <a:ext cx="8686800" cy="4198114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Candara" charset="0"/>
                <a:ea typeface="Candara" charset="0"/>
                <a:cs typeface="Candara" charset="0"/>
              </a:rPr>
              <a:t>Applaud the achievements of the WGISS Connected Data Assets (CDA) Infrastructure (next slide)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Candara" charset="0"/>
                <a:ea typeface="Candara" charset="0"/>
                <a:cs typeface="Candara" charset="0"/>
              </a:rPr>
              <a:t>Single entry point for external clients to discover/access CEOS Agencies data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Candara" charset="0"/>
                <a:ea typeface="Candara" charset="0"/>
                <a:cs typeface="Candara" charset="0"/>
              </a:rPr>
              <a:t>Applaud the achievement of the GEOSS Platform Discoverable Products (next slide)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Candara" charset="0"/>
                <a:ea typeface="Candara" charset="0"/>
                <a:cs typeface="Candara" charset="0"/>
              </a:rPr>
              <a:t>CWIC and </a:t>
            </a:r>
            <a:r>
              <a:rPr lang="en-US" dirty="0" err="1">
                <a:latin typeface="Candara" charset="0"/>
                <a:ea typeface="Candara" charset="0"/>
                <a:cs typeface="Candara" charset="0"/>
              </a:rPr>
              <a:t>FedEO</a:t>
            </a:r>
            <a:r>
              <a:rPr lang="en-US" dirty="0">
                <a:latin typeface="Candara" charset="0"/>
                <a:ea typeface="Candara" charset="0"/>
                <a:cs typeface="Candara" charset="0"/>
              </a:rPr>
              <a:t> harmonization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Candara" charset="0"/>
                <a:ea typeface="Candara" charset="0"/>
                <a:cs typeface="Candara" charset="0"/>
              </a:rPr>
              <a:t>Applaud WGISS contributions to the GEO Data Technology Workshop, Expert Advisory Group for Results-Oriented GEOSS, GEOSS EVOLVE, and many more GEO activities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Candara" charset="0"/>
                <a:ea typeface="Candara" charset="0"/>
                <a:cs typeface="Candara" charset="0"/>
              </a:rPr>
              <a:t>VCs and WG Coordination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Candara" charset="0"/>
                <a:ea typeface="Candara" charset="0"/>
                <a:cs typeface="Candara" charset="0"/>
              </a:rPr>
              <a:t>Updated inventory of VC data to ensure discoverability/accessibility through WGISS Infrastructure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Candara" charset="0"/>
                <a:ea typeface="Candara" charset="0"/>
                <a:cs typeface="Candara" charset="0"/>
              </a:rPr>
              <a:t>Future Data Architectures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Candara" charset="0"/>
                <a:ea typeface="Candara" charset="0"/>
                <a:cs typeface="Candara" charset="0"/>
              </a:rPr>
              <a:t>Welcomed the transition of the FDA actions from </a:t>
            </a:r>
            <a:r>
              <a:rPr lang="en-US" i="1" dirty="0">
                <a:latin typeface="Candara" charset="0"/>
                <a:ea typeface="Candara" charset="0"/>
                <a:cs typeface="Candara" charset="0"/>
              </a:rPr>
              <a:t>ad hoc </a:t>
            </a:r>
            <a:r>
              <a:rPr lang="en-US" dirty="0">
                <a:latin typeface="Candara" charset="0"/>
                <a:ea typeface="Candara" charset="0"/>
                <a:cs typeface="Candara" charset="0"/>
              </a:rPr>
              <a:t>team into permanent WG structure – successful example of progression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209800" y="304800"/>
            <a:ext cx="4953000" cy="9144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3200" dirty="0">
                <a:latin typeface="Candara" charset="0"/>
                <a:ea typeface="Candara" charset="0"/>
                <a:cs typeface="Candara" charset="0"/>
              </a:rPr>
              <a:t>CEOS and WGISS</a:t>
            </a:r>
          </a:p>
        </p:txBody>
      </p:sp>
      <p:sp>
        <p:nvSpPr>
          <p:cNvPr id="5" name="TextBox 4"/>
          <p:cNvSpPr txBox="1"/>
          <p:nvPr/>
        </p:nvSpPr>
        <p:spPr>
          <a:xfrm rot="20285086">
            <a:off x="223044" y="1808266"/>
            <a:ext cx="8610600" cy="2862320"/>
          </a:xfrm>
          <a:prstGeom prst="rect">
            <a:avLst/>
          </a:prstGeom>
          <a:solidFill>
            <a:srgbClr val="002060"/>
          </a:solidFill>
          <a:ln w="12700" cap="flat">
            <a:solidFill>
              <a:schemeClr val="accent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andara" charset="0"/>
                <a:ea typeface="Candara" charset="0"/>
                <a:cs typeface="Candara" charset="0"/>
              </a:rPr>
              <a:t>WGISS successfully promotes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andara" charset="0"/>
                <a:ea typeface="Candara" charset="0"/>
                <a:cs typeface="Candara" charset="0"/>
              </a:rPr>
              <a:t>collaboration in the development of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andara" charset="0"/>
                <a:ea typeface="Candara" charset="0"/>
                <a:cs typeface="Candara" charset="0"/>
              </a:rPr>
              <a:t>systems and</a:t>
            </a:r>
            <a:r>
              <a:rPr kumimoji="0" lang="en-US" sz="3600" b="1" i="0" u="none" strike="noStrike" cap="none" spc="0" normalizeH="0" dirty="0" smtClean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andara" charset="0"/>
                <a:ea typeface="Candara" charset="0"/>
                <a:cs typeface="Candara" charset="0"/>
              </a:rPr>
              <a:t> services that manage and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dirty="0" smtClean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andara" charset="0"/>
                <a:ea typeface="Candara" charset="0"/>
                <a:cs typeface="Candara" charset="0"/>
              </a:rPr>
              <a:t>supply Earth observation data.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baseline="0" dirty="0" smtClean="0">
                <a:solidFill>
                  <a:srgbClr val="92D050"/>
                </a:solidFill>
                <a:latin typeface="Candara" charset="0"/>
                <a:ea typeface="Candara" charset="0"/>
                <a:cs typeface="Candara" charset="0"/>
              </a:rPr>
              <a:t>THANK YOU!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92D050"/>
              </a:solidFill>
              <a:effectLst/>
              <a:uFillTx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240182">
            <a:off x="1273230" y="4883559"/>
            <a:ext cx="7394811" cy="461663"/>
          </a:xfrm>
          <a:prstGeom prst="rect">
            <a:avLst/>
          </a:prstGeom>
          <a:solidFill>
            <a:srgbClr val="002060"/>
          </a:solidFill>
          <a:ln w="12700" cap="flat">
            <a:solidFill>
              <a:schemeClr val="accent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uFillTx/>
              </a:rPr>
              <a:t>Borrowed from </a:t>
            </a: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uFillTx/>
              </a:rPr>
              <a:t>Steven </a:t>
            </a:r>
            <a:r>
              <a:rPr kumimoji="0" lang="en-US" sz="2400" b="1" i="0" u="none" strike="noStrike" cap="none" spc="0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uFillTx/>
              </a:rPr>
              <a:t>Volz’s</a:t>
            </a: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uFillTx/>
              </a:rPr>
              <a:t> WGISS </a:t>
            </a: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uFillTx/>
              </a:rPr>
              <a:t>Presentation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92D05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738579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42;p21">
            <a:extLst>
              <a:ext uri="{FF2B5EF4-FFF2-40B4-BE49-F238E27FC236}">
                <a16:creationId xmlns:a16="http://schemas.microsoft.com/office/drawing/2014/main" xmlns="" id="{9ACD2AFF-E765-4DEB-9193-0B5439BC0D85}"/>
              </a:ext>
            </a:extLst>
          </p:cNvPr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94" y="0"/>
            <a:ext cx="916849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D41BAE9-A529-41A0-92D4-758124341160}"/>
              </a:ext>
            </a:extLst>
          </p:cNvPr>
          <p:cNvSpPr txBox="1"/>
          <p:nvPr/>
        </p:nvSpPr>
        <p:spPr>
          <a:xfrm>
            <a:off x="0" y="5918922"/>
            <a:ext cx="9144000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rPr>
              <a:t>See you all at WGISS-48 in Hanoi!</a:t>
            </a:r>
            <a:endParaRPr lang="en-US" sz="4400" dirty="0">
              <a:solidFill>
                <a:schemeClr val="bg1"/>
              </a:solidFill>
              <a:latin typeface="+mj-lt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711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6"/>
          <p:cNvSpPr>
            <a:spLocks noGrp="1"/>
          </p:cNvSpPr>
          <p:nvPr>
            <p:ph sz="quarter" idx="11"/>
          </p:nvPr>
        </p:nvSpPr>
        <p:spPr>
          <a:xfrm>
            <a:off x="1705001" y="270952"/>
            <a:ext cx="5871456" cy="533400"/>
          </a:xfrm>
        </p:spPr>
        <p:txBody>
          <a:bodyPr/>
          <a:lstStyle/>
          <a:p>
            <a:pPr algn="ctr"/>
            <a:r>
              <a:rPr lang="en-US" b="1" dirty="0" smtClean="0"/>
              <a:t>WGISS PLENARY SESSION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236" y="1617119"/>
            <a:ext cx="3464515" cy="24581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250" y="4415890"/>
            <a:ext cx="2977555" cy="21278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92" y="4306379"/>
            <a:ext cx="3107439" cy="2259956"/>
          </a:xfrm>
          <a:prstGeom prst="rect">
            <a:avLst/>
          </a:prstGeom>
        </p:spPr>
      </p:pic>
      <p:pic>
        <p:nvPicPr>
          <p:cNvPr id="41" name="Picture 2" descr="Image result for hiring 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2272">
            <a:off x="1855130" y="5095308"/>
            <a:ext cx="2914147" cy="67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152400" y="1392776"/>
            <a:ext cx="4564576" cy="2522548"/>
            <a:chOff x="152400" y="1250238"/>
            <a:chExt cx="8841828" cy="5073331"/>
          </a:xfrm>
        </p:grpSpPr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BFE0BC66-1BC6-834A-B434-FE03A779CF6C}"/>
                </a:ext>
              </a:extLst>
            </p:cNvPr>
            <p:cNvSpPr/>
            <p:nvPr/>
          </p:nvSpPr>
          <p:spPr>
            <a:xfrm>
              <a:off x="152400" y="1763330"/>
              <a:ext cx="8763000" cy="4419600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1633298" y="2632368"/>
              <a:ext cx="198858" cy="2550416"/>
            </a:xfrm>
            <a:prstGeom prst="ellipse">
              <a:avLst/>
            </a:prstGeom>
            <a:solidFill>
              <a:srgbClr val="00C40E">
                <a:alpha val="5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772261" y="2632368"/>
              <a:ext cx="198858" cy="255041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09660" y="5162251"/>
              <a:ext cx="688385" cy="30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charset="0"/>
                  <a:ea typeface="Candara" charset="0"/>
                  <a:cs typeface="Candara" charset="0"/>
                </a:rPr>
                <a:t>WGISS</a:t>
              </a:r>
            </a:p>
          </p:txBody>
        </p:sp>
        <p:cxnSp>
          <p:nvCxnSpPr>
            <p:cNvPr id="47" name="Elbow Connector 46"/>
            <p:cNvCxnSpPr>
              <a:cxnSpLocks/>
              <a:stCxn id="45" idx="4"/>
              <a:endCxn id="46" idx="1"/>
            </p:cNvCxnSpPr>
            <p:nvPr/>
          </p:nvCxnSpPr>
          <p:spPr>
            <a:xfrm rot="16200000" flipH="1">
              <a:off x="2024468" y="5030006"/>
              <a:ext cx="132415" cy="437970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292449" y="3187104"/>
              <a:ext cx="496374" cy="1"/>
            </a:xfrm>
            <a:prstGeom prst="line">
              <a:avLst/>
            </a:prstGeom>
            <a:ln>
              <a:solidFill>
                <a:srgbClr val="00C4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1292449" y="3427271"/>
              <a:ext cx="496374" cy="1"/>
            </a:xfrm>
            <a:prstGeom prst="line">
              <a:avLst/>
            </a:prstGeom>
            <a:ln>
              <a:solidFill>
                <a:srgbClr val="00C4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1292449" y="3667437"/>
              <a:ext cx="496374" cy="1"/>
            </a:xfrm>
            <a:prstGeom prst="line">
              <a:avLst/>
            </a:prstGeom>
            <a:ln>
              <a:solidFill>
                <a:srgbClr val="00C4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1292449" y="3907604"/>
              <a:ext cx="496374" cy="1"/>
            </a:xfrm>
            <a:prstGeom prst="line">
              <a:avLst/>
            </a:prstGeom>
            <a:ln>
              <a:solidFill>
                <a:srgbClr val="00C4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1292449" y="4173386"/>
              <a:ext cx="879929" cy="3"/>
            </a:xfrm>
            <a:prstGeom prst="line">
              <a:avLst/>
            </a:prstGeom>
            <a:ln>
              <a:solidFill>
                <a:srgbClr val="00C4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1292449" y="4426362"/>
              <a:ext cx="496374" cy="1"/>
            </a:xfrm>
            <a:prstGeom prst="line">
              <a:avLst/>
            </a:prstGeom>
            <a:ln>
              <a:solidFill>
                <a:srgbClr val="00C4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1292449" y="4666528"/>
              <a:ext cx="496374" cy="1"/>
            </a:xfrm>
            <a:prstGeom prst="line">
              <a:avLst/>
            </a:prstGeom>
            <a:ln>
              <a:solidFill>
                <a:srgbClr val="00C4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1292449" y="4906695"/>
              <a:ext cx="496374" cy="1"/>
            </a:xfrm>
            <a:prstGeom prst="line">
              <a:avLst/>
            </a:prstGeom>
            <a:ln>
              <a:solidFill>
                <a:srgbClr val="00C4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Brace 55"/>
            <p:cNvSpPr/>
            <p:nvPr/>
          </p:nvSpPr>
          <p:spPr>
            <a:xfrm>
              <a:off x="1788823" y="3187104"/>
              <a:ext cx="164377" cy="720499"/>
            </a:xfrm>
            <a:prstGeom prst="rightBrace">
              <a:avLst>
                <a:gd name="adj1" fmla="val 51472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ight Brace 56"/>
            <p:cNvSpPr/>
            <p:nvPr/>
          </p:nvSpPr>
          <p:spPr>
            <a:xfrm>
              <a:off x="1788823" y="4426362"/>
              <a:ext cx="164377" cy="480333"/>
            </a:xfrm>
            <a:prstGeom prst="rightBrace">
              <a:avLst>
                <a:gd name="adj1" fmla="val 51472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>
              <a:stCxn id="56" idx="1"/>
            </p:cNvCxnSpPr>
            <p:nvPr/>
          </p:nvCxnSpPr>
          <p:spPr>
            <a:xfrm>
              <a:off x="1953200" y="3547354"/>
              <a:ext cx="219178" cy="0"/>
            </a:xfrm>
            <a:prstGeom prst="line">
              <a:avLst/>
            </a:prstGeom>
            <a:ln>
              <a:solidFill>
                <a:srgbClr val="00C4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953200" y="4666528"/>
              <a:ext cx="219178" cy="0"/>
            </a:xfrm>
            <a:prstGeom prst="line">
              <a:avLst/>
            </a:prstGeom>
            <a:ln>
              <a:solidFill>
                <a:srgbClr val="00C4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2194433" y="5512167"/>
              <a:ext cx="918839" cy="30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Candara" charset="0"/>
                  <a:ea typeface="Candara" charset="0"/>
                  <a:cs typeface="Candara" charset="0"/>
                </a:rPr>
                <a:t>WGCalVal</a:t>
              </a:r>
              <a:endParaRPr lang="en-US" sz="1600" dirty="0">
                <a:latin typeface="Candara" charset="0"/>
                <a:ea typeface="Candara" charset="0"/>
                <a:cs typeface="Candara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3422886" y="2632368"/>
              <a:ext cx="198858" cy="2550416"/>
            </a:xfrm>
            <a:prstGeom prst="ellipse">
              <a:avLst/>
            </a:prstGeom>
            <a:solidFill>
              <a:srgbClr val="00C40E">
                <a:alpha val="5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287404" y="2632368"/>
              <a:ext cx="198858" cy="255041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Elbow Connector 62"/>
            <p:cNvCxnSpPr>
              <a:stCxn id="62" idx="4"/>
              <a:endCxn id="46" idx="3"/>
            </p:cNvCxnSpPr>
            <p:nvPr/>
          </p:nvCxnSpPr>
          <p:spPr>
            <a:xfrm rot="5400000">
              <a:off x="3126232" y="5054597"/>
              <a:ext cx="132415" cy="388788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lbow Connector 63"/>
            <p:cNvCxnSpPr>
              <a:cxnSpLocks/>
              <a:stCxn id="44" idx="4"/>
              <a:endCxn id="60" idx="1"/>
            </p:cNvCxnSpPr>
            <p:nvPr/>
          </p:nvCxnSpPr>
          <p:spPr>
            <a:xfrm rot="16200000" flipH="1">
              <a:off x="1722415" y="5193096"/>
              <a:ext cx="482331" cy="461706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Elbow Connector 64"/>
            <p:cNvCxnSpPr>
              <a:cxnSpLocks/>
              <a:stCxn id="61" idx="4"/>
              <a:endCxn id="60" idx="3"/>
            </p:cNvCxnSpPr>
            <p:nvPr/>
          </p:nvCxnSpPr>
          <p:spPr>
            <a:xfrm rot="5400000">
              <a:off x="3076629" y="5219428"/>
              <a:ext cx="482331" cy="409043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F5FA18AD-444C-4449-BA69-C2F6EFC933B8}"/>
                </a:ext>
              </a:extLst>
            </p:cNvPr>
            <p:cNvSpPr/>
            <p:nvPr/>
          </p:nvSpPr>
          <p:spPr>
            <a:xfrm>
              <a:off x="1484482" y="2634159"/>
              <a:ext cx="198858" cy="255041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55C396D6-6934-F24A-9CFD-752378E69CBD}"/>
                </a:ext>
              </a:extLst>
            </p:cNvPr>
            <p:cNvSpPr/>
            <p:nvPr/>
          </p:nvSpPr>
          <p:spPr>
            <a:xfrm>
              <a:off x="3577277" y="2632367"/>
              <a:ext cx="198858" cy="255041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Elbow Connector 67">
              <a:extLst>
                <a:ext uri="{FF2B5EF4-FFF2-40B4-BE49-F238E27FC236}">
                  <a16:creationId xmlns="" xmlns:a16="http://schemas.microsoft.com/office/drawing/2014/main" id="{0B13A816-217E-1B42-BC74-0AC32C88D499}"/>
                </a:ext>
              </a:extLst>
            </p:cNvPr>
            <p:cNvCxnSpPr>
              <a:cxnSpLocks/>
              <a:stCxn id="66" idx="4"/>
              <a:endCxn id="69" idx="1"/>
            </p:cNvCxnSpPr>
            <p:nvPr/>
          </p:nvCxnSpPr>
          <p:spPr>
            <a:xfrm rot="16200000" flipH="1">
              <a:off x="1453086" y="5315399"/>
              <a:ext cx="856141" cy="594491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89DA2119-D879-3945-9DA5-856E6E29D193}"/>
                </a:ext>
              </a:extLst>
            </p:cNvPr>
            <p:cNvSpPr txBox="1"/>
            <p:nvPr/>
          </p:nvSpPr>
          <p:spPr>
            <a:xfrm>
              <a:off x="2178402" y="5871439"/>
              <a:ext cx="9509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Candara" charset="0"/>
                  <a:ea typeface="Candara" charset="0"/>
                  <a:cs typeface="Candara" charset="0"/>
                </a:rPr>
                <a:t>WGCapD</a:t>
              </a:r>
              <a:endParaRPr lang="en-US" sz="1600" dirty="0">
                <a:latin typeface="Candara" charset="0"/>
                <a:ea typeface="Candara" charset="0"/>
                <a:cs typeface="Candara" charset="0"/>
              </a:endParaRPr>
            </a:p>
          </p:txBody>
        </p:sp>
        <p:cxnSp>
          <p:nvCxnSpPr>
            <p:cNvPr id="70" name="Elbow Connector 69">
              <a:extLst>
                <a:ext uri="{FF2B5EF4-FFF2-40B4-BE49-F238E27FC236}">
                  <a16:creationId xmlns="" xmlns:a16="http://schemas.microsoft.com/office/drawing/2014/main" id="{59E3374D-FE28-7045-A9D3-9A7837496FA7}"/>
                </a:ext>
              </a:extLst>
            </p:cNvPr>
            <p:cNvCxnSpPr>
              <a:cxnSpLocks/>
              <a:stCxn id="67" idx="4"/>
              <a:endCxn id="69" idx="3"/>
            </p:cNvCxnSpPr>
            <p:nvPr/>
          </p:nvCxnSpPr>
          <p:spPr>
            <a:xfrm rot="5400000">
              <a:off x="2974039" y="5338048"/>
              <a:ext cx="857933" cy="547403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ontent Placeholder 2">
              <a:extLst>
                <a:ext uri="{FF2B5EF4-FFF2-40B4-BE49-F238E27FC236}">
                  <a16:creationId xmlns="" xmlns:a16="http://schemas.microsoft.com/office/drawing/2014/main" id="{C3D4DB17-5293-BB44-A12A-7C0E3954CC51}"/>
                </a:ext>
              </a:extLst>
            </p:cNvPr>
            <p:cNvSpPr txBox="1">
              <a:spLocks/>
            </p:cNvSpPr>
            <p:nvPr/>
          </p:nvSpPr>
          <p:spPr>
            <a:xfrm>
              <a:off x="5305907" y="1250238"/>
              <a:ext cx="3688321" cy="652145"/>
            </a:xfrm>
          </p:spPr>
          <p:txBody>
            <a:bodyPr/>
            <a:lstStyle>
              <a:lvl1pPr defTabSz="457200">
                <a:defRPr>
                  <a:solidFill>
                    <a:srgbClr val="002569"/>
                  </a:solidFill>
                </a:defRPr>
              </a:lvl1pPr>
              <a:lvl2pPr indent="457200" defTabSz="457200">
                <a:defRPr>
                  <a:solidFill>
                    <a:srgbClr val="002569"/>
                  </a:solidFill>
                </a:defRPr>
              </a:lvl2pPr>
              <a:lvl3pPr indent="914400" defTabSz="457200">
                <a:defRPr>
                  <a:solidFill>
                    <a:srgbClr val="002569"/>
                  </a:solidFill>
                </a:defRPr>
              </a:lvl3pPr>
              <a:lvl4pPr indent="1371600" defTabSz="457200">
                <a:defRPr>
                  <a:solidFill>
                    <a:srgbClr val="002569"/>
                  </a:solidFill>
                </a:defRPr>
              </a:lvl4pPr>
              <a:lvl5pPr indent="1828800" defTabSz="457200">
                <a:defRPr>
                  <a:solidFill>
                    <a:srgbClr val="002569"/>
                  </a:solidFill>
                </a:defRPr>
              </a:lvl5pPr>
              <a:lvl6pPr indent="2286000" defTabSz="457200">
                <a:defRPr>
                  <a:solidFill>
                    <a:srgbClr val="002569"/>
                  </a:solidFill>
                </a:defRPr>
              </a:lvl6pPr>
              <a:lvl7pPr indent="2743200" defTabSz="457200">
                <a:defRPr>
                  <a:solidFill>
                    <a:srgbClr val="002569"/>
                  </a:solidFill>
                </a:defRPr>
              </a:lvl7pPr>
              <a:lvl8pPr indent="3200400" defTabSz="457200">
                <a:defRPr>
                  <a:solidFill>
                    <a:srgbClr val="002569"/>
                  </a:solidFill>
                </a:defRPr>
              </a:lvl8pPr>
              <a:lvl9pPr indent="3657600" defTabSz="457200">
                <a:defRPr>
                  <a:solidFill>
                    <a:srgbClr val="002569"/>
                  </a:solidFill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Candara" panose="020E0502030303020204" pitchFamily="34" charset="0"/>
                </a:rPr>
                <a:t>Working Group on Information Provision to cover these and future efforts</a:t>
              </a:r>
            </a:p>
          </p:txBody>
        </p:sp>
        <p:pic>
          <p:nvPicPr>
            <p:cNvPr id="72" name="Picture 71">
              <a:extLst>
                <a:ext uri="{FF2B5EF4-FFF2-40B4-BE49-F238E27FC236}">
                  <a16:creationId xmlns="" xmlns:a16="http://schemas.microsoft.com/office/drawing/2014/main" id="{D0C1D70C-791C-DA42-816E-8D09FF3C4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850" y="2157030"/>
              <a:ext cx="8242300" cy="2870200"/>
            </a:xfrm>
            <a:prstGeom prst="rect">
              <a:avLst/>
            </a:prstGeom>
          </p:spPr>
        </p:pic>
        <p:sp>
          <p:nvSpPr>
            <p:cNvPr id="73" name="Right Brace 72">
              <a:extLst>
                <a:ext uri="{FF2B5EF4-FFF2-40B4-BE49-F238E27FC236}">
                  <a16:creationId xmlns="" xmlns:a16="http://schemas.microsoft.com/office/drawing/2014/main" id="{72892F66-E32A-2F43-83A3-192C91EF7A52}"/>
                </a:ext>
              </a:extLst>
            </p:cNvPr>
            <p:cNvSpPr/>
            <p:nvPr/>
          </p:nvSpPr>
          <p:spPr>
            <a:xfrm rot="16200000">
              <a:off x="6993694" y="457571"/>
              <a:ext cx="420763" cy="2978152"/>
            </a:xfrm>
            <a:prstGeom prst="rightBrace">
              <a:avLst>
                <a:gd name="adj1" fmla="val 42816"/>
                <a:gd name="adj2" fmla="val 50000"/>
              </a:avLst>
            </a:prstGeom>
            <a:noFill/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078354" y="5271273"/>
              <a:ext cx="3915872" cy="10522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WGISS to support “</a:t>
              </a:r>
              <a:r>
                <a:rPr lang="en-US" sz="1400" dirty="0" smtClean="0"/>
                <a:t>Study Team</a:t>
              </a:r>
              <a:r>
                <a:rPr lang="en-US" sz="1400" dirty="0" smtClean="0"/>
                <a:t>”</a:t>
              </a:r>
              <a:endParaRPr lang="en-US" sz="1400" dirty="0"/>
            </a:p>
          </p:txBody>
        </p:sp>
      </p:grpSp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552093">
            <a:off x="6140708" y="5073369"/>
            <a:ext cx="2871496" cy="107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931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453673"/>
            <a:ext cx="3200400" cy="5232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WGISS</a:t>
            </a:r>
          </a:p>
          <a:p>
            <a:pPr algn="ctr"/>
            <a:r>
              <a:rPr lang="en-US" sz="1600" b="1" dirty="0">
                <a:solidFill>
                  <a:srgbClr val="6666FF"/>
                </a:solidFill>
              </a:rPr>
              <a:t>Chair</a:t>
            </a:r>
            <a:r>
              <a:rPr lang="en-US" sz="1400" dirty="0" smtClean="0"/>
              <a:t>, </a:t>
            </a:r>
            <a:r>
              <a:rPr lang="en-US" sz="1400" dirty="0"/>
              <a:t>Mirko Albani, ESA</a:t>
            </a:r>
          </a:p>
          <a:p>
            <a:pPr algn="ctr"/>
            <a:r>
              <a:rPr lang="en-US" sz="1600" b="1" dirty="0">
                <a:solidFill>
                  <a:srgbClr val="6666FF"/>
                </a:solidFill>
              </a:rPr>
              <a:t>Vice-Chair</a:t>
            </a:r>
            <a:r>
              <a:rPr lang="en-US" sz="1400" dirty="0" smtClean="0"/>
              <a:t>, Robert Woodcock, CSIRO</a:t>
            </a:r>
          </a:p>
          <a:p>
            <a:pPr algn="ctr"/>
            <a:endParaRPr lang="en-US" sz="1400" b="1" dirty="0"/>
          </a:p>
          <a:p>
            <a:pPr algn="l"/>
            <a:r>
              <a:rPr lang="en-US" sz="1600" b="1" dirty="0" smtClean="0">
                <a:solidFill>
                  <a:srgbClr val="6666FF"/>
                </a:solidFill>
              </a:rPr>
              <a:t>WGISS Principals</a:t>
            </a:r>
          </a:p>
          <a:p>
            <a:pPr lvl="1" algn="l"/>
            <a:r>
              <a:rPr lang="en-US" sz="1200" dirty="0" smtClean="0"/>
              <a:t>CAS/AOE:  </a:t>
            </a:r>
            <a:r>
              <a:rPr lang="en-US" sz="1200" dirty="0"/>
              <a:t>Guangyu Liu</a:t>
            </a:r>
          </a:p>
          <a:p>
            <a:pPr lvl="1"/>
            <a:r>
              <a:rPr lang="en-US" sz="1200" dirty="0" smtClean="0"/>
              <a:t>CAS/RADI:  </a:t>
            </a:r>
            <a:r>
              <a:rPr lang="en-US" sz="1200" dirty="0" err="1"/>
              <a:t>Lizhe</a:t>
            </a:r>
            <a:r>
              <a:rPr lang="en-US" sz="1200" dirty="0"/>
              <a:t> Wang</a:t>
            </a:r>
          </a:p>
          <a:p>
            <a:pPr lvl="1"/>
            <a:r>
              <a:rPr lang="en-US" sz="1200" dirty="0"/>
              <a:t>CNES:  Richard Moreno</a:t>
            </a:r>
          </a:p>
          <a:p>
            <a:pPr lvl="1" algn="l"/>
            <a:r>
              <a:rPr lang="en-US" sz="1200" dirty="0" smtClean="0"/>
              <a:t>CONAE</a:t>
            </a:r>
            <a:r>
              <a:rPr lang="en-US" sz="1200" dirty="0"/>
              <a:t>:  </a:t>
            </a:r>
            <a:r>
              <a:rPr lang="en-US" sz="1200" dirty="0"/>
              <a:t>Homero Lozza</a:t>
            </a:r>
          </a:p>
          <a:p>
            <a:pPr lvl="1"/>
            <a:r>
              <a:rPr lang="en-US" sz="1200" dirty="0"/>
              <a:t>CSA:  Paul Briand</a:t>
            </a:r>
          </a:p>
          <a:p>
            <a:pPr lvl="1" algn="l"/>
            <a:r>
              <a:rPr lang="en-US" sz="1200" dirty="0" smtClean="0"/>
              <a:t>CSIRO</a:t>
            </a:r>
            <a:r>
              <a:rPr lang="en-US" sz="1200" dirty="0"/>
              <a:t>:  Robert Woodcock</a:t>
            </a:r>
          </a:p>
          <a:p>
            <a:pPr lvl="1" algn="l"/>
            <a:r>
              <a:rPr lang="en-US" sz="1200" dirty="0"/>
              <a:t>DLR:  Katrin Molch</a:t>
            </a:r>
          </a:p>
          <a:p>
            <a:pPr lvl="1" algn="l"/>
            <a:r>
              <a:rPr lang="en-US" sz="1200" dirty="0"/>
              <a:t>EC:  Astrid Koch</a:t>
            </a:r>
          </a:p>
          <a:p>
            <a:pPr lvl="1" algn="l"/>
            <a:r>
              <a:rPr lang="en-US" sz="1200" dirty="0"/>
              <a:t>ESA:  Mirko Albani</a:t>
            </a:r>
          </a:p>
          <a:p>
            <a:pPr lvl="1" algn="l"/>
            <a:r>
              <a:rPr lang="en-US" sz="1200" dirty="0"/>
              <a:t>EUMETSAT:  Michael Schick</a:t>
            </a:r>
          </a:p>
          <a:p>
            <a:pPr lvl="1" algn="l"/>
            <a:r>
              <a:rPr lang="en-US" sz="1200" dirty="0"/>
              <a:t>GA:  Simon Oliver</a:t>
            </a:r>
          </a:p>
          <a:p>
            <a:pPr lvl="1" algn="l"/>
            <a:r>
              <a:rPr lang="en-US" sz="1200" dirty="0" smtClean="0"/>
              <a:t>INPE</a:t>
            </a:r>
            <a:r>
              <a:rPr lang="en-US" sz="1200" dirty="0"/>
              <a:t>:  </a:t>
            </a:r>
            <a:r>
              <a:rPr lang="en-US" sz="1200" dirty="0"/>
              <a:t>Lubia Vinhas</a:t>
            </a:r>
          </a:p>
          <a:p>
            <a:pPr lvl="1" algn="l"/>
            <a:r>
              <a:rPr lang="en-US" sz="1200" dirty="0"/>
              <a:t>ISRO:  Nitant Dube</a:t>
            </a:r>
          </a:p>
          <a:p>
            <a:pPr lvl="1" algn="l"/>
            <a:r>
              <a:rPr lang="en-US" sz="1200" dirty="0"/>
              <a:t>JAXA:  Yousuke </a:t>
            </a:r>
            <a:r>
              <a:rPr lang="en-US" sz="1200" dirty="0"/>
              <a:t>Ikehata</a:t>
            </a:r>
            <a:endParaRPr lang="en-US" sz="1200" dirty="0"/>
          </a:p>
          <a:p>
            <a:pPr lvl="1"/>
            <a:r>
              <a:rPr lang="en-GB" sz="1200" dirty="0"/>
              <a:t>MFA/HSO:  Gabor Remetey</a:t>
            </a:r>
            <a:endParaRPr lang="en-US" sz="1200" dirty="0"/>
          </a:p>
          <a:p>
            <a:pPr lvl="1" algn="l"/>
            <a:r>
              <a:rPr lang="en-US" sz="1200" dirty="0" smtClean="0"/>
              <a:t>NASA</a:t>
            </a:r>
            <a:r>
              <a:rPr lang="en-US" sz="1200" dirty="0"/>
              <a:t>:  Andrew Mitchell</a:t>
            </a:r>
          </a:p>
          <a:p>
            <a:pPr lvl="1" algn="l"/>
            <a:r>
              <a:rPr lang="en-US" sz="1200" dirty="0"/>
              <a:t>NOAA:  Kenneth Casey</a:t>
            </a:r>
          </a:p>
          <a:p>
            <a:pPr lvl="1" algn="l"/>
            <a:r>
              <a:rPr lang="en-US" sz="1200" dirty="0"/>
              <a:t>NRSCC:  Chuang Liu</a:t>
            </a:r>
          </a:p>
          <a:p>
            <a:pPr lvl="1"/>
            <a:r>
              <a:rPr lang="en-US" sz="1200" dirty="0" smtClean="0"/>
              <a:t>ROSCOSMOS</a:t>
            </a:r>
            <a:r>
              <a:rPr lang="en-US" sz="1200" dirty="0"/>
              <a:t>:  </a:t>
            </a:r>
            <a:r>
              <a:rPr lang="en-US" sz="1200" dirty="0"/>
              <a:t>Aleksandr Chunosov</a:t>
            </a:r>
          </a:p>
          <a:p>
            <a:pPr lvl="1"/>
            <a:r>
              <a:rPr lang="en-US" sz="1200" dirty="0"/>
              <a:t>UKSA:  Esther Conway</a:t>
            </a:r>
          </a:p>
          <a:p>
            <a:pPr lvl="1" algn="l"/>
            <a:r>
              <a:rPr lang="en-US" sz="1200" dirty="0" smtClean="0"/>
              <a:t>USGS</a:t>
            </a:r>
            <a:r>
              <a:rPr lang="en-US" sz="1200" dirty="0"/>
              <a:t>:  Kristi </a:t>
            </a:r>
            <a:r>
              <a:rPr lang="en-US" sz="1200" dirty="0" smtClean="0"/>
              <a:t>Kline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585623" y="2075002"/>
            <a:ext cx="5469519" cy="49244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66FF"/>
                </a:solidFill>
              </a:rPr>
              <a:t>WGISS Infrastructure Services Project</a:t>
            </a:r>
          </a:p>
          <a:p>
            <a:pPr algn="ctr"/>
            <a:r>
              <a:rPr lang="en-US" sz="1200" dirty="0" smtClean="0"/>
              <a:t>NOAA </a:t>
            </a:r>
            <a:r>
              <a:rPr lang="mr-IN" sz="1200" dirty="0" smtClean="0"/>
              <a:t>–</a:t>
            </a:r>
            <a:r>
              <a:rPr lang="en-US" sz="1200" dirty="0" smtClean="0"/>
              <a:t> until end April 2019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578351" y="1453673"/>
            <a:ext cx="5486400" cy="52322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6666FF"/>
                </a:solidFill>
              </a:rPr>
              <a:t>WGISS Secretariat</a:t>
            </a:r>
          </a:p>
          <a:p>
            <a:pPr algn="ctr"/>
            <a:r>
              <a:rPr lang="en-US" sz="1200" dirty="0" smtClean="0"/>
              <a:t>Michelle Piepgrass, ESA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581400" y="2694782"/>
            <a:ext cx="5486400" cy="52322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66FF"/>
                </a:solidFill>
              </a:rPr>
              <a:t>Data Preservation and Stewardship Interest Group</a:t>
            </a:r>
            <a:r>
              <a:rPr lang="en-US" sz="1600" b="1" dirty="0">
                <a:solidFill>
                  <a:srgbClr val="6666FF"/>
                </a:solidFill>
              </a:rPr>
              <a:t> </a:t>
            </a:r>
            <a:endParaRPr lang="en-US" sz="1600" b="1" dirty="0" smtClean="0">
              <a:solidFill>
                <a:srgbClr val="6666FF"/>
              </a:solidFill>
            </a:endParaRPr>
          </a:p>
          <a:p>
            <a:r>
              <a:rPr lang="en-US" sz="1200" dirty="0" smtClean="0"/>
              <a:t>(Mirko </a:t>
            </a:r>
            <a:r>
              <a:rPr lang="en-US" sz="1200" dirty="0"/>
              <a:t>Albani, ESA)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1400" y="3322509"/>
            <a:ext cx="5486400" cy="1446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66FF"/>
                </a:solidFill>
              </a:rPr>
              <a:t>Discovery and Access - WGISS </a:t>
            </a:r>
            <a:r>
              <a:rPr lang="en-US" sz="1600" b="1" dirty="0">
                <a:solidFill>
                  <a:srgbClr val="6666FF"/>
                </a:solidFill>
              </a:rPr>
              <a:t>Connected </a:t>
            </a:r>
            <a:r>
              <a:rPr lang="en-US" sz="1600" b="1" dirty="0" smtClean="0">
                <a:solidFill>
                  <a:srgbClr val="6666FF"/>
                </a:solidFill>
              </a:rPr>
              <a:t>Data Assets </a:t>
            </a:r>
            <a:r>
              <a:rPr lang="en-US" sz="1600" b="1" dirty="0">
                <a:solidFill>
                  <a:srgbClr val="6666FF"/>
                </a:solidFill>
              </a:rPr>
              <a:t>System Level Team </a:t>
            </a:r>
            <a:r>
              <a:rPr lang="en-US" sz="1200" dirty="0" smtClean="0"/>
              <a:t>(</a:t>
            </a:r>
            <a:r>
              <a:rPr lang="en-US" sz="1200" dirty="0"/>
              <a:t>Yonsook Enloe, </a:t>
            </a:r>
            <a:r>
              <a:rPr lang="en-US" sz="1200" dirty="0" smtClean="0"/>
              <a:t>NASA)</a:t>
            </a:r>
          </a:p>
          <a:p>
            <a:r>
              <a:rPr lang="en-US" sz="1400" b="1" dirty="0"/>
              <a:t> </a:t>
            </a:r>
            <a:r>
              <a:rPr lang="en-US" sz="1400" b="1" dirty="0" smtClean="0"/>
              <a:t>   - </a:t>
            </a:r>
            <a:r>
              <a:rPr lang="en-US" sz="1400" b="1" dirty="0"/>
              <a:t>IDN</a:t>
            </a:r>
            <a:r>
              <a:rPr lang="en-US" sz="1400" dirty="0" smtClean="0"/>
              <a:t> </a:t>
            </a:r>
            <a:r>
              <a:rPr lang="en-US" sz="1200" dirty="0" smtClean="0"/>
              <a:t>(Michael Morahan, NASA)</a:t>
            </a:r>
          </a:p>
          <a:p>
            <a:r>
              <a:rPr lang="en-US" sz="1400" b="1" dirty="0" smtClean="0"/>
              <a:t>    </a:t>
            </a:r>
            <a:r>
              <a:rPr lang="en-US" sz="1400" b="1" dirty="0"/>
              <a:t>- FedEO</a:t>
            </a:r>
            <a:r>
              <a:rPr lang="en-US" sz="1400" dirty="0" smtClean="0"/>
              <a:t> </a:t>
            </a:r>
            <a:r>
              <a:rPr lang="en-US" sz="1200" dirty="0" smtClean="0"/>
              <a:t>(</a:t>
            </a:r>
            <a:r>
              <a:rPr lang="it-IT" sz="1200" dirty="0"/>
              <a:t>Andrea Della </a:t>
            </a:r>
            <a:r>
              <a:rPr lang="it-IT" sz="1200" dirty="0" smtClean="0"/>
              <a:t>Vecchia, </a:t>
            </a:r>
            <a:r>
              <a:rPr lang="en-US" sz="1200" dirty="0" smtClean="0"/>
              <a:t>ESA ; Yves Coene, ESA)</a:t>
            </a:r>
            <a:endParaRPr lang="en-US" sz="1400" dirty="0" smtClean="0"/>
          </a:p>
          <a:p>
            <a:r>
              <a:rPr lang="en-US" sz="1400" b="1" dirty="0"/>
              <a:t> </a:t>
            </a:r>
            <a:r>
              <a:rPr lang="en-US" sz="1400" b="1" dirty="0" smtClean="0"/>
              <a:t>   - </a:t>
            </a:r>
            <a:r>
              <a:rPr lang="en-US" sz="1400" b="1" dirty="0"/>
              <a:t>CWIC</a:t>
            </a:r>
            <a:r>
              <a:rPr lang="en-US" sz="1400" dirty="0" smtClean="0"/>
              <a:t> </a:t>
            </a:r>
            <a:r>
              <a:rPr lang="en-US" sz="1200" dirty="0"/>
              <a:t>(Yonsook Enloe, </a:t>
            </a:r>
            <a:r>
              <a:rPr lang="en-US" sz="1200" dirty="0" smtClean="0"/>
              <a:t>NASA)</a:t>
            </a:r>
            <a:endParaRPr lang="en-US" sz="1400" dirty="0"/>
          </a:p>
          <a:p>
            <a:r>
              <a:rPr lang="en-US" sz="1400" b="1" dirty="0" smtClean="0"/>
              <a:t>    </a:t>
            </a:r>
            <a:r>
              <a:rPr lang="en-US" sz="1400" b="1" dirty="0"/>
              <a:t>- OpenSearch </a:t>
            </a:r>
            <a:r>
              <a:rPr lang="en-US" sz="1400" b="1" dirty="0" smtClean="0"/>
              <a:t>II </a:t>
            </a:r>
            <a:r>
              <a:rPr lang="en-US" sz="1200" dirty="0" smtClean="0"/>
              <a:t>(</a:t>
            </a:r>
            <a:r>
              <a:rPr lang="it-IT" sz="1200" dirty="0" smtClean="0"/>
              <a:t>Andrea </a:t>
            </a:r>
            <a:r>
              <a:rPr lang="it-IT" sz="1200" dirty="0"/>
              <a:t>Della </a:t>
            </a:r>
            <a:r>
              <a:rPr lang="it-IT" sz="1200" dirty="0" smtClean="0"/>
              <a:t>Vecchia, ESA; Olivier Barois, ESA</a:t>
            </a:r>
            <a:r>
              <a:rPr lang="en-US" sz="1200" dirty="0" smtClean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400" y="4835585"/>
            <a:ext cx="5486400" cy="1354217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66FF"/>
                </a:solidFill>
              </a:rPr>
              <a:t>Interoperability and Use Interest Group </a:t>
            </a:r>
          </a:p>
          <a:p>
            <a:r>
              <a:rPr lang="en-US" sz="1200" dirty="0" smtClean="0"/>
              <a:t>(</a:t>
            </a:r>
            <a:r>
              <a:rPr lang="en-US" sz="1200" dirty="0"/>
              <a:t>Robert Woodcock, CSIRO; </a:t>
            </a:r>
            <a:r>
              <a:rPr lang="en-US" sz="1200" dirty="0" smtClean="0"/>
              <a:t>Richard </a:t>
            </a:r>
            <a:r>
              <a:rPr lang="en-US" sz="1200" dirty="0"/>
              <a:t>Moreno, CNES)</a:t>
            </a:r>
          </a:p>
          <a:p>
            <a:r>
              <a:rPr lang="en-US" sz="1400" b="1" dirty="0"/>
              <a:t>    - Future Data Architectures </a:t>
            </a:r>
            <a:r>
              <a:rPr lang="en-US" sz="1200" dirty="0"/>
              <a:t>(Robert Woodcock, CSIRO; </a:t>
            </a:r>
            <a:r>
              <a:rPr lang="en-US" sz="1200" dirty="0" smtClean="0"/>
              <a:t>               	Richard </a:t>
            </a:r>
            <a:r>
              <a:rPr lang="en-US" sz="1200" dirty="0"/>
              <a:t>Moreno, CNES; Kristi Kline, USGS)</a:t>
            </a:r>
          </a:p>
          <a:p>
            <a:r>
              <a:rPr lang="en-US" sz="1400" b="1" dirty="0" smtClean="0"/>
              <a:t>    - </a:t>
            </a:r>
            <a:r>
              <a:rPr lang="en-US" sz="1400" b="1" dirty="0"/>
              <a:t>Carbon </a:t>
            </a:r>
            <a:r>
              <a:rPr lang="en-US" sz="1400" b="1" dirty="0" smtClean="0"/>
              <a:t>Portal </a:t>
            </a:r>
            <a:r>
              <a:rPr lang="en-US" sz="1200" dirty="0" smtClean="0"/>
              <a:t>(Kenneth Casey, </a:t>
            </a:r>
            <a:r>
              <a:rPr lang="en-US" sz="1200" dirty="0" smtClean="0"/>
              <a:t>NOAA; </a:t>
            </a:r>
            <a:r>
              <a:rPr lang="en-US" sz="1200" dirty="0" smtClean="0"/>
              <a:t>Liping Di, </a:t>
            </a:r>
            <a:r>
              <a:rPr lang="en-US" sz="1200" dirty="0" smtClean="0"/>
              <a:t>NOAA</a:t>
            </a:r>
            <a:r>
              <a:rPr lang="en-US" sz="1200" dirty="0" smtClean="0"/>
              <a:t>)</a:t>
            </a:r>
          </a:p>
          <a:p>
            <a:r>
              <a:rPr lang="en-US" sz="1400" b="1" dirty="0"/>
              <a:t> </a:t>
            </a:r>
            <a:r>
              <a:rPr lang="en-US" sz="1400" b="1" dirty="0" smtClean="0"/>
              <a:t>   - Data Analytics Software </a:t>
            </a:r>
            <a:r>
              <a:rPr lang="en-US" sz="1400" b="1" dirty="0"/>
              <a:t>and Tools (</a:t>
            </a:r>
            <a:r>
              <a:rPr lang="en-US" sz="1200" dirty="0"/>
              <a:t>Iolanda Maggio, ESA</a:t>
            </a:r>
            <a:r>
              <a:rPr lang="en-US" sz="1400" b="1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1400" y="6266002"/>
            <a:ext cx="5486400" cy="52322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6666FF"/>
                </a:solidFill>
              </a:rPr>
              <a:t>Technology Exploration Interest Group</a:t>
            </a:r>
            <a:r>
              <a:rPr lang="nn-NO" sz="1600" b="1" dirty="0">
                <a:solidFill>
                  <a:srgbClr val="6666FF"/>
                </a:solidFill>
              </a:rPr>
              <a:t> </a:t>
            </a:r>
          </a:p>
          <a:p>
            <a:r>
              <a:rPr lang="nn-NO" sz="1200" dirty="0" smtClean="0"/>
              <a:t>(Chris Lynnes, </a:t>
            </a:r>
            <a:r>
              <a:rPr lang="nn-NO" sz="1200" dirty="0"/>
              <a:t>NASA; </a:t>
            </a:r>
            <a:r>
              <a:rPr lang="nn-NO" sz="1200" dirty="0" err="1" smtClean="0"/>
              <a:t>Yousuke</a:t>
            </a:r>
            <a:r>
              <a:rPr lang="nn-NO" sz="1200" dirty="0" smtClean="0"/>
              <a:t> </a:t>
            </a:r>
            <a:r>
              <a:rPr lang="nn-NO" sz="1200" dirty="0"/>
              <a:t>Ikehata, </a:t>
            </a:r>
            <a:r>
              <a:rPr lang="nn-NO" sz="1200" dirty="0" smtClean="0"/>
              <a:t>JAXA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algn="ctr"/>
            <a:r>
              <a:rPr lang="en-US" b="1" dirty="0"/>
              <a:t>WGISS Structure</a:t>
            </a:r>
          </a:p>
        </p:txBody>
      </p:sp>
      <p:pic>
        <p:nvPicPr>
          <p:cNvPr id="14" name="Picture 2" descr="Image result for hiring 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2272">
            <a:off x="1927386" y="2032374"/>
            <a:ext cx="1418492" cy="32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7854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62000" y="1675209"/>
            <a:ext cx="3410312" cy="227638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544266" y="71556"/>
            <a:ext cx="6466134" cy="533400"/>
          </a:xfrm>
        </p:spPr>
        <p:txBody>
          <a:bodyPr/>
          <a:lstStyle/>
          <a:p>
            <a:pPr algn="ctr"/>
            <a:r>
              <a:rPr lang="en-US" dirty="0" smtClean="0"/>
              <a:t>2019</a:t>
            </a:r>
          </a:p>
          <a:p>
            <a:pPr algn="ctr"/>
            <a:r>
              <a:rPr lang="en-US" dirty="0" smtClean="0"/>
              <a:t>SIT Technical Workshop</a:t>
            </a:r>
            <a:endParaRPr lang="en-US" dirty="0"/>
          </a:p>
        </p:txBody>
      </p:sp>
      <p:pic>
        <p:nvPicPr>
          <p:cNvPr id="1028" name="Picture 4" descr="Image result for University of alaska fairbanks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74" y="1675209"/>
            <a:ext cx="3232502" cy="53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6250" y="2497350"/>
            <a:ext cx="4171950" cy="1454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342900" latinLnBrk="1" hangingPunct="0"/>
            <a:r>
              <a:rPr lang="en-US" b="1" u="sng" dirty="0">
                <a:latin typeface="Candara" charset="0"/>
                <a:ea typeface="Candara" charset="0"/>
                <a:cs typeface="Candara" charset="0"/>
              </a:rPr>
              <a:t>Host:</a:t>
            </a:r>
            <a:r>
              <a:rPr lang="en-US" b="1" dirty="0">
                <a:latin typeface="Candara" charset="0"/>
                <a:ea typeface="Candara" charset="0"/>
                <a:cs typeface="Candara" charset="0"/>
              </a:rPr>
              <a:t> NOAA, SIT Chair Team </a:t>
            </a:r>
          </a:p>
          <a:p>
            <a:pPr algn="ctr" defTabSz="342900" latinLnBrk="1" hangingPunct="0"/>
            <a:r>
              <a:rPr lang="en-US" b="1" u="sng" dirty="0">
                <a:latin typeface="Candara" charset="0"/>
                <a:ea typeface="Candara" charset="0"/>
                <a:cs typeface="Candara" charset="0"/>
              </a:rPr>
              <a:t>Location:</a:t>
            </a:r>
            <a:r>
              <a:rPr lang="en-US" b="1" dirty="0">
                <a:latin typeface="Candara" charset="0"/>
                <a:ea typeface="Candara" charset="0"/>
                <a:cs typeface="Candara" charset="0"/>
              </a:rPr>
              <a:t> Woods Student Center </a:t>
            </a:r>
          </a:p>
          <a:p>
            <a:pPr algn="ctr" defTabSz="342900" latinLnBrk="1" hangingPunct="0"/>
            <a:r>
              <a:rPr lang="en-US" b="1" dirty="0">
                <a:latin typeface="Candara" charset="0"/>
                <a:ea typeface="Candara" charset="0"/>
                <a:cs typeface="Candara" charset="0"/>
              </a:rPr>
              <a:t>University of Alaska, </a:t>
            </a:r>
            <a:r>
              <a:rPr lang="en-US" b="1" dirty="0" smtClean="0">
                <a:latin typeface="Candara" charset="0"/>
                <a:ea typeface="Candara" charset="0"/>
                <a:cs typeface="Candara" charset="0"/>
              </a:rPr>
              <a:t/>
            </a:r>
            <a:br>
              <a:rPr lang="en-US" b="1" dirty="0" smtClean="0">
                <a:latin typeface="Candara" charset="0"/>
                <a:ea typeface="Candara" charset="0"/>
                <a:cs typeface="Candara" charset="0"/>
              </a:rPr>
            </a:br>
            <a:r>
              <a:rPr lang="en-US" b="1" dirty="0" smtClean="0">
                <a:latin typeface="Candara" charset="0"/>
                <a:ea typeface="Candara" charset="0"/>
                <a:cs typeface="Candara" charset="0"/>
              </a:rPr>
              <a:t>Fairbanks </a:t>
            </a:r>
            <a:r>
              <a:rPr lang="en-US" b="1" dirty="0">
                <a:latin typeface="Candara" charset="0"/>
                <a:ea typeface="Candara" charset="0"/>
                <a:cs typeface="Candara" charset="0"/>
              </a:rPr>
              <a:t>Alaska, USA</a:t>
            </a:r>
          </a:p>
          <a:p>
            <a:pPr algn="ctr" defTabSz="342900" latinLnBrk="1" hangingPunct="0"/>
            <a:r>
              <a:rPr lang="en-US" b="1" u="sng" dirty="0">
                <a:latin typeface="Candara" charset="0"/>
                <a:ea typeface="Candara" charset="0"/>
                <a:cs typeface="Candara" charset="0"/>
              </a:rPr>
              <a:t>Dates:</a:t>
            </a:r>
            <a:r>
              <a:rPr lang="en-US" b="1" dirty="0">
                <a:latin typeface="Candara" charset="0"/>
                <a:ea typeface="Candara" charset="0"/>
                <a:cs typeface="Candara" charset="0"/>
              </a:rPr>
              <a:t> September 9-12, 2019  </a:t>
            </a:r>
            <a:endParaRPr lang="en-GB" b="1" dirty="0">
              <a:latin typeface="Candara" charset="0"/>
              <a:ea typeface="Candara" charset="0"/>
              <a:cs typeface="Candara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704742"/>
              </p:ext>
            </p:extLst>
          </p:nvPr>
        </p:nvGraphicFramePr>
        <p:xfrm>
          <a:off x="1066800" y="4419601"/>
          <a:ext cx="7162800" cy="205739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90700">
                  <a:extLst>
                    <a:ext uri="{9D8B030D-6E8A-4147-A177-3AD203B41FA5}">
                      <a16:colId xmlns:a16="http://schemas.microsoft.com/office/drawing/2014/main" xmlns="" val="747411320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xmlns="" val="3766760088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xmlns="" val="1312265343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xmlns="" val="468745845"/>
                    </a:ext>
                  </a:extLst>
                </a:gridCol>
              </a:tblGrid>
              <a:tr h="4526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b="1" dirty="0" smtClean="0"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Monday 9th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Tuesday 10</a:t>
                      </a:r>
                      <a:r>
                        <a:rPr lang="en-US" sz="1400" b="1" baseline="30000" dirty="0" smtClean="0"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th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b="1" dirty="0"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Wednesday </a:t>
                      </a:r>
                      <a:r>
                        <a:rPr lang="en-AU" sz="1400" b="1" dirty="0" smtClean="0"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11</a:t>
                      </a:r>
                      <a:r>
                        <a:rPr lang="en-AU" sz="1400" b="1" baseline="30000" dirty="0" smtClean="0"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th</a:t>
                      </a:r>
                      <a:r>
                        <a:rPr lang="en-AU" sz="1400" b="1" baseline="0" dirty="0" smtClean="0"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b="1" dirty="0"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Thursday </a:t>
                      </a:r>
                      <a:r>
                        <a:rPr lang="en-AU" sz="1400" b="1" dirty="0" smtClean="0"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12</a:t>
                      </a:r>
                      <a:r>
                        <a:rPr lang="en-AU" sz="1400" b="1" baseline="30000" dirty="0" smtClean="0"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th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5189972"/>
                  </a:ext>
                </a:extLst>
              </a:tr>
              <a:tr h="13085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9:00am – 5:00pm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Virtual Constellation and Working Group Day</a:t>
                      </a:r>
                      <a:endParaRPr lang="en-US" sz="1400" b="1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51435" marR="5143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9:00am – 5:00pm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Side Meetings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AU" sz="14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9:00am – </a:t>
                      </a:r>
                      <a:r>
                        <a:rPr lang="en-AU" sz="14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5:00pm</a:t>
                      </a:r>
                      <a:endParaRPr lang="en-US" sz="1400" dirty="0" smtClean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AU" sz="1400" b="1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SIT Technical</a:t>
                      </a:r>
                      <a:r>
                        <a:rPr lang="en-AU" sz="1400" b="1" baseline="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Workshop</a:t>
                      </a:r>
                      <a:r>
                        <a:rPr lang="en-AU" sz="1400" b="1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</a:t>
                      </a:r>
                      <a:r>
                        <a:rPr lang="en-AU" sz="1400" b="1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Day </a:t>
                      </a:r>
                      <a:r>
                        <a:rPr lang="en-AU" sz="1400" b="1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1</a:t>
                      </a:r>
                      <a:endParaRPr lang="en-US" sz="1400" b="1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AU" sz="14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9:00am – </a:t>
                      </a:r>
                      <a:r>
                        <a:rPr lang="en-AU" sz="14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4:30pm</a:t>
                      </a:r>
                      <a:endParaRPr lang="en-US" sz="14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b="1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SIT Technical</a:t>
                      </a:r>
                      <a:r>
                        <a:rPr lang="en-AU" sz="1400" b="1" baseline="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Workshop</a:t>
                      </a:r>
                      <a:r>
                        <a:rPr lang="en-AU" sz="1400" b="1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Day 2</a:t>
                      </a:r>
                      <a:endParaRPr lang="en-US" sz="1400" b="1" dirty="0" smtClean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9373094"/>
                  </a:ext>
                </a:extLst>
              </a:tr>
              <a:tr h="296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i="1" dirty="0"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Evening Free</a:t>
                      </a:r>
                      <a:endParaRPr lang="en-US" sz="1400" i="1" dirty="0">
                        <a:solidFill>
                          <a:schemeClr val="bg1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51435" marR="5143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 smtClean="0"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Technical</a:t>
                      </a:r>
                      <a:r>
                        <a:rPr lang="en-US" sz="1400" i="1" baseline="0" dirty="0" smtClean="0"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Tour</a:t>
                      </a:r>
                      <a:endParaRPr lang="en-US" sz="1400" i="1" dirty="0">
                        <a:solidFill>
                          <a:schemeClr val="bg1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51435" marR="5143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 smtClean="0"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Social</a:t>
                      </a:r>
                      <a:r>
                        <a:rPr lang="en-US" sz="1400" i="1" baseline="0" dirty="0" smtClean="0"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</a:t>
                      </a:r>
                      <a:endParaRPr lang="en-US" sz="1400" i="1" dirty="0">
                        <a:solidFill>
                          <a:schemeClr val="bg1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51435" marR="5143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i="1" dirty="0"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Evening Free</a:t>
                      </a:r>
                      <a:endParaRPr lang="en-US" sz="1400" i="1" dirty="0">
                        <a:solidFill>
                          <a:schemeClr val="bg1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51435" marR="51435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6366450"/>
                  </a:ext>
                </a:extLst>
              </a:tr>
            </a:tbl>
          </a:graphicData>
        </a:graphic>
      </p:graphicFrame>
      <p:sp>
        <p:nvSpPr>
          <p:cNvPr id="7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</p:spPr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768490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60;p11">
            <a:extLst>
              <a:ext uri="{FF2B5EF4-FFF2-40B4-BE49-F238E27FC236}">
                <a16:creationId xmlns:a16="http://schemas.microsoft.com/office/drawing/2014/main" xmlns="" id="{0613641F-A6D5-4891-ADD8-9B595743063D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86" y="4094714"/>
            <a:ext cx="7654824" cy="22227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94138" y="183932"/>
            <a:ext cx="5994120" cy="663107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Next Meetings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86" y="4478612"/>
            <a:ext cx="2423347" cy="15578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3118" y="6252668"/>
            <a:ext cx="8264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/>
              <a:t>VIETNAM ACADEMY OF SCIENCE AND TECHNOLOGY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593740" y="1440840"/>
            <a:ext cx="8153400" cy="2394716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/>
              <a:t>WGISS-48 meeting, 8-11 October 2019</a:t>
            </a:r>
          </a:p>
          <a:p>
            <a:pPr marL="0" indent="0" algn="ctr">
              <a:buNone/>
            </a:pPr>
            <a:endParaRPr lang="en-US" sz="2800" b="1" dirty="0" smtClean="0"/>
          </a:p>
          <a:p>
            <a:pPr marL="0" indent="0" algn="ctr">
              <a:buNone/>
            </a:pPr>
            <a:r>
              <a:rPr lang="en-US" sz="2800" b="1" dirty="0" smtClean="0"/>
              <a:t>33</a:t>
            </a:r>
            <a:r>
              <a:rPr lang="en-US" sz="2800" b="1" baseline="30000" dirty="0" smtClean="0"/>
              <a:t>rd</a:t>
            </a:r>
            <a:r>
              <a:rPr lang="en-US" sz="2800" b="1" dirty="0" smtClean="0"/>
              <a:t> </a:t>
            </a:r>
            <a:r>
              <a:rPr lang="en-US" sz="2800" b="1" dirty="0"/>
              <a:t>CEOS </a:t>
            </a:r>
            <a:r>
              <a:rPr lang="en-US" sz="2800" b="1" dirty="0" smtClean="0"/>
              <a:t>Plenary, 14</a:t>
            </a:r>
            <a:r>
              <a:rPr lang="en-US" sz="2800" b="1" dirty="0"/>
              <a:t>-16 October 2019 </a:t>
            </a:r>
            <a:endParaRPr lang="en-US" sz="2800" b="1" dirty="0" smtClean="0"/>
          </a:p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r>
              <a:rPr lang="en-US" sz="2800" b="1" dirty="0" smtClean="0"/>
              <a:t>Ha </a:t>
            </a:r>
            <a:r>
              <a:rPr lang="en-US" sz="2800" b="1" dirty="0" err="1" smtClean="0"/>
              <a:t>Noi</a:t>
            </a:r>
            <a:r>
              <a:rPr lang="en-US" sz="2800" b="1" dirty="0"/>
              <a:t>, Vietnam</a:t>
            </a:r>
          </a:p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784120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6"/>
          <p:cNvSpPr>
            <a:spLocks noGrp="1"/>
          </p:cNvSpPr>
          <p:nvPr>
            <p:ph sz="quarter" idx="11"/>
          </p:nvPr>
        </p:nvSpPr>
        <p:spPr>
          <a:xfrm>
            <a:off x="1705001" y="270952"/>
            <a:ext cx="5871456" cy="533400"/>
          </a:xfrm>
        </p:spPr>
        <p:txBody>
          <a:bodyPr/>
          <a:lstStyle/>
          <a:p>
            <a:pPr algn="ctr"/>
            <a:r>
              <a:rPr lang="en-US" b="1" dirty="0" smtClean="0"/>
              <a:t>WGISS PLENARY SESSION</a:t>
            </a:r>
            <a:endParaRPr lang="en-US" b="1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2" y="1687104"/>
            <a:ext cx="3826099" cy="48177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29950DC-A1A6-2D44-A26F-BC170A3983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429" y="1591095"/>
            <a:ext cx="4167849" cy="235406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0233" y="4306511"/>
            <a:ext cx="3532332" cy="2198385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 rot="20146401">
            <a:off x="5398186" y="2332396"/>
            <a:ext cx="2338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WGCV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01652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99"/>
          <a:stretch/>
        </p:blipFill>
        <p:spPr>
          <a:xfrm>
            <a:off x="412525" y="1613647"/>
            <a:ext cx="4168456" cy="2091765"/>
          </a:xfrm>
          <a:prstGeom prst="rect">
            <a:avLst/>
          </a:prstGeom>
        </p:spPr>
      </p:pic>
      <p:sp>
        <p:nvSpPr>
          <p:cNvPr id="38" name="Content Placeholder 6"/>
          <p:cNvSpPr>
            <a:spLocks noGrp="1"/>
          </p:cNvSpPr>
          <p:nvPr>
            <p:ph sz="quarter" idx="11"/>
          </p:nvPr>
        </p:nvSpPr>
        <p:spPr>
          <a:xfrm>
            <a:off x="1705001" y="270952"/>
            <a:ext cx="5871456" cy="533400"/>
          </a:xfrm>
        </p:spPr>
        <p:txBody>
          <a:bodyPr/>
          <a:lstStyle/>
          <a:p>
            <a:pPr algn="ctr"/>
            <a:r>
              <a:rPr lang="en-US" b="1" dirty="0" smtClean="0"/>
              <a:t>WGISS PLENARY SESSION</a:t>
            </a:r>
            <a:endParaRPr lang="en-US" b="1" dirty="0"/>
          </a:p>
        </p:txBody>
      </p:sp>
      <p:sp>
        <p:nvSpPr>
          <p:cNvPr id="43" name="Rectangle 42"/>
          <p:cNvSpPr/>
          <p:nvPr/>
        </p:nvSpPr>
        <p:spPr>
          <a:xfrm rot="20146401">
            <a:off x="911012" y="2226519"/>
            <a:ext cx="3185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WGCapD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966" y="4566749"/>
            <a:ext cx="2913226" cy="20073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0822" y="1613648"/>
            <a:ext cx="2007745" cy="271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 rot="20146401">
            <a:off x="5528588" y="2904993"/>
            <a:ext cx="29207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WGClimate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525" y="3979817"/>
            <a:ext cx="4109849" cy="259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53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4_EUM_template_v03">
  <a:themeElements>
    <a:clrScheme name="1_EUM_template_v03 1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9F2D20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4_EUM_template_v03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23071</TotalTime>
  <Words>986</Words>
  <Application>Microsoft Macintosh PowerPoint</Application>
  <PresentationFormat>On-screen Show (4:3)</PresentationFormat>
  <Paragraphs>186</Paragraphs>
  <Slides>30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4_EUM_template_v03</vt:lpstr>
      <vt:lpstr>Default</vt:lpstr>
      <vt:lpstr>6_Office Theme</vt:lpstr>
      <vt:lpstr>WGISS Working Group on Information Systems &amp; Services</vt:lpstr>
      <vt:lpstr>Plenary Session</vt:lpstr>
      <vt:lpstr>PowerPoint Presentation</vt:lpstr>
      <vt:lpstr>PowerPoint Presentation</vt:lpstr>
      <vt:lpstr>PowerPoint Presentation</vt:lpstr>
      <vt:lpstr>PowerPoint Presentation</vt:lpstr>
      <vt:lpstr>Next Meetings</vt:lpstr>
      <vt:lpstr>PowerPoint Presentation</vt:lpstr>
      <vt:lpstr>PowerPoint Presentation</vt:lpstr>
      <vt:lpstr>WGISS 47 FDA Elements Demonstration Workshop</vt:lpstr>
      <vt:lpstr>PowerPoint Presentation</vt:lpstr>
      <vt:lpstr>PowerPoint Presentation</vt:lpstr>
      <vt:lpstr>Data Discovery and Access Session</vt:lpstr>
      <vt:lpstr>WGISS Connected Data Assets  Elements </vt:lpstr>
      <vt:lpstr>WGISS CDA GUI Interface and Metrics Discussion</vt:lpstr>
      <vt:lpstr>PowerPoint Presentation</vt:lpstr>
      <vt:lpstr>Data Interoperability and Use</vt:lpstr>
      <vt:lpstr>PowerPoint Presentation</vt:lpstr>
      <vt:lpstr>Interoperability and Use Session</vt:lpstr>
      <vt:lpstr>Interoperability and Use Session</vt:lpstr>
      <vt:lpstr>Data Preservation and Stewardship Session</vt:lpstr>
      <vt:lpstr>EO Ontologies</vt:lpstr>
      <vt:lpstr>WGISS Data Stewardship</vt:lpstr>
      <vt:lpstr>Stewardship Matrices</vt:lpstr>
      <vt:lpstr>Technology  Exploration Session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Brian Killough</dc:creator>
  <cp:lastModifiedBy>Mirko Albani</cp:lastModifiedBy>
  <cp:revision>864</cp:revision>
  <dcterms:created xsi:type="dcterms:W3CDTF">2012-08-31T01:11:17Z</dcterms:created>
  <dcterms:modified xsi:type="dcterms:W3CDTF">2019-05-02T15:44:27Z</dcterms:modified>
</cp:coreProperties>
</file>