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Muli" pitchFamily="2" charset="77"/>
      <p:regular r:id="rId17"/>
      <p:bold r:id="rId18"/>
      <p:italic r:id="rId19"/>
      <p:boldItalic r:id="rId20"/>
    </p:embeddedFont>
    <p:embeddedFont>
      <p:font typeface="Nixie One" panose="02000503080000020004" pitchFamily="2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0804"/>
  </p:normalViewPr>
  <p:slideViewPr>
    <p:cSldViewPr snapToGrid="0">
      <p:cViewPr varScale="1">
        <p:scale>
          <a:sx n="139" d="100"/>
          <a:sy n="139" d="100"/>
        </p:scale>
        <p:origin x="84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130722a3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130722a3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130722a3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130722a3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130722a3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130722a3c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8d3c7d7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8d3c7d7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8d7a04de2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8d7a04de2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8c9a6507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8c9a6507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130722a3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130722a3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130722a3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130722a3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130722a3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130722a3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130722a3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130722a3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130722a3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130722a3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8d7a04de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8d7a04de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d7a04de2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d7a04de2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562088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7" name="Google Shape;27;p6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28" name="Google Shape;28;p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1732700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4020972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6309245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9050" y="4456325"/>
            <a:ext cx="767560" cy="64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2725" y="4597150"/>
            <a:ext cx="1741849" cy="5463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ubTitle" idx="1"/>
          </p:nvPr>
        </p:nvSpPr>
        <p:spPr>
          <a:xfrm>
            <a:off x="357900" y="28634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 b="1"/>
              <a:t>Manil Maskey</a:t>
            </a:r>
            <a:endParaRPr sz="3000"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Program Officer - Earth Science Data Systems, NASA HQ</a:t>
            </a:r>
            <a:endParaRPr sz="2400"/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1"/>
          </p:nvPr>
        </p:nvSpPr>
        <p:spPr>
          <a:xfrm>
            <a:off x="421275" y="583575"/>
            <a:ext cx="8520600" cy="18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/>
              <a:t>Machine Intelligence towards Tomorrow’s Earth Science Data Systems</a:t>
            </a:r>
            <a:endParaRPr sz="3600"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8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Tropical Cyclone Intensity Estimation Portal</a:t>
            </a:r>
            <a:endParaRPr sz="2800"/>
          </a:p>
        </p:txBody>
      </p:sp>
      <p:sp>
        <p:nvSpPr>
          <p:cNvPr id="118" name="Google Shape;118;p21"/>
          <p:cNvSpPr txBox="1"/>
          <p:nvPr/>
        </p:nvSpPr>
        <p:spPr>
          <a:xfrm>
            <a:off x="819875" y="4182650"/>
            <a:ext cx="47529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C6DAEC"/>
                </a:solidFill>
              </a:rPr>
              <a:t>http://hurricane.dsig.net/</a:t>
            </a:r>
            <a:endParaRPr b="1">
              <a:solidFill>
                <a:srgbClr val="C6DAEC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06950"/>
            <a:ext cx="5430200" cy="339386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5582600" y="654550"/>
            <a:ext cx="3377100" cy="3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</a:rPr>
              <a:t>Objective:</a:t>
            </a:r>
            <a:endParaRPr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Use a Deep Learning (DL) method to objectively estimate tropical cyclone intensity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Create a situational awareness tool to display estimation and other information in real-time</a:t>
            </a: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C6DAEC"/>
                </a:solidFill>
              </a:rPr>
              <a:t>Approach:</a:t>
            </a:r>
            <a:endParaRPr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Train DL algorithm using heterogeneous datasets to estimate tropical cyclone intensity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Use cloud infrastructure to build a real-time system triggered by event notification</a:t>
            </a:r>
            <a:endParaRPr sz="1100">
              <a:solidFill>
                <a:srgbClr val="C6DAEC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C6DAEC"/>
                </a:solidFill>
              </a:rPr>
              <a:t>Leverages Cumulus</a:t>
            </a:r>
            <a:endParaRPr sz="1100" i="1">
              <a:solidFill>
                <a:srgbClr val="C6DAE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8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Labeler</a:t>
            </a:r>
            <a:endParaRPr/>
          </a:p>
        </p:txBody>
      </p:sp>
      <p:sp>
        <p:nvSpPr>
          <p:cNvPr id="126" name="Google Shape;126;p22"/>
          <p:cNvSpPr txBox="1"/>
          <p:nvPr/>
        </p:nvSpPr>
        <p:spPr>
          <a:xfrm>
            <a:off x="993675" y="4319250"/>
            <a:ext cx="47529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C6DAEC"/>
                </a:solidFill>
              </a:rPr>
              <a:t>https://labeler.nasa-impact.net</a:t>
            </a:r>
            <a:endParaRPr sz="1200" b="1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C6DAEC"/>
              </a:solidFill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5991900" y="602075"/>
            <a:ext cx="2999700" cy="17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</a:rPr>
              <a:t>Objective:</a:t>
            </a:r>
            <a:endParaRPr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Develop a scalable image labeling tool for Earth science events</a:t>
            </a: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C6DAEC"/>
                </a:solidFill>
              </a:rPr>
              <a:t>Approach:</a:t>
            </a:r>
            <a:endParaRPr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Build a multi-user image labeler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Integrate directly with GIBS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Maintain a database of images for Earth science events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Output data in ML ready structure</a:t>
            </a: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C6DAEC"/>
                </a:solidFill>
              </a:rPr>
              <a:t>Leverages GIBS</a:t>
            </a:r>
            <a:endParaRPr sz="1100" i="1">
              <a:solidFill>
                <a:srgbClr val="C6DAEC"/>
              </a:solidFill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875" y="789176"/>
            <a:ext cx="5568026" cy="303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11700" y="279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Automated science keyword assignment</a:t>
            </a:r>
            <a:endParaRPr sz="3000" b="1"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200" y="2794913"/>
            <a:ext cx="3884098" cy="174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5062900" y="947100"/>
            <a:ext cx="3746400" cy="22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Objective: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Font typeface="Muli"/>
              <a:buChar char="●"/>
            </a:pPr>
            <a:r>
              <a:rPr lang="en" sz="11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Automatically tag metadata with science keyword.</a:t>
            </a:r>
            <a:endParaRPr sz="11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Approach: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Font typeface="Muli"/>
              <a:buChar char="●"/>
            </a:pPr>
            <a:r>
              <a:rPr lang="en" sz="11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Use CMR metadata to to train a classifier to select GCMD science keyword</a:t>
            </a:r>
            <a:endParaRPr sz="11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50" y="3216900"/>
            <a:ext cx="3462451" cy="89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650" y="1041100"/>
            <a:ext cx="3462442" cy="18636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1974750" y="1160625"/>
            <a:ext cx="1852800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CMR Dataset Title and Description</a:t>
            </a:r>
            <a:endParaRPr b="1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cxnSp>
        <p:nvCxnSpPr>
          <p:cNvPr id="139" name="Google Shape;139;p23"/>
          <p:cNvCxnSpPr/>
          <p:nvPr/>
        </p:nvCxnSpPr>
        <p:spPr>
          <a:xfrm flipH="1">
            <a:off x="2004825" y="2633725"/>
            <a:ext cx="300" cy="769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0" name="Google Shape;140;p23"/>
          <p:cNvSpPr txBox="1"/>
          <p:nvPr/>
        </p:nvSpPr>
        <p:spPr>
          <a:xfrm>
            <a:off x="5721250" y="4633175"/>
            <a:ext cx="24297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~76% accuracy</a:t>
            </a:r>
            <a:endParaRPr i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427050" y="251900"/>
            <a:ext cx="7684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on existing portfolio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674325" y="897200"/>
            <a:ext cx="5923500" cy="30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Data/Metadata Archives</a:t>
            </a:r>
            <a:endParaRPr sz="1700"/>
          </a:p>
          <a:p>
            <a:pPr marL="74295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27 PB of archived data</a:t>
            </a:r>
            <a:endParaRPr/>
          </a:p>
          <a:p>
            <a:pPr marL="74295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CMR: Rich curated content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Cloud Infrastructure</a:t>
            </a:r>
            <a:endParaRPr sz="1700"/>
          </a:p>
          <a:p>
            <a:pPr marL="74295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Turn key ML stack</a:t>
            </a:r>
            <a:endParaRPr/>
          </a:p>
          <a:p>
            <a:pPr marL="74295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Pipeline for transitioning to production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Tools</a:t>
            </a:r>
            <a:endParaRPr sz="170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GIBS, Worldview, EONET,Cumulus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Private industry partnership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427050" y="251900"/>
            <a:ext cx="7684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</a:t>
            </a: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901825" y="998925"/>
            <a:ext cx="5923500" cy="30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Manil Maskey</a:t>
            </a:r>
            <a:endParaRPr sz="1800"/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manil.maskey@nasa.gov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311700" y="201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Why ML for Earth Science Data Systems</a:t>
            </a:r>
            <a:endParaRPr sz="2700" b="1"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235500" y="787350"/>
            <a:ext cx="8520600" cy="37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42500"/>
              </a:lnSpc>
              <a:spcBef>
                <a:spcPts val="600"/>
              </a:spcBef>
              <a:spcAft>
                <a:spcPts val="0"/>
              </a:spcAft>
              <a:buSzPts val="1400"/>
              <a:buChar char="◇"/>
            </a:pPr>
            <a:r>
              <a:rPr lang="en"/>
              <a:t>Applying ML is critical to fully exploiting the large archives of Earth Science data</a:t>
            </a:r>
            <a:endParaRPr/>
          </a:p>
          <a:p>
            <a:pPr marL="457200" lvl="0" indent="-3175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Char char="◇"/>
            </a:pPr>
            <a:r>
              <a:rPr lang="en"/>
              <a:t>Novel machine learning models show promise across disciplines by outperforming established benchmarks in prediction, forecasting, classification, and recommendations.</a:t>
            </a:r>
            <a:endParaRPr/>
          </a:p>
          <a:p>
            <a:pPr marL="457200" lvl="0" indent="-3175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Char char="◇"/>
            </a:pPr>
            <a:r>
              <a:rPr lang="en"/>
              <a:t>Open and large datasets from multiple measurement systems now provide a unique opportunity to innovate new ways of analysis and obtain valuable insights.</a:t>
            </a:r>
            <a:endParaRPr/>
          </a:p>
          <a:p>
            <a:pPr marL="457200" lvl="0" indent="-3175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Char char="◇"/>
            </a:pPr>
            <a:r>
              <a:rPr lang="en"/>
              <a:t>Mature ML systems can be applied to augment data systems operations, search/discovery, access, and use.</a:t>
            </a:r>
            <a:endParaRPr/>
          </a:p>
          <a:p>
            <a:pPr marL="457200" lvl="0" indent="-3175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Char char="◇"/>
            </a:pPr>
            <a:r>
              <a:rPr lang="en"/>
              <a:t>Cloud platform now enables scaling ML applications with collocated data</a:t>
            </a:r>
            <a:endParaRPr/>
          </a:p>
          <a:p>
            <a:pPr marL="0" lvl="0" indent="0" algn="l" rtl="0">
              <a:lnSpc>
                <a:spcPct val="1425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425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425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425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425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C6DAEC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rgbClr val="C6DAE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201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Challenges in applying ML for Earth Science</a:t>
            </a:r>
            <a:endParaRPr sz="2400" b="1"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311700" y="736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Issues with training dataset</a:t>
            </a:r>
            <a:endParaRPr sz="170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Scarcity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Ensuring data access at a granular level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Inconsistency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Requires SMEs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Disparate systems/sensors</a:t>
            </a:r>
            <a:endParaRPr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Integration of heterogeneous data sources</a:t>
            </a: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Use of suitable ML architectures and algorithms for a problem</a:t>
            </a: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High barriers to entry (requires team science)</a:t>
            </a: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Requires expertise in problem-specific optimization</a:t>
            </a: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Lack of human-understandable solutions for interpreting ML model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C6DAE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422000" y="109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ESDS Vision for ML</a:t>
            </a:r>
            <a:endParaRPr b="1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1863" y="626425"/>
            <a:ext cx="5800287" cy="41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27050" y="271675"/>
            <a:ext cx="82284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 term priorities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694100" y="916975"/>
            <a:ext cx="75657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Training data generation/standardization/metadata</a:t>
            </a:r>
            <a:endParaRPr sz="17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Workshop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Citizen science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New Competed Solicitation</a:t>
            </a:r>
            <a:endParaRPr sz="17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ML tool development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Training datasets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ML Applications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ML for selected mission datasets</a:t>
            </a:r>
            <a:endParaRPr/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SzPts val="1700"/>
              <a:buChar char="◇"/>
            </a:pPr>
            <a:r>
              <a:rPr lang="en" sz="1700"/>
              <a:t>Building community</a:t>
            </a:r>
            <a:endParaRPr sz="17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Workshop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￭"/>
            </a:pPr>
            <a:r>
              <a:rPr lang="en"/>
              <a:t>Strategic Partnership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97350" y="20245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Ongoing efforts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644650" y="1127525"/>
            <a:ext cx="6319200" cy="19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Applied science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Improving operations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Improving data discovery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Transitioning research model to production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Scalable labeling tool</a:t>
            </a:r>
            <a:endParaRPr sz="1800"/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692450" y="654550"/>
            <a:ext cx="32676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25" rIns="1307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</a:rPr>
              <a:t>Objective:</a:t>
            </a:r>
            <a:endParaRPr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Discover interesting events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Use event space/time parameters to search for relevant datasets</a:t>
            </a: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</a:rPr>
              <a:t>Approach:</a:t>
            </a:r>
            <a:endParaRPr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Train DL algorithm with manually labeled dataset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Run trained model daily on </a:t>
            </a:r>
            <a:r>
              <a:rPr lang="en" sz="1100" b="1">
                <a:solidFill>
                  <a:srgbClr val="C6DAEC"/>
                </a:solidFill>
              </a:rPr>
              <a:t>GIBS</a:t>
            </a:r>
            <a:r>
              <a:rPr lang="en" sz="1100">
                <a:solidFill>
                  <a:srgbClr val="C6DAEC"/>
                </a:solidFill>
              </a:rPr>
              <a:t> tiles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Output identified events on portal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Analyze events over space and time</a:t>
            </a: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C6DAEC"/>
                </a:solidFill>
              </a:rPr>
              <a:t>Leverages Cumulus and GIBS</a:t>
            </a:r>
            <a:endParaRPr sz="1100" i="1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C6DAEC"/>
              </a:solidFill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8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Phenomena Detection Portal</a:t>
            </a:r>
            <a:endParaRPr/>
          </a:p>
        </p:txBody>
      </p:sp>
      <p:sp>
        <p:nvSpPr>
          <p:cNvPr id="93" name="Google Shape;93;p18"/>
          <p:cNvSpPr txBox="1"/>
          <p:nvPr/>
        </p:nvSpPr>
        <p:spPr>
          <a:xfrm>
            <a:off x="591275" y="4030250"/>
            <a:ext cx="47529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6DAEC"/>
                </a:solidFill>
              </a:rPr>
              <a:t>http://phenomena.surge.sh/</a:t>
            </a:r>
            <a:endParaRPr b="1">
              <a:solidFill>
                <a:srgbClr val="C6DAEC"/>
              </a:solidFill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26675"/>
            <a:ext cx="5387651" cy="3035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/>
        </p:nvSpPr>
        <p:spPr>
          <a:xfrm>
            <a:off x="5692450" y="654550"/>
            <a:ext cx="32676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25" rIns="1307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C6DAEC"/>
              </a:solidFill>
            </a:endParaRPr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8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Transverse Cirrus Bands Detection</a:t>
            </a:r>
            <a:endParaRPr sz="3000"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6975" y="520100"/>
            <a:ext cx="3242949" cy="41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227500" y="781425"/>
            <a:ext cx="44019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Objective: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04800" algn="l" rtl="0">
              <a:spcBef>
                <a:spcPts val="600"/>
              </a:spcBef>
              <a:spcAft>
                <a:spcPts val="0"/>
              </a:spcAft>
              <a:buClr>
                <a:srgbClr val="C6DAEC"/>
              </a:buClr>
              <a:buSzPts val="1200"/>
              <a:buFont typeface="Muli"/>
              <a:buChar char="●"/>
            </a:pPr>
            <a:r>
              <a:rPr lang="en" sz="12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Identify and study transverse cirrus bands which are associated with aviation turbulence yet very little is known about them</a:t>
            </a:r>
            <a:endParaRPr sz="12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Approach: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04800" algn="l" rtl="0">
              <a:spcBef>
                <a:spcPts val="600"/>
              </a:spcBef>
              <a:spcAft>
                <a:spcPts val="0"/>
              </a:spcAft>
              <a:buClr>
                <a:srgbClr val="C6DAEC"/>
              </a:buClr>
              <a:buSzPts val="1200"/>
              <a:buFont typeface="Muli"/>
              <a:buChar char="●"/>
            </a:pPr>
            <a:r>
              <a:rPr lang="en" sz="12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Use deep learning to identify bands in satellite imagery </a:t>
            </a:r>
            <a:endParaRPr sz="12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200"/>
              <a:buFont typeface="Muli"/>
              <a:buChar char="●"/>
            </a:pPr>
            <a:r>
              <a:rPr lang="en" sz="12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Analyze regions where these bands occur most often using </a:t>
            </a:r>
            <a:r>
              <a:rPr lang="en" sz="1200" b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GIBS</a:t>
            </a:r>
            <a:r>
              <a:rPr lang="en" sz="12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imagery</a:t>
            </a:r>
            <a:endParaRPr sz="12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~95% accuracy</a:t>
            </a:r>
            <a:endParaRPr sz="12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2775" y="3232275"/>
            <a:ext cx="24765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/>
        </p:nvSpPr>
        <p:spPr>
          <a:xfrm>
            <a:off x="5692450" y="654550"/>
            <a:ext cx="32676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25" rIns="1307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C6DAEC"/>
              </a:solidFill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158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Latitude Dust Detection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0675" y="3232750"/>
            <a:ext cx="7288749" cy="17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730750"/>
            <a:ext cx="5853279" cy="23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6144300" y="613400"/>
            <a:ext cx="2999700" cy="17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</a:rPr>
              <a:t>Objective:</a:t>
            </a:r>
            <a:endParaRPr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Develop a pixel-based High Latitude Dust detection</a:t>
            </a: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C6DAEC"/>
                </a:solidFill>
              </a:rPr>
              <a:t>Approach:</a:t>
            </a:r>
            <a:endParaRPr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Train a DL-based pixel classifier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Apply the classifier across GIBS</a:t>
            </a:r>
            <a:endParaRPr sz="1100">
              <a:solidFill>
                <a:srgbClr val="C6DAEC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100"/>
              <a:buChar char="●"/>
            </a:pPr>
            <a:r>
              <a:rPr lang="en" sz="1100">
                <a:solidFill>
                  <a:srgbClr val="C6DAEC"/>
                </a:solidFill>
              </a:rPr>
              <a:t>Display results in phenomena portal</a:t>
            </a: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C6DAE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C6DAEC"/>
                </a:solidFill>
              </a:rPr>
              <a:t>Leverages GIBS</a:t>
            </a:r>
            <a:endParaRPr sz="1100" i="1">
              <a:solidFill>
                <a:srgbClr val="C6DAE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Microsoft Macintosh PowerPoint</Application>
  <PresentationFormat>On-screen Show (16:9)</PresentationFormat>
  <Paragraphs>119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Muli</vt:lpstr>
      <vt:lpstr>Arial</vt:lpstr>
      <vt:lpstr>Nixie One</vt:lpstr>
      <vt:lpstr>Imogen template</vt:lpstr>
      <vt:lpstr>PowerPoint Presentation</vt:lpstr>
      <vt:lpstr>Why ML for Earth Science Data Systems</vt:lpstr>
      <vt:lpstr>Challenges in applying ML for Earth Science</vt:lpstr>
      <vt:lpstr>ESDS Vision for ML</vt:lpstr>
      <vt:lpstr>Near term priorities</vt:lpstr>
      <vt:lpstr>Ongoing efforts</vt:lpstr>
      <vt:lpstr>Phenomena Detection Portal</vt:lpstr>
      <vt:lpstr>Transverse Cirrus Bands Detection</vt:lpstr>
      <vt:lpstr>High Latitude Dust Detection</vt:lpstr>
      <vt:lpstr>Tropical Cyclone Intensity Estimation Portal</vt:lpstr>
      <vt:lpstr>Image Labeler</vt:lpstr>
      <vt:lpstr>Automated science keyword assignment</vt:lpstr>
      <vt:lpstr>Building on existing portfolio</vt:lpstr>
      <vt:lpstr>Contact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Maskey, Manil (MSFC-ST11)</cp:lastModifiedBy>
  <cp:revision>1</cp:revision>
  <dcterms:modified xsi:type="dcterms:W3CDTF">2019-04-30T13:06:54Z</dcterms:modified>
</cp:coreProperties>
</file>