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9"/>
  </p:notesMasterIdLst>
  <p:handoutMasterIdLst>
    <p:handoutMasterId r:id="rId30"/>
  </p:handoutMasterIdLst>
  <p:sldIdLst>
    <p:sldId id="256" r:id="rId5"/>
    <p:sldId id="260" r:id="rId6"/>
    <p:sldId id="262" r:id="rId7"/>
    <p:sldId id="263" r:id="rId8"/>
    <p:sldId id="265" r:id="rId9"/>
    <p:sldId id="276" r:id="rId10"/>
    <p:sldId id="257" r:id="rId11"/>
    <p:sldId id="266" r:id="rId12"/>
    <p:sldId id="267" r:id="rId13"/>
    <p:sldId id="269" r:id="rId14"/>
    <p:sldId id="268" r:id="rId15"/>
    <p:sldId id="270" r:id="rId16"/>
    <p:sldId id="271" r:id="rId17"/>
    <p:sldId id="273" r:id="rId18"/>
    <p:sldId id="275" r:id="rId19"/>
    <p:sldId id="277" r:id="rId20"/>
    <p:sldId id="278" r:id="rId21"/>
    <p:sldId id="279" r:id="rId22"/>
    <p:sldId id="261" r:id="rId23"/>
    <p:sldId id="280" r:id="rId24"/>
    <p:sldId id="281" r:id="rId25"/>
    <p:sldId id="282" r:id="rId26"/>
    <p:sldId id="258" r:id="rId27"/>
    <p:sldId id="259" r:id="rId28"/>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707" autoAdjust="0"/>
  </p:normalViewPr>
  <p:slideViewPr>
    <p:cSldViewPr snapToGrid="0">
      <p:cViewPr varScale="1">
        <p:scale>
          <a:sx n="116" d="100"/>
          <a:sy n="116" d="100"/>
        </p:scale>
        <p:origin x="538"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5/1/2019</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PlaceHolder 1"/>
          <p:cNvSpPr>
            <a:spLocks noGrp="1"/>
          </p:cNvSpPr>
          <p:nvPr>
            <p:ph type="body"/>
          </p:nvPr>
        </p:nvSpPr>
        <p:spPr>
          <a:xfrm>
            <a:off x="934920" y="4416120"/>
            <a:ext cx="5140080" cy="4182120"/>
          </a:xfrm>
          <a:prstGeom prst="rect">
            <a:avLst/>
          </a:prstGeom>
        </p:spPr>
        <p:txBody>
          <a:bodyPr lIns="93240" tIns="46440" rIns="93240" bIns="46440"/>
          <a:lstStyle/>
          <a:p>
            <a:endParaRPr/>
          </a:p>
        </p:txBody>
      </p:sp>
      <p:sp>
        <p:nvSpPr>
          <p:cNvPr id="1345" name="TextShape 2"/>
          <p:cNvSpPr txBox="1"/>
          <p:nvPr/>
        </p:nvSpPr>
        <p:spPr>
          <a:xfrm>
            <a:off x="3971880" y="8832240"/>
            <a:ext cx="3038040" cy="463680"/>
          </a:xfrm>
          <a:prstGeom prst="rect">
            <a:avLst/>
          </a:prstGeom>
          <a:noFill/>
          <a:ln w="9360">
            <a:noFill/>
          </a:ln>
        </p:spPr>
        <p:txBody>
          <a:bodyPr lIns="93240" tIns="46440" rIns="93240" bIns="46440" anchor="b"/>
          <a:lstStyle/>
          <a:p>
            <a:pPr algn="r">
              <a:lnSpc>
                <a:spcPct val="100000"/>
              </a:lnSpc>
            </a:pPr>
            <a:fld id="{A4D32761-B38F-4E38-908B-F920F97F4068}" type="slidenum">
              <a:rPr lang="de-DE" sz="1200" b="1" strike="noStrike">
                <a:solidFill>
                  <a:srgbClr val="000000"/>
                </a:solidFill>
                <a:latin typeface="Arial"/>
                <a:ea typeface="MS PGothic"/>
              </a:rPr>
              <a:t>3</a:t>
            </a:fld>
            <a:endParaRPr/>
          </a:p>
        </p:txBody>
      </p:sp>
    </p:spTree>
    <p:extLst>
      <p:ext uri="{BB962C8B-B14F-4D97-AF65-F5344CB8AC3E}">
        <p14:creationId xmlns:p14="http://schemas.microsoft.com/office/powerpoint/2010/main" val="2351641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smtClean="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929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68768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Edit Master text styles</a:t>
            </a:r>
          </a:p>
        </p:txBody>
      </p:sp>
    </p:spTree>
    <p:extLst>
      <p:ext uri="{BB962C8B-B14F-4D97-AF65-F5344CB8AC3E}">
        <p14:creationId xmlns:p14="http://schemas.microsoft.com/office/powerpoint/2010/main" val="7304500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296439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Tree>
    <p:extLst>
      <p:ext uri="{BB962C8B-B14F-4D97-AF65-F5344CB8AC3E}">
        <p14:creationId xmlns:p14="http://schemas.microsoft.com/office/powerpoint/2010/main" val="3722607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slideLayout" Target="../slideLayouts/slideLayout3.xml"/><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png"/><Relationship Id="rId5" Type="http://schemas.openxmlformats.org/officeDocument/2006/relationships/slideLayout" Target="../slideLayouts/slideLayout5.xml"/><Relationship Id="rId15" Type="http://schemas.openxmlformats.org/officeDocument/2006/relationships/image" Target="../media/image4.pn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slideLayout" Target="../slideLayouts/slideLayout10.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userDrawn="1"/>
        </p:nvSpPr>
        <p:spPr bwMode="auto">
          <a:xfrm>
            <a:off x="165600" y="4580702"/>
            <a:ext cx="20191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smtClean="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6018265" y="4580702"/>
            <a:ext cx="2982548"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smtClean="0">
                <a:solidFill>
                  <a:schemeClr val="bg2"/>
                </a:solidFill>
              </a:rPr>
              <a:t>Cristiano Lopes | WGISS #47</a:t>
            </a:r>
            <a:r>
              <a:rPr lang="en-GB" sz="800" baseline="0" noProof="1" smtClean="0">
                <a:solidFill>
                  <a:schemeClr val="bg2"/>
                </a:solidFill>
              </a:rPr>
              <a:t> </a:t>
            </a:r>
            <a:r>
              <a:rPr lang="en-GB" sz="800" noProof="1" smtClean="0">
                <a:solidFill>
                  <a:schemeClr val="bg2"/>
                </a:solidFill>
              </a:rPr>
              <a:t>| 02/05/2019 | Slide  </a:t>
            </a:r>
            <a:fld id="{3F035F3C-242F-4481-BADB-B097EAA6F20D}" type="slidenum">
              <a:rPr lang="en-GB" sz="800" noProof="1" smtClean="0">
                <a:solidFill>
                  <a:schemeClr val="bg2"/>
                </a:solidFill>
              </a:rPr>
              <a:t>‹#›</a:t>
            </a:fld>
            <a:endParaRPr lang="en-GB" sz="800" noProof="1">
              <a:solidFill>
                <a:schemeClr val="bg2"/>
              </a:solidFill>
            </a:endParaRPr>
          </a:p>
        </p:txBody>
      </p:sp>
      <p:grpSp>
        <p:nvGrpSpPr>
          <p:cNvPr id="65" name="Group 64"/>
          <p:cNvGrpSpPr/>
          <p:nvPr userDrawn="1"/>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 id="2147483950" r:id="rId10"/>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geospatial.org/projects/initiatives/oapihackathon19"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hyperlink" Target="https://ogc-api-hack2019.eventbrit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opengeospatial.org/pressroom/pressreleases/2995"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www.opengeospatial.org/projects/initiatives/t-1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tif"/></Relationships>
</file>

<file path=ppt/slides/_rels/slide7.xml.rels><?xml version="1.0" encoding="UTF-8" standalone="yes"?>
<Relationships xmlns="http://schemas.openxmlformats.org/package/2006/relationships"><Relationship Id="rId3" Type="http://schemas.openxmlformats.org/officeDocument/2006/relationships/hyperlink" Target="https://docs.opengeospatial.org/per/18-050r1.html" TargetMode="External"/><Relationship Id="rId2" Type="http://schemas.openxmlformats.org/officeDocument/2006/relationships/hyperlink" Target="http://docs.opengeospatial.org/per/18-049r1.html" TargetMode="External"/><Relationship Id="rId1" Type="http://schemas.openxmlformats.org/officeDocument/2006/relationships/slideLayout" Target="../slideLayouts/slideLayout2.xml"/><Relationship Id="rId5" Type="http://schemas.openxmlformats.org/officeDocument/2006/relationships/hyperlink" Target="http://www.opengeospatial.org/blog/2940" TargetMode="External"/><Relationship Id="rId4" Type="http://schemas.openxmlformats.org/officeDocument/2006/relationships/hyperlink" Target="http://docs.opengeospatial.org/per/18-057.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32948" y="1778236"/>
            <a:ext cx="79724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US" sz="3200" smtClean="0">
                <a:solidFill>
                  <a:schemeClr val="bg1">
                    <a:lumMod val="95000"/>
                  </a:schemeClr>
                </a:solidFill>
                <a:latin typeface="Verdana"/>
                <a:ea typeface="+mj-ea"/>
                <a:cs typeface="Verdana"/>
              </a:rPr>
              <a:t>OGC Testbeds 14 and 15</a:t>
            </a:r>
            <a:endParaRPr lang="en-GB" sz="3200" dirty="0">
              <a:solidFill>
                <a:schemeClr val="bg1">
                  <a:lumMod val="95000"/>
                </a:schemeClr>
              </a:solidFill>
              <a:latin typeface="Verdana"/>
              <a:ea typeface="+mj-ea"/>
              <a:cs typeface="Verdana"/>
            </a:endParaRPr>
          </a:p>
        </p:txBody>
      </p:sp>
      <p:sp>
        <p:nvSpPr>
          <p:cNvPr id="7" name="Text Box 24"/>
          <p:cNvSpPr txBox="1">
            <a:spLocks noChangeArrowheads="1"/>
          </p:cNvSpPr>
          <p:nvPr/>
        </p:nvSpPr>
        <p:spPr bwMode="auto">
          <a:xfrm>
            <a:off x="615600" y="3504063"/>
            <a:ext cx="1959191"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mtClean="0">
                <a:solidFill>
                  <a:schemeClr val="bg1"/>
                </a:solidFill>
              </a:rPr>
              <a:t>Cristiano Lopes</a:t>
            </a:r>
            <a:endParaRPr lang="en-GB" dirty="0">
              <a:solidFill>
                <a:schemeClr val="bg1"/>
              </a:solidFill>
            </a:endParaRPr>
          </a:p>
        </p:txBody>
      </p:sp>
      <p:sp>
        <p:nvSpPr>
          <p:cNvPr id="8" name="Text Box 25"/>
          <p:cNvSpPr txBox="1">
            <a:spLocks noChangeArrowheads="1"/>
          </p:cNvSpPr>
          <p:nvPr/>
        </p:nvSpPr>
        <p:spPr bwMode="auto">
          <a:xfrm>
            <a:off x="615600" y="3972063"/>
            <a:ext cx="157286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smtClean="0">
                <a:solidFill>
                  <a:schemeClr val="bg1"/>
                </a:solidFill>
              </a:rPr>
              <a:t>02/05/2019</a:t>
            </a:r>
            <a:endParaRPr lang="en-GB" dirty="0">
              <a:solidFill>
                <a:schemeClr val="bg1"/>
              </a:solidFill>
            </a:endParaRPr>
          </a:p>
        </p:txBody>
      </p:sp>
      <p:sp>
        <p:nvSpPr>
          <p:cNvPr id="5" name="Text Box 25"/>
          <p:cNvSpPr txBox="1">
            <a:spLocks noChangeArrowheads="1"/>
          </p:cNvSpPr>
          <p:nvPr/>
        </p:nvSpPr>
        <p:spPr bwMode="auto">
          <a:xfrm>
            <a:off x="2267879" y="3972063"/>
            <a:ext cx="3222613"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smtClean="0">
                <a:solidFill>
                  <a:schemeClr val="bg1"/>
                </a:solidFill>
              </a:rPr>
              <a:t>WGISS #47, Silver Spring</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Catalogue Gateway</a:t>
            </a:r>
            <a:endParaRPr lang="en-GB"/>
          </a:p>
        </p:txBody>
      </p:sp>
      <p:sp>
        <p:nvSpPr>
          <p:cNvPr id="6" name="Rectangle 5"/>
          <p:cNvSpPr/>
          <p:nvPr/>
        </p:nvSpPr>
        <p:spPr bwMode="auto">
          <a:xfrm>
            <a:off x="2079256" y="2242029"/>
            <a:ext cx="954171" cy="6321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750" b="1">
                <a:solidFill>
                  <a:prstClr val="white"/>
                </a:solidFill>
                <a:latin typeface="Arial"/>
              </a:rPr>
              <a:t>TEP Client</a:t>
            </a:r>
            <a:endParaRPr lang="en-GB" sz="750" b="1">
              <a:solidFill>
                <a:prstClr val="white"/>
              </a:solidFill>
              <a:latin typeface="Arial"/>
            </a:endParaRPr>
          </a:p>
        </p:txBody>
      </p:sp>
      <p:sp>
        <p:nvSpPr>
          <p:cNvPr id="7" name="Rectangle 6"/>
          <p:cNvSpPr/>
          <p:nvPr/>
        </p:nvSpPr>
        <p:spPr bwMode="auto">
          <a:xfrm>
            <a:off x="3821595" y="1628027"/>
            <a:ext cx="1192696" cy="129407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GB" sz="750" b="1">
                <a:solidFill>
                  <a:prstClr val="white"/>
                </a:solidFill>
                <a:latin typeface="Arial"/>
              </a:rPr>
              <a:t>TEP</a:t>
            </a:r>
            <a:endParaRPr lang="en-GB" sz="750" b="1">
              <a:solidFill>
                <a:prstClr val="white"/>
              </a:solidFill>
              <a:latin typeface="Arial"/>
            </a:endParaRPr>
          </a:p>
        </p:txBody>
      </p:sp>
      <p:sp>
        <p:nvSpPr>
          <p:cNvPr id="8" name="Rectangle 7"/>
          <p:cNvSpPr/>
          <p:nvPr/>
        </p:nvSpPr>
        <p:spPr bwMode="auto">
          <a:xfrm>
            <a:off x="5503301" y="1216547"/>
            <a:ext cx="1192696" cy="98447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GB" sz="750" b="1">
                <a:solidFill>
                  <a:prstClr val="white"/>
                </a:solidFill>
                <a:latin typeface="Arial"/>
              </a:rPr>
              <a:t>MEP</a:t>
            </a:r>
            <a:endParaRPr lang="en-GB" sz="750" b="1">
              <a:solidFill>
                <a:prstClr val="white"/>
              </a:solidFill>
              <a:latin typeface="Arial"/>
            </a:endParaRPr>
          </a:p>
        </p:txBody>
      </p:sp>
      <p:cxnSp>
        <p:nvCxnSpPr>
          <p:cNvPr id="11" name="Straight Arrow Connector 10"/>
          <p:cNvCxnSpPr>
            <a:endCxn id="14" idx="3"/>
          </p:cNvCxnSpPr>
          <p:nvPr/>
        </p:nvCxnSpPr>
        <p:spPr bwMode="auto">
          <a:xfrm flipH="1">
            <a:off x="4889056" y="2558092"/>
            <a:ext cx="1204628" cy="7199"/>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3946827" y="2376200"/>
            <a:ext cx="942230" cy="378182"/>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EMS</a:t>
            </a:r>
            <a:endParaRPr lang="en-GB" sz="750" b="1">
              <a:solidFill>
                <a:prstClr val="white"/>
              </a:solidFill>
              <a:latin typeface="Arial"/>
            </a:endParaRPr>
          </a:p>
        </p:txBody>
      </p:sp>
      <p:sp>
        <p:nvSpPr>
          <p:cNvPr id="20" name="Rectangle 19"/>
          <p:cNvSpPr/>
          <p:nvPr/>
        </p:nvSpPr>
        <p:spPr bwMode="auto">
          <a:xfrm>
            <a:off x="5622570" y="1733383"/>
            <a:ext cx="942230" cy="37271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ADES</a:t>
            </a:r>
            <a:endParaRPr lang="en-GB" sz="750" b="1">
              <a:solidFill>
                <a:prstClr val="white"/>
              </a:solidFill>
              <a:latin typeface="Arial"/>
            </a:endParaRPr>
          </a:p>
        </p:txBody>
      </p:sp>
      <p:sp>
        <p:nvSpPr>
          <p:cNvPr id="21" name="Rectangle 20"/>
          <p:cNvSpPr/>
          <p:nvPr/>
        </p:nvSpPr>
        <p:spPr bwMode="auto">
          <a:xfrm>
            <a:off x="5497337" y="2642069"/>
            <a:ext cx="1192696" cy="98447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GB" sz="750" b="1">
                <a:solidFill>
                  <a:prstClr val="white"/>
                </a:solidFill>
                <a:latin typeface="Arial"/>
              </a:rPr>
              <a:t>MEP</a:t>
            </a:r>
            <a:endParaRPr lang="en-GB" sz="750" b="1">
              <a:solidFill>
                <a:prstClr val="white"/>
              </a:solidFill>
              <a:latin typeface="Arial"/>
            </a:endParaRPr>
          </a:p>
        </p:txBody>
      </p:sp>
      <p:sp>
        <p:nvSpPr>
          <p:cNvPr id="22" name="Rectangle 21"/>
          <p:cNvSpPr/>
          <p:nvPr/>
        </p:nvSpPr>
        <p:spPr bwMode="auto">
          <a:xfrm>
            <a:off x="5623563" y="2829672"/>
            <a:ext cx="942230" cy="37271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ADES</a:t>
            </a:r>
            <a:endParaRPr lang="en-GB" sz="750" b="1">
              <a:solidFill>
                <a:prstClr val="white"/>
              </a:solidFill>
              <a:latin typeface="Arial"/>
            </a:endParaRPr>
          </a:p>
        </p:txBody>
      </p:sp>
      <p:cxnSp>
        <p:nvCxnSpPr>
          <p:cNvPr id="25" name="Straight Arrow Connector 24"/>
          <p:cNvCxnSpPr/>
          <p:nvPr/>
        </p:nvCxnSpPr>
        <p:spPr bwMode="auto">
          <a:xfrm flipV="1">
            <a:off x="6093685" y="2076284"/>
            <a:ext cx="0" cy="330477"/>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a:endCxn id="22" idx="0"/>
          </p:cNvCxnSpPr>
          <p:nvPr/>
        </p:nvCxnSpPr>
        <p:spPr bwMode="auto">
          <a:xfrm>
            <a:off x="6094678" y="2365018"/>
            <a:ext cx="0" cy="464654"/>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stCxn id="6" idx="3"/>
            <a:endCxn id="14" idx="1"/>
          </p:cNvCxnSpPr>
          <p:nvPr/>
        </p:nvCxnSpPr>
        <p:spPr bwMode="auto">
          <a:xfrm>
            <a:off x="3033427" y="2558094"/>
            <a:ext cx="913400" cy="7198"/>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3015537" y="2383166"/>
            <a:ext cx="895505"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Discovery Query</a:t>
            </a:r>
            <a:endParaRPr lang="en-GB" sz="788" dirty="0" err="1">
              <a:solidFill>
                <a:prstClr val="black"/>
              </a:solidFill>
              <a:latin typeface="CG Times" charset="0"/>
              <a:ea typeface="MS PGothic" pitchFamily="34" charset="-128"/>
            </a:endParaRPr>
          </a:p>
        </p:txBody>
      </p:sp>
      <p:cxnSp>
        <p:nvCxnSpPr>
          <p:cNvPr id="34" name="Straight Arrow Connector 33"/>
          <p:cNvCxnSpPr>
            <a:stCxn id="14" idx="2"/>
            <a:endCxn id="36" idx="0"/>
          </p:cNvCxnSpPr>
          <p:nvPr/>
        </p:nvCxnSpPr>
        <p:spPr bwMode="auto">
          <a:xfrm flipH="1">
            <a:off x="4417941" y="2754382"/>
            <a:ext cx="1" cy="1265003"/>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6" name="Rectangle 35"/>
          <p:cNvSpPr/>
          <p:nvPr/>
        </p:nvSpPr>
        <p:spPr bwMode="auto">
          <a:xfrm>
            <a:off x="3821593" y="4019384"/>
            <a:ext cx="1192696" cy="690770"/>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750" b="1">
                <a:solidFill>
                  <a:prstClr val="white"/>
                </a:solidFill>
                <a:latin typeface="Arial"/>
              </a:rPr>
              <a:t>FEDEO OpenSearch Gateway</a:t>
            </a:r>
            <a:endParaRPr lang="en-GB" sz="750" b="1">
              <a:solidFill>
                <a:prstClr val="white"/>
              </a:solidFill>
              <a:latin typeface="Arial"/>
            </a:endParaRPr>
          </a:p>
        </p:txBody>
      </p:sp>
      <p:sp>
        <p:nvSpPr>
          <p:cNvPr id="37" name="TextBox 36"/>
          <p:cNvSpPr txBox="1"/>
          <p:nvPr/>
        </p:nvSpPr>
        <p:spPr>
          <a:xfrm>
            <a:off x="3917990" y="3154683"/>
            <a:ext cx="55362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Discovery </a:t>
            </a:r>
            <a:br>
              <a:rPr lang="en-GB" sz="788">
                <a:solidFill>
                  <a:prstClr val="black"/>
                </a:solidFill>
                <a:latin typeface="CG Times" charset="0"/>
                <a:ea typeface="MS PGothic" pitchFamily="34" charset="-128"/>
              </a:rPr>
            </a:br>
            <a:r>
              <a:rPr lang="en-GB" sz="788">
                <a:solidFill>
                  <a:prstClr val="black"/>
                </a:solidFill>
                <a:latin typeface="CG Times" charset="0"/>
                <a:ea typeface="MS PGothic" pitchFamily="34" charset="-128"/>
              </a:rPr>
              <a:t>Query</a:t>
            </a:r>
            <a:endParaRPr lang="en-GB" sz="788" dirty="0" err="1">
              <a:solidFill>
                <a:prstClr val="black"/>
              </a:solidFill>
              <a:latin typeface="CG Times" charset="0"/>
              <a:ea typeface="MS PGothic" pitchFamily="34" charset="-128"/>
            </a:endParaRPr>
          </a:p>
        </p:txBody>
      </p:sp>
      <p:cxnSp>
        <p:nvCxnSpPr>
          <p:cNvPr id="39" name="Straight Arrow Connector 38"/>
          <p:cNvCxnSpPr/>
          <p:nvPr/>
        </p:nvCxnSpPr>
        <p:spPr bwMode="auto">
          <a:xfrm flipV="1">
            <a:off x="4524301" y="2725807"/>
            <a:ext cx="0" cy="1293578"/>
          </a:xfrm>
          <a:prstGeom prst="straightConnector1">
            <a:avLst/>
          </a:prstGeom>
          <a:ln>
            <a:prstDash val="dash"/>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0" name="TextBox 39"/>
          <p:cNvSpPr txBox="1"/>
          <p:nvPr/>
        </p:nvSpPr>
        <p:spPr>
          <a:xfrm>
            <a:off x="4490486" y="3161890"/>
            <a:ext cx="55362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Products</a:t>
            </a:r>
            <a:endParaRPr lang="en-GB" sz="750" dirty="0" err="1">
              <a:solidFill>
                <a:prstClr val="black"/>
              </a:solidFill>
              <a:latin typeface="CG Times" charset="0"/>
              <a:ea typeface="MS PGothic" pitchFamily="34" charset="-128"/>
            </a:endParaRPr>
          </a:p>
        </p:txBody>
      </p:sp>
      <p:sp>
        <p:nvSpPr>
          <p:cNvPr id="41" name="TextBox 40"/>
          <p:cNvSpPr txBox="1"/>
          <p:nvPr/>
        </p:nvSpPr>
        <p:spPr>
          <a:xfrm>
            <a:off x="5162872" y="2386642"/>
            <a:ext cx="55362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Products</a:t>
            </a:r>
            <a:endParaRPr lang="en-GB" sz="788" dirty="0" err="1">
              <a:solidFill>
                <a:prstClr val="black"/>
              </a:solidFill>
              <a:latin typeface="CG Times" charset="0"/>
              <a:ea typeface="MS PGothic" pitchFamily="34" charset="-128"/>
            </a:endParaRPr>
          </a:p>
        </p:txBody>
      </p:sp>
      <p:sp>
        <p:nvSpPr>
          <p:cNvPr id="42" name="Can 41"/>
          <p:cNvSpPr/>
          <p:nvPr/>
        </p:nvSpPr>
        <p:spPr bwMode="auto">
          <a:xfrm>
            <a:off x="5895900" y="1329854"/>
            <a:ext cx="399551" cy="298174"/>
          </a:xfrm>
          <a:prstGeom prst="can">
            <a:avLst/>
          </a:prstGeom>
          <a:ln w="3175">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r>
              <a:rPr lang="en-GB" sz="750" b="1">
                <a:solidFill>
                  <a:prstClr val="white"/>
                </a:solidFill>
                <a:latin typeface="Arial"/>
              </a:rPr>
              <a:t>Data</a:t>
            </a:r>
            <a:endParaRPr lang="en-GB" sz="750" b="1">
              <a:solidFill>
                <a:prstClr val="white"/>
              </a:solidFill>
              <a:latin typeface="Arial"/>
            </a:endParaRPr>
          </a:p>
        </p:txBody>
      </p:sp>
      <p:sp>
        <p:nvSpPr>
          <p:cNvPr id="43" name="Can 42"/>
          <p:cNvSpPr/>
          <p:nvPr/>
        </p:nvSpPr>
        <p:spPr bwMode="auto">
          <a:xfrm>
            <a:off x="5876019" y="3304763"/>
            <a:ext cx="437327" cy="298174"/>
          </a:xfrm>
          <a:prstGeom prst="can">
            <a:avLst/>
          </a:prstGeom>
          <a:ln w="3175">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r>
              <a:rPr lang="en-GB" sz="750" b="1">
                <a:solidFill>
                  <a:prstClr val="white"/>
                </a:solidFill>
                <a:latin typeface="Arial"/>
              </a:rPr>
              <a:t>Data</a:t>
            </a:r>
            <a:endParaRPr lang="en-GB" sz="750" b="1">
              <a:solidFill>
                <a:prstClr val="white"/>
              </a:solidFill>
              <a:latin typeface="Arial"/>
            </a:endParaRPr>
          </a:p>
        </p:txBody>
      </p:sp>
      <p:cxnSp>
        <p:nvCxnSpPr>
          <p:cNvPr id="45" name="Straight Arrow Connector 44"/>
          <p:cNvCxnSpPr>
            <a:stCxn id="20" idx="0"/>
            <a:endCxn id="42" idx="3"/>
          </p:cNvCxnSpPr>
          <p:nvPr/>
        </p:nvCxnSpPr>
        <p:spPr bwMode="auto">
          <a:xfrm flipV="1">
            <a:off x="6093685" y="1628027"/>
            <a:ext cx="1991" cy="105356"/>
          </a:xfrm>
          <a:prstGeom prst="straightConnector1">
            <a:avLst/>
          </a:prstGeom>
          <a:noFill/>
          <a:ln w="12700" cap="flat" cmpd="sng" algn="ctr">
            <a:solidFill>
              <a:srgbClr val="969696"/>
            </a:solidFill>
            <a:prstDash val="solid"/>
            <a:round/>
            <a:headEnd type="none" w="med" len="med"/>
            <a:tailEnd type="arrow"/>
          </a:ln>
          <a:effectLst/>
        </p:spPr>
      </p:cxnSp>
      <p:cxnSp>
        <p:nvCxnSpPr>
          <p:cNvPr id="47" name="Straight Arrow Connector 46"/>
          <p:cNvCxnSpPr>
            <a:stCxn id="22" idx="2"/>
            <a:endCxn id="43" idx="1"/>
          </p:cNvCxnSpPr>
          <p:nvPr/>
        </p:nvCxnSpPr>
        <p:spPr bwMode="auto">
          <a:xfrm>
            <a:off x="6094678" y="3202389"/>
            <a:ext cx="5" cy="102374"/>
          </a:xfrm>
          <a:prstGeom prst="straightConnector1">
            <a:avLst/>
          </a:prstGeom>
          <a:noFill/>
          <a:ln w="12700" cap="flat" cmpd="sng" algn="ctr">
            <a:solidFill>
              <a:srgbClr val="969696"/>
            </a:solidFill>
            <a:prstDash val="solid"/>
            <a:round/>
            <a:headEnd type="none" w="med" len="med"/>
            <a:tailEnd type="arrow"/>
          </a:ln>
          <a:effectLst/>
        </p:spPr>
      </p:cxnSp>
      <p:cxnSp>
        <p:nvCxnSpPr>
          <p:cNvPr id="51" name="Elbow Connector 50"/>
          <p:cNvCxnSpPr>
            <a:stCxn id="36" idx="3"/>
            <a:endCxn id="43" idx="3"/>
          </p:cNvCxnSpPr>
          <p:nvPr/>
        </p:nvCxnSpPr>
        <p:spPr bwMode="auto">
          <a:xfrm flipV="1">
            <a:off x="5014289" y="3602937"/>
            <a:ext cx="1080394" cy="761833"/>
          </a:xfrm>
          <a:prstGeom prst="bentConnector2">
            <a:avLst/>
          </a:prstGeom>
          <a:noFill/>
          <a:ln w="12700" cap="flat" cmpd="sng" algn="ctr">
            <a:solidFill>
              <a:srgbClr val="969696"/>
            </a:solidFill>
            <a:prstDash val="dashDot"/>
            <a:round/>
            <a:headEnd type="none" w="med" len="med"/>
            <a:tailEnd type="arrow"/>
          </a:ln>
          <a:effectLst/>
        </p:spPr>
      </p:cxnSp>
      <p:cxnSp>
        <p:nvCxnSpPr>
          <p:cNvPr id="53" name="Elbow Connector 52"/>
          <p:cNvCxnSpPr>
            <a:stCxn id="36" idx="3"/>
            <a:endCxn id="42" idx="4"/>
          </p:cNvCxnSpPr>
          <p:nvPr/>
        </p:nvCxnSpPr>
        <p:spPr bwMode="auto">
          <a:xfrm flipV="1">
            <a:off x="5014289" y="1478941"/>
            <a:ext cx="1281162" cy="2885828"/>
          </a:xfrm>
          <a:prstGeom prst="bentConnector3">
            <a:avLst>
              <a:gd name="adj1" fmla="val 161326"/>
            </a:avLst>
          </a:prstGeom>
          <a:noFill/>
          <a:ln w="12700" cap="flat" cmpd="sng" algn="ctr">
            <a:solidFill>
              <a:srgbClr val="969696"/>
            </a:solidFill>
            <a:prstDash val="dashDot"/>
            <a:round/>
            <a:headEnd type="none" w="med" len="med"/>
            <a:tailEnd type="arrow"/>
          </a:ln>
          <a:effectLst/>
        </p:spPr>
      </p:cxnSp>
      <p:sp>
        <p:nvSpPr>
          <p:cNvPr id="56" name="TextBox 55"/>
          <p:cNvSpPr txBox="1"/>
          <p:nvPr/>
        </p:nvSpPr>
        <p:spPr>
          <a:xfrm>
            <a:off x="5083838" y="4198288"/>
            <a:ext cx="792180" cy="166481"/>
          </a:xfrm>
          <a:prstGeom prst="rect">
            <a:avLst/>
          </a:prstGeom>
          <a:noFill/>
        </p:spPr>
        <p:txBody>
          <a:bodyPr wrap="square" rtlCol="0">
            <a:noAutofit/>
          </a:bodyPr>
          <a:lstStyle/>
          <a:p>
            <a:pPr defTabSz="685800">
              <a:defRPr/>
            </a:pPr>
            <a:r>
              <a:rPr lang="en-GB" sz="788">
                <a:solidFill>
                  <a:prstClr val="black"/>
                </a:solidFill>
                <a:latin typeface="CG Times" charset="0"/>
                <a:ea typeface="MS PGothic" pitchFamily="34" charset="-128"/>
              </a:rPr>
              <a:t>Products</a:t>
            </a:r>
            <a:endParaRPr lang="en-GB" sz="788" dirty="0" err="1">
              <a:solidFill>
                <a:prstClr val="black"/>
              </a:solidFill>
              <a:latin typeface="CG Times" charset="0"/>
              <a:ea typeface="MS PGothic" pitchFamily="34" charset="-128"/>
            </a:endParaRPr>
          </a:p>
        </p:txBody>
      </p:sp>
      <p:sp>
        <p:nvSpPr>
          <p:cNvPr id="35" name="Rounded Rectangle 34"/>
          <p:cNvSpPr/>
          <p:nvPr/>
        </p:nvSpPr>
        <p:spPr bwMode="auto">
          <a:xfrm>
            <a:off x="1948061" y="818993"/>
            <a:ext cx="2649764" cy="47310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1. Execution request contains collection,  area and time of interest.</a:t>
            </a:r>
            <a:endParaRPr lang="en-GB" sz="1200">
              <a:solidFill>
                <a:prstClr val="black"/>
              </a:solidFill>
              <a:latin typeface="Arial"/>
            </a:endParaRPr>
          </a:p>
        </p:txBody>
      </p:sp>
      <p:sp>
        <p:nvSpPr>
          <p:cNvPr id="38" name="Rounded Rectangle 37"/>
          <p:cNvSpPr/>
          <p:nvPr/>
        </p:nvSpPr>
        <p:spPr bwMode="auto">
          <a:xfrm>
            <a:off x="1924201" y="900495"/>
            <a:ext cx="2649764" cy="47310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2. Products are discovered through the FedEO gateway.</a:t>
            </a:r>
            <a:endParaRPr lang="en-GB" sz="1200">
              <a:solidFill>
                <a:prstClr val="black"/>
              </a:solidFill>
              <a:latin typeface="Arial"/>
            </a:endParaRPr>
          </a:p>
        </p:txBody>
      </p:sp>
      <p:sp>
        <p:nvSpPr>
          <p:cNvPr id="54" name="Rectangle 53"/>
          <p:cNvSpPr/>
          <p:nvPr/>
        </p:nvSpPr>
        <p:spPr bwMode="auto">
          <a:xfrm>
            <a:off x="3946827" y="1863340"/>
            <a:ext cx="942230" cy="378182"/>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defRPr/>
            </a:pPr>
            <a:r>
              <a:rPr lang="en-GB" sz="750" b="1">
                <a:solidFill>
                  <a:prstClr val="white"/>
                </a:solidFill>
                <a:latin typeface="Arial"/>
              </a:rPr>
              <a:t>ADES</a:t>
            </a:r>
            <a:endParaRPr lang="en-GB" sz="750" b="1">
              <a:solidFill>
                <a:prstClr val="white"/>
              </a:solidFill>
              <a:latin typeface="Arial"/>
            </a:endParaRPr>
          </a:p>
        </p:txBody>
      </p:sp>
      <p:cxnSp>
        <p:nvCxnSpPr>
          <p:cNvPr id="55" name="Straight Arrow Connector 54"/>
          <p:cNvCxnSpPr>
            <a:stCxn id="14" idx="0"/>
            <a:endCxn id="54" idx="2"/>
          </p:cNvCxnSpPr>
          <p:nvPr/>
        </p:nvCxnSpPr>
        <p:spPr bwMode="auto">
          <a:xfrm flipV="1">
            <a:off x="4417942" y="2241522"/>
            <a:ext cx="0" cy="134678"/>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46" name="Rounded Rectangle 45"/>
          <p:cNvSpPr/>
          <p:nvPr/>
        </p:nvSpPr>
        <p:spPr bwMode="auto">
          <a:xfrm>
            <a:off x="1931157" y="900495"/>
            <a:ext cx="3423053" cy="30412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New challenge: multiple exploitation platforms.</a:t>
            </a:r>
            <a:endParaRPr lang="en-GB" sz="1200">
              <a:solidFill>
                <a:prstClr val="black"/>
              </a:solidFill>
              <a:latin typeface="Arial"/>
            </a:endParaRPr>
          </a:p>
        </p:txBody>
      </p:sp>
      <p:sp>
        <p:nvSpPr>
          <p:cNvPr id="44" name="Rounded Rectangle 43"/>
          <p:cNvSpPr/>
          <p:nvPr/>
        </p:nvSpPr>
        <p:spPr bwMode="auto">
          <a:xfrm>
            <a:off x="1924201" y="980012"/>
            <a:ext cx="2673624" cy="47310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a:solidFill>
                  <a:prstClr val="black"/>
                </a:solidFill>
                <a:latin typeface="Arial"/>
              </a:rPr>
              <a:t>3. MEP hosting the data as execution target.</a:t>
            </a:r>
            <a:endParaRPr lang="en-GB" sz="1200">
              <a:solidFill>
                <a:prstClr val="black"/>
              </a:solidFill>
              <a:latin typeface="Arial"/>
            </a:endParaRPr>
          </a:p>
        </p:txBody>
      </p:sp>
      <p:sp>
        <p:nvSpPr>
          <p:cNvPr id="3" name="Rounded Rectangle 2"/>
          <p:cNvSpPr/>
          <p:nvPr/>
        </p:nvSpPr>
        <p:spPr bwMode="auto">
          <a:xfrm>
            <a:off x="1924200" y="751425"/>
            <a:ext cx="2926573" cy="69176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defTabSz="685800">
              <a:defRPr/>
            </a:pPr>
            <a:r>
              <a:rPr lang="en-GB" sz="1200" dirty="0">
                <a:solidFill>
                  <a:prstClr val="black"/>
                </a:solidFill>
                <a:latin typeface="Arial"/>
              </a:rPr>
              <a:t>Objectives achieved by the Gateway:</a:t>
            </a:r>
          </a:p>
          <a:p>
            <a:pPr marL="214313" indent="-214313" defTabSz="685800">
              <a:buFont typeface="Arial" panose="020B0604020202020204" pitchFamily="34" charset="0"/>
              <a:buChar char="•"/>
              <a:defRPr/>
            </a:pPr>
            <a:r>
              <a:rPr lang="en-GB" sz="1200" dirty="0">
                <a:solidFill>
                  <a:prstClr val="black"/>
                </a:solidFill>
                <a:latin typeface="Arial"/>
              </a:rPr>
              <a:t>Discover products data</a:t>
            </a:r>
          </a:p>
          <a:p>
            <a:pPr marL="214313" indent="-214313" defTabSz="685800">
              <a:buFont typeface="Arial" panose="020B0604020202020204" pitchFamily="34" charset="0"/>
              <a:buChar char="•"/>
              <a:defRPr/>
            </a:pPr>
            <a:r>
              <a:rPr lang="en-GB" sz="1200" dirty="0">
                <a:solidFill>
                  <a:prstClr val="black"/>
                </a:solidFill>
                <a:latin typeface="Arial"/>
              </a:rPr>
              <a:t>Execute process close to data</a:t>
            </a:r>
            <a:endParaRPr lang="en-GB" sz="1200" dirty="0">
              <a:solidFill>
                <a:prstClr val="black"/>
              </a:solidFill>
              <a:latin typeface="Arial"/>
            </a:endParaRPr>
          </a:p>
        </p:txBody>
      </p:sp>
      <p:pic>
        <p:nvPicPr>
          <p:cNvPr id="48" name="Picture 2"/>
          <p:cNvPicPr/>
          <p:nvPr/>
        </p:nvPicPr>
        <p:blipFill>
          <a:blip r:embed="rId2"/>
          <a:stretch/>
        </p:blipFill>
        <p:spPr>
          <a:xfrm>
            <a:off x="6867000" y="348593"/>
            <a:ext cx="911250" cy="304560"/>
          </a:xfrm>
          <a:prstGeom prst="rect">
            <a:avLst/>
          </a:prstGeom>
          <a:ln>
            <a:noFill/>
          </a:ln>
        </p:spPr>
      </p:pic>
    </p:spTree>
    <p:extLst>
      <p:ext uri="{BB962C8B-B14F-4D97-AF65-F5344CB8AC3E}">
        <p14:creationId xmlns:p14="http://schemas.microsoft.com/office/powerpoint/2010/main" val="17718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500"/>
                                        <p:tgtEl>
                                          <p:spTgt spid="34"/>
                                        </p:tgtEl>
                                      </p:cBhvr>
                                    </p:animEffect>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 presetClass="exit"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par>
                          <p:cTn id="34" fill="hold">
                            <p:stCondLst>
                              <p:cond delay="500"/>
                            </p:stCondLst>
                            <p:childTnLst>
                              <p:par>
                                <p:cTn id="35" presetID="6" presetClass="emph" presetSubtype="0" fill="remove" grpId="1" nodeType="afterEffect">
                                  <p:stCondLst>
                                    <p:cond delay="0"/>
                                  </p:stCondLst>
                                  <p:childTnLst>
                                    <p:animScale>
                                      <p:cBhvr>
                                        <p:cTn id="36" dur="2000" fill="hold"/>
                                        <p:tgtEl>
                                          <p:spTgt spid="32"/>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6" presetClass="emph" presetSubtype="0" fill="remove" grpId="1" nodeType="withEffect">
                                  <p:stCondLst>
                                    <p:cond delay="0"/>
                                  </p:stCondLst>
                                  <p:childTnLst>
                                    <p:animScale>
                                      <p:cBhvr>
                                        <p:cTn id="43" dur="2000" fill="hold"/>
                                        <p:tgtEl>
                                          <p:spTgt spid="37"/>
                                        </p:tgtEl>
                                      </p:cBhvr>
                                      <p:by x="150000" y="150000"/>
                                    </p:animScale>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35"/>
                                        </p:tgtEl>
                                        <p:attrNameLst>
                                          <p:attrName>style.visibility</p:attrName>
                                        </p:attrNameLst>
                                      </p:cBhvr>
                                      <p:to>
                                        <p:strVal val="hidden"/>
                                      </p:to>
                                    </p:set>
                                  </p:childTnLst>
                                </p:cTn>
                              </p:par>
                              <p:par>
                                <p:cTn id="52" presetID="6" presetClass="emph" presetSubtype="0" fill="remove" grpId="1" nodeType="withEffect">
                                  <p:stCondLst>
                                    <p:cond delay="0"/>
                                  </p:stCondLst>
                                  <p:childTnLst>
                                    <p:animScale>
                                      <p:cBhvr>
                                        <p:cTn id="53" dur="2000" fill="hold"/>
                                        <p:tgtEl>
                                          <p:spTgt spid="40"/>
                                        </p:tgtEl>
                                      </p:cBhvr>
                                      <p:by x="150000" y="150000"/>
                                    </p:animScale>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6" presetClass="emph" presetSubtype="0" fill="remove" grpId="1" nodeType="withEffect">
                                  <p:stCondLst>
                                    <p:cond delay="0"/>
                                  </p:stCondLst>
                                  <p:childTnLst>
                                    <p:animScale>
                                      <p:cBhvr>
                                        <p:cTn id="63" dur="2000" fill="hold"/>
                                        <p:tgtEl>
                                          <p:spTgt spid="41"/>
                                        </p:tgtEl>
                                      </p:cBhvr>
                                      <p:by x="150000" y="150000"/>
                                    </p:animScale>
                                  </p:childTnLst>
                                </p:cTn>
                              </p:par>
                              <p:par>
                                <p:cTn id="64" presetID="1" presetClass="exit" presetSubtype="0" fill="hold" grpId="1" nodeType="withEffect">
                                  <p:stCondLst>
                                    <p:cond delay="0"/>
                                  </p:stCondLst>
                                  <p:childTnLst>
                                    <p:set>
                                      <p:cBhvr>
                                        <p:cTn id="65" dur="1" fill="hold">
                                          <p:stCondLst>
                                            <p:cond delay="0"/>
                                          </p:stCondLst>
                                        </p:cTn>
                                        <p:tgtEl>
                                          <p:spTgt spid="38"/>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6" grpId="0" animBg="1"/>
      <p:bldP spid="37" grpId="0"/>
      <p:bldP spid="37" grpId="1"/>
      <p:bldP spid="40" grpId="0"/>
      <p:bldP spid="40" grpId="1"/>
      <p:bldP spid="41" grpId="0"/>
      <p:bldP spid="41" grpId="1"/>
      <p:bldP spid="56" grpId="0"/>
      <p:bldP spid="35" grpId="0" animBg="1"/>
      <p:bldP spid="35" grpId="1" animBg="1"/>
      <p:bldP spid="38" grpId="0" animBg="1"/>
      <p:bldP spid="38" grpId="1" animBg="1"/>
      <p:bldP spid="46" grpId="0" animBg="1"/>
      <p:bldP spid="44"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149150"/>
            <a:ext cx="7174846" cy="430887"/>
          </a:xfrm>
        </p:spPr>
        <p:txBody>
          <a:bodyPr/>
          <a:lstStyle/>
          <a:p>
            <a:r>
              <a:rPr lang="en-US" dirty="0"/>
              <a:t>Application </a:t>
            </a:r>
            <a:r>
              <a:rPr lang="en-US" dirty="0" smtClean="0"/>
              <a:t>Package – Algorithm Portability</a:t>
            </a:r>
            <a:endParaRPr lang="en-GB" dirty="0"/>
          </a:p>
        </p:txBody>
      </p:sp>
      <p:pic>
        <p:nvPicPr>
          <p:cNvPr id="10" name="Picture 9"/>
          <p:cNvPicPr>
            <a:picLocks noChangeAspect="1"/>
          </p:cNvPicPr>
          <p:nvPr/>
        </p:nvPicPr>
        <p:blipFill>
          <a:blip r:embed="rId2"/>
          <a:stretch>
            <a:fillRect/>
          </a:stretch>
        </p:blipFill>
        <p:spPr>
          <a:xfrm>
            <a:off x="1131394" y="580037"/>
            <a:ext cx="6740973" cy="3960851"/>
          </a:xfrm>
          <a:prstGeom prst="rect">
            <a:avLst/>
          </a:prstGeom>
        </p:spPr>
      </p:pic>
    </p:spTree>
    <p:extLst>
      <p:ext uri="{BB962C8B-B14F-4D97-AF65-F5344CB8AC3E}">
        <p14:creationId xmlns:p14="http://schemas.microsoft.com/office/powerpoint/2010/main" val="3268618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448289" y="631844"/>
            <a:ext cx="6090577" cy="3920419"/>
          </a:xfrm>
          <a:prstGeom prst="rect">
            <a:avLst/>
          </a:prstGeom>
        </p:spPr>
      </p:pic>
      <p:sp>
        <p:nvSpPr>
          <p:cNvPr id="21" name="Title 1"/>
          <p:cNvSpPr>
            <a:spLocks noGrp="1"/>
          </p:cNvSpPr>
          <p:nvPr>
            <p:ph type="title"/>
          </p:nvPr>
        </p:nvSpPr>
        <p:spPr>
          <a:xfrm>
            <a:off x="143085" y="149150"/>
            <a:ext cx="8053623" cy="430887"/>
          </a:xfrm>
        </p:spPr>
        <p:txBody>
          <a:bodyPr/>
          <a:lstStyle/>
          <a:p>
            <a:r>
              <a:rPr lang="en-US" dirty="0"/>
              <a:t>Application </a:t>
            </a:r>
            <a:r>
              <a:rPr lang="en-US" dirty="0" smtClean="0"/>
              <a:t>Package – Example Workflow/Application</a:t>
            </a:r>
            <a:endParaRPr lang="en-GB" dirty="0"/>
          </a:p>
        </p:txBody>
      </p:sp>
    </p:spTree>
    <p:extLst>
      <p:ext uri="{BB962C8B-B14F-4D97-AF65-F5344CB8AC3E}">
        <p14:creationId xmlns:p14="http://schemas.microsoft.com/office/powerpoint/2010/main" val="262286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Package – Execution via CWL Engine</a:t>
            </a:r>
            <a:endParaRPr lang="en-GB" dirty="0"/>
          </a:p>
        </p:txBody>
      </p:sp>
      <p:pic>
        <p:nvPicPr>
          <p:cNvPr id="16" name="Picture 15"/>
          <p:cNvPicPr>
            <a:picLocks noChangeAspect="1"/>
          </p:cNvPicPr>
          <p:nvPr/>
        </p:nvPicPr>
        <p:blipFill>
          <a:blip r:embed="rId2"/>
          <a:stretch>
            <a:fillRect/>
          </a:stretch>
        </p:blipFill>
        <p:spPr>
          <a:xfrm>
            <a:off x="1273083" y="580037"/>
            <a:ext cx="6659684" cy="4031931"/>
          </a:xfrm>
          <a:prstGeom prst="rect">
            <a:avLst/>
          </a:prstGeom>
        </p:spPr>
      </p:pic>
    </p:spTree>
    <p:extLst>
      <p:ext uri="{BB962C8B-B14F-4D97-AF65-F5344CB8AC3E}">
        <p14:creationId xmlns:p14="http://schemas.microsoft.com/office/powerpoint/2010/main" val="245260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2"/>
          <p:cNvSpPr/>
          <p:nvPr/>
        </p:nvSpPr>
        <p:spPr>
          <a:xfrm>
            <a:off x="3372930" y="4914810"/>
            <a:ext cx="2399220" cy="170370"/>
          </a:xfrm>
          <a:prstGeom prst="rect">
            <a:avLst/>
          </a:prstGeom>
          <a:noFill/>
          <a:ln w="9360">
            <a:noFill/>
          </a:ln>
        </p:spPr>
        <p:style>
          <a:lnRef idx="0">
            <a:scrgbClr r="0" g="0" b="0"/>
          </a:lnRef>
          <a:fillRef idx="0">
            <a:scrgbClr r="0" g="0" b="0"/>
          </a:fillRef>
          <a:effectRef idx="0">
            <a:scrgbClr r="0" g="0" b="0"/>
          </a:effectRef>
          <a:fontRef idx="minor"/>
        </p:style>
        <p:txBody>
          <a:bodyPr lIns="67500" tIns="33750" rIns="67500" bIns="33750">
            <a:noAutofit/>
          </a:bodyPr>
          <a:lstStyle/>
          <a:p>
            <a:pPr algn="ctr">
              <a:lnSpc>
                <a:spcPct val="100000"/>
              </a:lnSpc>
            </a:pPr>
            <a:r>
              <a:rPr lang="en-CA" sz="675" spc="-1">
                <a:solidFill>
                  <a:srgbClr val="092E5C"/>
                </a:solidFill>
                <a:latin typeface="Arial"/>
                <a:ea typeface="MS PGothic"/>
              </a:rPr>
              <a:t>Copyright © 2018 Open Geospatial Consortium</a:t>
            </a:r>
            <a:endParaRPr lang="en-CA" sz="675" spc="-1">
              <a:latin typeface="Arial"/>
            </a:endParaRPr>
          </a:p>
        </p:txBody>
      </p:sp>
      <p:sp>
        <p:nvSpPr>
          <p:cNvPr id="338" name="CustomShape 3"/>
          <p:cNvSpPr/>
          <p:nvPr/>
        </p:nvSpPr>
        <p:spPr>
          <a:xfrm>
            <a:off x="6315120" y="4914810"/>
            <a:ext cx="1427760" cy="170370"/>
          </a:xfrm>
          <a:prstGeom prst="rect">
            <a:avLst/>
          </a:prstGeom>
          <a:noFill/>
          <a:ln w="9360">
            <a:noFill/>
          </a:ln>
        </p:spPr>
        <p:style>
          <a:lnRef idx="0">
            <a:scrgbClr r="0" g="0" b="0"/>
          </a:lnRef>
          <a:fillRef idx="0">
            <a:scrgbClr r="0" g="0" b="0"/>
          </a:fillRef>
          <a:effectRef idx="0">
            <a:scrgbClr r="0" g="0" b="0"/>
          </a:effectRef>
          <a:fontRef idx="minor"/>
        </p:style>
        <p:txBody>
          <a:bodyPr lIns="67500" tIns="33750" rIns="67500" bIns="33750">
            <a:noAutofit/>
          </a:bodyPr>
          <a:lstStyle/>
          <a:p>
            <a:pPr algn="r">
              <a:lnSpc>
                <a:spcPct val="100000"/>
              </a:lnSpc>
            </a:pPr>
            <a:fld id="{1C78092B-30BA-41FD-84D1-818F8FE6A4FA}" type="slidenum">
              <a:rPr lang="en-CA" sz="675" spc="-1">
                <a:solidFill>
                  <a:srgbClr val="092E5C"/>
                </a:solidFill>
                <a:latin typeface="Arial"/>
                <a:ea typeface="MS PGothic"/>
              </a:rPr>
              <a:t>14</a:t>
            </a:fld>
            <a:endParaRPr lang="en-CA" sz="675" spc="-1">
              <a:latin typeface="Arial"/>
            </a:endParaRPr>
          </a:p>
        </p:txBody>
      </p:sp>
      <p:sp>
        <p:nvSpPr>
          <p:cNvPr id="339" name="CustomShape 4"/>
          <p:cNvSpPr/>
          <p:nvPr/>
        </p:nvSpPr>
        <p:spPr>
          <a:xfrm>
            <a:off x="5169598" y="711375"/>
            <a:ext cx="3474442" cy="373761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marL="324000" indent="-242190">
              <a:spcBef>
                <a:spcPts val="1063"/>
              </a:spcBef>
              <a:buClr>
                <a:srgbClr val="000000"/>
              </a:buClr>
              <a:buSzPct val="45000"/>
              <a:buFont typeface="Wingdings" charset="2"/>
              <a:buChar char=""/>
            </a:pPr>
            <a:r>
              <a:rPr lang="en-CA" spc="-1" dirty="0">
                <a:solidFill>
                  <a:srgbClr val="1F497D"/>
                </a:solidFill>
                <a:latin typeface="Arial"/>
                <a:ea typeface="DejaVu Sans"/>
              </a:rPr>
              <a:t>Based on work already being done by the WPS SWG to define a REST API</a:t>
            </a:r>
            <a:endParaRPr lang="en-CA" spc="-1" dirty="0">
              <a:latin typeface="Arial"/>
            </a:endParaRPr>
          </a:p>
          <a:p>
            <a:pPr marL="324000" indent="-242190">
              <a:spcBef>
                <a:spcPts val="1063"/>
              </a:spcBef>
              <a:buClr>
                <a:srgbClr val="000000"/>
              </a:buClr>
              <a:buSzPct val="45000"/>
              <a:buFont typeface="Wingdings" charset="2"/>
              <a:buChar char=""/>
            </a:pPr>
            <a:r>
              <a:rPr lang="en-CA" spc="-1" dirty="0">
                <a:solidFill>
                  <a:srgbClr val="1F497D"/>
                </a:solidFill>
                <a:latin typeface="Arial"/>
                <a:ea typeface="DejaVu Sans"/>
              </a:rPr>
              <a:t>Based on the </a:t>
            </a:r>
            <a:r>
              <a:rPr lang="en-CA" spc="-1" dirty="0" err="1">
                <a:solidFill>
                  <a:srgbClr val="1F497D"/>
                </a:solidFill>
                <a:latin typeface="Arial"/>
                <a:ea typeface="DejaVu Sans"/>
              </a:rPr>
              <a:t>NextGen</a:t>
            </a:r>
            <a:r>
              <a:rPr lang="en-CA" spc="-1" dirty="0">
                <a:solidFill>
                  <a:srgbClr val="1F497D"/>
                </a:solidFill>
                <a:latin typeface="Arial"/>
                <a:ea typeface="DejaVu Sans"/>
              </a:rPr>
              <a:t> service pattern defined by WFS 3.0</a:t>
            </a:r>
            <a:endParaRPr lang="en-CA" spc="-1" dirty="0">
              <a:latin typeface="Arial"/>
            </a:endParaRPr>
          </a:p>
          <a:p>
            <a:pPr marL="324000" indent="-242190">
              <a:spcBef>
                <a:spcPts val="1063"/>
              </a:spcBef>
              <a:buClr>
                <a:srgbClr val="000000"/>
              </a:buClr>
              <a:buSzPct val="45000"/>
              <a:buFont typeface="Wingdings" charset="2"/>
              <a:buChar char=""/>
            </a:pPr>
            <a:r>
              <a:rPr lang="en-CA" spc="-1" dirty="0">
                <a:solidFill>
                  <a:srgbClr val="1F497D"/>
                </a:solidFill>
                <a:latin typeface="Arial"/>
                <a:ea typeface="DejaVu Sans"/>
              </a:rPr>
              <a:t>The API is described using </a:t>
            </a:r>
            <a:r>
              <a:rPr lang="en-CA" spc="-1" dirty="0" err="1">
                <a:solidFill>
                  <a:srgbClr val="1F497D"/>
                </a:solidFill>
                <a:latin typeface="Arial"/>
                <a:ea typeface="DejaVu Sans"/>
              </a:rPr>
              <a:t>OpenAPI</a:t>
            </a:r>
            <a:r>
              <a:rPr lang="en-CA" spc="-1" dirty="0">
                <a:solidFill>
                  <a:srgbClr val="1F497D"/>
                </a:solidFill>
                <a:latin typeface="Arial"/>
                <a:ea typeface="DejaVu Sans"/>
              </a:rPr>
              <a:t> so it is developer and tool </a:t>
            </a:r>
            <a:r>
              <a:rPr lang="en-CA" spc="-1" dirty="0" smtClean="0">
                <a:solidFill>
                  <a:srgbClr val="1F497D"/>
                </a:solidFill>
                <a:latin typeface="Arial"/>
                <a:ea typeface="DejaVu Sans"/>
              </a:rPr>
              <a:t>friendly</a:t>
            </a:r>
          </a:p>
          <a:p>
            <a:pPr marL="324000" indent="-242190">
              <a:spcBef>
                <a:spcPts val="1063"/>
              </a:spcBef>
              <a:buClr>
                <a:srgbClr val="000000"/>
              </a:buClr>
              <a:buSzPct val="45000"/>
              <a:buFont typeface="Wingdings" charset="2"/>
              <a:buChar char=""/>
            </a:pPr>
            <a:endParaRPr lang="en-CA" spc="-1" dirty="0">
              <a:latin typeface="Arial"/>
            </a:endParaRPr>
          </a:p>
          <a:p>
            <a:pPr>
              <a:spcBef>
                <a:spcPts val="1063"/>
              </a:spcBef>
            </a:pPr>
            <a:endParaRPr lang="en-CA" spc="-1" dirty="0">
              <a:latin typeface="Arial"/>
            </a:endParaRPr>
          </a:p>
        </p:txBody>
      </p:sp>
      <p:pic>
        <p:nvPicPr>
          <p:cNvPr id="340" name="Picture 705"/>
          <p:cNvPicPr/>
          <p:nvPr/>
        </p:nvPicPr>
        <p:blipFill>
          <a:blip r:embed="rId2"/>
          <a:stretch/>
        </p:blipFill>
        <p:spPr>
          <a:xfrm>
            <a:off x="890158" y="711375"/>
            <a:ext cx="3839130" cy="3564000"/>
          </a:xfrm>
          <a:prstGeom prst="rect">
            <a:avLst/>
          </a:prstGeom>
          <a:ln>
            <a:noFill/>
          </a:ln>
        </p:spPr>
      </p:pic>
      <p:sp>
        <p:nvSpPr>
          <p:cNvPr id="9" name="Title 1"/>
          <p:cNvSpPr txBox="1">
            <a:spLocks/>
          </p:cNvSpPr>
          <p:nvPr/>
        </p:nvSpPr>
        <p:spPr>
          <a:xfrm>
            <a:off x="143085" y="149150"/>
            <a:ext cx="8053623"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kern="0" dirty="0" smtClean="0"/>
              <a:t>Interfaces </a:t>
            </a:r>
            <a:r>
              <a:rPr lang="en-US" kern="0" dirty="0" smtClean="0">
                <a:sym typeface="Wingdings" panose="05000000000000000000" pitchFamily="2" charset="2"/>
              </a:rPr>
              <a:t></a:t>
            </a:r>
            <a:r>
              <a:rPr lang="en-US" kern="0" dirty="0" smtClean="0"/>
              <a:t> WPS REST/JSON </a:t>
            </a:r>
            <a:endParaRPr lang="en-US" kern="0" dirty="0"/>
          </a:p>
        </p:txBody>
      </p:sp>
    </p:spTree>
    <p:extLst>
      <p:ext uri="{BB962C8B-B14F-4D97-AF65-F5344CB8AC3E}">
        <p14:creationId xmlns:p14="http://schemas.microsoft.com/office/powerpoint/2010/main" val="134153502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TextShape 2"/>
          <p:cNvSpPr txBox="1"/>
          <p:nvPr/>
        </p:nvSpPr>
        <p:spPr>
          <a:xfrm>
            <a:off x="303873" y="580038"/>
            <a:ext cx="8642773" cy="4038012"/>
          </a:xfrm>
          <a:prstGeom prst="rect">
            <a:avLst/>
          </a:prstGeom>
          <a:noFill/>
          <a:ln>
            <a:noFill/>
          </a:ln>
        </p:spPr>
        <p:txBody>
          <a:bodyPr/>
          <a:lstStyle/>
          <a:p>
            <a:pPr marL="174960" indent="-174690">
              <a:spcBef>
                <a:spcPts val="359"/>
              </a:spcBef>
              <a:buClr>
                <a:srgbClr val="092E5C"/>
              </a:buClr>
              <a:buFont typeface="Symbol" charset="2"/>
              <a:buChar char=""/>
            </a:pPr>
            <a:r>
              <a:rPr lang="en-US" spc="-1" dirty="0">
                <a:solidFill>
                  <a:srgbClr val="242852"/>
                </a:solidFill>
                <a:latin typeface="Helvetica Light"/>
              </a:rPr>
              <a:t>5 different companies working together in the OGC manner, i.e. consensus-based, to:</a:t>
            </a:r>
          </a:p>
          <a:p>
            <a:pPr marL="517860" lvl="1" indent="-174690">
              <a:spcBef>
                <a:spcPts val="359"/>
              </a:spcBef>
              <a:buClr>
                <a:srgbClr val="092E5C"/>
              </a:buClr>
              <a:buFont typeface="Symbol" charset="2"/>
              <a:buChar char=""/>
            </a:pPr>
            <a:r>
              <a:rPr lang="en-US" sz="1600" spc="-1" dirty="0">
                <a:solidFill>
                  <a:srgbClr val="242852"/>
                </a:solidFill>
                <a:latin typeface="Helvetica Light"/>
              </a:rPr>
              <a:t>Propose and write-down a standard </a:t>
            </a:r>
            <a:r>
              <a:rPr lang="en-US" sz="1600" spc="-1" dirty="0">
                <a:solidFill>
                  <a:srgbClr val="00B050"/>
                </a:solidFill>
                <a:latin typeface="Helvetica Light"/>
              </a:rPr>
              <a:t>Application Package format </a:t>
            </a:r>
            <a:r>
              <a:rPr lang="en-US" sz="1600" spc="-1" dirty="0" smtClean="0">
                <a:solidFill>
                  <a:srgbClr val="00B050"/>
                </a:solidFill>
                <a:latin typeface="Helvetica Light"/>
              </a:rPr>
              <a:t>(“</a:t>
            </a:r>
            <a:r>
              <a:rPr lang="en-US" sz="1600" spc="-1" dirty="0">
                <a:solidFill>
                  <a:srgbClr val="00B050"/>
                </a:solidFill>
                <a:latin typeface="Helvetica Light"/>
              </a:rPr>
              <a:t>Application Package” ER)</a:t>
            </a:r>
          </a:p>
          <a:p>
            <a:pPr marL="517860" lvl="1" indent="-174690">
              <a:spcBef>
                <a:spcPts val="359"/>
              </a:spcBef>
              <a:buClr>
                <a:srgbClr val="092E5C"/>
              </a:buClr>
              <a:buFont typeface="Symbol" charset="2"/>
              <a:buChar char=""/>
            </a:pPr>
            <a:r>
              <a:rPr lang="en-US" sz="1600" spc="-1" dirty="0">
                <a:solidFill>
                  <a:srgbClr val="242852"/>
                </a:solidFill>
                <a:latin typeface="Helvetica Light"/>
              </a:rPr>
              <a:t>Propose a </a:t>
            </a:r>
            <a:r>
              <a:rPr lang="en-US" sz="1600" spc="-1" dirty="0">
                <a:solidFill>
                  <a:srgbClr val="00B050"/>
                </a:solidFill>
                <a:latin typeface="Helvetica Light"/>
              </a:rPr>
              <a:t>WPS-T JSON/REST API</a:t>
            </a:r>
            <a:r>
              <a:rPr lang="en-US" sz="1600" spc="-1" dirty="0">
                <a:solidFill>
                  <a:srgbClr val="242852"/>
                </a:solidFill>
                <a:latin typeface="Helvetica Light"/>
              </a:rPr>
              <a:t> </a:t>
            </a:r>
            <a:r>
              <a:rPr lang="en-US" sz="1600" spc="-1" dirty="0">
                <a:solidFill>
                  <a:srgbClr val="242852"/>
                </a:solidFill>
                <a:latin typeface="Helvetica Light"/>
              </a:rPr>
              <a:t>- partly developed in coordination with the WPS 2.0 SWG - and write-down best practices and experiences about the EMS &amp; ADES, two essential components of a EP </a:t>
            </a:r>
            <a:r>
              <a:rPr lang="en-US" sz="1600" spc="-1" dirty="0" smtClean="0">
                <a:solidFill>
                  <a:srgbClr val="242852"/>
                </a:solidFill>
                <a:latin typeface="Helvetica Light"/>
              </a:rPr>
              <a:t>(</a:t>
            </a:r>
            <a:r>
              <a:rPr lang="en-US" sz="1600" spc="-1" dirty="0" smtClean="0">
                <a:solidFill>
                  <a:srgbClr val="00B050"/>
                </a:solidFill>
                <a:latin typeface="Helvetica Light"/>
              </a:rPr>
              <a:t> “</a:t>
            </a:r>
            <a:r>
              <a:rPr lang="en-US" sz="1600" spc="-1" dirty="0">
                <a:solidFill>
                  <a:srgbClr val="00B050"/>
                </a:solidFill>
                <a:latin typeface="Helvetica Light"/>
              </a:rPr>
              <a:t>EMS &amp; ADES Best Practices and Results” ER</a:t>
            </a:r>
            <a:r>
              <a:rPr lang="en-US" sz="1600" spc="-1" dirty="0">
                <a:solidFill>
                  <a:srgbClr val="242852"/>
                </a:solidFill>
                <a:latin typeface="Helvetica Light"/>
              </a:rPr>
              <a:t>)</a:t>
            </a:r>
          </a:p>
          <a:p>
            <a:pPr marL="174960" indent="-174690">
              <a:spcBef>
                <a:spcPts val="359"/>
              </a:spcBef>
              <a:buClr>
                <a:srgbClr val="092E5C"/>
              </a:buClr>
              <a:buFont typeface="Symbol" charset="2"/>
              <a:buChar char=""/>
            </a:pPr>
            <a:endParaRPr lang="en-US" sz="1500" spc="-1" dirty="0" smtClean="0">
              <a:solidFill>
                <a:srgbClr val="00B050"/>
              </a:solidFill>
              <a:latin typeface="Helvetica Light"/>
            </a:endParaRPr>
          </a:p>
          <a:p>
            <a:pPr marL="174960" indent="-174690">
              <a:spcBef>
                <a:spcPts val="359"/>
              </a:spcBef>
              <a:buClr>
                <a:srgbClr val="092E5C"/>
              </a:buClr>
              <a:buFont typeface="Symbol" charset="2"/>
              <a:buChar char=""/>
            </a:pPr>
            <a:r>
              <a:rPr lang="en-US" spc="-1" dirty="0" smtClean="0">
                <a:solidFill>
                  <a:srgbClr val="00B050"/>
                </a:solidFill>
                <a:latin typeface="Helvetica Light"/>
              </a:rPr>
              <a:t>1 </a:t>
            </a:r>
            <a:r>
              <a:rPr lang="en-US" spc="-1" dirty="0">
                <a:solidFill>
                  <a:srgbClr val="00B050"/>
                </a:solidFill>
                <a:latin typeface="Helvetica Light"/>
              </a:rPr>
              <a:t>client, 3 different EMS and 3 different ADES implementations </a:t>
            </a:r>
            <a:r>
              <a:rPr lang="en-US" spc="-1" dirty="0">
                <a:solidFill>
                  <a:srgbClr val="242852"/>
                </a:solidFill>
                <a:latin typeface="Helvetica Light"/>
              </a:rPr>
              <a:t>able to interact in a </a:t>
            </a:r>
            <a:r>
              <a:rPr lang="en-US" spc="-1" dirty="0">
                <a:solidFill>
                  <a:srgbClr val="00B050"/>
                </a:solidFill>
                <a:latin typeface="Helvetica Light"/>
              </a:rPr>
              <a:t>standardized and interoperable</a:t>
            </a:r>
            <a:r>
              <a:rPr lang="en-US" spc="-1" dirty="0">
                <a:solidFill>
                  <a:srgbClr val="242852"/>
                </a:solidFill>
                <a:latin typeface="Helvetica Light"/>
              </a:rPr>
              <a:t> way:</a:t>
            </a:r>
          </a:p>
          <a:p>
            <a:pPr marL="517860" lvl="1" indent="-174690">
              <a:spcBef>
                <a:spcPts val="359"/>
              </a:spcBef>
              <a:buClr>
                <a:srgbClr val="092E5C"/>
              </a:buClr>
              <a:buFont typeface="Symbol" charset="2"/>
              <a:buChar char=""/>
            </a:pPr>
            <a:r>
              <a:rPr lang="en-US" sz="1600" spc="-1" dirty="0">
                <a:solidFill>
                  <a:srgbClr val="242852"/>
                </a:solidFill>
                <a:latin typeface="Helvetica Light"/>
              </a:rPr>
              <a:t>Using the proposed AP format</a:t>
            </a:r>
          </a:p>
          <a:p>
            <a:pPr marL="517860" lvl="1" indent="-174690">
              <a:spcBef>
                <a:spcPts val="359"/>
              </a:spcBef>
              <a:buClr>
                <a:srgbClr val="092E5C"/>
              </a:buClr>
              <a:buFont typeface="Symbol" charset="2"/>
              <a:buChar char=""/>
            </a:pPr>
            <a:r>
              <a:rPr lang="en-US" sz="1600" spc="-1" dirty="0">
                <a:solidFill>
                  <a:srgbClr val="242852"/>
                </a:solidFill>
                <a:latin typeface="Helvetica Light"/>
              </a:rPr>
              <a:t>Using the proposed WPS-T REST/JSON API</a:t>
            </a:r>
          </a:p>
          <a:p>
            <a:pPr marL="517860" lvl="1" indent="-174690">
              <a:spcBef>
                <a:spcPts val="359"/>
              </a:spcBef>
              <a:buClr>
                <a:srgbClr val="092E5C"/>
              </a:buClr>
              <a:buFont typeface="Symbol" charset="2"/>
              <a:buChar char=""/>
            </a:pPr>
            <a:r>
              <a:rPr lang="en-US" sz="1600" spc="-1" dirty="0">
                <a:solidFill>
                  <a:srgbClr val="242852"/>
                </a:solidFill>
                <a:latin typeface="Helvetica Light"/>
              </a:rPr>
              <a:t>Integrating </a:t>
            </a:r>
            <a:r>
              <a:rPr lang="en-US" sz="1600" spc="-1" dirty="0">
                <a:solidFill>
                  <a:srgbClr val="00B050"/>
                </a:solidFill>
                <a:latin typeface="Helvetica Light"/>
              </a:rPr>
              <a:t>several different TEPs &amp; MEPs, </a:t>
            </a:r>
            <a:r>
              <a:rPr lang="en-US" sz="1600" spc="-1" dirty="0" err="1">
                <a:solidFill>
                  <a:srgbClr val="00B050"/>
                </a:solidFill>
                <a:latin typeface="Helvetica Light"/>
              </a:rPr>
              <a:t>authN</a:t>
            </a:r>
            <a:r>
              <a:rPr lang="en-US" sz="1600" spc="-1" dirty="0">
                <a:solidFill>
                  <a:srgbClr val="00B050"/>
                </a:solidFill>
                <a:latin typeface="Helvetica Light"/>
              </a:rPr>
              <a:t>/</a:t>
            </a:r>
            <a:r>
              <a:rPr lang="en-US" sz="1600" spc="-1" dirty="0" err="1">
                <a:solidFill>
                  <a:srgbClr val="00B050"/>
                </a:solidFill>
                <a:latin typeface="Helvetica Light"/>
              </a:rPr>
              <a:t>authZ</a:t>
            </a:r>
            <a:r>
              <a:rPr lang="en-US" sz="1600" spc="-1" dirty="0">
                <a:solidFill>
                  <a:srgbClr val="00B050"/>
                </a:solidFill>
                <a:latin typeface="Helvetica Light"/>
              </a:rPr>
              <a:t>, catalogue </a:t>
            </a:r>
            <a:r>
              <a:rPr lang="en-US" sz="1600" spc="-1" dirty="0">
                <a:solidFill>
                  <a:srgbClr val="242852"/>
                </a:solidFill>
                <a:latin typeface="Helvetica Light"/>
              </a:rPr>
              <a:t>in </a:t>
            </a:r>
            <a:r>
              <a:rPr lang="en-US" sz="1600" spc="-1" dirty="0" smtClean="0">
                <a:solidFill>
                  <a:srgbClr val="242852"/>
                </a:solidFill>
                <a:latin typeface="Helvetica Light"/>
              </a:rPr>
              <a:t>flow</a:t>
            </a:r>
            <a:endParaRPr lang="en-US" sz="1600" spc="-1" dirty="0">
              <a:solidFill>
                <a:srgbClr val="242852"/>
              </a:solidFill>
              <a:latin typeface="Helvetica Light"/>
            </a:endParaRPr>
          </a:p>
        </p:txBody>
      </p:sp>
      <p:sp>
        <p:nvSpPr>
          <p:cNvPr id="735" name="TextShape 3"/>
          <p:cNvSpPr txBox="1"/>
          <p:nvPr/>
        </p:nvSpPr>
        <p:spPr>
          <a:xfrm>
            <a:off x="6315120" y="4914810"/>
            <a:ext cx="1428570" cy="171180"/>
          </a:xfrm>
          <a:prstGeom prst="rect">
            <a:avLst/>
          </a:prstGeom>
          <a:noFill/>
          <a:ln w="9360">
            <a:noFill/>
          </a:ln>
        </p:spPr>
        <p:txBody>
          <a:bodyPr/>
          <a:lstStyle/>
          <a:p>
            <a:pPr algn="r">
              <a:lnSpc>
                <a:spcPct val="100000"/>
              </a:lnSpc>
            </a:pPr>
            <a:fld id="{E3148996-963E-4A20-BB3F-E42723DF36B8}" type="slidenum">
              <a:rPr lang="en-CA" sz="675" spc="-1">
                <a:solidFill>
                  <a:srgbClr val="092E5C"/>
                </a:solidFill>
                <a:latin typeface="Helvetica Light"/>
                <a:ea typeface="MS PGothic"/>
              </a:rPr>
              <a:t>15</a:t>
            </a:fld>
            <a:endParaRPr lang="en-CA" sz="675" spc="-1">
              <a:latin typeface="Times New Roman"/>
            </a:endParaRPr>
          </a:p>
        </p:txBody>
      </p:sp>
      <p:sp>
        <p:nvSpPr>
          <p:cNvPr id="7" name="Title 1"/>
          <p:cNvSpPr txBox="1">
            <a:spLocks/>
          </p:cNvSpPr>
          <p:nvPr/>
        </p:nvSpPr>
        <p:spPr>
          <a:xfrm>
            <a:off x="143085" y="149150"/>
            <a:ext cx="8053623"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kern="0" dirty="0" smtClean="0"/>
              <a:t>Testbed 14-EOC - Achievements</a:t>
            </a:r>
            <a:endParaRPr lang="en-US" kern="0" dirty="0"/>
          </a:p>
        </p:txBody>
      </p:sp>
    </p:spTree>
    <p:extLst>
      <p:ext uri="{BB962C8B-B14F-4D97-AF65-F5344CB8AC3E}">
        <p14:creationId xmlns:p14="http://schemas.microsoft.com/office/powerpoint/2010/main" val="26154072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Testbed 15-EOPAD – NASA / ESA Sponsorship</a:t>
            </a:r>
            <a:endParaRPr lang="en-GB" dirty="0"/>
          </a:p>
        </p:txBody>
      </p:sp>
      <p:sp>
        <p:nvSpPr>
          <p:cNvPr id="3" name="Content Placeholder 2"/>
          <p:cNvSpPr>
            <a:spLocks noGrp="1"/>
          </p:cNvSpPr>
          <p:nvPr>
            <p:ph idx="1"/>
          </p:nvPr>
        </p:nvSpPr>
        <p:spPr>
          <a:xfrm>
            <a:off x="172800" y="580037"/>
            <a:ext cx="8748000" cy="3970363"/>
          </a:xfrm>
        </p:spPr>
        <p:txBody>
          <a:bodyPr>
            <a:normAutofit fontScale="77500" lnSpcReduction="20000"/>
          </a:bodyPr>
          <a:lstStyle/>
          <a:p>
            <a:r>
              <a:rPr lang="en-US" b="1" dirty="0"/>
              <a:t>Earth Observation Process and Application </a:t>
            </a:r>
            <a:r>
              <a:rPr lang="en-US" b="1" dirty="0" smtClean="0"/>
              <a:t>Discovery </a:t>
            </a:r>
            <a:r>
              <a:rPr lang="en-US" dirty="0" smtClean="0"/>
              <a:t>aims to define </a:t>
            </a:r>
            <a:r>
              <a:rPr lang="en-US" dirty="0"/>
              <a:t>the building blocks through which </a:t>
            </a:r>
            <a:r>
              <a:rPr lang="en-US" dirty="0" smtClean="0"/>
              <a:t>analytics applications</a:t>
            </a:r>
            <a:r>
              <a:rPr lang="en-US" dirty="0"/>
              <a:t> </a:t>
            </a:r>
            <a:r>
              <a:rPr lang="en-US" dirty="0" smtClean="0"/>
              <a:t>and/or services </a:t>
            </a:r>
            <a:r>
              <a:rPr lang="en-US" dirty="0"/>
              <a:t>can be exposed through a Catalogue service. </a:t>
            </a:r>
            <a:endParaRPr lang="en-US" dirty="0" smtClean="0"/>
          </a:p>
          <a:p>
            <a:endParaRPr lang="en-US" dirty="0" smtClean="0"/>
          </a:p>
          <a:p>
            <a:r>
              <a:rPr lang="en-US" dirty="0" smtClean="0"/>
              <a:t>The </a:t>
            </a:r>
            <a:r>
              <a:rPr lang="en-US" dirty="0"/>
              <a:t>following research questions shall be addressed:</a:t>
            </a:r>
          </a:p>
          <a:p>
            <a:pPr>
              <a:buFont typeface="Arial" panose="020B0604020202020204" pitchFamily="34" charset="0"/>
              <a:buChar char="•"/>
            </a:pPr>
            <a:r>
              <a:rPr lang="en-US" dirty="0"/>
              <a:t>How can an application and application data catalog be established without inviting yet another catalog specification?</a:t>
            </a:r>
          </a:p>
          <a:p>
            <a:pPr>
              <a:buFont typeface="Arial" panose="020B0604020202020204" pitchFamily="34" charset="0"/>
              <a:buChar char="•"/>
            </a:pPr>
            <a:r>
              <a:rPr lang="en-US" dirty="0"/>
              <a:t>What are the differences of the various catalog models, their limitations and key characteristics?</a:t>
            </a:r>
          </a:p>
          <a:p>
            <a:pPr>
              <a:buFont typeface="Arial" panose="020B0604020202020204" pitchFamily="34" charset="0"/>
              <a:buChar char="•"/>
            </a:pPr>
            <a:r>
              <a:rPr lang="en-US" dirty="0"/>
              <a:t>How to link apps and data? Are apps by definition bound to a specific data server? If not, how to establish the links between apps and data?</a:t>
            </a:r>
          </a:p>
          <a:p>
            <a:pPr>
              <a:buFont typeface="Arial" panose="020B0604020202020204" pitchFamily="34" charset="0"/>
              <a:buChar char="•"/>
            </a:pPr>
            <a:r>
              <a:rPr lang="en-US" dirty="0"/>
              <a:t>Catalogs pointing to data instances often point to the access interface, but not necessarily to the data itself. How to use catalogs so that an app can dynamically load data from the data source?</a:t>
            </a:r>
          </a:p>
          <a:p>
            <a:pPr>
              <a:buFont typeface="Arial" panose="020B0604020202020204" pitchFamily="34" charset="0"/>
              <a:buChar char="•"/>
            </a:pPr>
            <a:r>
              <a:rPr lang="en-US" dirty="0"/>
              <a:t>How to annotate data sets? Imagine a Quality of Service process that add additional metadata, or a </a:t>
            </a:r>
            <a:r>
              <a:rPr lang="en-US" dirty="0" err="1"/>
              <a:t>QoS</a:t>
            </a:r>
            <a:r>
              <a:rPr lang="en-US" dirty="0"/>
              <a:t> process that develops a scoring or performance value for specific entries</a:t>
            </a:r>
          </a:p>
          <a:p>
            <a:pPr>
              <a:buFont typeface="Arial" panose="020B0604020202020204" pitchFamily="34" charset="0"/>
              <a:buChar char="•"/>
            </a:pPr>
            <a:r>
              <a:rPr lang="en-US" dirty="0"/>
              <a:t>How to support the incremental search process, where users use a sequence of queries to identify their target application?</a:t>
            </a:r>
          </a:p>
          <a:p>
            <a:pPr>
              <a:buFont typeface="Arial" panose="020B0604020202020204" pitchFamily="34" charset="0"/>
              <a:buChar char="•"/>
            </a:pPr>
            <a:r>
              <a:rPr lang="en-US" dirty="0"/>
              <a:t>How to check links between applications (for matching I/O settings) to ensure workflows being executable? How to ensure this aspect across platforms?</a:t>
            </a:r>
          </a:p>
          <a:p>
            <a:pPr>
              <a:buFont typeface="Arial" panose="020B0604020202020204" pitchFamily="34" charset="0"/>
              <a:buChar char="•"/>
            </a:pPr>
            <a:r>
              <a:rPr lang="en-US" dirty="0"/>
              <a:t>How to facilitate access to the actual data using the applications?</a:t>
            </a:r>
          </a:p>
          <a:p>
            <a:pPr>
              <a:buFont typeface="Arial" panose="020B0604020202020204" pitchFamily="34" charset="0"/>
              <a:buChar char="•"/>
            </a:pPr>
            <a:r>
              <a:rPr lang="en-US" dirty="0"/>
              <a:t>How to enable fusion of multiple data and visualization of resulting products?</a:t>
            </a:r>
          </a:p>
          <a:p>
            <a:endParaRPr lang="en-US" b="1" dirty="0"/>
          </a:p>
          <a:p>
            <a:endParaRPr lang="en-US" b="1" dirty="0"/>
          </a:p>
          <a:p>
            <a:pPr indent="0"/>
            <a:endParaRPr lang="en-GB" dirty="0"/>
          </a:p>
        </p:txBody>
      </p:sp>
    </p:spTree>
    <p:extLst>
      <p:ext uri="{BB962C8B-B14F-4D97-AF65-F5344CB8AC3E}">
        <p14:creationId xmlns:p14="http://schemas.microsoft.com/office/powerpoint/2010/main" val="292788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Testbed </a:t>
            </a:r>
            <a:r>
              <a:rPr lang="en-GB" dirty="0" smtClean="0"/>
              <a:t>15-EOPAD – Use Case + Deliverables</a:t>
            </a:r>
            <a:endParaRPr lang="en-GB"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3047" y="580037"/>
            <a:ext cx="3469770" cy="3822700"/>
          </a:xfrm>
          <a:noFill/>
        </p:spPr>
      </p:pic>
      <p:sp>
        <p:nvSpPr>
          <p:cNvPr id="12" name="TextShape 2"/>
          <p:cNvSpPr txBox="1"/>
          <p:nvPr/>
        </p:nvSpPr>
        <p:spPr>
          <a:xfrm>
            <a:off x="303874" y="710468"/>
            <a:ext cx="5162792" cy="3907581"/>
          </a:xfrm>
          <a:prstGeom prst="rect">
            <a:avLst/>
          </a:prstGeom>
          <a:noFill/>
          <a:ln>
            <a:noFill/>
          </a:ln>
        </p:spPr>
        <p:txBody>
          <a:bodyPr/>
          <a:lstStyle/>
          <a:p>
            <a:pPr marL="174960" indent="-174690">
              <a:spcBef>
                <a:spcPts val="359"/>
              </a:spcBef>
              <a:buClr>
                <a:srgbClr val="092E5C"/>
              </a:buClr>
              <a:buFont typeface="Symbol" charset="2"/>
              <a:buChar char=""/>
            </a:pPr>
            <a:r>
              <a:rPr lang="en-US" sz="1600" spc="-1" dirty="0" smtClean="0">
                <a:solidFill>
                  <a:srgbClr val="242852"/>
                </a:solidFill>
                <a:latin typeface="Helvetica Light"/>
              </a:rPr>
              <a:t>Key Use Cases</a:t>
            </a:r>
          </a:p>
          <a:p>
            <a:pPr marL="632160" lvl="1" indent="-174690">
              <a:spcBef>
                <a:spcPts val="359"/>
              </a:spcBef>
              <a:buClr>
                <a:srgbClr val="092E5C"/>
              </a:buClr>
              <a:buFont typeface="Symbol" charset="2"/>
              <a:buChar char=""/>
            </a:pPr>
            <a:r>
              <a:rPr lang="en-US" sz="1400" dirty="0" smtClean="0">
                <a:solidFill>
                  <a:schemeClr val="bg2"/>
                </a:solidFill>
                <a:latin typeface="Verdana"/>
                <a:cs typeface="Verdana"/>
              </a:rPr>
              <a:t>Application lifecycle </a:t>
            </a:r>
            <a:r>
              <a:rPr lang="en-US" sz="1400" dirty="0">
                <a:solidFill>
                  <a:schemeClr val="bg2"/>
                </a:solidFill>
                <a:latin typeface="Verdana"/>
                <a:cs typeface="Verdana"/>
              </a:rPr>
              <a:t>management </a:t>
            </a:r>
            <a:r>
              <a:rPr lang="en-US" sz="1400" dirty="0" smtClean="0">
                <a:solidFill>
                  <a:schemeClr val="bg2"/>
                </a:solidFill>
                <a:latin typeface="Verdana"/>
                <a:cs typeface="Verdana"/>
              </a:rPr>
              <a:t>by owner/operator</a:t>
            </a:r>
          </a:p>
          <a:p>
            <a:pPr marL="632160" lvl="1" indent="-174690">
              <a:spcBef>
                <a:spcPts val="359"/>
              </a:spcBef>
              <a:buClr>
                <a:srgbClr val="092E5C"/>
              </a:buClr>
              <a:buFont typeface="Symbol" charset="2"/>
              <a:buChar char=""/>
            </a:pPr>
            <a:r>
              <a:rPr lang="en-US" sz="1400" dirty="0">
                <a:solidFill>
                  <a:schemeClr val="bg2"/>
                </a:solidFill>
                <a:latin typeface="Verdana"/>
                <a:cs typeface="Verdana"/>
              </a:rPr>
              <a:t>Application creation/deletion via M2M </a:t>
            </a:r>
            <a:r>
              <a:rPr lang="en-US" sz="1400" dirty="0" smtClean="0">
                <a:solidFill>
                  <a:schemeClr val="bg2"/>
                </a:solidFill>
                <a:latin typeface="Verdana"/>
                <a:cs typeface="Verdana"/>
              </a:rPr>
              <a:t>interaction</a:t>
            </a:r>
          </a:p>
          <a:p>
            <a:pPr marL="632160" lvl="1" indent="-174690">
              <a:spcBef>
                <a:spcPts val="359"/>
              </a:spcBef>
              <a:buClr>
                <a:srgbClr val="092E5C"/>
              </a:buClr>
              <a:buFont typeface="Symbol" charset="2"/>
              <a:buChar char=""/>
            </a:pPr>
            <a:r>
              <a:rPr lang="en-US" sz="1400" dirty="0" smtClean="0">
                <a:solidFill>
                  <a:schemeClr val="bg2"/>
                </a:solidFill>
                <a:latin typeface="Verdana"/>
                <a:cs typeface="Verdana"/>
              </a:rPr>
              <a:t>Application discovery</a:t>
            </a:r>
          </a:p>
          <a:p>
            <a:pPr marL="632160" lvl="1" indent="-174690">
              <a:spcBef>
                <a:spcPts val="359"/>
              </a:spcBef>
              <a:buClr>
                <a:srgbClr val="092E5C"/>
              </a:buClr>
              <a:buFont typeface="Symbol" charset="2"/>
              <a:buChar char=""/>
            </a:pPr>
            <a:r>
              <a:rPr lang="en-US" sz="1400" dirty="0">
                <a:solidFill>
                  <a:schemeClr val="bg2"/>
                </a:solidFill>
                <a:latin typeface="Verdana"/>
                <a:cs typeface="Verdana"/>
              </a:rPr>
              <a:t>Support to application and service </a:t>
            </a:r>
            <a:r>
              <a:rPr lang="en-US" sz="1400" dirty="0" smtClean="0">
                <a:solidFill>
                  <a:schemeClr val="bg2"/>
                </a:solidFill>
                <a:latin typeface="Verdana"/>
                <a:cs typeface="Verdana"/>
              </a:rPr>
              <a:t>chaining (workflow definition)</a:t>
            </a:r>
          </a:p>
          <a:p>
            <a:pPr marL="632160" lvl="1" indent="-174690">
              <a:spcBef>
                <a:spcPts val="359"/>
              </a:spcBef>
              <a:buClr>
                <a:srgbClr val="092E5C"/>
              </a:buClr>
              <a:buFont typeface="Symbol" charset="2"/>
              <a:buChar char=""/>
            </a:pPr>
            <a:endParaRPr lang="en-US" sz="1400" dirty="0">
              <a:solidFill>
                <a:schemeClr val="bg2"/>
              </a:solidFill>
              <a:latin typeface="Verdana"/>
              <a:cs typeface="Verdana"/>
            </a:endParaRPr>
          </a:p>
          <a:p>
            <a:pPr marL="174960" indent="-174690">
              <a:spcBef>
                <a:spcPts val="359"/>
              </a:spcBef>
              <a:buClr>
                <a:srgbClr val="092E5C"/>
              </a:buClr>
              <a:buFont typeface="Symbol" charset="2"/>
              <a:buChar char=""/>
            </a:pPr>
            <a:r>
              <a:rPr lang="en-US" sz="1400" spc="-1" dirty="0" smtClean="0">
                <a:solidFill>
                  <a:srgbClr val="242852"/>
                </a:solidFill>
                <a:latin typeface="Helvetica Light"/>
              </a:rPr>
              <a:t>Deliverables</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Catalog &amp; Discovery ER (with Data Model)</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2 * Catalogue</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2 * Clients</a:t>
            </a:r>
          </a:p>
          <a:p>
            <a:pPr marL="632160" lvl="1" indent="-174690">
              <a:spcBef>
                <a:spcPts val="359"/>
              </a:spcBef>
              <a:buClr>
                <a:srgbClr val="092E5C"/>
              </a:buClr>
              <a:buFont typeface="Symbol" charset="2"/>
              <a:buChar char=""/>
            </a:pPr>
            <a:r>
              <a:rPr lang="en-US" sz="1400" spc="-1" dirty="0" smtClean="0">
                <a:solidFill>
                  <a:srgbClr val="242852"/>
                </a:solidFill>
                <a:latin typeface="Helvetica Light"/>
              </a:rPr>
              <a:t>2 * WPS (1 ADES Like, 1 General Service)</a:t>
            </a:r>
            <a:endParaRPr lang="en-US" sz="1400" spc="-1" dirty="0">
              <a:solidFill>
                <a:srgbClr val="242852"/>
              </a:solidFill>
              <a:latin typeface="Helvetica Light"/>
            </a:endParaRPr>
          </a:p>
          <a:p>
            <a:pPr marL="632160" lvl="1" indent="-174690">
              <a:spcBef>
                <a:spcPts val="359"/>
              </a:spcBef>
              <a:buClr>
                <a:srgbClr val="092E5C"/>
              </a:buClr>
              <a:buFont typeface="Symbol" charset="2"/>
              <a:buChar char=""/>
            </a:pPr>
            <a:endParaRPr lang="en-US" sz="1400" dirty="0" smtClean="0">
              <a:solidFill>
                <a:schemeClr val="bg2"/>
              </a:solidFill>
              <a:latin typeface="Verdana"/>
              <a:cs typeface="Verdana"/>
            </a:endParaRPr>
          </a:p>
          <a:p>
            <a:pPr marL="632160" lvl="1" indent="-174690">
              <a:spcBef>
                <a:spcPts val="359"/>
              </a:spcBef>
              <a:buClr>
                <a:srgbClr val="092E5C"/>
              </a:buClr>
              <a:buFont typeface="Symbol" charset="2"/>
              <a:buChar char=""/>
            </a:pPr>
            <a:endParaRPr lang="en-US" sz="1400" dirty="0" smtClean="0">
              <a:solidFill>
                <a:schemeClr val="bg2"/>
              </a:solidFill>
              <a:latin typeface="Verdana"/>
              <a:cs typeface="Verdana"/>
            </a:endParaRPr>
          </a:p>
          <a:p>
            <a:pPr marL="632160" lvl="1" indent="-174690">
              <a:spcBef>
                <a:spcPts val="359"/>
              </a:spcBef>
              <a:buClr>
                <a:srgbClr val="092E5C"/>
              </a:buClr>
              <a:buFont typeface="Symbol" charset="2"/>
              <a:buChar char=""/>
            </a:pPr>
            <a:endParaRPr lang="en-US" sz="1400" dirty="0">
              <a:solidFill>
                <a:schemeClr val="bg2"/>
              </a:solidFill>
              <a:latin typeface="Verdana"/>
              <a:cs typeface="Verdana"/>
            </a:endParaRPr>
          </a:p>
        </p:txBody>
      </p:sp>
    </p:spTree>
    <p:extLst>
      <p:ext uri="{BB962C8B-B14F-4D97-AF65-F5344CB8AC3E}">
        <p14:creationId xmlns:p14="http://schemas.microsoft.com/office/powerpoint/2010/main" val="1023988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Testbed 15-EOPAD – </a:t>
            </a:r>
            <a:r>
              <a:rPr lang="en-GB" dirty="0" smtClean="0"/>
              <a:t>Participants &amp; Schedule</a:t>
            </a:r>
            <a:endParaRPr lang="en-GB" dirty="0"/>
          </a:p>
        </p:txBody>
      </p:sp>
      <p:sp>
        <p:nvSpPr>
          <p:cNvPr id="6" name="Content Placeholder 2"/>
          <p:cNvSpPr txBox="1">
            <a:spLocks/>
          </p:cNvSpPr>
          <p:nvPr/>
        </p:nvSpPr>
        <p:spPr bwMode="auto">
          <a:xfrm>
            <a:off x="4256236" y="727200"/>
            <a:ext cx="4704664"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endParaRPr lang="en-GB" kern="0" dirty="0"/>
          </a:p>
        </p:txBody>
      </p:sp>
      <p:graphicFrame>
        <p:nvGraphicFramePr>
          <p:cNvPr id="7" name="Table 6"/>
          <p:cNvGraphicFramePr>
            <a:graphicFrameLocks noGrp="1"/>
          </p:cNvGraphicFramePr>
          <p:nvPr>
            <p:extLst>
              <p:ext uri="{D42A27DB-BD31-4B8C-83A1-F6EECF244321}">
                <p14:modId xmlns:p14="http://schemas.microsoft.com/office/powerpoint/2010/main" val="3281526140"/>
              </p:ext>
            </p:extLst>
          </p:nvPr>
        </p:nvGraphicFramePr>
        <p:xfrm>
          <a:off x="4466744" y="727199"/>
          <a:ext cx="4494155" cy="3826050"/>
        </p:xfrm>
        <a:graphic>
          <a:graphicData uri="http://schemas.openxmlformats.org/drawingml/2006/table">
            <a:tbl>
              <a:tblPr>
                <a:tableStyleId>{5940675A-B579-460E-94D1-54222C63F5DA}</a:tableStyleId>
              </a:tblPr>
              <a:tblGrid>
                <a:gridCol w="3172819">
                  <a:extLst>
                    <a:ext uri="{9D8B030D-6E8A-4147-A177-3AD203B41FA5}">
                      <a16:colId xmlns:a16="http://schemas.microsoft.com/office/drawing/2014/main" val="20000"/>
                    </a:ext>
                  </a:extLst>
                </a:gridCol>
                <a:gridCol w="1321336">
                  <a:extLst>
                    <a:ext uri="{9D8B030D-6E8A-4147-A177-3AD203B41FA5}">
                      <a16:colId xmlns:a16="http://schemas.microsoft.com/office/drawing/2014/main" val="20001"/>
                    </a:ext>
                  </a:extLst>
                </a:gridCol>
              </a:tblGrid>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Kick-Off Event</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accent5"/>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2-4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April</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accent5"/>
                    </a:solidFill>
                  </a:tcPr>
                </a:tc>
                <a:extLst>
                  <a:ext uri="{0D108BD9-81ED-4DB2-BD59-A6C34878D82A}">
                    <a16:rowId xmlns:a16="http://schemas.microsoft.com/office/drawing/2014/main" val="10005"/>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Initial ER and Component Designs</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June</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06"/>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Component Implementations</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July</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08"/>
                  </a:ext>
                </a:extLst>
              </a:tr>
              <a:tr h="3053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Test definition</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July</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09"/>
                  </a:ext>
                </a:extLst>
              </a:tr>
              <a:tr h="492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Test runs</a:t>
                      </a: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August/</a:t>
                      </a:r>
                    </a:p>
                    <a:p>
                      <a:pPr marL="223838"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September</a:t>
                      </a:r>
                      <a:endParaRPr kumimoji="0" lang="en-US" sz="1400" b="0" i="0" u="none" strike="noStrike" cap="none" normalizeH="0" baseline="0" dirty="0" smtClean="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04"/>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Draft ER</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September</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10"/>
                  </a:ext>
                </a:extLst>
              </a:tr>
              <a:tr h="470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Final ER</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October</a:t>
                      </a: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11"/>
                  </a:ext>
                </a:extLst>
              </a:tr>
              <a:tr h="67311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ER presented to TC</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tc>
                  <a:txBody>
                    <a:bodyPr/>
                    <a:lstStyle/>
                    <a:p>
                      <a:pPr marL="223838"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 </a:t>
                      </a:r>
                      <a:r>
                        <a:rPr kumimoji="0" lang="en-US" sz="1400" b="0" i="0" u="none" strike="noStrike" cap="none" normalizeH="0" baseline="0" dirty="0" smtClean="0">
                          <a:ln>
                            <a:noFill/>
                          </a:ln>
                          <a:solidFill>
                            <a:schemeClr val="tx1"/>
                          </a:solidFill>
                          <a:effectLst/>
                          <a:latin typeface="Arial" charset="0"/>
                          <a:ea typeface="ＭＳ Ｐゴシック" charset="0"/>
                          <a:cs typeface="Arial" charset="0"/>
                        </a:rPr>
                        <a:t>November</a:t>
                      </a:r>
                      <a:endParaRPr kumimoji="0" lang="en-US" sz="1400" b="0" i="0" u="none" strike="noStrike" cap="none" normalizeH="0" baseline="0" dirty="0" smtClean="0">
                        <a:ln>
                          <a:noFill/>
                        </a:ln>
                        <a:solidFill>
                          <a:schemeClr val="tx1"/>
                        </a:solidFill>
                        <a:effectLst/>
                        <a:latin typeface="Arial" charset="0"/>
                        <a:ea typeface="ＭＳ Ｐゴシック" charset="0"/>
                        <a:cs typeface="Arial" charset="0"/>
                      </a:endParaRPr>
                    </a:p>
                  </a:txBody>
                  <a:tcPr marL="68576" marR="68576" marT="34290" marB="34290" horzOverflow="overflow">
                    <a:solidFill>
                      <a:schemeClr val="bg1">
                        <a:lumMod val="85000"/>
                      </a:schemeClr>
                    </a:solid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0582196"/>
              </p:ext>
            </p:extLst>
          </p:nvPr>
        </p:nvGraphicFramePr>
        <p:xfrm>
          <a:off x="173037" y="727075"/>
          <a:ext cx="4083197" cy="3838668"/>
        </p:xfrm>
        <a:graphic>
          <a:graphicData uri="http://schemas.openxmlformats.org/drawingml/2006/table">
            <a:tbl>
              <a:tblPr bandRow="1">
                <a:tableStyleId>{616DA210-FB5B-4158-B5E0-FEB733F419BA}</a:tableStyleId>
              </a:tblPr>
              <a:tblGrid>
                <a:gridCol w="2187686">
                  <a:extLst>
                    <a:ext uri="{9D8B030D-6E8A-4147-A177-3AD203B41FA5}">
                      <a16:colId xmlns:a16="http://schemas.microsoft.com/office/drawing/2014/main" val="1144750432"/>
                    </a:ext>
                  </a:extLst>
                </a:gridCol>
                <a:gridCol w="1895511">
                  <a:extLst>
                    <a:ext uri="{9D8B030D-6E8A-4147-A177-3AD203B41FA5}">
                      <a16:colId xmlns:a16="http://schemas.microsoft.com/office/drawing/2014/main" val="765934087"/>
                    </a:ext>
                  </a:extLst>
                </a:gridCol>
              </a:tblGrid>
              <a:tr h="533098">
                <a:tc>
                  <a:txBody>
                    <a:bodyPr/>
                    <a:lstStyle/>
                    <a:p>
                      <a:r>
                        <a:rPr lang="en-GB" dirty="0" err="1" smtClean="0"/>
                        <a:t>Compusult</a:t>
                      </a:r>
                      <a:endParaRPr lang="en-GB" dirty="0"/>
                    </a:p>
                  </a:txBody>
                  <a:tcPr anchor="ctr"/>
                </a:tc>
                <a:tc>
                  <a:txBody>
                    <a:bodyPr/>
                    <a:lstStyle/>
                    <a:p>
                      <a:r>
                        <a:rPr lang="en-GB" dirty="0" smtClean="0"/>
                        <a:t>Client</a:t>
                      </a:r>
                      <a:endParaRPr lang="en-GB" dirty="0"/>
                    </a:p>
                  </a:txBody>
                  <a:tcPr anchor="ctr"/>
                </a:tc>
                <a:extLst>
                  <a:ext uri="{0D108BD9-81ED-4DB2-BD59-A6C34878D82A}">
                    <a16:rowId xmlns:a16="http://schemas.microsoft.com/office/drawing/2014/main" val="1142363224"/>
                  </a:ext>
                </a:extLst>
              </a:tr>
              <a:tr h="533098">
                <a:tc>
                  <a:txBody>
                    <a:bodyPr/>
                    <a:lstStyle/>
                    <a:p>
                      <a:r>
                        <a:rPr lang="en-GB" dirty="0" err="1" smtClean="0"/>
                        <a:t>Compusult</a:t>
                      </a:r>
                      <a:endParaRPr lang="en-GB" dirty="0"/>
                    </a:p>
                  </a:txBody>
                  <a:tcPr anchor="ctr"/>
                </a:tc>
                <a:tc>
                  <a:txBody>
                    <a:bodyPr/>
                    <a:lstStyle/>
                    <a:p>
                      <a:r>
                        <a:rPr lang="en-GB" dirty="0" smtClean="0"/>
                        <a:t>WPS</a:t>
                      </a:r>
                      <a:endParaRPr lang="en-GB" dirty="0"/>
                    </a:p>
                  </a:txBody>
                  <a:tcPr anchor="ctr"/>
                </a:tc>
                <a:extLst>
                  <a:ext uri="{0D108BD9-81ED-4DB2-BD59-A6C34878D82A}">
                    <a16:rowId xmlns:a16="http://schemas.microsoft.com/office/drawing/2014/main" val="2310842340"/>
                  </a:ext>
                </a:extLst>
              </a:tr>
              <a:tr h="533098">
                <a:tc>
                  <a:txBody>
                    <a:bodyPr/>
                    <a:lstStyle/>
                    <a:p>
                      <a:pPr algn="l"/>
                      <a:r>
                        <a:rPr lang="en-GB" dirty="0" smtClean="0"/>
                        <a:t>DEIMOS</a:t>
                      </a:r>
                      <a:endParaRPr lang="en-GB" dirty="0"/>
                    </a:p>
                  </a:txBody>
                  <a:tcPr anchor="ctr"/>
                </a:tc>
                <a:tc>
                  <a:txBody>
                    <a:bodyPr/>
                    <a:lstStyle/>
                    <a:p>
                      <a:pPr algn="l"/>
                      <a:r>
                        <a:rPr lang="en-GB" dirty="0" smtClean="0"/>
                        <a:t>Client</a:t>
                      </a:r>
                      <a:endParaRPr lang="en-GB" dirty="0"/>
                    </a:p>
                  </a:txBody>
                  <a:tcPr anchor="ctr"/>
                </a:tc>
                <a:extLst>
                  <a:ext uri="{0D108BD9-81ED-4DB2-BD59-A6C34878D82A}">
                    <a16:rowId xmlns:a16="http://schemas.microsoft.com/office/drawing/2014/main" val="480989653"/>
                  </a:ext>
                </a:extLst>
              </a:tr>
              <a:tr h="533098">
                <a:tc>
                  <a:txBody>
                    <a:bodyPr/>
                    <a:lstStyle/>
                    <a:p>
                      <a:pPr algn="l"/>
                      <a:r>
                        <a:rPr lang="en-GB" dirty="0" smtClean="0"/>
                        <a:t>DEIMOS</a:t>
                      </a:r>
                      <a:endParaRPr lang="en-GB" dirty="0"/>
                    </a:p>
                  </a:txBody>
                  <a:tcPr anchor="ctr"/>
                </a:tc>
                <a:tc>
                  <a:txBody>
                    <a:bodyPr/>
                    <a:lstStyle/>
                    <a:p>
                      <a:pPr algn="l"/>
                      <a:r>
                        <a:rPr lang="en-GB" dirty="0" smtClean="0"/>
                        <a:t>Server</a:t>
                      </a:r>
                      <a:endParaRPr lang="en-GB" dirty="0"/>
                    </a:p>
                  </a:txBody>
                  <a:tcPr anchor="ctr"/>
                </a:tc>
                <a:extLst>
                  <a:ext uri="{0D108BD9-81ED-4DB2-BD59-A6C34878D82A}">
                    <a16:rowId xmlns:a16="http://schemas.microsoft.com/office/drawing/2014/main" val="813322482"/>
                  </a:ext>
                </a:extLst>
              </a:tr>
              <a:tr h="533098">
                <a:tc>
                  <a:txBody>
                    <a:bodyPr/>
                    <a:lstStyle/>
                    <a:p>
                      <a:pPr algn="l"/>
                      <a:r>
                        <a:rPr lang="en-GB" dirty="0" smtClean="0"/>
                        <a:t>GMU</a:t>
                      </a:r>
                      <a:endParaRPr lang="en-GB" dirty="0"/>
                    </a:p>
                  </a:txBody>
                  <a:tcPr anchor="ctr"/>
                </a:tc>
                <a:tc>
                  <a:txBody>
                    <a:bodyPr/>
                    <a:lstStyle/>
                    <a:p>
                      <a:pPr algn="l"/>
                      <a:r>
                        <a:rPr lang="en-GB" dirty="0" smtClean="0"/>
                        <a:t>Server</a:t>
                      </a:r>
                      <a:endParaRPr lang="en-GB" dirty="0"/>
                    </a:p>
                  </a:txBody>
                  <a:tcPr anchor="ctr"/>
                </a:tc>
                <a:extLst>
                  <a:ext uri="{0D108BD9-81ED-4DB2-BD59-A6C34878D82A}">
                    <a16:rowId xmlns:a16="http://schemas.microsoft.com/office/drawing/2014/main" val="2774594250"/>
                  </a:ext>
                </a:extLst>
              </a:tr>
              <a:tr h="624738">
                <a:tc>
                  <a:txBody>
                    <a:bodyPr/>
                    <a:lstStyle/>
                    <a:p>
                      <a:pPr algn="l"/>
                      <a:r>
                        <a:rPr lang="en-GB" dirty="0" err="1" smtClean="0"/>
                        <a:t>Spacebel</a:t>
                      </a:r>
                      <a:endParaRPr lang="en-GB" dirty="0"/>
                    </a:p>
                  </a:txBody>
                  <a:tcPr anchor="ctr"/>
                </a:tc>
                <a:tc>
                  <a:txBody>
                    <a:bodyPr/>
                    <a:lstStyle/>
                    <a:p>
                      <a:pPr algn="l"/>
                      <a:r>
                        <a:rPr lang="en-GB" dirty="0" err="1" smtClean="0"/>
                        <a:t>ER+Data</a:t>
                      </a:r>
                      <a:r>
                        <a:rPr lang="en-GB" dirty="0" smtClean="0"/>
                        <a:t> Model</a:t>
                      </a:r>
                      <a:endParaRPr lang="en-GB" dirty="0"/>
                    </a:p>
                  </a:txBody>
                  <a:tcPr anchor="ctr"/>
                </a:tc>
                <a:extLst>
                  <a:ext uri="{0D108BD9-81ED-4DB2-BD59-A6C34878D82A}">
                    <a16:rowId xmlns:a16="http://schemas.microsoft.com/office/drawing/2014/main" val="1895140195"/>
                  </a:ext>
                </a:extLst>
              </a:tr>
              <a:tr h="533098">
                <a:tc>
                  <a:txBody>
                    <a:bodyPr/>
                    <a:lstStyle/>
                    <a:p>
                      <a:pPr algn="l"/>
                      <a:r>
                        <a:rPr lang="en-GB" dirty="0" smtClean="0"/>
                        <a:t>52 North</a:t>
                      </a:r>
                      <a:endParaRPr lang="en-GB" dirty="0"/>
                    </a:p>
                  </a:txBody>
                  <a:tcPr anchor="ctr"/>
                </a:tc>
                <a:tc>
                  <a:txBody>
                    <a:bodyPr/>
                    <a:lstStyle/>
                    <a:p>
                      <a:pPr algn="l"/>
                      <a:r>
                        <a:rPr lang="en-GB" dirty="0" smtClean="0"/>
                        <a:t>WPS</a:t>
                      </a:r>
                      <a:endParaRPr lang="en-GB" dirty="0"/>
                    </a:p>
                  </a:txBody>
                  <a:tcPr anchor="ctr"/>
                </a:tc>
                <a:extLst>
                  <a:ext uri="{0D108BD9-81ED-4DB2-BD59-A6C34878D82A}">
                    <a16:rowId xmlns:a16="http://schemas.microsoft.com/office/drawing/2014/main" val="537251554"/>
                  </a:ext>
                </a:extLst>
              </a:tr>
            </a:tbl>
          </a:graphicData>
        </a:graphic>
      </p:graphicFrame>
    </p:spTree>
    <p:extLst>
      <p:ext uri="{BB962C8B-B14F-4D97-AF65-F5344CB8AC3E}">
        <p14:creationId xmlns:p14="http://schemas.microsoft.com/office/powerpoint/2010/main" val="1285176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ESA Sponsored Activities in OGC IP</a:t>
            </a:r>
            <a:endParaRPr lang="en-GB" dirty="0"/>
          </a:p>
        </p:txBody>
      </p:sp>
      <p:sp>
        <p:nvSpPr>
          <p:cNvPr id="5" name="Rounded Rectangle 4"/>
          <p:cNvSpPr/>
          <p:nvPr/>
        </p:nvSpPr>
        <p:spPr>
          <a:xfrm>
            <a:off x="203931" y="835459"/>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T13</a:t>
            </a:r>
          </a:p>
          <a:p>
            <a:pPr algn="ctr"/>
            <a:r>
              <a:rPr lang="en-GB" dirty="0" smtClean="0"/>
              <a:t>EOC</a:t>
            </a:r>
            <a:endParaRPr lang="en-GB" dirty="0"/>
          </a:p>
        </p:txBody>
      </p:sp>
      <p:sp>
        <p:nvSpPr>
          <p:cNvPr id="6" name="Rounded Rectangle 5"/>
          <p:cNvSpPr/>
          <p:nvPr/>
        </p:nvSpPr>
        <p:spPr>
          <a:xfrm>
            <a:off x="1375987" y="1721273"/>
            <a:ext cx="1631447"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EOEP Hackathon</a:t>
            </a:r>
            <a:endParaRPr lang="en-GB" dirty="0"/>
          </a:p>
        </p:txBody>
      </p:sp>
      <p:sp>
        <p:nvSpPr>
          <p:cNvPr id="10" name="Rounded Rectangle 9"/>
          <p:cNvSpPr/>
          <p:nvPr/>
        </p:nvSpPr>
        <p:spPr>
          <a:xfrm>
            <a:off x="2670835" y="835459"/>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T14</a:t>
            </a:r>
          </a:p>
          <a:p>
            <a:pPr algn="ctr"/>
            <a:r>
              <a:rPr lang="en-GB" dirty="0" smtClean="0"/>
              <a:t>EOC</a:t>
            </a:r>
            <a:endParaRPr lang="en-GB" dirty="0"/>
          </a:p>
        </p:txBody>
      </p:sp>
      <p:sp>
        <p:nvSpPr>
          <p:cNvPr id="11" name="Rounded Rectangle 10"/>
          <p:cNvSpPr/>
          <p:nvPr/>
        </p:nvSpPr>
        <p:spPr>
          <a:xfrm>
            <a:off x="4411925" y="835459"/>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T15</a:t>
            </a:r>
          </a:p>
          <a:p>
            <a:pPr algn="ctr"/>
            <a:r>
              <a:rPr lang="en-GB" dirty="0" smtClean="0"/>
              <a:t>EOPAD</a:t>
            </a:r>
            <a:endParaRPr lang="en-GB" dirty="0"/>
          </a:p>
        </p:txBody>
      </p:sp>
      <p:sp>
        <p:nvSpPr>
          <p:cNvPr id="12" name="Rounded Rectangle 11"/>
          <p:cNvSpPr/>
          <p:nvPr/>
        </p:nvSpPr>
        <p:spPr>
          <a:xfrm>
            <a:off x="5324133" y="1747587"/>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EOEP</a:t>
            </a:r>
          </a:p>
          <a:p>
            <a:pPr algn="ctr"/>
            <a:r>
              <a:rPr lang="en-GB" dirty="0" smtClean="0"/>
              <a:t>Pilot/Exp.</a:t>
            </a:r>
            <a:endParaRPr lang="en-GB" dirty="0"/>
          </a:p>
        </p:txBody>
      </p:sp>
      <p:sp>
        <p:nvSpPr>
          <p:cNvPr id="13" name="Rounded Rectangle 12"/>
          <p:cNvSpPr/>
          <p:nvPr/>
        </p:nvSpPr>
        <p:spPr>
          <a:xfrm>
            <a:off x="7317932" y="1231261"/>
            <a:ext cx="1631446" cy="657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4" name="Content Placeholder 2"/>
          <p:cNvSpPr>
            <a:spLocks noGrp="1"/>
          </p:cNvSpPr>
          <p:nvPr>
            <p:ph idx="1"/>
          </p:nvPr>
        </p:nvSpPr>
        <p:spPr>
          <a:xfrm>
            <a:off x="203932" y="2540327"/>
            <a:ext cx="2151141" cy="2090880"/>
          </a:xfrm>
        </p:spPr>
        <p:txBody>
          <a:bodyPr/>
          <a:lstStyle/>
          <a:p>
            <a:pPr indent="0">
              <a:lnSpc>
                <a:spcPct val="100000"/>
              </a:lnSpc>
              <a:spcAft>
                <a:spcPts val="1350"/>
              </a:spcAft>
              <a:buClr>
                <a:srgbClr val="0098DB"/>
              </a:buClr>
            </a:pPr>
            <a:r>
              <a:rPr lang="en-US" sz="1200" b="1" dirty="0" smtClean="0">
                <a:solidFill>
                  <a:srgbClr val="4D4F53"/>
                </a:solidFill>
              </a:rPr>
              <a:t>T13-EOC/Hackathon</a:t>
            </a:r>
          </a:p>
          <a:p>
            <a:pPr marL="171450" indent="-171450">
              <a:lnSpc>
                <a:spcPct val="100000"/>
              </a:lnSpc>
              <a:spcAft>
                <a:spcPts val="1350"/>
              </a:spcAft>
              <a:buClr>
                <a:srgbClr val="0098DB"/>
              </a:buClr>
              <a:buFontTx/>
              <a:buChar char="-"/>
            </a:pPr>
            <a:r>
              <a:rPr lang="en-US" sz="1200" dirty="0" smtClean="0">
                <a:solidFill>
                  <a:srgbClr val="4D4F53"/>
                </a:solidFill>
              </a:rPr>
              <a:t>Application Portability</a:t>
            </a:r>
          </a:p>
          <a:p>
            <a:pPr marL="171450" indent="-171450">
              <a:lnSpc>
                <a:spcPct val="100000"/>
              </a:lnSpc>
              <a:spcAft>
                <a:spcPts val="1350"/>
              </a:spcAft>
              <a:buClr>
                <a:srgbClr val="0098DB"/>
              </a:buClr>
              <a:buFontTx/>
              <a:buChar char="-"/>
            </a:pPr>
            <a:r>
              <a:rPr lang="en-US" sz="1200" dirty="0" smtClean="0">
                <a:solidFill>
                  <a:srgbClr val="4D4F53"/>
                </a:solidFill>
              </a:rPr>
              <a:t>Application Packaging</a:t>
            </a:r>
            <a:endParaRPr lang="en-US" sz="1200" dirty="0" smtClean="0">
              <a:solidFill>
                <a:srgbClr val="4D4F53"/>
              </a:solidFill>
            </a:endParaRPr>
          </a:p>
          <a:p>
            <a:pPr marL="171450" indent="-171450">
              <a:lnSpc>
                <a:spcPct val="100000"/>
              </a:lnSpc>
              <a:spcAft>
                <a:spcPts val="1350"/>
              </a:spcAft>
              <a:buClr>
                <a:srgbClr val="0098DB"/>
              </a:buClr>
              <a:buFontTx/>
              <a:buChar char="-"/>
            </a:pPr>
            <a:r>
              <a:rPr lang="en-US" sz="1200" dirty="0" smtClean="0">
                <a:solidFill>
                  <a:srgbClr val="4D4F53"/>
                </a:solidFill>
              </a:rPr>
              <a:t>Application Deployment and Execution</a:t>
            </a:r>
            <a:endParaRPr lang="en-US" sz="1200" dirty="0" smtClean="0">
              <a:solidFill>
                <a:srgbClr val="4D4F53"/>
              </a:solidFill>
            </a:endParaRPr>
          </a:p>
        </p:txBody>
      </p:sp>
      <p:sp>
        <p:nvSpPr>
          <p:cNvPr id="15" name="Content Placeholder 2"/>
          <p:cNvSpPr txBox="1">
            <a:spLocks/>
          </p:cNvSpPr>
          <p:nvPr/>
        </p:nvSpPr>
        <p:spPr bwMode="auto">
          <a:xfrm>
            <a:off x="3079796" y="2540327"/>
            <a:ext cx="2803503"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57175">
              <a:lnSpc>
                <a:spcPct val="100000"/>
              </a:lnSpc>
              <a:spcAft>
                <a:spcPts val="1350"/>
              </a:spcAft>
              <a:buClr>
                <a:srgbClr val="0098DB"/>
              </a:buClr>
              <a:buFont typeface="Arial" panose="020B0604020202020204" pitchFamily="34" charset="0"/>
              <a:buChar char="•"/>
            </a:pPr>
            <a:endParaRPr lang="en-US" sz="1650" kern="0" dirty="0">
              <a:solidFill>
                <a:srgbClr val="4D4F53"/>
              </a:solidFill>
            </a:endParaRPr>
          </a:p>
        </p:txBody>
      </p:sp>
      <p:sp>
        <p:nvSpPr>
          <p:cNvPr id="16" name="Content Placeholder 2"/>
          <p:cNvSpPr txBox="1">
            <a:spLocks/>
          </p:cNvSpPr>
          <p:nvPr/>
        </p:nvSpPr>
        <p:spPr bwMode="auto">
          <a:xfrm>
            <a:off x="2488291" y="2541385"/>
            <a:ext cx="2143459"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lvl="0" indent="0">
              <a:lnSpc>
                <a:spcPct val="100000"/>
              </a:lnSpc>
              <a:spcAft>
                <a:spcPts val="1350"/>
              </a:spcAft>
              <a:buClr>
                <a:srgbClr val="0098DB"/>
              </a:buClr>
            </a:pPr>
            <a:r>
              <a:rPr lang="en-US" sz="1200" b="1" kern="0" dirty="0" smtClean="0">
                <a:solidFill>
                  <a:srgbClr val="4D4F53"/>
                </a:solidFill>
              </a:rPr>
              <a:t>T14-EOC</a:t>
            </a:r>
            <a:endParaRPr lang="en-US" sz="1200" b="1" kern="0" dirty="0">
              <a:solidFill>
                <a:srgbClr val="4D4F53"/>
              </a:solidFill>
            </a:endParaRPr>
          </a:p>
          <a:p>
            <a:pPr marL="171450" lvl="0" indent="-171450">
              <a:lnSpc>
                <a:spcPct val="100000"/>
              </a:lnSpc>
              <a:spcBef>
                <a:spcPts val="130"/>
              </a:spcBef>
              <a:spcAft>
                <a:spcPts val="1000"/>
              </a:spcAft>
              <a:buClr>
                <a:srgbClr val="0098DB"/>
              </a:buClr>
              <a:buFontTx/>
              <a:buChar char="-"/>
            </a:pPr>
            <a:r>
              <a:rPr lang="en-US" sz="1200" kern="0" dirty="0">
                <a:solidFill>
                  <a:srgbClr val="4D4F53"/>
                </a:solidFill>
              </a:rPr>
              <a:t>Application </a:t>
            </a:r>
            <a:r>
              <a:rPr lang="en-US" sz="1200" kern="0" dirty="0" smtClean="0">
                <a:solidFill>
                  <a:srgbClr val="4D4F53"/>
                </a:solidFill>
              </a:rPr>
              <a:t>Portability</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rPr>
              <a:t>Workflow (complex applications)</a:t>
            </a:r>
            <a:endParaRPr lang="en-US" sz="1200" kern="0" dirty="0">
              <a:solidFill>
                <a:srgbClr val="4D4F53"/>
              </a:solidFill>
            </a:endParaRP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rPr>
              <a:t>Application/Workflow </a:t>
            </a:r>
            <a:r>
              <a:rPr lang="en-US" sz="1200" kern="0" dirty="0">
                <a:solidFill>
                  <a:srgbClr val="4D4F53"/>
                </a:solidFill>
              </a:rPr>
              <a:t>Deployment and </a:t>
            </a:r>
            <a:r>
              <a:rPr lang="en-US" sz="1200" kern="0" dirty="0" smtClean="0">
                <a:solidFill>
                  <a:srgbClr val="4D4F53"/>
                </a:solidFill>
              </a:rPr>
              <a:t>Execution</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rPr>
              <a:t>Quoting and Billing</a:t>
            </a:r>
            <a:endParaRPr lang="en-US" sz="1200" kern="0" dirty="0">
              <a:solidFill>
                <a:srgbClr val="4D4F53"/>
              </a:solidFill>
            </a:endParaRPr>
          </a:p>
          <a:p>
            <a:pPr indent="0">
              <a:lnSpc>
                <a:spcPct val="100000"/>
              </a:lnSpc>
              <a:spcAft>
                <a:spcPts val="1350"/>
              </a:spcAft>
              <a:buClr>
                <a:srgbClr val="0098DB"/>
              </a:buClr>
            </a:pPr>
            <a:endParaRPr lang="en-US" sz="1650" kern="0" dirty="0">
              <a:solidFill>
                <a:srgbClr val="4D4F53"/>
              </a:solidFill>
            </a:endParaRPr>
          </a:p>
        </p:txBody>
      </p:sp>
      <p:sp>
        <p:nvSpPr>
          <p:cNvPr id="17" name="Content Placeholder 2"/>
          <p:cNvSpPr txBox="1">
            <a:spLocks/>
          </p:cNvSpPr>
          <p:nvPr/>
        </p:nvSpPr>
        <p:spPr bwMode="auto">
          <a:xfrm>
            <a:off x="4586525" y="2540327"/>
            <a:ext cx="2262974"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lvl="0" indent="0">
              <a:lnSpc>
                <a:spcPct val="100000"/>
              </a:lnSpc>
              <a:spcBef>
                <a:spcPct val="0"/>
              </a:spcBef>
              <a:spcAft>
                <a:spcPts val="1350"/>
              </a:spcAft>
              <a:buClr>
                <a:srgbClr val="0098DB"/>
              </a:buClr>
            </a:pPr>
            <a:r>
              <a:rPr lang="en-US" sz="1200" b="1" kern="0" dirty="0" smtClean="0">
                <a:solidFill>
                  <a:srgbClr val="4D4F53"/>
                </a:solidFill>
                <a:latin typeface="Verdana" pitchFamily="34" charset="0"/>
                <a:cs typeface="+mn-cs"/>
              </a:rPr>
              <a:t>T15-EOPAD</a:t>
            </a:r>
            <a:endParaRPr lang="en-US" sz="1200" b="1" kern="0" dirty="0">
              <a:solidFill>
                <a:srgbClr val="4D4F53"/>
              </a:solidFill>
              <a:latin typeface="Verdana" pitchFamily="34" charset="0"/>
              <a:cs typeface="+mn-cs"/>
            </a:endParaRPr>
          </a:p>
          <a:p>
            <a:pPr lvl="0" indent="0">
              <a:lnSpc>
                <a:spcPct val="100000"/>
              </a:lnSpc>
              <a:spcBef>
                <a:spcPts val="130"/>
              </a:spcBef>
              <a:spcAft>
                <a:spcPts val="1000"/>
              </a:spcAft>
              <a:buClr>
                <a:srgbClr val="0098DB"/>
              </a:buClr>
            </a:pPr>
            <a:r>
              <a:rPr lang="en-US" sz="1200" kern="0" dirty="0" smtClean="0">
                <a:solidFill>
                  <a:srgbClr val="4D4F53"/>
                </a:solidFill>
                <a:latin typeface="Verdana" pitchFamily="34" charset="0"/>
                <a:cs typeface="+mn-cs"/>
              </a:rPr>
              <a:t>Application/Service Discovery</a:t>
            </a:r>
            <a:endParaRPr lang="en-US" sz="1200" kern="0" dirty="0">
              <a:solidFill>
                <a:srgbClr val="4D4F53"/>
              </a:solidFill>
              <a:latin typeface="Verdana" pitchFamily="34" charset="0"/>
              <a:cs typeface="+mn-cs"/>
            </a:endParaRP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latin typeface="Verdana" pitchFamily="34" charset="0"/>
                <a:cs typeface="+mn-cs"/>
              </a:rPr>
              <a:t>Metadata model</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latin typeface="Verdana" pitchFamily="34" charset="0"/>
                <a:cs typeface="+mn-cs"/>
              </a:rPr>
              <a:t>Discovery Interface</a:t>
            </a:r>
          </a:p>
          <a:p>
            <a:pPr marL="171450" lvl="0" indent="-171450">
              <a:lnSpc>
                <a:spcPct val="100000"/>
              </a:lnSpc>
              <a:spcBef>
                <a:spcPts val="130"/>
              </a:spcBef>
              <a:spcAft>
                <a:spcPts val="1000"/>
              </a:spcAft>
              <a:buClr>
                <a:srgbClr val="0098DB"/>
              </a:buClr>
              <a:buFontTx/>
              <a:buChar char="-"/>
            </a:pPr>
            <a:r>
              <a:rPr lang="en-US" sz="1200" kern="0" dirty="0" smtClean="0">
                <a:solidFill>
                  <a:srgbClr val="4D4F53"/>
                </a:solidFill>
                <a:latin typeface="Verdana" pitchFamily="34" charset="0"/>
                <a:cs typeface="+mn-cs"/>
              </a:rPr>
              <a:t>Management Interface</a:t>
            </a:r>
            <a:endParaRPr lang="en-US" sz="1650" kern="0" dirty="0">
              <a:solidFill>
                <a:srgbClr val="4D4F53"/>
              </a:solidFill>
              <a:latin typeface="Verdana" pitchFamily="34" charset="0"/>
              <a:cs typeface="+mn-cs"/>
            </a:endParaRPr>
          </a:p>
        </p:txBody>
      </p:sp>
      <p:sp>
        <p:nvSpPr>
          <p:cNvPr id="18" name="Content Placeholder 2"/>
          <p:cNvSpPr txBox="1">
            <a:spLocks/>
          </p:cNvSpPr>
          <p:nvPr/>
        </p:nvSpPr>
        <p:spPr bwMode="auto">
          <a:xfrm>
            <a:off x="6804273" y="2496313"/>
            <a:ext cx="2262974" cy="2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lnSpc>
                <a:spcPct val="100000"/>
              </a:lnSpc>
              <a:spcAft>
                <a:spcPts val="1350"/>
              </a:spcAft>
              <a:buClr>
                <a:srgbClr val="0098DB"/>
              </a:buClr>
            </a:pPr>
            <a:r>
              <a:rPr lang="en-US" sz="1200" i="1" kern="0" dirty="0" smtClean="0">
                <a:solidFill>
                  <a:srgbClr val="4D4F53"/>
                </a:solidFill>
              </a:rPr>
              <a:t>Upcoming:</a:t>
            </a:r>
          </a:p>
          <a:p>
            <a:pPr indent="0">
              <a:lnSpc>
                <a:spcPct val="100000"/>
              </a:lnSpc>
              <a:spcAft>
                <a:spcPts val="1350"/>
              </a:spcAft>
              <a:buClr>
                <a:srgbClr val="0098DB"/>
              </a:buClr>
            </a:pPr>
            <a:r>
              <a:rPr lang="en-US" sz="1200" kern="0" dirty="0" smtClean="0">
                <a:solidFill>
                  <a:srgbClr val="4D4F53"/>
                </a:solidFill>
              </a:rPr>
              <a:t>EOEP Pilot or Experiment – Consolidation activity, OGC RFI is out</a:t>
            </a:r>
          </a:p>
          <a:p>
            <a:pPr indent="0">
              <a:lnSpc>
                <a:spcPct val="100000"/>
              </a:lnSpc>
              <a:spcBef>
                <a:spcPts val="30"/>
              </a:spcBef>
              <a:spcAft>
                <a:spcPts val="600"/>
              </a:spcAft>
              <a:buClr>
                <a:srgbClr val="0098DB"/>
              </a:buClr>
            </a:pPr>
            <a:r>
              <a:rPr lang="en-US" sz="1200" kern="0" dirty="0" smtClean="0">
                <a:solidFill>
                  <a:srgbClr val="4D4F53"/>
                </a:solidFill>
              </a:rPr>
              <a:t>Future/Next Year activities to be defined:</a:t>
            </a:r>
            <a:endParaRPr lang="en-US" sz="1200" kern="0" dirty="0">
              <a:solidFill>
                <a:srgbClr val="4D4F53"/>
              </a:solidFill>
            </a:endParaRPr>
          </a:p>
          <a:p>
            <a:pPr marL="171450" indent="-171450">
              <a:lnSpc>
                <a:spcPct val="100000"/>
              </a:lnSpc>
              <a:spcBef>
                <a:spcPts val="30"/>
              </a:spcBef>
              <a:spcAft>
                <a:spcPts val="600"/>
              </a:spcAft>
              <a:buClr>
                <a:srgbClr val="0098DB"/>
              </a:buClr>
              <a:buFontTx/>
              <a:buChar char="-"/>
            </a:pPr>
            <a:r>
              <a:rPr lang="en-US" sz="1200" kern="0" dirty="0" smtClean="0">
                <a:solidFill>
                  <a:srgbClr val="4D4F53"/>
                </a:solidFill>
              </a:rPr>
              <a:t>T16?</a:t>
            </a:r>
          </a:p>
          <a:p>
            <a:pPr marL="171450" indent="-171450">
              <a:lnSpc>
                <a:spcPct val="100000"/>
              </a:lnSpc>
              <a:spcBef>
                <a:spcPts val="30"/>
              </a:spcBef>
              <a:spcAft>
                <a:spcPts val="600"/>
              </a:spcAft>
              <a:buClr>
                <a:srgbClr val="0098DB"/>
              </a:buClr>
              <a:buFontTx/>
              <a:buChar char="-"/>
            </a:pPr>
            <a:r>
              <a:rPr lang="en-US" sz="1200" kern="0" dirty="0" smtClean="0">
                <a:solidFill>
                  <a:srgbClr val="4D4F53"/>
                </a:solidFill>
              </a:rPr>
              <a:t>Others?</a:t>
            </a:r>
          </a:p>
        </p:txBody>
      </p:sp>
    </p:spTree>
    <p:extLst>
      <p:ext uri="{BB962C8B-B14F-4D97-AF65-F5344CB8AC3E}">
        <p14:creationId xmlns:p14="http://schemas.microsoft.com/office/powerpoint/2010/main" val="87633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3931" y="690734"/>
            <a:ext cx="8769030" cy="3940473"/>
          </a:xfrm>
        </p:spPr>
        <p:txBody>
          <a:bodyPr/>
          <a:lstStyle/>
          <a:p>
            <a:pPr marL="257175">
              <a:lnSpc>
                <a:spcPct val="100000"/>
              </a:lnSpc>
              <a:spcAft>
                <a:spcPts val="1350"/>
              </a:spcAft>
              <a:buClr>
                <a:srgbClr val="0098DB"/>
              </a:buClr>
              <a:buFont typeface="Arial" panose="020B0604020202020204" pitchFamily="34" charset="0"/>
              <a:buChar char="•"/>
            </a:pPr>
            <a:r>
              <a:rPr lang="en-GB" sz="1800" dirty="0">
                <a:solidFill>
                  <a:srgbClr val="4D4F53"/>
                </a:solidFill>
              </a:rPr>
              <a:t>Part of the Open Geospatial Consortium (OGC) </a:t>
            </a:r>
            <a:r>
              <a:rPr lang="en-GB" sz="1800" dirty="0" smtClean="0">
                <a:solidFill>
                  <a:srgbClr val="4D4F53"/>
                </a:solidFill>
              </a:rPr>
              <a:t>Innovation </a:t>
            </a:r>
            <a:r>
              <a:rPr lang="en-GB" sz="1800" dirty="0">
                <a:solidFill>
                  <a:srgbClr val="4D4F53"/>
                </a:solidFill>
              </a:rPr>
              <a:t>Program (IP).</a:t>
            </a:r>
          </a:p>
          <a:p>
            <a:pPr marL="257175">
              <a:lnSpc>
                <a:spcPct val="100000"/>
              </a:lnSpc>
              <a:spcAft>
                <a:spcPts val="1350"/>
              </a:spcAft>
              <a:buClr>
                <a:srgbClr val="0098DB"/>
              </a:buClr>
              <a:buFont typeface="Arial" panose="020B0604020202020204" pitchFamily="34" charset="0"/>
              <a:buChar char="•"/>
            </a:pPr>
            <a:r>
              <a:rPr lang="en-US" sz="1650" dirty="0">
                <a:solidFill>
                  <a:srgbClr val="4D4F53"/>
                </a:solidFill>
              </a:rPr>
              <a:t>The IP provides global, hands-on, collaborative prototyping for rapid development and delivery of proven candidate specifications to the OGC Standards Program.</a:t>
            </a:r>
          </a:p>
          <a:p>
            <a:pPr marL="257175">
              <a:lnSpc>
                <a:spcPct val="100000"/>
              </a:lnSpc>
              <a:spcAft>
                <a:spcPts val="1350"/>
              </a:spcAft>
              <a:buClr>
                <a:srgbClr val="0098DB"/>
              </a:buClr>
              <a:buFont typeface="Arial" panose="020B0604020202020204" pitchFamily="34" charset="0"/>
              <a:buChar char="•"/>
            </a:pPr>
            <a:r>
              <a:rPr lang="en-US" sz="1650" dirty="0">
                <a:solidFill>
                  <a:srgbClr val="4D4F53"/>
                </a:solidFill>
              </a:rPr>
              <a:t>A </a:t>
            </a:r>
            <a:r>
              <a:rPr lang="en-US" sz="1650" dirty="0" err="1">
                <a:solidFill>
                  <a:srgbClr val="4D4F53"/>
                </a:solidFill>
              </a:rPr>
              <a:t>Testbed</a:t>
            </a:r>
            <a:r>
              <a:rPr lang="en-US" sz="1650" dirty="0">
                <a:solidFill>
                  <a:srgbClr val="4D4F53"/>
                </a:solidFill>
              </a:rPr>
              <a:t> is a collaborative research and development effort to develop, architect, test, and demonstrate candidate standards for interoperability. </a:t>
            </a:r>
          </a:p>
          <a:p>
            <a:pPr marL="257175">
              <a:lnSpc>
                <a:spcPct val="100000"/>
              </a:lnSpc>
              <a:spcAft>
                <a:spcPts val="1350"/>
              </a:spcAft>
              <a:buClr>
                <a:srgbClr val="0098DB"/>
              </a:buClr>
              <a:buFont typeface="Arial" panose="020B0604020202020204" pitchFamily="34" charset="0"/>
              <a:buChar char="•"/>
            </a:pPr>
            <a:r>
              <a:rPr lang="en-US" sz="1650" dirty="0">
                <a:solidFill>
                  <a:srgbClr val="4D4F53"/>
                </a:solidFill>
              </a:rPr>
              <a:t>In a Testbed participants collaborate to examine specific geo-processing interoperability questions posed by the </a:t>
            </a:r>
            <a:r>
              <a:rPr lang="en-US" sz="1650" dirty="0" smtClean="0">
                <a:solidFill>
                  <a:srgbClr val="4D4F53"/>
                </a:solidFill>
              </a:rPr>
              <a:t>initiative’s </a:t>
            </a:r>
            <a:r>
              <a:rPr lang="en-US" sz="1650" dirty="0">
                <a:solidFill>
                  <a:srgbClr val="4D4F53"/>
                </a:solidFill>
              </a:rPr>
              <a:t>Sponsors. </a:t>
            </a:r>
            <a:endParaRPr lang="en-US" sz="1650" dirty="0" smtClean="0">
              <a:solidFill>
                <a:srgbClr val="4D4F53"/>
              </a:solidFill>
            </a:endParaRPr>
          </a:p>
          <a:p>
            <a:pPr marL="257175">
              <a:lnSpc>
                <a:spcPct val="100000"/>
              </a:lnSpc>
              <a:spcAft>
                <a:spcPts val="1350"/>
              </a:spcAft>
              <a:buClr>
                <a:srgbClr val="0098DB"/>
              </a:buClr>
              <a:buFont typeface="Arial" panose="020B0604020202020204" pitchFamily="34" charset="0"/>
              <a:buChar char="•"/>
            </a:pPr>
            <a:r>
              <a:rPr lang="en-US" sz="1650" dirty="0" smtClean="0">
                <a:solidFill>
                  <a:srgbClr val="4D4F53"/>
                </a:solidFill>
              </a:rPr>
              <a:t>Testbeds are all about experimentation and exploration of solutions that can be in the future used for standards.</a:t>
            </a:r>
            <a:endParaRPr lang="en-US" sz="1650" dirty="0">
              <a:solidFill>
                <a:srgbClr val="4D4F53"/>
              </a:solidFill>
            </a:endParaRPr>
          </a:p>
        </p:txBody>
      </p:sp>
      <p:sp>
        <p:nvSpPr>
          <p:cNvPr id="5" name="Title 1"/>
          <p:cNvSpPr>
            <a:spLocks noGrp="1"/>
          </p:cNvSpPr>
          <p:nvPr>
            <p:ph type="title"/>
          </p:nvPr>
        </p:nvSpPr>
        <p:spPr>
          <a:xfrm>
            <a:off x="203931" y="186595"/>
            <a:ext cx="7446768" cy="438581"/>
          </a:xfrm>
        </p:spPr>
        <p:txBody>
          <a:bodyPr/>
          <a:lstStyle/>
          <a:p>
            <a:r>
              <a:rPr lang="en-GB" dirty="0" smtClean="0"/>
              <a:t>OGC Testbeds - Recall</a:t>
            </a:r>
            <a:endParaRPr lang="en-GB" dirty="0"/>
          </a:p>
        </p:txBody>
      </p:sp>
    </p:spTree>
    <p:extLst>
      <p:ext uri="{BB962C8B-B14F-4D97-AF65-F5344CB8AC3E}">
        <p14:creationId xmlns:p14="http://schemas.microsoft.com/office/powerpoint/2010/main" val="1768896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004" y="0"/>
            <a:ext cx="9022996" cy="4144403"/>
          </a:xfrm>
          <a:prstGeom prst="rect">
            <a:avLst/>
          </a:prstGeom>
        </p:spPr>
      </p:pic>
      <p:sp>
        <p:nvSpPr>
          <p:cNvPr id="5" name="TextBox 4"/>
          <p:cNvSpPr txBox="1"/>
          <p:nvPr/>
        </p:nvSpPr>
        <p:spPr>
          <a:xfrm>
            <a:off x="1631448" y="4144403"/>
            <a:ext cx="5427194" cy="374970"/>
          </a:xfrm>
          <a:prstGeom prst="rect">
            <a:avLst/>
          </a:prstGeom>
          <a:noFill/>
        </p:spPr>
        <p:txBody>
          <a:bodyPr wrap="square" rtlCol="0">
            <a:spAutoFit/>
          </a:bodyPr>
          <a:lstStyle/>
          <a:p>
            <a:r>
              <a:rPr lang="en-GB"/>
              <a:t>https://portal.opengeospatial.org/files/83548</a:t>
            </a:r>
            <a:endParaRPr lang="en-GB" dirty="0"/>
          </a:p>
        </p:txBody>
      </p:sp>
    </p:spTree>
    <p:extLst>
      <p:ext uri="{BB962C8B-B14F-4D97-AF65-F5344CB8AC3E}">
        <p14:creationId xmlns:p14="http://schemas.microsoft.com/office/powerpoint/2010/main" val="3741259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OGC API Hackathon 2019</a:t>
            </a:r>
            <a:endParaRPr lang="en-GB" dirty="0"/>
          </a:p>
        </p:txBody>
      </p:sp>
      <p:pic>
        <p:nvPicPr>
          <p:cNvPr id="4" name="Picture 3"/>
          <p:cNvPicPr>
            <a:picLocks noChangeAspect="1"/>
          </p:cNvPicPr>
          <p:nvPr/>
        </p:nvPicPr>
        <p:blipFill>
          <a:blip r:embed="rId2"/>
          <a:stretch>
            <a:fillRect/>
          </a:stretch>
        </p:blipFill>
        <p:spPr>
          <a:xfrm>
            <a:off x="1450392" y="1804513"/>
            <a:ext cx="6253163" cy="2800350"/>
          </a:xfrm>
          <a:prstGeom prst="rect">
            <a:avLst/>
          </a:prstGeom>
        </p:spPr>
      </p:pic>
      <p:sp>
        <p:nvSpPr>
          <p:cNvPr id="5" name="Content Placeholder 2"/>
          <p:cNvSpPr>
            <a:spLocks noGrp="1"/>
          </p:cNvSpPr>
          <p:nvPr>
            <p:ph idx="1"/>
          </p:nvPr>
        </p:nvSpPr>
        <p:spPr>
          <a:xfrm>
            <a:off x="172800" y="727199"/>
            <a:ext cx="8708063" cy="1077313"/>
          </a:xfrm>
        </p:spPr>
        <p:txBody>
          <a:bodyPr>
            <a:normAutofit fontScale="92500" lnSpcReduction="20000"/>
          </a:bodyPr>
          <a:lstStyle/>
          <a:p>
            <a:pPr indent="0"/>
            <a:r>
              <a:rPr lang="en-GB" dirty="0" smtClean="0"/>
              <a:t>Hosted by the </a:t>
            </a:r>
            <a:r>
              <a:rPr lang="en-GB" dirty="0"/>
              <a:t>UK Ordnance </a:t>
            </a:r>
            <a:r>
              <a:rPr lang="en-GB" dirty="0" smtClean="0"/>
              <a:t>Survey</a:t>
            </a:r>
            <a:r>
              <a:rPr lang="en-GB" dirty="0" smtClean="0"/>
              <a:t> in London (</a:t>
            </a:r>
            <a:r>
              <a:rPr lang="en-GB" dirty="0" err="1" smtClean="0"/>
              <a:t>Geovation</a:t>
            </a:r>
            <a:r>
              <a:rPr lang="en-GB" dirty="0" smtClean="0"/>
              <a:t> Hub)</a:t>
            </a:r>
          </a:p>
          <a:p>
            <a:pPr indent="0"/>
            <a:r>
              <a:rPr lang="en-GB" dirty="0" smtClean="0"/>
              <a:t>June 20</a:t>
            </a:r>
            <a:r>
              <a:rPr lang="en-GB" baseline="30000" dirty="0" smtClean="0"/>
              <a:t>th</a:t>
            </a:r>
            <a:r>
              <a:rPr lang="en-GB" dirty="0" smtClean="0"/>
              <a:t> – 21</a:t>
            </a:r>
            <a:r>
              <a:rPr lang="en-GB" baseline="30000" dirty="0" smtClean="0"/>
              <a:t>st</a:t>
            </a:r>
          </a:p>
          <a:p>
            <a:pPr indent="0"/>
            <a:r>
              <a:rPr lang="en-GB" sz="1300" dirty="0">
                <a:hlinkClick r:id="rId3"/>
              </a:rPr>
              <a:t>https://</a:t>
            </a:r>
            <a:r>
              <a:rPr lang="en-GB" sz="1300" dirty="0" smtClean="0">
                <a:hlinkClick r:id="rId3"/>
              </a:rPr>
              <a:t>www.opengeospatial.org/projects/initiatives/oapihackathon19</a:t>
            </a:r>
            <a:endParaRPr lang="en-GB" sz="1300" dirty="0" smtClean="0"/>
          </a:p>
          <a:p>
            <a:pPr indent="0"/>
            <a:r>
              <a:rPr lang="en-GB" sz="1300" dirty="0">
                <a:hlinkClick r:id="rId4"/>
              </a:rPr>
              <a:t>https://ogc-api-hack2019.eventbrite.com</a:t>
            </a:r>
            <a:endParaRPr lang="en-GB" sz="1300" dirty="0"/>
          </a:p>
        </p:txBody>
      </p:sp>
    </p:spTree>
    <p:extLst>
      <p:ext uri="{BB962C8B-B14F-4D97-AF65-F5344CB8AC3E}">
        <p14:creationId xmlns:p14="http://schemas.microsoft.com/office/powerpoint/2010/main" val="1857552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086" y="149150"/>
            <a:ext cx="5962650" cy="4424363"/>
          </a:xfrm>
          <a:prstGeom prst="rect">
            <a:avLst/>
          </a:prstGeom>
        </p:spPr>
      </p:pic>
      <p:sp>
        <p:nvSpPr>
          <p:cNvPr id="6" name="Content Placeholder 2"/>
          <p:cNvSpPr>
            <a:spLocks noGrp="1"/>
          </p:cNvSpPr>
          <p:nvPr>
            <p:ph idx="1"/>
          </p:nvPr>
        </p:nvSpPr>
        <p:spPr>
          <a:xfrm>
            <a:off x="6157399" y="690735"/>
            <a:ext cx="2874768" cy="3776010"/>
          </a:xfrm>
        </p:spPr>
        <p:txBody>
          <a:bodyPr>
            <a:normAutofit/>
          </a:bodyPr>
          <a:lstStyle/>
          <a:p>
            <a:pPr indent="0"/>
            <a:r>
              <a:rPr lang="en-GB" sz="1300" dirty="0" smtClean="0"/>
              <a:t>Testbed 16 planning has started.</a:t>
            </a:r>
          </a:p>
          <a:p>
            <a:pPr indent="0"/>
            <a:endParaRPr lang="en-GB" sz="1300" dirty="0"/>
          </a:p>
          <a:p>
            <a:pPr indent="0"/>
            <a:r>
              <a:rPr lang="en-GB" sz="1300" dirty="0" smtClean="0"/>
              <a:t>ESA welcomes ideas for possible collaboration with other CEOS Agencies in this initiative – deadline is September.</a:t>
            </a:r>
          </a:p>
          <a:p>
            <a:pPr indent="0"/>
            <a:endParaRPr lang="en-GB" sz="1300" dirty="0" smtClean="0">
              <a:hlinkClick r:id="rId3"/>
            </a:endParaRPr>
          </a:p>
          <a:p>
            <a:pPr indent="0"/>
            <a:endParaRPr lang="en-GB" sz="1300" dirty="0" smtClean="0">
              <a:hlinkClick r:id="rId3"/>
            </a:endParaRPr>
          </a:p>
          <a:p>
            <a:pPr indent="0"/>
            <a:r>
              <a:rPr lang="en-GB" sz="1300" dirty="0" smtClean="0">
                <a:hlinkClick r:id="rId3"/>
              </a:rPr>
              <a:t>http</a:t>
            </a:r>
            <a:r>
              <a:rPr lang="en-GB" sz="1300" dirty="0">
                <a:hlinkClick r:id="rId3"/>
              </a:rPr>
              <a:t>://</a:t>
            </a:r>
            <a:r>
              <a:rPr lang="en-GB" sz="1300" dirty="0" smtClean="0">
                <a:hlinkClick r:id="rId3"/>
              </a:rPr>
              <a:t>www.opengeospatial.org/pressroom/pressreleases/2995</a:t>
            </a:r>
            <a:endParaRPr lang="en-GB" sz="1300" dirty="0" smtClean="0"/>
          </a:p>
          <a:p>
            <a:pPr indent="0"/>
            <a:r>
              <a:rPr lang="en-GB" sz="1300" dirty="0">
                <a:hlinkClick r:id="rId4"/>
              </a:rPr>
              <a:t>http://</a:t>
            </a:r>
            <a:r>
              <a:rPr lang="en-GB" sz="1300" dirty="0" smtClean="0">
                <a:hlinkClick r:id="rId4"/>
              </a:rPr>
              <a:t>www.opengeospatial.org/projects/initiatives/t-16</a:t>
            </a:r>
            <a:endParaRPr lang="en-GB" sz="1300" dirty="0" smtClean="0"/>
          </a:p>
          <a:p>
            <a:pPr indent="0"/>
            <a:endParaRPr lang="en-GB" sz="1300" dirty="0" smtClean="0"/>
          </a:p>
          <a:p>
            <a:pPr indent="0"/>
            <a:endParaRPr lang="en-GB" sz="1300" dirty="0"/>
          </a:p>
        </p:txBody>
      </p:sp>
    </p:spTree>
    <p:extLst>
      <p:ext uri="{BB962C8B-B14F-4D97-AF65-F5344CB8AC3E}">
        <p14:creationId xmlns:p14="http://schemas.microsoft.com/office/powerpoint/2010/main" val="3522093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Remarks &amp; Conclusion</a:t>
            </a:r>
            <a:endParaRPr lang="en-GB" dirty="0"/>
          </a:p>
        </p:txBody>
      </p:sp>
      <p:sp>
        <p:nvSpPr>
          <p:cNvPr id="3" name="Content Placeholder 2"/>
          <p:cNvSpPr>
            <a:spLocks noGrp="1"/>
          </p:cNvSpPr>
          <p:nvPr>
            <p:ph idx="1"/>
          </p:nvPr>
        </p:nvSpPr>
        <p:spPr/>
        <p:txBody>
          <a:bodyPr>
            <a:normAutofit lnSpcReduction="10000"/>
          </a:bodyPr>
          <a:lstStyle/>
          <a:p>
            <a:pPr>
              <a:buFontTx/>
              <a:buChar char="-"/>
            </a:pPr>
            <a:r>
              <a:rPr lang="en-GB" dirty="0" smtClean="0"/>
              <a:t>ESA is actively working within OGC to experiment, prototype and define standards for EO Exploitation / Analytics, following the OGC Processes (IP to SP)</a:t>
            </a:r>
          </a:p>
          <a:p>
            <a:pPr>
              <a:buFontTx/>
              <a:buChar char="-"/>
            </a:pPr>
            <a:endParaRPr lang="en-GB" dirty="0" smtClean="0"/>
          </a:p>
          <a:p>
            <a:pPr>
              <a:buFontTx/>
              <a:buChar char="-"/>
            </a:pPr>
            <a:r>
              <a:rPr lang="en-GB" dirty="0" smtClean="0"/>
              <a:t>These activities are highly visible in Industry and several Organisations (from different domains) have demonstrated interest in cooperation.</a:t>
            </a:r>
          </a:p>
          <a:p>
            <a:pPr>
              <a:buFontTx/>
              <a:buChar char="-"/>
            </a:pPr>
            <a:endParaRPr lang="en-GB" dirty="0"/>
          </a:p>
          <a:p>
            <a:pPr>
              <a:buFontTx/>
              <a:buChar char="-"/>
            </a:pPr>
            <a:r>
              <a:rPr lang="en-GB" dirty="0" smtClean="0"/>
              <a:t>OGC is right now performing the ground work for its next generation of Web Services, we (CEOS Agencies) have the unique opportunity to influence this according to our needs.</a:t>
            </a:r>
          </a:p>
          <a:p>
            <a:pPr>
              <a:buFontTx/>
              <a:buChar char="-"/>
            </a:pPr>
            <a:endParaRPr lang="en-GB" dirty="0"/>
          </a:p>
          <a:p>
            <a:pPr>
              <a:buFontTx/>
              <a:buChar char="-"/>
            </a:pPr>
            <a:r>
              <a:rPr lang="en-GB" dirty="0" smtClean="0"/>
              <a:t>CEOS Agencies should also be aware of the work being done in the OGC IP for ML/AI, Federations/Cloud Use, etc.  </a:t>
            </a:r>
            <a:endParaRPr lang="en-GB" dirty="0"/>
          </a:p>
        </p:txBody>
      </p:sp>
    </p:spTree>
    <p:extLst>
      <p:ext uri="{BB962C8B-B14F-4D97-AF65-F5344CB8AC3E}">
        <p14:creationId xmlns:p14="http://schemas.microsoft.com/office/powerpoint/2010/main" val="4142039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urope_and_ESA_squar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548" cy="477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567" y="2633240"/>
            <a:ext cx="5095970" cy="1962140"/>
          </a:xfrm>
          <a:prstGeom prst="rect">
            <a:avLst/>
          </a:prstGeom>
        </p:spPr>
        <p:txBody>
          <a:bodyPr wrap="square">
            <a:spAutoFit/>
          </a:bodyPr>
          <a:lstStyle/>
          <a:p>
            <a:pPr lvl="0" algn="r">
              <a:lnSpc>
                <a:spcPct val="119000"/>
              </a:lnSpc>
              <a:spcBef>
                <a:spcPct val="20000"/>
              </a:spcBef>
              <a:buClr>
                <a:srgbClr val="0098DB"/>
              </a:buClr>
            </a:pPr>
            <a:r>
              <a:rPr lang="en-GB" kern="0" dirty="0" smtClean="0">
                <a:solidFill>
                  <a:srgbClr val="0098DB">
                    <a:lumMod val="50000"/>
                  </a:srgbClr>
                </a:solidFill>
                <a:latin typeface="Verdana"/>
              </a:rPr>
              <a:t>Cristiano Lopes</a:t>
            </a:r>
          </a:p>
          <a:p>
            <a:pPr lvl="0" algn="r">
              <a:lnSpc>
                <a:spcPct val="119000"/>
              </a:lnSpc>
              <a:spcBef>
                <a:spcPct val="20000"/>
              </a:spcBef>
              <a:buClr>
                <a:srgbClr val="0098DB"/>
              </a:buClr>
            </a:pPr>
            <a:r>
              <a:rPr lang="en-GB" kern="0" dirty="0" smtClean="0">
                <a:solidFill>
                  <a:srgbClr val="0098DB">
                    <a:lumMod val="50000"/>
                  </a:srgbClr>
                </a:solidFill>
                <a:latin typeface="Verdana"/>
              </a:rPr>
              <a:t>Digital Platforms Section</a:t>
            </a:r>
            <a:endParaRPr lang="en-GB" kern="0" dirty="0">
              <a:solidFill>
                <a:srgbClr val="0098DB">
                  <a:lumMod val="50000"/>
                </a:srgbClr>
              </a:solidFill>
              <a:latin typeface="Verdana"/>
            </a:endParaRPr>
          </a:p>
          <a:p>
            <a:pPr lvl="0" algn="r">
              <a:lnSpc>
                <a:spcPct val="119000"/>
              </a:lnSpc>
              <a:spcBef>
                <a:spcPct val="20000"/>
              </a:spcBef>
              <a:buClr>
                <a:srgbClr val="0098DB"/>
              </a:buClr>
            </a:pPr>
            <a:r>
              <a:rPr lang="en-GB" kern="0" dirty="0">
                <a:solidFill>
                  <a:srgbClr val="0098DB">
                    <a:lumMod val="50000"/>
                  </a:srgbClr>
                </a:solidFill>
                <a:latin typeface="Verdana"/>
              </a:rPr>
              <a:t>Earth Observation Programmes</a:t>
            </a:r>
          </a:p>
          <a:p>
            <a:pPr lvl="0" algn="r">
              <a:lnSpc>
                <a:spcPct val="119000"/>
              </a:lnSpc>
              <a:spcBef>
                <a:spcPct val="20000"/>
              </a:spcBef>
              <a:buClr>
                <a:srgbClr val="0098DB"/>
              </a:buClr>
            </a:pPr>
            <a:r>
              <a:rPr lang="en-GB" sz="1050" kern="0" dirty="0">
                <a:solidFill>
                  <a:srgbClr val="0098DB">
                    <a:lumMod val="50000"/>
                  </a:srgbClr>
                </a:solidFill>
                <a:latin typeface="Verdana"/>
              </a:rPr>
              <a:t>Phone: </a:t>
            </a:r>
            <a:r>
              <a:rPr lang="en-GB" kern="0" dirty="0">
                <a:solidFill>
                  <a:srgbClr val="0098DB">
                    <a:lumMod val="50000"/>
                  </a:srgbClr>
                </a:solidFill>
                <a:latin typeface="Verdana"/>
              </a:rPr>
              <a:t>+39 06 941 80735</a:t>
            </a:r>
          </a:p>
          <a:p>
            <a:pPr lvl="0" algn="r">
              <a:lnSpc>
                <a:spcPct val="119000"/>
              </a:lnSpc>
              <a:spcBef>
                <a:spcPct val="20000"/>
              </a:spcBef>
              <a:buClr>
                <a:srgbClr val="0098DB"/>
              </a:buClr>
            </a:pPr>
            <a:r>
              <a:rPr lang="en-GB" sz="1050" kern="0" dirty="0">
                <a:solidFill>
                  <a:srgbClr val="0098DB">
                    <a:lumMod val="50000"/>
                  </a:srgbClr>
                </a:solidFill>
                <a:latin typeface="Verdana"/>
              </a:rPr>
              <a:t>Email: </a:t>
            </a:r>
            <a:r>
              <a:rPr lang="en-GB" kern="0" dirty="0" smtClean="0">
                <a:solidFill>
                  <a:srgbClr val="0098DB">
                    <a:lumMod val="50000"/>
                  </a:srgbClr>
                </a:solidFill>
                <a:latin typeface="Verdana"/>
              </a:rPr>
              <a:t>cristiano.lopes@esa.int</a:t>
            </a:r>
            <a:endParaRPr lang="en-GB" kern="0" dirty="0">
              <a:solidFill>
                <a:srgbClr val="0098DB">
                  <a:lumMod val="50000"/>
                </a:srgbClr>
              </a:solidFill>
              <a:latin typeface="Verdana"/>
            </a:endParaRPr>
          </a:p>
        </p:txBody>
      </p:sp>
    </p:spTree>
    <p:extLst>
      <p:ext uri="{BB962C8B-B14F-4D97-AF65-F5344CB8AC3E}">
        <p14:creationId xmlns:p14="http://schemas.microsoft.com/office/powerpoint/2010/main" val="122745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CustomShape 2"/>
          <p:cNvSpPr/>
          <p:nvPr/>
        </p:nvSpPr>
        <p:spPr>
          <a:xfrm>
            <a:off x="1525050" y="2328210"/>
            <a:ext cx="357480" cy="1070280"/>
          </a:xfrm>
          <a:prstGeom prst="rect">
            <a:avLst/>
          </a:prstGeom>
          <a:noFill/>
          <a:ln>
            <a:noFill/>
          </a:ln>
        </p:spPr>
        <p:style>
          <a:lnRef idx="0">
            <a:scrgbClr r="0" g="0" b="0"/>
          </a:lnRef>
          <a:fillRef idx="0">
            <a:scrgbClr r="0" g="0" b="0"/>
          </a:fillRef>
          <a:effectRef idx="0">
            <a:scrgbClr r="0" g="0" b="0"/>
          </a:effectRef>
          <a:fontRef idx="minor"/>
        </p:style>
        <p:txBody>
          <a:bodyPr vert="vert270" wrap="none" lIns="67500" tIns="33750" rIns="67500" bIns="33750" anchor="ctr" anchorCtr="1"/>
          <a:lstStyle/>
          <a:p>
            <a:pPr>
              <a:lnSpc>
                <a:spcPct val="100000"/>
              </a:lnSpc>
            </a:pPr>
            <a:r>
              <a:rPr lang="en-US" sz="1125" b="1">
                <a:solidFill>
                  <a:srgbClr val="000066"/>
                </a:solidFill>
                <a:latin typeface="Arial"/>
                <a:ea typeface="MS PGothic"/>
              </a:rPr>
              <a:t>Requirements</a:t>
            </a:r>
            <a:endParaRPr lang="en-US"/>
          </a:p>
        </p:txBody>
      </p:sp>
      <p:sp>
        <p:nvSpPr>
          <p:cNvPr id="1216" name="CustomShape 3"/>
          <p:cNvSpPr/>
          <p:nvPr/>
        </p:nvSpPr>
        <p:spPr>
          <a:xfrm>
            <a:off x="6968520" y="2375730"/>
            <a:ext cx="357480" cy="1070280"/>
          </a:xfrm>
          <a:prstGeom prst="rect">
            <a:avLst/>
          </a:prstGeom>
          <a:noFill/>
          <a:ln>
            <a:noFill/>
          </a:ln>
        </p:spPr>
        <p:style>
          <a:lnRef idx="0">
            <a:scrgbClr r="0" g="0" b="0"/>
          </a:lnRef>
          <a:fillRef idx="0">
            <a:scrgbClr r="0" g="0" b="0"/>
          </a:fillRef>
          <a:effectRef idx="0">
            <a:scrgbClr r="0" g="0" b="0"/>
          </a:effectRef>
          <a:fontRef idx="minor"/>
        </p:style>
        <p:txBody>
          <a:bodyPr vert="vert" wrap="none" lIns="67500" tIns="33750" rIns="67500" bIns="33750" anchor="ctr" anchorCtr="1"/>
          <a:lstStyle/>
          <a:p>
            <a:pPr>
              <a:lnSpc>
                <a:spcPct val="100000"/>
              </a:lnSpc>
            </a:pPr>
            <a:r>
              <a:rPr lang="en-US" sz="1125" b="1">
                <a:solidFill>
                  <a:srgbClr val="000066"/>
                </a:solidFill>
                <a:latin typeface="Arial"/>
                <a:ea typeface="MS PGothic"/>
              </a:rPr>
              <a:t>Requirements</a:t>
            </a:r>
            <a:endParaRPr lang="en-US"/>
          </a:p>
        </p:txBody>
      </p:sp>
      <p:sp>
        <p:nvSpPr>
          <p:cNvPr id="1217" name="CustomShape 4"/>
          <p:cNvSpPr/>
          <p:nvPr/>
        </p:nvSpPr>
        <p:spPr>
          <a:xfrm>
            <a:off x="3881340" y="807030"/>
            <a:ext cx="1087830" cy="239220"/>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nchor="ctr" anchorCtr="1"/>
          <a:lstStyle/>
          <a:p>
            <a:pPr>
              <a:lnSpc>
                <a:spcPct val="100000"/>
              </a:lnSpc>
            </a:pPr>
            <a:r>
              <a:rPr lang="en-US" sz="1125" b="1" dirty="0">
                <a:solidFill>
                  <a:srgbClr val="000066"/>
                </a:solidFill>
                <a:latin typeface="Arial"/>
                <a:ea typeface="MS PGothic"/>
              </a:rPr>
              <a:t>Requirements</a:t>
            </a:r>
            <a:endParaRPr lang="en-US" dirty="0"/>
          </a:p>
        </p:txBody>
      </p:sp>
      <p:sp>
        <p:nvSpPr>
          <p:cNvPr id="1218" name="CustomShape 5"/>
          <p:cNvSpPr/>
          <p:nvPr/>
        </p:nvSpPr>
        <p:spPr>
          <a:xfrm>
            <a:off x="1899270" y="1112400"/>
            <a:ext cx="5077620" cy="3098520"/>
          </a:xfrm>
          <a:prstGeom prst="roundRect">
            <a:avLst>
              <a:gd name="adj" fmla="val 11632"/>
            </a:avLst>
          </a:prstGeom>
          <a:solidFill>
            <a:srgbClr val="E4ECF8"/>
          </a:solidFill>
          <a:ln w="25560">
            <a:solidFill>
              <a:schemeClr val="tx2">
                <a:lumMod val="90000"/>
                <a:lumOff val="10000"/>
              </a:schemeClr>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lIns="0" tIns="33750" rIns="0" bIns="33750"/>
          <a:lstStyle/>
          <a:p>
            <a:pPr>
              <a:lnSpc>
                <a:spcPct val="100000"/>
              </a:lnSpc>
            </a:pPr>
            <a:r>
              <a:rPr lang="en-US" sz="2025" b="1">
                <a:solidFill>
                  <a:srgbClr val="000066"/>
                </a:solidFill>
                <a:latin typeface="CG Times"/>
                <a:ea typeface="MS PGothic"/>
              </a:rPr>
              <a:t> OGC</a:t>
            </a:r>
            <a:endParaRPr lang="en-US"/>
          </a:p>
        </p:txBody>
      </p:sp>
      <p:sp>
        <p:nvSpPr>
          <p:cNvPr id="1219" name="CustomShape 6"/>
          <p:cNvSpPr/>
          <p:nvPr/>
        </p:nvSpPr>
        <p:spPr>
          <a:xfrm>
            <a:off x="5765130" y="3036960"/>
            <a:ext cx="1033560" cy="590490"/>
          </a:xfrm>
          <a:prstGeom prst="roundRect">
            <a:avLst>
              <a:gd name="adj" fmla="val 16667"/>
            </a:avLst>
          </a:prstGeom>
          <a:gradFill>
            <a:gsLst>
              <a:gs pos="0">
                <a:schemeClr val="bg2">
                  <a:lumMod val="90000"/>
                </a:schemeClr>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lIns="0" tIns="33750" rIns="0" bIns="33750" anchor="b"/>
          <a:lstStyle/>
          <a:p>
            <a:pPr algn="ctr">
              <a:lnSpc>
                <a:spcPct val="100000"/>
              </a:lnSpc>
            </a:pPr>
            <a:r>
              <a:rPr lang="en-US" sz="900" b="1">
                <a:solidFill>
                  <a:srgbClr val="000000"/>
                </a:solidFill>
                <a:latin typeface="Arial"/>
                <a:ea typeface="MS PGothic"/>
              </a:rPr>
              <a:t>Compliance Program</a:t>
            </a:r>
            <a:endParaRPr lang="en-US"/>
          </a:p>
        </p:txBody>
      </p:sp>
      <p:sp>
        <p:nvSpPr>
          <p:cNvPr id="1220" name="Line 7"/>
          <p:cNvSpPr/>
          <p:nvPr/>
        </p:nvSpPr>
        <p:spPr>
          <a:xfrm flipH="1">
            <a:off x="3687750" y="2899530"/>
            <a:ext cx="1378080" cy="0"/>
          </a:xfrm>
          <a:prstGeom prst="line">
            <a:avLst/>
          </a:prstGeom>
          <a:ln w="50760">
            <a:solidFill>
              <a:schemeClr val="tx1"/>
            </a:solidFill>
            <a:round/>
            <a:tailEnd type="stealth" w="lg" len="lg"/>
          </a:ln>
        </p:spPr>
      </p:sp>
      <p:sp>
        <p:nvSpPr>
          <p:cNvPr id="1221" name="Line 8"/>
          <p:cNvSpPr/>
          <p:nvPr/>
        </p:nvSpPr>
        <p:spPr>
          <a:xfrm flipV="1">
            <a:off x="3293820" y="1971000"/>
            <a:ext cx="603180" cy="606150"/>
          </a:xfrm>
          <a:prstGeom prst="line">
            <a:avLst/>
          </a:prstGeom>
          <a:ln w="50760">
            <a:solidFill>
              <a:schemeClr val="tx1"/>
            </a:solidFill>
            <a:round/>
            <a:tailEnd type="stealth" w="lg" len="lg"/>
          </a:ln>
        </p:spPr>
      </p:sp>
      <p:sp>
        <p:nvSpPr>
          <p:cNvPr id="1222" name="Line 9"/>
          <p:cNvSpPr/>
          <p:nvPr/>
        </p:nvSpPr>
        <p:spPr>
          <a:xfrm>
            <a:off x="4923000" y="1944000"/>
            <a:ext cx="536490" cy="660150"/>
          </a:xfrm>
          <a:prstGeom prst="line">
            <a:avLst/>
          </a:prstGeom>
          <a:ln w="50760">
            <a:solidFill>
              <a:schemeClr val="tx1"/>
            </a:solidFill>
            <a:round/>
            <a:tailEnd type="stealth" w="lg" len="lg"/>
          </a:ln>
        </p:spPr>
      </p:sp>
      <p:sp>
        <p:nvSpPr>
          <p:cNvPr id="1224" name="CustomShape 11"/>
          <p:cNvSpPr/>
          <p:nvPr/>
        </p:nvSpPr>
        <p:spPr>
          <a:xfrm>
            <a:off x="3906180" y="2689740"/>
            <a:ext cx="1033290" cy="36882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20000"/>
              </a:lnSpc>
            </a:pPr>
            <a:r>
              <a:rPr lang="en-US" sz="900" b="1">
                <a:solidFill>
                  <a:srgbClr val="000000"/>
                </a:solidFill>
                <a:latin typeface="Arial"/>
                <a:ea typeface="ＭＳ Ｐゴシック"/>
              </a:rPr>
              <a:t>Adopted Standards</a:t>
            </a:r>
            <a:endParaRPr lang="en-US"/>
          </a:p>
        </p:txBody>
      </p:sp>
      <p:sp>
        <p:nvSpPr>
          <p:cNvPr id="1225" name="CustomShape 12"/>
          <p:cNvSpPr/>
          <p:nvPr/>
        </p:nvSpPr>
        <p:spPr>
          <a:xfrm>
            <a:off x="2537010" y="1992330"/>
            <a:ext cx="1034370" cy="3415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r">
              <a:lnSpc>
                <a:spcPct val="100000"/>
              </a:lnSpc>
            </a:pPr>
            <a:r>
              <a:rPr lang="en-US" sz="900">
                <a:solidFill>
                  <a:srgbClr val="000000"/>
                </a:solidFill>
                <a:latin typeface="Arial"/>
                <a:ea typeface="ＭＳ Ｐゴシック"/>
              </a:rPr>
              <a:t>Gaps and </a:t>
            </a:r>
            <a:endParaRPr lang="en-US"/>
          </a:p>
          <a:p>
            <a:pPr algn="r">
              <a:lnSpc>
                <a:spcPct val="100000"/>
              </a:lnSpc>
            </a:pPr>
            <a:r>
              <a:rPr lang="en-US" sz="900">
                <a:solidFill>
                  <a:srgbClr val="000000"/>
                </a:solidFill>
                <a:latin typeface="Arial"/>
                <a:ea typeface="ＭＳ Ｐゴシック"/>
              </a:rPr>
              <a:t>Enhancements</a:t>
            </a:r>
            <a:endParaRPr lang="en-US"/>
          </a:p>
        </p:txBody>
      </p:sp>
      <p:sp>
        <p:nvSpPr>
          <p:cNvPr id="1226" name="Line 13"/>
          <p:cNvSpPr/>
          <p:nvPr/>
        </p:nvSpPr>
        <p:spPr>
          <a:xfrm flipV="1">
            <a:off x="4969170" y="1295848"/>
            <a:ext cx="436893" cy="152162"/>
          </a:xfrm>
          <a:prstGeom prst="line">
            <a:avLst/>
          </a:prstGeom>
          <a:ln w="25560" cap="rnd">
            <a:solidFill>
              <a:schemeClr val="tx1"/>
            </a:solidFill>
            <a:custDash>
              <a:ds d="100000" sp="100000"/>
            </a:custDash>
            <a:round/>
            <a:tailEnd type="stealth" w="lg" len="lg"/>
          </a:ln>
        </p:spPr>
      </p:sp>
      <p:sp>
        <p:nvSpPr>
          <p:cNvPr id="1227" name="Line 14"/>
          <p:cNvSpPr/>
          <p:nvPr/>
        </p:nvSpPr>
        <p:spPr>
          <a:xfrm>
            <a:off x="3303000" y="3294000"/>
            <a:ext cx="622350" cy="539460"/>
          </a:xfrm>
          <a:prstGeom prst="line">
            <a:avLst/>
          </a:prstGeom>
          <a:ln w="25560" cap="rnd">
            <a:solidFill>
              <a:schemeClr val="tx1"/>
            </a:solidFill>
            <a:custDash>
              <a:ds d="100000" sp="100000"/>
            </a:custDash>
            <a:round/>
            <a:headEnd type="stealth" w="lg" len="lg"/>
            <a:tailEnd type="stealth" w="lg" len="lg"/>
          </a:ln>
        </p:spPr>
      </p:sp>
      <p:sp>
        <p:nvSpPr>
          <p:cNvPr id="1228" name="CustomShape 15"/>
          <p:cNvSpPr/>
          <p:nvPr/>
        </p:nvSpPr>
        <p:spPr>
          <a:xfrm>
            <a:off x="3906180" y="1372680"/>
            <a:ext cx="993330" cy="562950"/>
          </a:xfrm>
          <a:prstGeom prst="roundRect">
            <a:avLst>
              <a:gd name="adj" fmla="val 16667"/>
            </a:avLst>
          </a:prstGeom>
          <a:gradFill>
            <a:gsLst>
              <a:gs pos="0">
                <a:srgbClr val="95B9E3"/>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33750" rIns="0" bIns="33750" anchor="ctr"/>
          <a:lstStyle/>
          <a:p>
            <a:pPr algn="ctr">
              <a:lnSpc>
                <a:spcPct val="100000"/>
              </a:lnSpc>
            </a:pPr>
            <a:r>
              <a:rPr lang="en-US" sz="900" b="1">
                <a:solidFill>
                  <a:srgbClr val="000000"/>
                </a:solidFill>
                <a:latin typeface="Arial"/>
                <a:ea typeface="MS PGothic"/>
              </a:rPr>
              <a:t>Innovation</a:t>
            </a:r>
            <a:endParaRPr lang="en-US"/>
          </a:p>
          <a:p>
            <a:pPr algn="ctr">
              <a:lnSpc>
                <a:spcPct val="100000"/>
              </a:lnSpc>
            </a:pPr>
            <a:r>
              <a:rPr lang="en-US" sz="900" b="1">
                <a:solidFill>
                  <a:srgbClr val="000000"/>
                </a:solidFill>
                <a:latin typeface="Arial"/>
                <a:ea typeface="MS PGothic"/>
              </a:rPr>
              <a:t> Program</a:t>
            </a:r>
            <a:endParaRPr lang="en-US"/>
          </a:p>
        </p:txBody>
      </p:sp>
      <p:sp>
        <p:nvSpPr>
          <p:cNvPr id="1229" name="CustomShape 16"/>
          <p:cNvSpPr/>
          <p:nvPr/>
        </p:nvSpPr>
        <p:spPr>
          <a:xfrm>
            <a:off x="3949380" y="3589110"/>
            <a:ext cx="1074600" cy="490860"/>
          </a:xfrm>
          <a:prstGeom prst="roundRect">
            <a:avLst>
              <a:gd name="adj" fmla="val 16667"/>
            </a:avLst>
          </a:prstGeom>
          <a:solidFill>
            <a:schemeClr val="bg1">
              <a:lumMod val="75000"/>
            </a:schemeClr>
          </a:soli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lIns="0" tIns="33750" rIns="0" bIns="33750"/>
          <a:lstStyle/>
          <a:p>
            <a:pPr algn="ctr">
              <a:lnSpc>
                <a:spcPct val="100000"/>
              </a:lnSpc>
            </a:pPr>
            <a:r>
              <a:rPr lang="en-US" sz="900" b="1">
                <a:latin typeface="Arial"/>
              </a:rPr>
              <a:t>Product Implementations</a:t>
            </a:r>
            <a:endParaRPr lang="en-US"/>
          </a:p>
        </p:txBody>
      </p:sp>
      <p:sp>
        <p:nvSpPr>
          <p:cNvPr id="1230" name="CustomShape 17"/>
          <p:cNvSpPr/>
          <p:nvPr/>
        </p:nvSpPr>
        <p:spPr>
          <a:xfrm>
            <a:off x="5085270" y="2630880"/>
            <a:ext cx="1180980" cy="590490"/>
          </a:xfrm>
          <a:prstGeom prst="roundRect">
            <a:avLst>
              <a:gd name="adj" fmla="val 16667"/>
            </a:avLst>
          </a:prstGeom>
          <a:gradFill>
            <a:gsLst>
              <a:gs pos="0">
                <a:srgbClr val="95B9E3"/>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33750" rIns="0" bIns="33750" anchor="ctr"/>
          <a:lstStyle/>
          <a:p>
            <a:pPr algn="ctr">
              <a:lnSpc>
                <a:spcPct val="100000"/>
              </a:lnSpc>
            </a:pPr>
            <a:r>
              <a:rPr lang="en-US" sz="900" b="1">
                <a:solidFill>
                  <a:srgbClr val="000000"/>
                </a:solidFill>
                <a:latin typeface="Arial"/>
                <a:ea typeface="MS PGothic"/>
              </a:rPr>
              <a:t>Standards</a:t>
            </a:r>
            <a:endParaRPr lang="en-US"/>
          </a:p>
          <a:p>
            <a:pPr algn="ctr">
              <a:lnSpc>
                <a:spcPct val="100000"/>
              </a:lnSpc>
            </a:pPr>
            <a:r>
              <a:rPr lang="en-US" sz="900" b="1">
                <a:solidFill>
                  <a:srgbClr val="000000"/>
                </a:solidFill>
                <a:latin typeface="Arial"/>
                <a:ea typeface="MS PGothic"/>
              </a:rPr>
              <a:t>Program</a:t>
            </a:r>
            <a:endParaRPr lang="en-US"/>
          </a:p>
        </p:txBody>
      </p:sp>
      <p:sp>
        <p:nvSpPr>
          <p:cNvPr id="1231" name="CustomShape 18"/>
          <p:cNvSpPr/>
          <p:nvPr/>
        </p:nvSpPr>
        <p:spPr>
          <a:xfrm>
            <a:off x="5459490" y="1020465"/>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Prototype </a:t>
            </a:r>
            <a:endParaRPr lang="en-US"/>
          </a:p>
          <a:p>
            <a:pPr algn="ctr">
              <a:lnSpc>
                <a:spcPct val="100000"/>
              </a:lnSpc>
            </a:pPr>
            <a:r>
              <a:rPr lang="en-US" sz="900" b="1">
                <a:solidFill>
                  <a:srgbClr val="000000"/>
                </a:solidFill>
                <a:latin typeface="Arial"/>
                <a:ea typeface="MS PGothic"/>
              </a:rPr>
              <a:t>Implementations</a:t>
            </a:r>
            <a:endParaRPr lang="en-US"/>
          </a:p>
        </p:txBody>
      </p:sp>
      <p:sp>
        <p:nvSpPr>
          <p:cNvPr id="1232" name="CustomShape 19"/>
          <p:cNvSpPr/>
          <p:nvPr/>
        </p:nvSpPr>
        <p:spPr>
          <a:xfrm>
            <a:off x="2513520" y="2630880"/>
            <a:ext cx="1180980" cy="590490"/>
          </a:xfrm>
          <a:prstGeom prst="roundRect">
            <a:avLst>
              <a:gd name="adj" fmla="val 16667"/>
            </a:avLst>
          </a:prstGeom>
          <a:gradFill>
            <a:gsLst>
              <a:gs pos="0">
                <a:srgbClr val="95B9E3"/>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33750" rIns="0" bIns="33750" anchor="ctr"/>
          <a:lstStyle/>
          <a:p>
            <a:pPr algn="ctr">
              <a:lnSpc>
                <a:spcPct val="100000"/>
              </a:lnSpc>
            </a:pPr>
            <a:r>
              <a:rPr lang="en-US" sz="900" b="1">
                <a:solidFill>
                  <a:srgbClr val="000000"/>
                </a:solidFill>
                <a:latin typeface="Arial"/>
                <a:ea typeface="MS PGothic"/>
              </a:rPr>
              <a:t>Communications </a:t>
            </a:r>
            <a:endParaRPr lang="en-US"/>
          </a:p>
          <a:p>
            <a:pPr algn="ctr">
              <a:lnSpc>
                <a:spcPct val="100000"/>
              </a:lnSpc>
            </a:pPr>
            <a:r>
              <a:rPr lang="en-US" sz="900" b="1">
                <a:solidFill>
                  <a:srgbClr val="000000"/>
                </a:solidFill>
                <a:latin typeface="Arial"/>
                <a:ea typeface="MS PGothic"/>
              </a:rPr>
              <a:t>&amp; Outreach</a:t>
            </a:r>
            <a:endParaRPr lang="en-US"/>
          </a:p>
        </p:txBody>
      </p:sp>
      <p:sp>
        <p:nvSpPr>
          <p:cNvPr id="1233" name="Line 20"/>
          <p:cNvSpPr/>
          <p:nvPr/>
        </p:nvSpPr>
        <p:spPr>
          <a:xfrm flipH="1">
            <a:off x="5085000" y="3294000"/>
            <a:ext cx="594000" cy="561330"/>
          </a:xfrm>
          <a:prstGeom prst="line">
            <a:avLst/>
          </a:prstGeom>
          <a:ln w="25560" cap="rnd">
            <a:solidFill>
              <a:schemeClr val="tx1"/>
            </a:solidFill>
            <a:custDash>
              <a:ds d="100000" sp="100000"/>
            </a:custDash>
            <a:round/>
            <a:tailEnd type="stealth" w="lg" len="lg"/>
          </a:ln>
        </p:spPr>
      </p:sp>
      <p:sp>
        <p:nvSpPr>
          <p:cNvPr id="1234" name="CustomShape 21"/>
          <p:cNvSpPr/>
          <p:nvPr/>
        </p:nvSpPr>
        <p:spPr>
          <a:xfrm>
            <a:off x="4311180" y="1028430"/>
            <a:ext cx="229500" cy="29997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5" name="CustomShape 22"/>
          <p:cNvSpPr/>
          <p:nvPr/>
        </p:nvSpPr>
        <p:spPr>
          <a:xfrm rot="16200000">
            <a:off x="1852290" y="2782080"/>
            <a:ext cx="229500" cy="29916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6" name="CustomShape 23"/>
          <p:cNvSpPr/>
          <p:nvPr/>
        </p:nvSpPr>
        <p:spPr>
          <a:xfrm rot="5400000">
            <a:off x="6774120" y="2781540"/>
            <a:ext cx="229500" cy="29943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7" name="CustomShape 24"/>
          <p:cNvSpPr/>
          <p:nvPr/>
        </p:nvSpPr>
        <p:spPr>
          <a:xfrm rot="10811400">
            <a:off x="4329270" y="4123170"/>
            <a:ext cx="229500" cy="300240"/>
          </a:xfrm>
          <a:prstGeom prst="downArrow">
            <a:avLst>
              <a:gd name="adj1" fmla="val 50000"/>
              <a:gd name="adj2" fmla="val 50000"/>
            </a:avLst>
          </a:prstGeom>
          <a:solidFill>
            <a:schemeClr val="tx2">
              <a:lumMod val="50000"/>
              <a:lumOff val="50000"/>
            </a:schemeClr>
          </a:solidFill>
          <a:ln w="12600">
            <a:solidFill>
              <a:srgbClr val="969696"/>
            </a:solidFill>
            <a:round/>
          </a:ln>
        </p:spPr>
        <p:style>
          <a:lnRef idx="0">
            <a:scrgbClr r="0" g="0" b="0"/>
          </a:lnRef>
          <a:fillRef idx="0">
            <a:scrgbClr r="0" g="0" b="0"/>
          </a:fillRef>
          <a:effectRef idx="0">
            <a:scrgbClr r="0" g="0" b="0"/>
          </a:effectRef>
          <a:fontRef idx="minor"/>
        </p:style>
      </p:sp>
      <p:sp>
        <p:nvSpPr>
          <p:cNvPr id="1238" name="CustomShape 25"/>
          <p:cNvSpPr/>
          <p:nvPr/>
        </p:nvSpPr>
        <p:spPr>
          <a:xfrm>
            <a:off x="3898620" y="4359960"/>
            <a:ext cx="1087830" cy="239220"/>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nchor="ctr" anchorCtr="1"/>
          <a:lstStyle/>
          <a:p>
            <a:pPr>
              <a:lnSpc>
                <a:spcPct val="100000"/>
              </a:lnSpc>
            </a:pPr>
            <a:r>
              <a:rPr lang="en-US" sz="1125" b="1">
                <a:solidFill>
                  <a:srgbClr val="000066"/>
                </a:solidFill>
                <a:latin typeface="Arial"/>
                <a:ea typeface="MS PGothic"/>
              </a:rPr>
              <a:t>Requirements</a:t>
            </a:r>
            <a:endParaRPr lang="en-US"/>
          </a:p>
        </p:txBody>
      </p:sp>
      <p:sp>
        <p:nvSpPr>
          <p:cNvPr id="27" name="CustomShape 18">
            <a:extLst>
              <a:ext uri="{FF2B5EF4-FFF2-40B4-BE49-F238E27FC236}">
                <a16:creationId xmlns:a16="http://schemas.microsoft.com/office/drawing/2014/main" id="{8461C388-E0F2-1F48-8EF8-239614724C87}"/>
              </a:ext>
            </a:extLst>
          </p:cNvPr>
          <p:cNvSpPr/>
          <p:nvPr/>
        </p:nvSpPr>
        <p:spPr>
          <a:xfrm>
            <a:off x="5617710" y="1383492"/>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Software </a:t>
            </a:r>
          </a:p>
          <a:p>
            <a:pPr algn="ctr">
              <a:lnSpc>
                <a:spcPct val="100000"/>
              </a:lnSpc>
            </a:pPr>
            <a:r>
              <a:rPr lang="en-US" sz="900" b="1">
                <a:solidFill>
                  <a:srgbClr val="000000"/>
                </a:solidFill>
                <a:latin typeface="Arial"/>
                <a:ea typeface="MS PGothic"/>
              </a:rPr>
              <a:t>Architecture</a:t>
            </a:r>
            <a:endParaRPr lang="en-US"/>
          </a:p>
        </p:txBody>
      </p:sp>
      <p:sp>
        <p:nvSpPr>
          <p:cNvPr id="28" name="CustomShape 18">
            <a:extLst>
              <a:ext uri="{FF2B5EF4-FFF2-40B4-BE49-F238E27FC236}">
                <a16:creationId xmlns:a16="http://schemas.microsoft.com/office/drawing/2014/main" id="{745155F6-F815-3B4C-B634-157BD9B39587}"/>
              </a:ext>
            </a:extLst>
          </p:cNvPr>
          <p:cNvSpPr/>
          <p:nvPr/>
        </p:nvSpPr>
        <p:spPr>
          <a:xfrm>
            <a:off x="5617710" y="1746519"/>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Guides &amp; </a:t>
            </a:r>
          </a:p>
          <a:p>
            <a:pPr algn="ctr">
              <a:lnSpc>
                <a:spcPct val="100000"/>
              </a:lnSpc>
            </a:pPr>
            <a:r>
              <a:rPr lang="en-US" sz="900">
                <a:solidFill>
                  <a:srgbClr val="000000"/>
                </a:solidFill>
                <a:latin typeface="Arial"/>
                <a:ea typeface="MS PGothic"/>
              </a:rPr>
              <a:t>Tools</a:t>
            </a:r>
            <a:endParaRPr lang="en-US"/>
          </a:p>
        </p:txBody>
      </p:sp>
      <p:sp>
        <p:nvSpPr>
          <p:cNvPr id="29" name="CustomShape 18">
            <a:extLst>
              <a:ext uri="{FF2B5EF4-FFF2-40B4-BE49-F238E27FC236}">
                <a16:creationId xmlns:a16="http://schemas.microsoft.com/office/drawing/2014/main" id="{6E0A9F7E-3E32-FC47-99CF-838D12B35FA2}"/>
              </a:ext>
            </a:extLst>
          </p:cNvPr>
          <p:cNvSpPr/>
          <p:nvPr/>
        </p:nvSpPr>
        <p:spPr>
          <a:xfrm>
            <a:off x="5368230" y="2109546"/>
            <a:ext cx="1180980" cy="320490"/>
          </a:xfrm>
          <a:prstGeom prst="roundRect">
            <a:avLst>
              <a:gd name="adj" fmla="val 16667"/>
            </a:avLst>
          </a:prstGeom>
          <a:gradFill>
            <a:gsLst>
              <a:gs pos="0">
                <a:srgbClr val="FFC000"/>
              </a:gs>
              <a:gs pos="100000">
                <a:srgbClr val="FFFFFF"/>
              </a:gs>
            </a:gsLst>
            <a:lin ang="5400000"/>
          </a:gradFill>
          <a:ln w="9360">
            <a:solidFill>
              <a:srgbClr val="969696"/>
            </a:solidFill>
            <a:round/>
            <a:headEnd type="stealth" w="med" len="lg"/>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900" b="1">
                <a:solidFill>
                  <a:srgbClr val="000000"/>
                </a:solidFill>
                <a:latin typeface="Arial"/>
                <a:ea typeface="MS PGothic"/>
              </a:rPr>
              <a:t>Engineering </a:t>
            </a:r>
          </a:p>
          <a:p>
            <a:pPr algn="ctr">
              <a:lnSpc>
                <a:spcPct val="100000"/>
              </a:lnSpc>
            </a:pPr>
            <a:r>
              <a:rPr lang="en-US" sz="900">
                <a:solidFill>
                  <a:srgbClr val="000000"/>
                </a:solidFill>
                <a:latin typeface="Arial"/>
                <a:ea typeface="MS PGothic"/>
              </a:rPr>
              <a:t>Reports</a:t>
            </a:r>
            <a:endParaRPr lang="en-US"/>
          </a:p>
        </p:txBody>
      </p:sp>
      <p:sp>
        <p:nvSpPr>
          <p:cNvPr id="30" name="Line 13">
            <a:extLst>
              <a:ext uri="{FF2B5EF4-FFF2-40B4-BE49-F238E27FC236}">
                <a16:creationId xmlns:a16="http://schemas.microsoft.com/office/drawing/2014/main" id="{716CD7AF-DFD4-2D45-AF91-781DDB9F23D7}"/>
              </a:ext>
            </a:extLst>
          </p:cNvPr>
          <p:cNvSpPr/>
          <p:nvPr/>
        </p:nvSpPr>
        <p:spPr>
          <a:xfrm flipV="1">
            <a:off x="4969170" y="1489995"/>
            <a:ext cx="586845" cy="24165"/>
          </a:xfrm>
          <a:prstGeom prst="line">
            <a:avLst/>
          </a:prstGeom>
          <a:ln w="25560" cap="rnd">
            <a:solidFill>
              <a:schemeClr val="tx1"/>
            </a:solidFill>
            <a:custDash>
              <a:ds d="100000" sp="100000"/>
            </a:custDash>
            <a:round/>
            <a:tailEnd type="stealth" w="lg" len="lg"/>
          </a:ln>
        </p:spPr>
      </p:sp>
      <p:sp>
        <p:nvSpPr>
          <p:cNvPr id="31" name="Line 13">
            <a:extLst>
              <a:ext uri="{FF2B5EF4-FFF2-40B4-BE49-F238E27FC236}">
                <a16:creationId xmlns:a16="http://schemas.microsoft.com/office/drawing/2014/main" id="{E9AD438F-603A-844A-AA2B-2E55EA44EEA5}"/>
              </a:ext>
            </a:extLst>
          </p:cNvPr>
          <p:cNvSpPr/>
          <p:nvPr/>
        </p:nvSpPr>
        <p:spPr>
          <a:xfrm>
            <a:off x="4961205" y="1663335"/>
            <a:ext cx="594810" cy="208035"/>
          </a:xfrm>
          <a:prstGeom prst="line">
            <a:avLst/>
          </a:prstGeom>
          <a:ln w="25560" cap="rnd">
            <a:solidFill>
              <a:schemeClr val="tx1"/>
            </a:solidFill>
            <a:custDash>
              <a:ds d="100000" sp="100000"/>
            </a:custDash>
            <a:round/>
            <a:tailEnd type="stealth" w="lg" len="lg"/>
          </a:ln>
        </p:spPr>
      </p:sp>
      <p:sp>
        <p:nvSpPr>
          <p:cNvPr id="32" name="Title 1"/>
          <p:cNvSpPr>
            <a:spLocks noGrp="1"/>
          </p:cNvSpPr>
          <p:nvPr>
            <p:ph type="title"/>
          </p:nvPr>
        </p:nvSpPr>
        <p:spPr>
          <a:xfrm>
            <a:off x="203931" y="186595"/>
            <a:ext cx="7446768" cy="438581"/>
          </a:xfrm>
        </p:spPr>
        <p:txBody>
          <a:bodyPr/>
          <a:lstStyle/>
          <a:p>
            <a:r>
              <a:rPr lang="en-US" dirty="0"/>
              <a:t>OGC IP and other OGC Programs</a:t>
            </a:r>
          </a:p>
        </p:txBody>
      </p:sp>
    </p:spTree>
    <p:extLst>
      <p:ext uri="{BB962C8B-B14F-4D97-AF65-F5344CB8AC3E}">
        <p14:creationId xmlns:p14="http://schemas.microsoft.com/office/powerpoint/2010/main" val="14339346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OGC IP - Types </a:t>
            </a:r>
            <a:r>
              <a:rPr lang="en-US" dirty="0"/>
              <a:t>of Initiatives</a:t>
            </a:r>
          </a:p>
        </p:txBody>
      </p:sp>
      <p:cxnSp>
        <p:nvCxnSpPr>
          <p:cNvPr id="8" name="Straight Arrow Connector 7"/>
          <p:cNvCxnSpPr/>
          <p:nvPr/>
        </p:nvCxnSpPr>
        <p:spPr bwMode="auto">
          <a:xfrm>
            <a:off x="1799002" y="4171570"/>
            <a:ext cx="5891243" cy="23458"/>
          </a:xfrm>
          <a:prstGeom prst="straightConnector1">
            <a:avLst/>
          </a:prstGeom>
          <a:noFill/>
          <a:ln w="50800" cap="flat" cmpd="sng" algn="ctr">
            <a:solidFill>
              <a:schemeClr val="tx2"/>
            </a:solidFill>
            <a:prstDash val="solid"/>
            <a:round/>
            <a:headEnd type="none" w="med" len="lg"/>
            <a:tailEnd type="none"/>
          </a:ln>
          <a:effectLst/>
        </p:spPr>
      </p:cxnSp>
      <p:cxnSp>
        <p:nvCxnSpPr>
          <p:cNvPr id="9" name="Straight Arrow Connector 8"/>
          <p:cNvCxnSpPr/>
          <p:nvPr/>
        </p:nvCxnSpPr>
        <p:spPr bwMode="auto">
          <a:xfrm flipV="1">
            <a:off x="2102609" y="869056"/>
            <a:ext cx="17269" cy="3407948"/>
          </a:xfrm>
          <a:prstGeom prst="straightConnector1">
            <a:avLst/>
          </a:prstGeom>
          <a:noFill/>
          <a:ln w="50800" cap="flat" cmpd="sng" algn="ctr">
            <a:solidFill>
              <a:schemeClr val="tx2"/>
            </a:solidFill>
            <a:prstDash val="solid"/>
            <a:round/>
            <a:headEnd type="none" w="med" len="lg"/>
            <a:tailEnd type="triangle"/>
          </a:ln>
          <a:effectLst/>
        </p:spPr>
      </p:cxnSp>
      <p:sp>
        <p:nvSpPr>
          <p:cNvPr id="16" name="Rectangle 15"/>
          <p:cNvSpPr/>
          <p:nvPr/>
        </p:nvSpPr>
        <p:spPr>
          <a:xfrm>
            <a:off x="2256277" y="1243038"/>
            <a:ext cx="2144273" cy="1274936"/>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solidFill>
                  <a:schemeClr val="bg1">
                    <a:lumMod val="95000"/>
                  </a:schemeClr>
                </a:solidFill>
                <a:latin typeface="+mn-lt"/>
              </a:rPr>
              <a:t>Testbed</a:t>
            </a:r>
          </a:p>
        </p:txBody>
      </p:sp>
      <p:sp>
        <p:nvSpPr>
          <p:cNvPr id="25" name="Rectangle 24"/>
          <p:cNvSpPr/>
          <p:nvPr/>
        </p:nvSpPr>
        <p:spPr>
          <a:xfrm>
            <a:off x="1229058" y="2171726"/>
            <a:ext cx="890819" cy="369332"/>
          </a:xfrm>
          <a:prstGeom prst="rect">
            <a:avLst/>
          </a:prstGeom>
        </p:spPr>
        <p:txBody>
          <a:bodyPr wrap="square">
            <a:spAutoFit/>
          </a:bodyPr>
          <a:lstStyle/>
          <a:p>
            <a:pPr algn="ctr"/>
            <a:r>
              <a:rPr lang="en-US" dirty="0">
                <a:solidFill>
                  <a:srgbClr val="000000"/>
                </a:solidFill>
                <a:latin typeface="Arial"/>
                <a:cs typeface="Arial"/>
              </a:rPr>
              <a:t>Variety</a:t>
            </a:r>
            <a:endParaRPr lang="en-US" sz="1200" dirty="0"/>
          </a:p>
        </p:txBody>
      </p:sp>
      <p:sp>
        <p:nvSpPr>
          <p:cNvPr id="76" name="Rectangle 75"/>
          <p:cNvSpPr/>
          <p:nvPr/>
        </p:nvSpPr>
        <p:spPr>
          <a:xfrm>
            <a:off x="6277418" y="3337479"/>
            <a:ext cx="1620000" cy="540000"/>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latin typeface="+mn-lt"/>
              </a:rPr>
              <a:t>Hackathon</a:t>
            </a:r>
          </a:p>
        </p:txBody>
      </p:sp>
      <p:sp>
        <p:nvSpPr>
          <p:cNvPr id="93" name="Rectangle 92"/>
          <p:cNvSpPr/>
          <p:nvPr/>
        </p:nvSpPr>
        <p:spPr>
          <a:xfrm>
            <a:off x="4586135" y="3334631"/>
            <a:ext cx="1620000" cy="540000"/>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latin typeface="+mn-lt"/>
              </a:rPr>
              <a:t>Plugfest</a:t>
            </a:r>
          </a:p>
        </p:txBody>
      </p:sp>
      <p:grpSp>
        <p:nvGrpSpPr>
          <p:cNvPr id="36" name="Group 35"/>
          <p:cNvGrpSpPr/>
          <p:nvPr/>
        </p:nvGrpSpPr>
        <p:grpSpPr>
          <a:xfrm>
            <a:off x="1229832" y="1042962"/>
            <a:ext cx="798661" cy="614388"/>
            <a:chOff x="5742826" y="4755849"/>
            <a:chExt cx="2088685" cy="1403013"/>
          </a:xfrm>
        </p:grpSpPr>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162" y="4755849"/>
              <a:ext cx="863600" cy="723900"/>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5613" y="5434962"/>
              <a:ext cx="863600" cy="723900"/>
            </a:xfrm>
            <a:prstGeom prst="rect">
              <a:avLst/>
            </a:prstGeom>
          </p:spPr>
        </p:pic>
        <p:grpSp>
          <p:nvGrpSpPr>
            <p:cNvPr id="39" name="Group 38"/>
            <p:cNvGrpSpPr/>
            <p:nvPr/>
          </p:nvGrpSpPr>
          <p:grpSpPr>
            <a:xfrm>
              <a:off x="5742826" y="5022549"/>
              <a:ext cx="1257300" cy="914400"/>
              <a:chOff x="2137065" y="4600244"/>
              <a:chExt cx="1257300" cy="914400"/>
            </a:xfrm>
          </p:grpSpPr>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7065" y="4600244"/>
                <a:ext cx="1257300" cy="914400"/>
              </a:xfrm>
              <a:prstGeom prst="rect">
                <a:avLst/>
              </a:prstGeom>
            </p:spPr>
          </p:pic>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6252" y="4740720"/>
                <a:ext cx="445447" cy="423175"/>
              </a:xfrm>
              <a:prstGeom prst="rect">
                <a:avLst/>
              </a:prstGeom>
            </p:spPr>
          </p:pic>
        </p:grpSp>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7911" y="5086825"/>
              <a:ext cx="863600" cy="723900"/>
            </a:xfrm>
            <a:prstGeom prst="rect">
              <a:avLst/>
            </a:prstGeom>
          </p:spPr>
        </p:pic>
      </p:grpSp>
      <p:grpSp>
        <p:nvGrpSpPr>
          <p:cNvPr id="44" name="Group 43"/>
          <p:cNvGrpSpPr/>
          <p:nvPr/>
        </p:nvGrpSpPr>
        <p:grpSpPr>
          <a:xfrm>
            <a:off x="1395790" y="3643338"/>
            <a:ext cx="547310" cy="422086"/>
            <a:chOff x="2137065" y="4600244"/>
            <a:chExt cx="1257300" cy="914400"/>
          </a:xfrm>
        </p:grpSpPr>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7065" y="4600244"/>
              <a:ext cx="1257300" cy="914400"/>
            </a:xfrm>
            <a:prstGeom prst="rect">
              <a:avLst/>
            </a:prstGeom>
          </p:spPr>
        </p:pic>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6252" y="4740720"/>
              <a:ext cx="445447" cy="423175"/>
            </a:xfrm>
            <a:prstGeom prst="rect">
              <a:avLst/>
            </a:prstGeom>
          </p:spPr>
        </p:pic>
      </p:grpSp>
      <p:sp>
        <p:nvSpPr>
          <p:cNvPr id="32" name="Rectangle 31"/>
          <p:cNvSpPr/>
          <p:nvPr/>
        </p:nvSpPr>
        <p:spPr>
          <a:xfrm>
            <a:off x="6277418" y="2511408"/>
            <a:ext cx="1620000" cy="540000"/>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latin typeface="+mn-lt"/>
              </a:rPr>
              <a:t>Interoperability Experiment</a:t>
            </a:r>
          </a:p>
        </p:txBody>
      </p:sp>
      <p:sp>
        <p:nvSpPr>
          <p:cNvPr id="34" name="Rectangle 33"/>
          <p:cNvSpPr/>
          <p:nvPr/>
        </p:nvSpPr>
        <p:spPr>
          <a:xfrm>
            <a:off x="4586135" y="2510363"/>
            <a:ext cx="1620000" cy="540000"/>
          </a:xfrm>
          <a:prstGeom prst="rect">
            <a:avLst/>
          </a:prstGeom>
          <a:solidFill>
            <a:srgbClr val="6E94D7"/>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latin typeface="+mn-lt"/>
              </a:rPr>
              <a:t>Pilot </a:t>
            </a:r>
          </a:p>
        </p:txBody>
      </p:sp>
      <p:sp>
        <p:nvSpPr>
          <p:cNvPr id="47" name="Rectangle 46"/>
          <p:cNvSpPr/>
          <p:nvPr/>
        </p:nvSpPr>
        <p:spPr>
          <a:xfrm>
            <a:off x="7317932" y="1221267"/>
            <a:ext cx="1268191" cy="270286"/>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bg1">
                    <a:lumMod val="95000"/>
                  </a:schemeClr>
                </a:solidFill>
                <a:latin typeface="+mn-lt"/>
              </a:rPr>
              <a:t>100-200</a:t>
            </a:r>
          </a:p>
        </p:txBody>
      </p:sp>
      <p:sp>
        <p:nvSpPr>
          <p:cNvPr id="48" name="Rectangle 47"/>
          <p:cNvSpPr/>
          <p:nvPr/>
        </p:nvSpPr>
        <p:spPr>
          <a:xfrm>
            <a:off x="5986918" y="1204304"/>
            <a:ext cx="1286933" cy="287249"/>
          </a:xfrm>
          <a:prstGeom prst="rect">
            <a:avLst/>
          </a:prstGeom>
          <a:solidFill>
            <a:srgbClr val="E8F3FF">
              <a:alpha val="47000"/>
            </a:srgbClr>
          </a:solidFill>
          <a:ln w="12700"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latin typeface="+mn-lt"/>
              </a:rPr>
              <a:t>0-3</a:t>
            </a:r>
          </a:p>
        </p:txBody>
      </p:sp>
      <p:sp>
        <p:nvSpPr>
          <p:cNvPr id="4" name="Rectangle 3"/>
          <p:cNvSpPr/>
          <p:nvPr/>
        </p:nvSpPr>
        <p:spPr>
          <a:xfrm>
            <a:off x="6098741" y="969102"/>
            <a:ext cx="1745991" cy="276999"/>
          </a:xfrm>
          <a:prstGeom prst="rect">
            <a:avLst/>
          </a:prstGeom>
        </p:spPr>
        <p:txBody>
          <a:bodyPr wrap="none">
            <a:spAutoFit/>
          </a:bodyPr>
          <a:lstStyle/>
          <a:p>
            <a:r>
              <a:rPr lang="en-US" sz="1200" dirty="0">
                <a:solidFill>
                  <a:srgbClr val="000000"/>
                </a:solidFill>
                <a:latin typeface="Arial"/>
                <a:cs typeface="Arial"/>
              </a:rPr>
              <a:t>Number of Participants</a:t>
            </a:r>
            <a:endParaRPr lang="en-US" sz="1200" dirty="0"/>
          </a:p>
        </p:txBody>
      </p:sp>
      <p:sp>
        <p:nvSpPr>
          <p:cNvPr id="5" name="Rectangle 4"/>
          <p:cNvSpPr/>
          <p:nvPr/>
        </p:nvSpPr>
        <p:spPr bwMode="auto">
          <a:xfrm>
            <a:off x="5886451" y="969102"/>
            <a:ext cx="2743752" cy="591071"/>
          </a:xfrm>
          <a:prstGeom prst="rect">
            <a:avLst/>
          </a:prstGeom>
          <a:noFill/>
          <a:ln w="12700" cap="flat" cmpd="sng" algn="ctr">
            <a:solidFill>
              <a:srgbClr val="969696"/>
            </a:solidFill>
            <a:prstDash val="solid"/>
            <a:round/>
            <a:headEnd type="none" w="med" len="med"/>
            <a:tailEnd type="none" w="med" len="med"/>
          </a:ln>
          <a:effectLst/>
        </p:spPr>
        <p:txBody>
          <a:bodyPr rtlCol="0" anchor="ctr"/>
          <a:lstStyle/>
          <a:p>
            <a:pPr algn="ctr"/>
            <a:endParaRPr lang="en-US"/>
          </a:p>
        </p:txBody>
      </p:sp>
      <p:sp>
        <p:nvSpPr>
          <p:cNvPr id="30" name="Rectangle 29"/>
          <p:cNvSpPr/>
          <p:nvPr/>
        </p:nvSpPr>
        <p:spPr>
          <a:xfrm>
            <a:off x="2686050" y="4329139"/>
            <a:ext cx="855242" cy="276999"/>
          </a:xfrm>
          <a:prstGeom prst="rect">
            <a:avLst/>
          </a:prstGeom>
        </p:spPr>
        <p:txBody>
          <a:bodyPr wrap="square">
            <a:spAutoFit/>
          </a:bodyPr>
          <a:lstStyle/>
          <a:p>
            <a:pPr algn="ctr"/>
            <a:r>
              <a:rPr lang="en-US" sz="1200" dirty="0">
                <a:solidFill>
                  <a:srgbClr val="000000"/>
                </a:solidFill>
                <a:latin typeface="Arial"/>
                <a:cs typeface="Arial"/>
              </a:rPr>
              <a:t>Regular</a:t>
            </a:r>
            <a:endParaRPr lang="en-US" sz="1200" dirty="0"/>
          </a:p>
        </p:txBody>
      </p:sp>
      <p:sp>
        <p:nvSpPr>
          <p:cNvPr id="31" name="Rectangle 30"/>
          <p:cNvSpPr/>
          <p:nvPr/>
        </p:nvSpPr>
        <p:spPr>
          <a:xfrm>
            <a:off x="5886450" y="4271989"/>
            <a:ext cx="1143000" cy="276999"/>
          </a:xfrm>
          <a:prstGeom prst="rect">
            <a:avLst/>
          </a:prstGeom>
        </p:spPr>
        <p:txBody>
          <a:bodyPr wrap="square">
            <a:spAutoFit/>
          </a:bodyPr>
          <a:lstStyle/>
          <a:p>
            <a:pPr algn="ctr"/>
            <a:r>
              <a:rPr lang="en-US" sz="1200" dirty="0">
                <a:solidFill>
                  <a:srgbClr val="000000"/>
                </a:solidFill>
                <a:latin typeface="Arial"/>
                <a:cs typeface="Arial"/>
              </a:rPr>
              <a:t>Ad hoc</a:t>
            </a:r>
            <a:endParaRPr lang="en-US" sz="1200" dirty="0"/>
          </a:p>
        </p:txBody>
      </p:sp>
      <p:cxnSp>
        <p:nvCxnSpPr>
          <p:cNvPr id="6" name="Straight Connector 5">
            <a:extLst>
              <a:ext uri="{FF2B5EF4-FFF2-40B4-BE49-F238E27FC236}">
                <a16:creationId xmlns:a16="http://schemas.microsoft.com/office/drawing/2014/main" id="{1D618AC4-3E07-394E-A5BE-DFAFA4CDED35}"/>
              </a:ext>
            </a:extLst>
          </p:cNvPr>
          <p:cNvCxnSpPr>
            <a:cxnSpLocks/>
          </p:cNvCxnSpPr>
          <p:nvPr/>
        </p:nvCxnSpPr>
        <p:spPr bwMode="auto">
          <a:xfrm>
            <a:off x="4514850" y="969102"/>
            <a:ext cx="0" cy="3613952"/>
          </a:xfrm>
          <a:prstGeom prst="line">
            <a:avLst/>
          </a:prstGeom>
          <a:noFill/>
          <a:ln w="12700" cap="flat" cmpd="sng" algn="ctr">
            <a:solidFill>
              <a:srgbClr val="969696"/>
            </a:solidFill>
            <a:prstDash val="sysDash"/>
            <a:round/>
            <a:headEnd type="none" w="med" len="med"/>
            <a:tailEnd type="none" w="med" len="med"/>
          </a:ln>
          <a:effectLst/>
        </p:spPr>
      </p:cxnSp>
    </p:spTree>
    <p:extLst>
      <p:ext uri="{BB962C8B-B14F-4D97-AF65-F5344CB8AC3E}">
        <p14:creationId xmlns:p14="http://schemas.microsoft.com/office/powerpoint/2010/main" val="2841457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6" y="-20127"/>
            <a:ext cx="7829956" cy="769441"/>
          </a:xfrm>
        </p:spPr>
        <p:txBody>
          <a:bodyPr/>
          <a:lstStyle/>
          <a:p>
            <a:r>
              <a:rPr lang="en-US" dirty="0"/>
              <a:t>Testbed 14 </a:t>
            </a:r>
            <a:r>
              <a:rPr lang="en-US" dirty="0" smtClean="0"/>
              <a:t>EOC/EP – Application Portability Extended</a:t>
            </a:r>
            <a:endParaRPr lang="en-GB" dirty="0"/>
          </a:p>
        </p:txBody>
      </p:sp>
      <p:pic>
        <p:nvPicPr>
          <p:cNvPr id="4" name="Picture 3"/>
          <p:cNvPicPr>
            <a:picLocks noChangeAspect="1"/>
          </p:cNvPicPr>
          <p:nvPr/>
        </p:nvPicPr>
        <p:blipFill>
          <a:blip r:embed="rId2"/>
          <a:stretch>
            <a:fillRect/>
          </a:stretch>
        </p:blipFill>
        <p:spPr>
          <a:xfrm>
            <a:off x="2611499" y="533078"/>
            <a:ext cx="5225378" cy="2317457"/>
          </a:xfrm>
          <a:prstGeom prst="rect">
            <a:avLst/>
          </a:prstGeom>
        </p:spPr>
      </p:pic>
      <p:sp>
        <p:nvSpPr>
          <p:cNvPr id="5" name="TextBox 4"/>
          <p:cNvSpPr txBox="1"/>
          <p:nvPr/>
        </p:nvSpPr>
        <p:spPr>
          <a:xfrm>
            <a:off x="143086" y="2896585"/>
            <a:ext cx="8921973" cy="1577098"/>
          </a:xfrm>
          <a:prstGeom prst="rect">
            <a:avLst/>
          </a:prstGeom>
          <a:noFill/>
        </p:spPr>
        <p:txBody>
          <a:bodyPr wrap="square" rtlCol="0">
            <a:spAutoFit/>
          </a:bodyPr>
          <a:lstStyle/>
          <a:p>
            <a:pPr indent="-257175">
              <a:lnSpc>
                <a:spcPct val="119000"/>
              </a:lnSpc>
              <a:spcBef>
                <a:spcPct val="20000"/>
              </a:spcBef>
              <a:buClr>
                <a:schemeClr val="accent1"/>
              </a:buClr>
              <a:buFont typeface="Arial" panose="020B0604020202020204" pitchFamily="34" charset="0"/>
              <a:buChar char="•"/>
            </a:pPr>
            <a:r>
              <a:rPr lang="en-GB" dirty="0" smtClean="0">
                <a:solidFill>
                  <a:schemeClr val="bg2"/>
                </a:solidFill>
                <a:latin typeface="Verdana"/>
                <a:cs typeface="Verdana"/>
              </a:rPr>
              <a:t>From Application Packages to Application Chaining </a:t>
            </a:r>
          </a:p>
          <a:p>
            <a:pPr lvl="2" indent="-257175">
              <a:lnSpc>
                <a:spcPct val="119000"/>
              </a:lnSpc>
              <a:spcBef>
                <a:spcPct val="20000"/>
              </a:spcBef>
              <a:buClr>
                <a:schemeClr val="accent1"/>
              </a:buClr>
              <a:buFont typeface="Wingdings" panose="05000000000000000000" pitchFamily="2" charset="2"/>
              <a:buChar char="§"/>
            </a:pPr>
            <a:r>
              <a:rPr lang="en-GB" dirty="0" smtClean="0">
                <a:solidFill>
                  <a:schemeClr val="bg2"/>
                </a:solidFill>
                <a:latin typeface="Verdana"/>
                <a:cs typeface="Verdana"/>
              </a:rPr>
              <a:t>Simple workflows of Applications </a:t>
            </a:r>
          </a:p>
          <a:p>
            <a:pPr indent="-257175">
              <a:lnSpc>
                <a:spcPct val="119000"/>
              </a:lnSpc>
              <a:spcBef>
                <a:spcPct val="20000"/>
              </a:spcBef>
              <a:buClr>
                <a:schemeClr val="accent1"/>
              </a:buClr>
              <a:buFont typeface="Arial" panose="020B0604020202020204" pitchFamily="34" charset="0"/>
              <a:buChar char="•"/>
            </a:pPr>
            <a:r>
              <a:rPr lang="en-GB" dirty="0" smtClean="0">
                <a:solidFill>
                  <a:schemeClr val="bg2"/>
                </a:solidFill>
                <a:latin typeface="Verdana"/>
                <a:cs typeface="Verdana"/>
              </a:rPr>
              <a:t>From fully open </a:t>
            </a:r>
            <a:r>
              <a:rPr lang="en-GB" dirty="0" smtClean="0">
                <a:solidFill>
                  <a:schemeClr val="bg2"/>
                </a:solidFill>
                <a:latin typeface="Verdana"/>
                <a:cs typeface="Verdana"/>
              </a:rPr>
              <a:t>Exchanges </a:t>
            </a:r>
            <a:r>
              <a:rPr lang="en-GB" dirty="0" smtClean="0">
                <a:solidFill>
                  <a:schemeClr val="bg2"/>
                </a:solidFill>
                <a:latin typeface="Verdana"/>
                <a:cs typeface="Verdana"/>
              </a:rPr>
              <a:t>to Secure Commercial Interfaces</a:t>
            </a:r>
          </a:p>
          <a:p>
            <a:pPr lvl="2" indent="-257175">
              <a:lnSpc>
                <a:spcPct val="119000"/>
              </a:lnSpc>
              <a:spcBef>
                <a:spcPct val="20000"/>
              </a:spcBef>
              <a:buClr>
                <a:schemeClr val="accent1"/>
              </a:buClr>
              <a:buFont typeface="Wingdings" panose="05000000000000000000" pitchFamily="2" charset="2"/>
              <a:buChar char="§"/>
            </a:pPr>
            <a:r>
              <a:rPr lang="en-GB" dirty="0" smtClean="0">
                <a:solidFill>
                  <a:schemeClr val="bg2"/>
                </a:solidFill>
                <a:latin typeface="Verdana"/>
                <a:cs typeface="Verdana"/>
              </a:rPr>
              <a:t>Authentication, Authorisation and Billing</a:t>
            </a:r>
            <a:endParaRPr lang="en-GB" dirty="0">
              <a:solidFill>
                <a:schemeClr val="bg2"/>
              </a:solidFill>
              <a:latin typeface="Verdana"/>
              <a:cs typeface="Verdana"/>
            </a:endParaRPr>
          </a:p>
        </p:txBody>
      </p:sp>
      <p:sp>
        <p:nvSpPr>
          <p:cNvPr id="6" name="Multiply 5"/>
          <p:cNvSpPr/>
          <p:nvPr/>
        </p:nvSpPr>
        <p:spPr>
          <a:xfrm>
            <a:off x="3532611" y="1953790"/>
            <a:ext cx="526273" cy="36839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ultiply 6"/>
          <p:cNvSpPr/>
          <p:nvPr/>
        </p:nvSpPr>
        <p:spPr>
          <a:xfrm>
            <a:off x="6724240" y="2079877"/>
            <a:ext cx="526273" cy="36839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rot="19208423">
            <a:off x="-73315" y="1216022"/>
            <a:ext cx="2263467" cy="430887"/>
          </a:xfrm>
          <a:prstGeom prst="rect">
            <a:avLst/>
          </a:prstGeom>
          <a:noFill/>
        </p:spPr>
        <p:txBody>
          <a:bodyPr wrap="square" rtlCol="0">
            <a:spAutoFit/>
          </a:bodyPr>
          <a:lstStyle/>
          <a:p>
            <a:r>
              <a:rPr lang="en-GB" sz="1100" b="1" dirty="0" smtClean="0">
                <a:solidFill>
                  <a:schemeClr val="accent1">
                    <a:lumMod val="40000"/>
                    <a:lumOff val="60000"/>
                  </a:schemeClr>
                </a:solidFill>
              </a:rPr>
              <a:t>See WGISS #45 Presentation for T13-EOC</a:t>
            </a:r>
            <a:endParaRPr lang="en-GB" sz="1100" b="1" dirty="0">
              <a:solidFill>
                <a:schemeClr val="accent1">
                  <a:lumMod val="40000"/>
                  <a:lumOff val="60000"/>
                </a:schemeClr>
              </a:solidFill>
            </a:endParaRPr>
          </a:p>
        </p:txBody>
      </p:sp>
    </p:spTree>
    <p:extLst>
      <p:ext uri="{BB962C8B-B14F-4D97-AF65-F5344CB8AC3E}">
        <p14:creationId xmlns:p14="http://schemas.microsoft.com/office/powerpoint/2010/main" val="4102605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Testbed 14-EOC - Participants</a:t>
            </a:r>
            <a:endParaRPr lang="en-GB" dirty="0"/>
          </a:p>
        </p:txBody>
      </p:sp>
      <p:pic>
        <p:nvPicPr>
          <p:cNvPr id="9" name="Picture 1"/>
          <p:cNvPicPr/>
          <p:nvPr/>
        </p:nvPicPr>
        <p:blipFill>
          <a:blip r:embed="rId2"/>
          <a:stretch/>
        </p:blipFill>
        <p:spPr>
          <a:xfrm>
            <a:off x="2287735" y="2324028"/>
            <a:ext cx="2015640" cy="587520"/>
          </a:xfrm>
          <a:prstGeom prst="rect">
            <a:avLst/>
          </a:prstGeom>
          <a:ln>
            <a:noFill/>
          </a:ln>
        </p:spPr>
      </p:pic>
      <p:pic>
        <p:nvPicPr>
          <p:cNvPr id="10" name="Picture 2"/>
          <p:cNvPicPr/>
          <p:nvPr/>
        </p:nvPicPr>
        <p:blipFill>
          <a:blip r:embed="rId3"/>
          <a:stretch/>
        </p:blipFill>
        <p:spPr>
          <a:xfrm>
            <a:off x="4924375" y="2288388"/>
            <a:ext cx="2079000" cy="695160"/>
          </a:xfrm>
          <a:prstGeom prst="rect">
            <a:avLst/>
          </a:prstGeom>
          <a:ln>
            <a:noFill/>
          </a:ln>
        </p:spPr>
      </p:pic>
      <p:pic>
        <p:nvPicPr>
          <p:cNvPr id="11" name="Image 1"/>
          <p:cNvPicPr/>
          <p:nvPr/>
        </p:nvPicPr>
        <p:blipFill>
          <a:blip r:embed="rId4"/>
          <a:stretch/>
        </p:blipFill>
        <p:spPr>
          <a:xfrm>
            <a:off x="6211735" y="1507908"/>
            <a:ext cx="2087640" cy="521640"/>
          </a:xfrm>
          <a:prstGeom prst="rect">
            <a:avLst/>
          </a:prstGeom>
          <a:ln>
            <a:noFill/>
          </a:ln>
        </p:spPr>
      </p:pic>
      <p:pic>
        <p:nvPicPr>
          <p:cNvPr id="12" name="Picture 11"/>
          <p:cNvPicPr/>
          <p:nvPr/>
        </p:nvPicPr>
        <p:blipFill>
          <a:blip r:embed="rId5"/>
          <a:stretch/>
        </p:blipFill>
        <p:spPr>
          <a:xfrm>
            <a:off x="3573655" y="1471908"/>
            <a:ext cx="2035800" cy="693360"/>
          </a:xfrm>
          <a:prstGeom prst="rect">
            <a:avLst/>
          </a:prstGeom>
          <a:ln>
            <a:noFill/>
          </a:ln>
        </p:spPr>
      </p:pic>
      <p:pic>
        <p:nvPicPr>
          <p:cNvPr id="13" name="Image 9"/>
          <p:cNvPicPr/>
          <p:nvPr/>
        </p:nvPicPr>
        <p:blipFill>
          <a:blip r:embed="rId6"/>
          <a:stretch/>
        </p:blipFill>
        <p:spPr>
          <a:xfrm>
            <a:off x="1002175" y="1579908"/>
            <a:ext cx="2138760" cy="431640"/>
          </a:xfrm>
          <a:prstGeom prst="rect">
            <a:avLst/>
          </a:prstGeom>
          <a:ln>
            <a:noFill/>
          </a:ln>
        </p:spPr>
      </p:pic>
    </p:spTree>
    <p:extLst>
      <p:ext uri="{BB962C8B-B14F-4D97-AF65-F5344CB8AC3E}">
        <p14:creationId xmlns:p14="http://schemas.microsoft.com/office/powerpoint/2010/main" val="3557049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OGC T14-EOC Outcomes</a:t>
            </a:r>
            <a:endParaRPr lang="en-GB" dirty="0"/>
          </a:p>
        </p:txBody>
      </p:sp>
      <p:sp>
        <p:nvSpPr>
          <p:cNvPr id="3" name="Content Placeholder 2"/>
          <p:cNvSpPr>
            <a:spLocks noGrp="1"/>
          </p:cNvSpPr>
          <p:nvPr>
            <p:ph idx="1"/>
          </p:nvPr>
        </p:nvSpPr>
        <p:spPr/>
        <p:txBody>
          <a:bodyPr>
            <a:normAutofit/>
          </a:bodyPr>
          <a:lstStyle/>
          <a:p>
            <a:r>
              <a:rPr lang="en-GB" dirty="0" smtClean="0"/>
              <a:t>Formal -&gt; Engineering </a:t>
            </a:r>
            <a:r>
              <a:rPr lang="en-GB" dirty="0"/>
              <a:t>Reports:</a:t>
            </a:r>
          </a:p>
          <a:p>
            <a:pPr>
              <a:buFont typeface="Arial" panose="020B0604020202020204" pitchFamily="34" charset="0"/>
              <a:buChar char="•"/>
            </a:pPr>
            <a:r>
              <a:rPr lang="en-US" sz="1400" dirty="0">
                <a:hlinkClick r:id="rId2"/>
              </a:rPr>
              <a:t>OGC Testbed-14: Application Package Engineering </a:t>
            </a:r>
            <a:r>
              <a:rPr lang="en-US" sz="1400" dirty="0" smtClean="0">
                <a:hlinkClick r:id="rId2"/>
              </a:rPr>
              <a:t>Report</a:t>
            </a:r>
            <a:r>
              <a:rPr lang="en-US" sz="1400" dirty="0" smtClean="0"/>
              <a:t> (18-049r1)</a:t>
            </a:r>
          </a:p>
          <a:p>
            <a:pPr>
              <a:buFont typeface="Arial" panose="020B0604020202020204" pitchFamily="34" charset="0"/>
              <a:buChar char="•"/>
            </a:pPr>
            <a:r>
              <a:rPr lang="en-US" sz="1400" dirty="0" smtClean="0">
                <a:hlinkClick r:id="rId3"/>
              </a:rPr>
              <a:t>OGC </a:t>
            </a:r>
            <a:r>
              <a:rPr lang="en-US" sz="1400" dirty="0">
                <a:hlinkClick r:id="rId3"/>
              </a:rPr>
              <a:t>Testbed-14: ADES &amp; EMS Results and Best Practices Engineering </a:t>
            </a:r>
            <a:r>
              <a:rPr lang="en-US" sz="1400" dirty="0" smtClean="0">
                <a:hlinkClick r:id="rId3"/>
              </a:rPr>
              <a:t>Report</a:t>
            </a:r>
            <a:r>
              <a:rPr lang="en-US" sz="1400" dirty="0" smtClean="0"/>
              <a:t> (18-050r1)</a:t>
            </a:r>
          </a:p>
          <a:p>
            <a:pPr>
              <a:buFont typeface="Arial" panose="020B0604020202020204" pitchFamily="34" charset="0"/>
              <a:buChar char="•"/>
            </a:pPr>
            <a:r>
              <a:rPr lang="en-US" sz="1400" dirty="0">
                <a:hlinkClick r:id="rId4"/>
              </a:rPr>
              <a:t>OGC Testbed-14: </a:t>
            </a:r>
            <a:r>
              <a:rPr lang="en-US" sz="1400" dirty="0" err="1">
                <a:hlinkClick r:id="rId4"/>
              </a:rPr>
              <a:t>Authorisation</a:t>
            </a:r>
            <a:r>
              <a:rPr lang="en-US" sz="1400" dirty="0">
                <a:hlinkClick r:id="rId4"/>
              </a:rPr>
              <a:t>, Authentication, &amp; Billing Engineering </a:t>
            </a:r>
            <a:r>
              <a:rPr lang="en-US" sz="1400" dirty="0" smtClean="0">
                <a:hlinkClick r:id="rId4"/>
              </a:rPr>
              <a:t>Report</a:t>
            </a:r>
            <a:r>
              <a:rPr lang="en-US" sz="1400" dirty="0" smtClean="0"/>
              <a:t> (18-057)</a:t>
            </a:r>
          </a:p>
          <a:p>
            <a:pPr>
              <a:buFont typeface="Arial" panose="020B0604020202020204" pitchFamily="34" charset="0"/>
              <a:buChar char="•"/>
            </a:pPr>
            <a:endParaRPr lang="en-US" sz="1400" dirty="0"/>
          </a:p>
          <a:p>
            <a:pPr indent="0"/>
            <a:r>
              <a:rPr lang="en-US" sz="1400" dirty="0" smtClean="0"/>
              <a:t>Informal -&gt; Blog post</a:t>
            </a:r>
          </a:p>
          <a:p>
            <a:pPr marL="285750" indent="-285750">
              <a:buFont typeface="Arial" panose="020B0604020202020204" pitchFamily="34" charset="0"/>
              <a:buChar char="•"/>
            </a:pPr>
            <a:r>
              <a:rPr lang="en-US" sz="1400" dirty="0">
                <a:hlinkClick r:id="rId5"/>
              </a:rPr>
              <a:t>OGC’s Testbed-14 conclusion and demo event at </a:t>
            </a:r>
            <a:r>
              <a:rPr lang="en-US" sz="1400" dirty="0" smtClean="0">
                <a:hlinkClick r:id="rId5"/>
              </a:rPr>
              <a:t>ESA/ESRIN</a:t>
            </a:r>
            <a:endParaRPr lang="en-US" sz="1400" dirty="0" smtClean="0"/>
          </a:p>
          <a:p>
            <a:pPr marL="285750" indent="-285750">
              <a:buFont typeface="Arial" panose="020B0604020202020204" pitchFamily="34" charset="0"/>
              <a:buChar char="•"/>
            </a:pPr>
            <a:r>
              <a:rPr lang="en-US" sz="1400" dirty="0" smtClean="0"/>
              <a:t>Links to presentations on:</a:t>
            </a:r>
          </a:p>
          <a:p>
            <a:pPr marL="1095750" lvl="1" indent="-285750">
              <a:buFont typeface="Arial" panose="020B0604020202020204" pitchFamily="34" charset="0"/>
              <a:buChar char="•"/>
            </a:pPr>
            <a:r>
              <a:rPr lang="en-US" sz="1000" dirty="0" smtClean="0"/>
              <a:t>Summary of Testbed 14</a:t>
            </a:r>
          </a:p>
          <a:p>
            <a:pPr marL="1095750" lvl="1" indent="-285750">
              <a:buFont typeface="Arial" panose="020B0604020202020204" pitchFamily="34" charset="0"/>
              <a:buChar char="•"/>
            </a:pPr>
            <a:r>
              <a:rPr lang="en-US" sz="1000" dirty="0" smtClean="0"/>
              <a:t>EOC Thread </a:t>
            </a:r>
          </a:p>
          <a:p>
            <a:pPr marL="1095750" lvl="1" indent="-285750">
              <a:buFont typeface="Arial" panose="020B0604020202020204" pitchFamily="34" charset="0"/>
              <a:buChar char="•"/>
            </a:pPr>
            <a:r>
              <a:rPr lang="en-US" sz="1000" dirty="0" smtClean="0"/>
              <a:t>Coverages/WCS for EO Low Level (Swath) data </a:t>
            </a:r>
          </a:p>
          <a:p>
            <a:pPr marL="1095750" lvl="1" indent="-285750">
              <a:buFont typeface="Arial" panose="020B0604020202020204" pitchFamily="34" charset="0"/>
              <a:buChar char="•"/>
            </a:pPr>
            <a:r>
              <a:rPr lang="en-US" sz="1000" dirty="0" smtClean="0"/>
              <a:t>Machine Learning in Spatial Data Infrastructures (EO Focused)</a:t>
            </a:r>
          </a:p>
          <a:p>
            <a:pPr marL="1095750" lvl="1" indent="-285750">
              <a:buFont typeface="Arial" panose="020B0604020202020204" pitchFamily="34" charset="0"/>
              <a:buChar char="•"/>
            </a:pPr>
            <a:r>
              <a:rPr lang="en-US" sz="1000" dirty="0" smtClean="0"/>
              <a:t>Security in Federated Clouds + Federated Cloud</a:t>
            </a:r>
          </a:p>
          <a:p>
            <a:pPr marL="1095750" lvl="1" indent="-285750">
              <a:buFont typeface="Arial" panose="020B0604020202020204" pitchFamily="34" charset="0"/>
              <a:buChar char="•"/>
            </a:pPr>
            <a:r>
              <a:rPr lang="en-US" sz="1000" dirty="0" smtClean="0"/>
              <a:t>WFS3 as an example of new OGC OWS Services</a:t>
            </a:r>
          </a:p>
          <a:p>
            <a:pPr marL="1095750" lvl="1" indent="-285750">
              <a:buFont typeface="Arial" panose="020B0604020202020204" pitchFamily="34" charset="0"/>
              <a:buChar char="•"/>
            </a:pPr>
            <a:endParaRPr lang="en-US" sz="1400" dirty="0"/>
          </a:p>
          <a:p>
            <a:pPr indent="0"/>
            <a:endParaRPr lang="en-GB" sz="1400" dirty="0"/>
          </a:p>
        </p:txBody>
      </p:sp>
    </p:spTree>
    <p:extLst>
      <p:ext uri="{BB962C8B-B14F-4D97-AF65-F5344CB8AC3E}">
        <p14:creationId xmlns:p14="http://schemas.microsoft.com/office/powerpoint/2010/main" val="4026786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38025" y="78941"/>
            <a:ext cx="5957989" cy="4468492"/>
          </a:xfrm>
          <a:prstGeom prst="rect">
            <a:avLst/>
          </a:prstGeom>
        </p:spPr>
      </p:pic>
    </p:spTree>
    <p:extLst>
      <p:ext uri="{BB962C8B-B14F-4D97-AF65-F5344CB8AC3E}">
        <p14:creationId xmlns:p14="http://schemas.microsoft.com/office/powerpoint/2010/main" val="1987222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p:cNvPicPr>
          <p:nvPr>
            <p:ph idx="1"/>
          </p:nvPr>
        </p:nvPicPr>
        <p:blipFill>
          <a:blip r:embed="rId2"/>
          <a:stretch/>
        </p:blipFill>
        <p:spPr>
          <a:xfrm>
            <a:off x="914400" y="161331"/>
            <a:ext cx="6862617" cy="4384354"/>
          </a:xfrm>
          <a:prstGeom prst="rect">
            <a:avLst/>
          </a:prstGeom>
          <a:ln>
            <a:noFill/>
          </a:ln>
        </p:spPr>
      </p:pic>
      <p:sp>
        <p:nvSpPr>
          <p:cNvPr id="7" name="Title 1"/>
          <p:cNvSpPr>
            <a:spLocks noGrp="1"/>
          </p:cNvSpPr>
          <p:nvPr>
            <p:ph type="title"/>
          </p:nvPr>
        </p:nvSpPr>
        <p:spPr>
          <a:xfrm>
            <a:off x="143086" y="149150"/>
            <a:ext cx="7174846" cy="430887"/>
          </a:xfrm>
        </p:spPr>
        <p:txBody>
          <a:bodyPr/>
          <a:lstStyle/>
          <a:p>
            <a:r>
              <a:rPr lang="en-GB" dirty="0" smtClean="0"/>
              <a:t>OGC T14-EOC - Scenario</a:t>
            </a:r>
            <a:endParaRPr lang="en-GB" dirty="0"/>
          </a:p>
        </p:txBody>
      </p:sp>
    </p:spTree>
    <p:extLst>
      <p:ext uri="{BB962C8B-B14F-4D97-AF65-F5344CB8AC3E}">
        <p14:creationId xmlns:p14="http://schemas.microsoft.com/office/powerpoint/2010/main" val="2515701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2279E-2C4C-4C93-8498-455A58D1433E}">
  <ds:schemaRef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f2760952-b3bb-408f-ace6-eb1e07642b86"/>
    <ds:schemaRef ds:uri="http://purl.org/dc/elements/1.1/"/>
  </ds:schemaRefs>
</ds:datastoreItem>
</file>

<file path=customXml/itemProps2.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 Presentation 16-9</Template>
  <TotalTime>0</TotalTime>
  <Words>1214</Words>
  <Application>Microsoft Office PowerPoint</Application>
  <PresentationFormat>On-screen Show (16:9)</PresentationFormat>
  <Paragraphs>230</Paragraphs>
  <Slides>24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MS PGothic</vt:lpstr>
      <vt:lpstr>MS PGothic</vt:lpstr>
      <vt:lpstr>Arial</vt:lpstr>
      <vt:lpstr>Calibri</vt:lpstr>
      <vt:lpstr>CG Times</vt:lpstr>
      <vt:lpstr>DejaVu Sans</vt:lpstr>
      <vt:lpstr>Helvetica Light</vt:lpstr>
      <vt:lpstr>Symbol</vt:lpstr>
      <vt:lpstr>Times New Roman</vt:lpstr>
      <vt:lpstr>Verdana</vt:lpstr>
      <vt:lpstr>Wingdings</vt:lpstr>
      <vt:lpstr>Esa presentation</vt:lpstr>
      <vt:lpstr>PowerPoint Presentation</vt:lpstr>
      <vt:lpstr>OGC Testbeds - Recall</vt:lpstr>
      <vt:lpstr>OGC IP and other OGC Programs</vt:lpstr>
      <vt:lpstr>OGC IP - Types of Initiatives</vt:lpstr>
      <vt:lpstr>Testbed 14 EOC/EP – Application Portability Extended</vt:lpstr>
      <vt:lpstr>Testbed 14-EOC - Participants</vt:lpstr>
      <vt:lpstr>OGC T14-EOC Outcomes</vt:lpstr>
      <vt:lpstr>PowerPoint Presentation</vt:lpstr>
      <vt:lpstr>OGC T14-EOC - Scenario</vt:lpstr>
      <vt:lpstr>Catalogue Gateway</vt:lpstr>
      <vt:lpstr>Application Package – Algorithm Portability</vt:lpstr>
      <vt:lpstr>Application Package – Example Workflow/Application</vt:lpstr>
      <vt:lpstr>Application Package – Execution via CWL Engine</vt:lpstr>
      <vt:lpstr>PowerPoint Presentation</vt:lpstr>
      <vt:lpstr>PowerPoint Presentation</vt:lpstr>
      <vt:lpstr>Testbed 15-EOPAD – NASA / ESA Sponsorship</vt:lpstr>
      <vt:lpstr>Testbed 15-EOPAD – Use Case + Deliverables</vt:lpstr>
      <vt:lpstr>Testbed 15-EOPAD – Participants &amp; Schedule</vt:lpstr>
      <vt:lpstr>ESA Sponsored Activities in OGC IP</vt:lpstr>
      <vt:lpstr>PowerPoint Presentation</vt:lpstr>
      <vt:lpstr>OGC API Hackathon 2019</vt:lpstr>
      <vt:lpstr>PowerPoint Presentation</vt:lpstr>
      <vt:lpstr>Remarks &amp; Conclusion</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OGC Testbeds 14 and 15</dc:title>
  <dc:subject>OGC Testbeds 14 and 15</dc:subject>
  <dc:creator>Cristiano Lopes</dc:creator>
  <cp:keywords/>
  <dc:description/>
  <cp:lastModifiedBy>Cristiano Lopes</cp:lastModifiedBy>
  <cp:revision>33</cp:revision>
  <cp:lastPrinted>2008-08-26T16:26:23Z</cp:lastPrinted>
  <dcterms:created xsi:type="dcterms:W3CDTF">2019-05-01T02:06:55Z</dcterms:created>
  <dcterms:modified xsi:type="dcterms:W3CDTF">2019-05-02T03:41:53Z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Cristiano Lopes</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For Information Only</vt:lpwstr>
  </property>
  <property fmtid="{D5CDD505-2E9C-101B-9397-08002B2CF9AE}" pid="20" name="bmsSiteName">
    <vt:lpwstr/>
  </property>
  <property fmtid="{D5CDD505-2E9C-101B-9397-08002B2CF9AE}" pid="21" name="Originating Organisation">
    <vt:lpwstr>EOP-SDD</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1</vt:i4>
  </property>
  <property fmtid="{D5CDD505-2E9C-101B-9397-08002B2CF9AE}" pid="28" name="Revision">
    <vt:i4>0</vt:i4>
  </property>
  <property fmtid="{D5CDD505-2E9C-101B-9397-08002B2CF9AE}" pid="29" name="Issue Date">
    <vt:filetime>2019-05-01T22:00:00Z</vt:filetime>
  </property>
  <property fmtid="{D5CDD505-2E9C-101B-9397-08002B2CF9AE}" pid="30" name="Organisational_x0020_entity">
    <vt:lpwstr>EOP-SDD</vt:lpwstr>
  </property>
</Properties>
</file>