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311" r:id="rId2"/>
    <p:sldId id="305" r:id="rId3"/>
    <p:sldId id="312" r:id="rId4"/>
    <p:sldId id="298" r:id="rId5"/>
    <p:sldId id="307" r:id="rId6"/>
    <p:sldId id="290" r:id="rId7"/>
    <p:sldId id="310" r:id="rId8"/>
    <p:sldId id="313" r:id="rId9"/>
    <p:sldId id="308" r:id="rId10"/>
    <p:sldId id="309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4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91A11-4CEB-4CD4-A6E5-D215AFC46BF0}" type="datetimeFigureOut">
              <a:rPr lang="en-US" smtClean="0"/>
              <a:pPr/>
              <a:t>01-May-19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6A5F5-D3D2-4783-9393-28FC2C7EC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01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6A5F5-D3D2-4783-9393-28FC2C7EC19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6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896-2470-48CB-9318-9ADC87D42D44}" type="datetime1">
              <a:rPr lang="en-US" smtClean="0"/>
              <a:t>01-May-19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8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E25F-6229-4DE9-B74D-454521D97768}" type="datetime1">
              <a:rPr lang="en-US" smtClean="0"/>
              <a:t>01-May-19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1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1EC6-9351-473F-8EE9-666680298653}" type="datetime1">
              <a:rPr lang="en-US" smtClean="0"/>
              <a:t>01-May-19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7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6C4D-912A-4A13-83E6-AE6CCE38C168}" type="datetime1">
              <a:rPr lang="en-US" smtClean="0"/>
              <a:t>01-May-19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7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333F4-5FD0-4D1E-A993-1DFBE111705E}" type="datetime1">
              <a:rPr lang="en-US" smtClean="0"/>
              <a:t>01-May-19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4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AD0B-7729-4EC9-B1CF-59621C68D3CC}" type="datetime1">
              <a:rPr lang="en-US" smtClean="0"/>
              <a:t>01-May-19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9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C1EB-8D4A-4C92-89D7-097340E4FA13}" type="datetime1">
              <a:rPr lang="en-US" smtClean="0"/>
              <a:t>01-May-19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0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AC0D-F14F-4804-A412-4BC73675912A}" type="datetime1">
              <a:rPr lang="en-US" smtClean="0"/>
              <a:t>01-May-19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0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4DE2-589B-47DB-86DE-A0A5D3772BA8}" type="datetime1">
              <a:rPr lang="en-US" smtClean="0"/>
              <a:t>01-May-19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6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1389-4C01-45A6-8940-7E31B64EE5C3}" type="datetime1">
              <a:rPr lang="en-US" smtClean="0"/>
              <a:t>01-May-19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8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2138-7B15-4BBC-9AFD-2B385D6AACE2}" type="datetime1">
              <a:rPr lang="en-US" smtClean="0"/>
              <a:t>01-May-19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2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83061-78DC-4A4C-B313-B1C3BF8B631F}" type="datetime1">
              <a:rPr lang="en-US" smtClean="0"/>
              <a:t>01-May-19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6BEC-8E3E-4568-9AF7-D67CEF234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nitant@sac.isro.gov.i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359" y="370421"/>
            <a:ext cx="3949792" cy="213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29000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WGISS-47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542926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Nitant </a:t>
            </a:r>
            <a:r>
              <a:rPr lang="en-US" sz="2400" dirty="0" err="1" smtClean="0"/>
              <a:t>Dube</a:t>
            </a:r>
            <a:endParaRPr lang="en-US" sz="2400" dirty="0" smtClean="0"/>
          </a:p>
          <a:p>
            <a:pPr algn="ctr"/>
            <a:r>
              <a:rPr lang="en-US" sz="2400" dirty="0" smtClean="0"/>
              <a:t>Space Applications Centre, ISRO</a:t>
            </a:r>
          </a:p>
          <a:p>
            <a:pPr algn="ctr"/>
            <a:r>
              <a:rPr lang="en-US" sz="2400" dirty="0" err="1" smtClean="0"/>
              <a:t>Ahmedabad</a:t>
            </a:r>
            <a:r>
              <a:rPr lang="en-US" sz="2400" dirty="0" smtClean="0"/>
              <a:t>, INDIA</a:t>
            </a:r>
            <a:endParaRPr lang="en-US" sz="2400" dirty="0"/>
          </a:p>
        </p:txBody>
      </p:sp>
      <p:pic>
        <p:nvPicPr>
          <p:cNvPr id="5" name="Picture 4" descr="small_isrologo_transparent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29058" y="4786322"/>
            <a:ext cx="904877" cy="7477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2844" y="3067407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b="1" dirty="0"/>
              <a:t>Advanced Geospatial Techniques: Aiding Earth Observation Applications</a:t>
            </a:r>
            <a:endParaRPr lang="en-US" sz="3200" dirty="0"/>
          </a:p>
        </p:txBody>
      </p:sp>
      <p:grpSp>
        <p:nvGrpSpPr>
          <p:cNvPr id="7" name="Group 6"/>
          <p:cNvGrpSpPr/>
          <p:nvPr/>
        </p:nvGrpSpPr>
        <p:grpSpPr>
          <a:xfrm>
            <a:off x="5664127" y="222439"/>
            <a:ext cx="2830560" cy="2664172"/>
            <a:chOff x="661481" y="2061237"/>
            <a:chExt cx="3419475" cy="3420917"/>
          </a:xfrm>
        </p:grpSpPr>
        <p:sp>
          <p:nvSpPr>
            <p:cNvPr id="9" name="Oval 8"/>
            <p:cNvSpPr/>
            <p:nvPr/>
          </p:nvSpPr>
          <p:spPr>
            <a:xfrm>
              <a:off x="937706" y="2477652"/>
              <a:ext cx="2819400" cy="2667000"/>
            </a:xfrm>
            <a:prstGeom prst="ellipse">
              <a:avLst/>
            </a:prstGeom>
            <a:noFill/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hl.PNG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6721" y="2612907"/>
              <a:ext cx="970280" cy="94996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1" name="Picture 10" descr="AmdScn_l3_ncc.jpg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986" y="2061237"/>
              <a:ext cx="941705" cy="89598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2" name="Picture 11" descr="imgL3B2.rad.jpeg"/>
            <p:cNvPicPr/>
            <p:nvPr/>
          </p:nvPicPr>
          <p:blipFill>
            <a:blip r:embed="rId7" cstate="email">
              <a:lum bright="2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2101" y="2503865"/>
              <a:ext cx="951230" cy="95758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3" name="Picture 12" descr="1_K1VHR_L1B_STD_RGB.png"/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82101" y="3958260"/>
              <a:ext cx="998855" cy="98615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4" name="Picture 13" descr="ocmndvi.jpg"/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50836" y="4583629"/>
              <a:ext cx="998855" cy="89852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5" name="Picture 14" descr="6_3ACCD_L02_GPS_RGB.png"/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1481" y="3987522"/>
              <a:ext cx="970280" cy="95440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6" name="Picture 15"/>
            <p:cNvPicPr/>
            <p:nvPr/>
          </p:nvPicPr>
          <p:blipFill>
            <a:blip r:embed="rId11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0000" contrast="4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7001" y="3055318"/>
              <a:ext cx="1383551" cy="144799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7915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Dwarf Data cubes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477" y="1560923"/>
            <a:ext cx="7965648" cy="45396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Dwarf </a:t>
            </a:r>
            <a:r>
              <a:rPr lang="en-US" dirty="0" smtClean="0"/>
              <a:t>is a highly compressed structure for computing ,storing and querying data cubes. Dwarf identifies prefix and suffix structural redundancies and factors them out.</a:t>
            </a:r>
          </a:p>
          <a:p>
            <a:r>
              <a:rPr lang="en-US" b="1" dirty="0" smtClean="0"/>
              <a:t>Advantages</a:t>
            </a:r>
          </a:p>
          <a:p>
            <a:pPr lvl="1"/>
            <a:r>
              <a:rPr lang="en-US" b="1" dirty="0" smtClean="0"/>
              <a:t>Volume reduction </a:t>
            </a:r>
            <a:r>
              <a:rPr lang="en-US" dirty="0" smtClean="0"/>
              <a:t>of huge orders, for some type of data sets 1:400000 reduction in volume is reported. (We need to explore for earth observation data what volume reductions are possible)</a:t>
            </a:r>
          </a:p>
          <a:p>
            <a:pPr lvl="1"/>
            <a:r>
              <a:rPr lang="en-US" dirty="0" smtClean="0"/>
              <a:t>Dwarf data cubes can be created using </a:t>
            </a:r>
            <a:r>
              <a:rPr lang="en-US" b="1" dirty="0" smtClean="0"/>
              <a:t>standard desktops or server machines </a:t>
            </a:r>
            <a:r>
              <a:rPr lang="en-US" dirty="0" smtClean="0"/>
              <a:t>as compared to HPC requirements for Data cubes.</a:t>
            </a:r>
          </a:p>
          <a:p>
            <a:pPr lvl="1"/>
            <a:r>
              <a:rPr lang="en-US" dirty="0" smtClean="0"/>
              <a:t>Dwarf cubes provide analysis ready products, with </a:t>
            </a:r>
            <a:r>
              <a:rPr lang="en-US" b="1" dirty="0" smtClean="0"/>
              <a:t>minimum latencies</a:t>
            </a:r>
            <a:r>
              <a:rPr lang="en-US" dirty="0" smtClean="0"/>
              <a:t>, even on laptops.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99851" y="1509802"/>
            <a:ext cx="2302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http://nanocubes.net/</a:t>
            </a:r>
            <a:endParaRPr lang="en-US" dirty="0"/>
          </a:p>
        </p:txBody>
      </p:sp>
      <p:pic>
        <p:nvPicPr>
          <p:cNvPr id="5" name="Picture 4" descr="chicago_cri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83984" y="294788"/>
            <a:ext cx="2554664" cy="1199994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B39D-1C10-4427-ACA9-457918F8AE8E}" type="datetime1">
              <a:rPr lang="en-US" smtClean="0"/>
              <a:t>01-May-19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3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23" y="2583033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nitant@sac.isro.gov.in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4E22-6C9A-44AB-AE18-C67086030F7D}" type="datetime1">
              <a:rPr lang="en-US" smtClean="0"/>
              <a:t>01-May-19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 descr="PR_490866_5_Trends_in_the_Emerging_Tech_Hype_Cycle_2018_Hype_Cyc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49F6-C8C3-471F-AACB-1EDC21F0D3BD}" type="datetime1">
              <a:rPr lang="en-US" smtClean="0"/>
              <a:t>01-May-19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 Challenges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4573-F483-4FCC-B83E-584F06D52B76}" type="datetime1">
              <a:rPr lang="en-US" smtClean="0"/>
              <a:t>01-May-19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More and More Geospatial Data are becoming unstructured</a:t>
            </a:r>
          </a:p>
          <a:p>
            <a:r>
              <a:rPr lang="en-US" dirty="0" smtClean="0"/>
              <a:t>Exponential growth in data volume</a:t>
            </a:r>
          </a:p>
          <a:p>
            <a:r>
              <a:rPr lang="en-US" dirty="0" smtClean="0"/>
              <a:t>Requirements of Data availability/access on demand</a:t>
            </a:r>
          </a:p>
          <a:p>
            <a:r>
              <a:rPr lang="en-US" dirty="0" smtClean="0"/>
              <a:t>Data Security</a:t>
            </a:r>
          </a:p>
          <a:p>
            <a:r>
              <a:rPr lang="en-US" dirty="0" smtClean="0"/>
              <a:t>Interoperability to support new technologies/applications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220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6291"/>
            <a:ext cx="4903931" cy="468067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Geo-relational Databases</a:t>
            </a:r>
          </a:p>
          <a:p>
            <a:pPr lvl="1"/>
            <a:r>
              <a:rPr lang="en-US" dirty="0" smtClean="0"/>
              <a:t>Relational Databases + Geo-spatial attributes in separate file</a:t>
            </a:r>
          </a:p>
          <a:p>
            <a:r>
              <a:rPr lang="en-US" b="1" dirty="0" smtClean="0"/>
              <a:t>Spatially Enabled Databases</a:t>
            </a:r>
          </a:p>
          <a:p>
            <a:pPr lvl="1"/>
            <a:r>
              <a:rPr lang="en-US" dirty="0" smtClean="0"/>
              <a:t>Geo-spatial attributes are also part of relational database</a:t>
            </a:r>
          </a:p>
          <a:p>
            <a:pPr lvl="1"/>
            <a:r>
              <a:rPr lang="en-US" dirty="0" smtClean="0"/>
              <a:t>Supports advanced geo-spatial SQL queries</a:t>
            </a:r>
          </a:p>
          <a:p>
            <a:r>
              <a:rPr lang="en-US" b="1" dirty="0" err="1" smtClean="0"/>
              <a:t>NoSQL</a:t>
            </a:r>
            <a:endParaRPr lang="en-US" b="1" dirty="0" smtClean="0"/>
          </a:p>
          <a:p>
            <a:pPr lvl="1"/>
            <a:r>
              <a:rPr lang="en-US" dirty="0" smtClean="0"/>
              <a:t>Does not require fixed schema and usually avoid join operations, Good in Horizontal scaling</a:t>
            </a:r>
          </a:p>
          <a:p>
            <a:pPr lvl="1"/>
            <a:r>
              <a:rPr lang="en-US" dirty="0" smtClean="0"/>
              <a:t>Geo-spatial support: </a:t>
            </a:r>
            <a:r>
              <a:rPr lang="en-US" dirty="0" err="1" smtClean="0"/>
              <a:t>MongoDB</a:t>
            </a:r>
            <a:r>
              <a:rPr lang="en-US" dirty="0" smtClean="0"/>
              <a:t>, </a:t>
            </a:r>
            <a:r>
              <a:rPr lang="en-US" dirty="0" err="1" smtClean="0"/>
              <a:t>BigTable</a:t>
            </a:r>
            <a:r>
              <a:rPr lang="en-US" dirty="0" smtClean="0"/>
              <a:t>, Cassandra, </a:t>
            </a:r>
            <a:r>
              <a:rPr lang="en-US" dirty="0" err="1" smtClean="0"/>
              <a:t>CouchDB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263120"/>
            <a:ext cx="2057400" cy="365125"/>
          </a:xfrm>
        </p:spPr>
        <p:txBody>
          <a:bodyPr/>
          <a:lstStyle/>
          <a:p>
            <a:fld id="{71226BEC-8E3E-4568-9AF7-D67CEF2345A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97972" y="1496291"/>
            <a:ext cx="2872508" cy="452431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In-memory </a:t>
            </a:r>
            <a:r>
              <a:rPr lang="en-US" b="1" dirty="0" smtClean="0"/>
              <a:t>Database</a:t>
            </a:r>
            <a:endParaRPr lang="en-US" b="1" dirty="0"/>
          </a:p>
          <a:p>
            <a:pPr lvl="1"/>
            <a:r>
              <a:rPr lang="en-US" dirty="0"/>
              <a:t>Database management system, which primarily uses main memory or hybrid approach for data storage as compared to conventional disk based storage (Apache Ignite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b="1" dirty="0"/>
              <a:t>Cloud </a:t>
            </a:r>
            <a:r>
              <a:rPr lang="en-US" b="1" dirty="0" smtClean="0"/>
              <a:t>Database</a:t>
            </a:r>
            <a:endParaRPr lang="en-US" b="1" dirty="0"/>
          </a:p>
          <a:p>
            <a:pPr lvl="1"/>
            <a:r>
              <a:rPr lang="en-US" dirty="0"/>
              <a:t>Database runs typically on cloud and provide access to database as service (</a:t>
            </a:r>
            <a:r>
              <a:rPr lang="en-US" dirty="0" err="1"/>
              <a:t>DBaaS</a:t>
            </a:r>
            <a:r>
              <a:rPr lang="en-US" dirty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D287-F7CE-4B83-9849-9EA3BA7E85C3}" type="datetime1">
              <a:rPr lang="en-US" smtClean="0"/>
              <a:t>01-May-19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</a:t>
            </a:r>
            <a:r>
              <a:rPr lang="en-US" dirty="0" smtClean="0"/>
              <a:t>Data (In mature stage)</a:t>
            </a:r>
            <a:endParaRPr lang="en-US" dirty="0" smtClean="0"/>
          </a:p>
          <a:p>
            <a:pPr lvl="1"/>
            <a:r>
              <a:rPr lang="en-US" dirty="0" smtClean="0"/>
              <a:t>Addresses issues of processing data that is too large for conventional data processing architectures</a:t>
            </a:r>
          </a:p>
          <a:p>
            <a:r>
              <a:rPr lang="en-US" dirty="0" smtClean="0"/>
              <a:t>Cloud </a:t>
            </a:r>
            <a:r>
              <a:rPr lang="en-US" dirty="0" smtClean="0"/>
              <a:t>Computing (Operational)</a:t>
            </a:r>
            <a:endParaRPr lang="en-US" dirty="0" smtClean="0"/>
          </a:p>
          <a:p>
            <a:pPr lvl="1"/>
            <a:r>
              <a:rPr lang="en-US" dirty="0" smtClean="0"/>
              <a:t>Resource and data on demand as service</a:t>
            </a:r>
          </a:p>
          <a:p>
            <a:r>
              <a:rPr lang="en-US" dirty="0" smtClean="0"/>
              <a:t>Real time Data </a:t>
            </a:r>
            <a:r>
              <a:rPr lang="en-US" dirty="0" smtClean="0"/>
              <a:t>Processing (Future)</a:t>
            </a:r>
            <a:endParaRPr lang="en-US" dirty="0" smtClean="0"/>
          </a:p>
          <a:p>
            <a:pPr lvl="1"/>
            <a:r>
              <a:rPr lang="en-US" dirty="0" smtClean="0"/>
              <a:t>Customized chips or FPGA for processing on real time </a:t>
            </a:r>
            <a:r>
              <a:rPr lang="en-US" dirty="0" smtClean="0"/>
              <a:t>data stream</a:t>
            </a:r>
            <a:endParaRPr lang="en-US" dirty="0" smtClean="0"/>
          </a:p>
          <a:p>
            <a:pPr lvl="2"/>
            <a:r>
              <a:rPr lang="en-US" dirty="0" smtClean="0"/>
              <a:t>Real time maps for Autonomous vehicle navigation</a:t>
            </a:r>
          </a:p>
          <a:p>
            <a:pPr lvl="2"/>
            <a:r>
              <a:rPr lang="en-US" dirty="0" smtClean="0"/>
              <a:t>Location Based services</a:t>
            </a:r>
          </a:p>
          <a:p>
            <a:pPr lvl="2"/>
            <a:r>
              <a:rPr lang="en-US" dirty="0" smtClean="0"/>
              <a:t>Real time Information services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A082-9226-46F3-9F11-00E36AC112E1}" type="datetime1">
              <a:rPr lang="en-US" smtClean="0"/>
              <a:t>01-May-19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Data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lvl="1"/>
            <a:r>
              <a:rPr lang="en-IN" dirty="0" smtClean="0"/>
              <a:t>Next generation data and analytics paradigm</a:t>
            </a:r>
          </a:p>
          <a:p>
            <a:pPr lvl="1"/>
            <a:r>
              <a:rPr lang="en-IN" dirty="0" smtClean="0"/>
              <a:t>Emphasis is on automation of data discovery, preparation and insight discovery using machine learning techniques.</a:t>
            </a:r>
          </a:p>
          <a:p>
            <a:pPr lvl="1"/>
            <a:r>
              <a:rPr lang="en-IN" dirty="0" smtClean="0"/>
              <a:t>Automatically generates actions from insights</a:t>
            </a:r>
            <a:endParaRPr lang="en-IN" dirty="0" smtClean="0"/>
          </a:p>
          <a:p>
            <a:pPr lvl="1"/>
            <a:r>
              <a:rPr lang="en-IN" b="1" dirty="0" smtClean="0"/>
              <a:t>Earth Observation Applications</a:t>
            </a:r>
            <a:endParaRPr lang="en-IN" b="1" dirty="0"/>
          </a:p>
          <a:p>
            <a:pPr lvl="2"/>
            <a:r>
              <a:rPr lang="en-IN" dirty="0" smtClean="0"/>
              <a:t>Automated feature </a:t>
            </a:r>
            <a:r>
              <a:rPr lang="en-IN" dirty="0"/>
              <a:t>extraction using deep learning </a:t>
            </a:r>
            <a:r>
              <a:rPr lang="en-IN" dirty="0" smtClean="0"/>
              <a:t>techniques (Applications in Urban management)</a:t>
            </a:r>
            <a:endParaRPr lang="en-US" sz="1400" dirty="0"/>
          </a:p>
          <a:p>
            <a:pPr lvl="2"/>
            <a:r>
              <a:rPr lang="en-IN" dirty="0"/>
              <a:t>Automated event tracking </a:t>
            </a:r>
            <a:r>
              <a:rPr lang="en-IN" dirty="0" smtClean="0"/>
              <a:t>using </a:t>
            </a:r>
            <a:r>
              <a:rPr lang="en-IN" dirty="0"/>
              <a:t>machine learning </a:t>
            </a:r>
            <a:r>
              <a:rPr lang="en-IN" dirty="0" smtClean="0"/>
              <a:t>techniques (Oil Spill, forest fires, cyclone, Heavy rains)</a:t>
            </a:r>
          </a:p>
          <a:p>
            <a:pPr lvl="2"/>
            <a:r>
              <a:rPr lang="en-IN" dirty="0" smtClean="0"/>
              <a:t>Natural Resource and Crop  Monitoring (Monitoring of Forest cover and Crop yield)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A9D8-80EE-4134-8AC1-577F9F1E3E50}" type="datetime1">
              <a:rPr lang="en-US" smtClean="0"/>
              <a:t>01-May-19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High Definition Maps: Autonomous Navigation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924" y="1825625"/>
            <a:ext cx="493292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High Definition Maps (HD Maps)</a:t>
            </a:r>
          </a:p>
          <a:p>
            <a:pPr lvl="1"/>
            <a:r>
              <a:rPr lang="en-US" dirty="0" smtClean="0"/>
              <a:t>Maps with High accuracy ( centimeter level)</a:t>
            </a:r>
          </a:p>
          <a:p>
            <a:pPr lvl="1"/>
            <a:r>
              <a:rPr lang="en-US" dirty="0" smtClean="0"/>
              <a:t>Dynamic composition using sensors on multiple autonomous vehicles in the vicinity</a:t>
            </a:r>
          </a:p>
          <a:p>
            <a:pPr lvl="1"/>
            <a:r>
              <a:rPr lang="en-US" dirty="0" smtClean="0"/>
              <a:t>Capability for machines to understand maps</a:t>
            </a:r>
          </a:p>
          <a:p>
            <a:pPr lvl="1"/>
            <a:r>
              <a:rPr lang="en-US" dirty="0" smtClean="0"/>
              <a:t>Sharing of maps using ad-hoc network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 descr="HERE_PRESS_real_time_traffic-features-anim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56652" y="1951348"/>
            <a:ext cx="3495866" cy="24704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95827" y="4581427"/>
            <a:ext cx="3469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/www.geospatialworld.net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453E1-21C6-46EE-86A7-28300616857E}" type="datetime1">
              <a:rPr lang="en-US" smtClean="0"/>
              <a:t>01-May-19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Earth-Digital Twin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8925"/>
            <a:ext cx="7886700" cy="435133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Development of </a:t>
            </a:r>
            <a:r>
              <a:rPr lang="en-US" sz="2800" dirty="0" smtClean="0"/>
              <a:t>Digital Earth Model which updates in Near Real time </a:t>
            </a:r>
            <a:r>
              <a:rPr lang="en-US" sz="2800" dirty="0"/>
              <a:t>using concepts of Digital </a:t>
            </a:r>
            <a:r>
              <a:rPr lang="en-US" sz="2800" dirty="0" smtClean="0"/>
              <a:t>Twin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Earth Observation Data which can contribute towards development of Earth Digital Twin</a:t>
            </a:r>
            <a:endParaRPr lang="en-US" dirty="0" smtClean="0"/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Satellite </a:t>
            </a:r>
            <a:r>
              <a:rPr lang="en-US" dirty="0" smtClean="0"/>
              <a:t>data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Ground Observations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Model Forecast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Applications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Real time insight into earth processes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Understanding of multiple parameter dependency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A082-9226-46F3-9F11-00E36AC112E1}" type="datetime1">
              <a:rPr lang="en-US" smtClean="0"/>
              <a:t>01-May-19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2750" y="365126"/>
            <a:ext cx="1084384" cy="103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9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077" y="1750210"/>
            <a:ext cx="7658198" cy="434579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cubes are gaining importance as it is an innovative approach to organize and analyze data, which is difficult and time consuming using conventional methods.</a:t>
            </a:r>
          </a:p>
          <a:p>
            <a:r>
              <a:rPr lang="en-US" dirty="0" smtClean="0"/>
              <a:t>Provides a portable environment of analysis ready products for quick analysis and interpretation by end users.  </a:t>
            </a:r>
          </a:p>
          <a:p>
            <a:r>
              <a:rPr lang="en-US" b="1" dirty="0" smtClean="0"/>
              <a:t>Limitations</a:t>
            </a:r>
          </a:p>
          <a:p>
            <a:pPr lvl="1"/>
            <a:r>
              <a:rPr lang="en-US" b="1" dirty="0" smtClean="0"/>
              <a:t>High Dimensionality Curse </a:t>
            </a:r>
            <a:r>
              <a:rPr lang="en-US" dirty="0" smtClean="0"/>
              <a:t>: i.e. complexity of data cube (both for creation and execution of operator on the cube) increases exponentially with increase in dimension of data.</a:t>
            </a:r>
          </a:p>
          <a:p>
            <a:pPr lvl="1"/>
            <a:r>
              <a:rPr lang="en-US" dirty="0" smtClean="0"/>
              <a:t>Requires </a:t>
            </a:r>
            <a:r>
              <a:rPr lang="en-US" b="1" dirty="0" smtClean="0"/>
              <a:t>High Performance computing environment </a:t>
            </a:r>
            <a:r>
              <a:rPr lang="en-US" dirty="0" smtClean="0"/>
              <a:t>for creation of Data cubes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CEOS, WGISS-47, Silver Spring, Maryland, USA, April 29-May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6BEC-8E3E-4568-9AF7-D67CEF2345A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data_cube_bi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33156" y="160255"/>
            <a:ext cx="2207747" cy="1414021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1767-CB45-4F29-B72F-42B7C2BD3886}" type="datetime1">
              <a:rPr lang="en-US" smtClean="0"/>
              <a:t>01-May-19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1664</TotalTime>
  <Words>747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WGISS-47 </vt:lpstr>
      <vt:lpstr>PowerPoint Presentation</vt:lpstr>
      <vt:lpstr>Geospatial Data Challenges</vt:lpstr>
      <vt:lpstr>Geospatial Databases</vt:lpstr>
      <vt:lpstr>Geospatial Data Processing</vt:lpstr>
      <vt:lpstr>Augmented Data Analytics</vt:lpstr>
      <vt:lpstr>High Definition Maps: Autonomous Navigation</vt:lpstr>
      <vt:lpstr>Earth-Digital Twin</vt:lpstr>
      <vt:lpstr>Data cubes</vt:lpstr>
      <vt:lpstr>Dwarf Data cubes</vt:lpstr>
      <vt:lpstr>Thank you nitant@sac.isro.gov.in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Geospatial data needs for Hazard and Risk Assessment</dc:title>
  <dc:creator>Nitant</dc:creator>
  <cp:lastModifiedBy>Nitant</cp:lastModifiedBy>
  <cp:revision>149</cp:revision>
  <dcterms:created xsi:type="dcterms:W3CDTF">2018-12-03T05:05:33Z</dcterms:created>
  <dcterms:modified xsi:type="dcterms:W3CDTF">2019-05-01T10:17:08Z</dcterms:modified>
</cp:coreProperties>
</file>