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20"/>
  </p:notesMasterIdLst>
  <p:sldIdLst>
    <p:sldId id="745" r:id="rId3"/>
    <p:sldId id="259" r:id="rId4"/>
    <p:sldId id="260" r:id="rId5"/>
    <p:sldId id="674" r:id="rId6"/>
    <p:sldId id="634" r:id="rId7"/>
    <p:sldId id="262" r:id="rId8"/>
    <p:sldId id="280" r:id="rId9"/>
    <p:sldId id="281" r:id="rId10"/>
    <p:sldId id="440" r:id="rId11"/>
    <p:sldId id="737" r:id="rId12"/>
    <p:sldId id="750" r:id="rId13"/>
    <p:sldId id="749" r:id="rId14"/>
    <p:sldId id="743" r:id="rId15"/>
    <p:sldId id="740" r:id="rId16"/>
    <p:sldId id="729" r:id="rId17"/>
    <p:sldId id="739" r:id="rId18"/>
    <p:sldId id="738" r:id="rId19"/>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Smith" initials="LS" lastIdx="2" clrIdx="0">
    <p:extLst>
      <p:ext uri="{19B8F6BF-5375-455C-9EA6-DF929625EA0E}">
        <p15:presenceInfo xmlns:p15="http://schemas.microsoft.com/office/powerpoint/2012/main" userId="88bec4dde897cd60" providerId="Windows Live"/>
      </p:ext>
    </p:extLst>
  </p:cmAuthor>
  <p:cmAuthor id="2" name="Kerblat, Flora (CASS, Waite Campus)" initials="KF(WC" lastIdx="8" clrIdx="1">
    <p:extLst>
      <p:ext uri="{19B8F6BF-5375-455C-9EA6-DF929625EA0E}">
        <p15:presenceInfo xmlns:p15="http://schemas.microsoft.com/office/powerpoint/2012/main" userId="S-1-5-21-61289985-2027487937-1858953157-476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58" autoAdjust="0"/>
    <p:restoredTop sz="91388"/>
  </p:normalViewPr>
  <p:slideViewPr>
    <p:cSldViewPr>
      <p:cViewPr varScale="1">
        <p:scale>
          <a:sx n="40" d="100"/>
          <a:sy n="40" d="100"/>
        </p:scale>
        <p:origin x="1014"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78B56-F7C9-4BC6-8997-C477A24C2FF4}"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AU"/>
        </a:p>
      </dgm:t>
    </dgm:pt>
    <dgm:pt modelId="{67FABABC-1D67-4C62-AA7B-67DDC2002EC2}">
      <dgm:prSet custT="1"/>
      <dgm:spPr/>
      <dgm:t>
        <a:bodyPr/>
        <a:lstStyle/>
        <a:p>
          <a:pPr>
            <a:lnSpc>
              <a:spcPct val="100000"/>
            </a:lnSpc>
          </a:pPr>
          <a:r>
            <a:rPr lang="en-AU" sz="1200" dirty="0">
              <a:latin typeface="+mj-lt"/>
            </a:rPr>
            <a:t>Focus on </a:t>
          </a:r>
          <a:r>
            <a:rPr lang="en-AU" sz="1200" b="1" dirty="0">
              <a:latin typeface="+mj-lt"/>
            </a:rPr>
            <a:t>CEOS unique role </a:t>
          </a:r>
          <a:r>
            <a:rPr lang="en-AU" sz="1200" dirty="0">
              <a:latin typeface="+mj-lt"/>
            </a:rPr>
            <a:t/>
          </a:r>
          <a:br>
            <a:rPr lang="en-AU" sz="1200" dirty="0">
              <a:latin typeface="+mj-lt"/>
            </a:rPr>
          </a:br>
          <a:r>
            <a:rPr lang="en-AU" sz="1200" dirty="0">
              <a:latin typeface="+mj-lt"/>
            </a:rPr>
            <a:t>and on a </a:t>
          </a:r>
          <a:r>
            <a:rPr lang="en-AU" sz="1200" b="1" dirty="0">
              <a:latin typeface="+mj-lt"/>
            </a:rPr>
            <a:t>few SDG Indicators </a:t>
          </a:r>
          <a:r>
            <a:rPr lang="en-AU" sz="1200" dirty="0">
              <a:latin typeface="+mj-lt"/>
            </a:rPr>
            <a:t/>
          </a:r>
          <a:br>
            <a:rPr lang="en-AU" sz="1200" dirty="0">
              <a:latin typeface="+mj-lt"/>
            </a:rPr>
          </a:br>
          <a:r>
            <a:rPr lang="en-AU" sz="1200" b="0" dirty="0">
              <a:latin typeface="+mj-lt"/>
            </a:rPr>
            <a:t>(start with 6.6.1; 11.3.1; 15.3.1) </a:t>
          </a:r>
        </a:p>
      </dgm:t>
    </dgm:pt>
    <dgm:pt modelId="{AEE9E6FE-8035-44D5-A9E3-14C82ECA2740}" type="parTrans" cxnId="{CC9679BF-EEDF-4F04-863F-B2ED3ABA3250}">
      <dgm:prSet/>
      <dgm:spPr/>
      <dgm:t>
        <a:bodyPr/>
        <a:lstStyle/>
        <a:p>
          <a:endParaRPr lang="en-AU">
            <a:latin typeface="+mj-lt"/>
          </a:endParaRPr>
        </a:p>
      </dgm:t>
    </dgm:pt>
    <dgm:pt modelId="{F209C51D-E963-4486-B91B-F9B99C0E8786}" type="sibTrans" cxnId="{CC9679BF-EEDF-4F04-863F-B2ED3ABA3250}">
      <dgm:prSet/>
      <dgm:spPr/>
      <dgm:t>
        <a:bodyPr/>
        <a:lstStyle/>
        <a:p>
          <a:endParaRPr lang="en-AU">
            <a:latin typeface="+mj-lt"/>
          </a:endParaRPr>
        </a:p>
      </dgm:t>
    </dgm:pt>
    <dgm:pt modelId="{4F21781A-4AB8-4BC9-8334-8DEAA2BD2E09}">
      <dgm:prSet custT="1"/>
      <dgm:spPr/>
      <dgm:t>
        <a:bodyPr/>
        <a:lstStyle/>
        <a:p>
          <a:pPr>
            <a:lnSpc>
              <a:spcPct val="100000"/>
            </a:lnSpc>
          </a:pPr>
          <a:r>
            <a:rPr lang="en-US" sz="1200" b="1" dirty="0">
              <a:latin typeface="+mj-lt"/>
            </a:rPr>
            <a:t>Complement rather than duplicate</a:t>
          </a:r>
          <a:br>
            <a:rPr lang="en-US" sz="1200" b="1" dirty="0">
              <a:latin typeface="+mj-lt"/>
            </a:rPr>
          </a:br>
          <a:r>
            <a:rPr lang="en-US" sz="1200" dirty="0">
              <a:latin typeface="+mj-lt"/>
            </a:rPr>
            <a:t> the GEO community efforts on SDGs</a:t>
          </a:r>
          <a:endParaRPr lang="en-AU" sz="1200" dirty="0">
            <a:latin typeface="+mj-lt"/>
          </a:endParaRPr>
        </a:p>
      </dgm:t>
    </dgm:pt>
    <dgm:pt modelId="{11BEE98A-3975-4C65-872B-55C94D887333}" type="parTrans" cxnId="{F350DE14-1C76-47D4-B106-15313D6A0823}">
      <dgm:prSet/>
      <dgm:spPr/>
      <dgm:t>
        <a:bodyPr/>
        <a:lstStyle/>
        <a:p>
          <a:endParaRPr lang="en-AU">
            <a:latin typeface="+mj-lt"/>
          </a:endParaRPr>
        </a:p>
      </dgm:t>
    </dgm:pt>
    <dgm:pt modelId="{64E77224-EBE5-4AA8-8F2C-2B5070BA51C0}" type="sibTrans" cxnId="{F350DE14-1C76-47D4-B106-15313D6A0823}">
      <dgm:prSet/>
      <dgm:spPr/>
      <dgm:t>
        <a:bodyPr/>
        <a:lstStyle/>
        <a:p>
          <a:endParaRPr lang="en-AU">
            <a:latin typeface="+mj-lt"/>
          </a:endParaRPr>
        </a:p>
      </dgm:t>
    </dgm:pt>
    <dgm:pt modelId="{E5F01BB7-5DFC-47C8-93C1-1D84868BE238}">
      <dgm:prSet custT="1"/>
      <dgm:spPr/>
      <dgm:t>
        <a:bodyPr/>
        <a:lstStyle/>
        <a:p>
          <a:pPr>
            <a:lnSpc>
              <a:spcPct val="100000"/>
            </a:lnSpc>
          </a:pPr>
          <a:r>
            <a:rPr lang="en-AU" sz="1200" dirty="0">
              <a:latin typeface="+mj-lt"/>
            </a:rPr>
            <a:t>Encourage </a:t>
          </a:r>
          <a:r>
            <a:rPr lang="en-AU" sz="1200" b="1" dirty="0">
              <a:latin typeface="+mj-lt"/>
            </a:rPr>
            <a:t>more commitment and participation</a:t>
          </a:r>
          <a:r>
            <a:rPr lang="en-AU" sz="1200" dirty="0">
              <a:latin typeface="+mj-lt"/>
            </a:rPr>
            <a:t> from agencies</a:t>
          </a:r>
        </a:p>
      </dgm:t>
    </dgm:pt>
    <dgm:pt modelId="{87B92B69-C149-45A9-AB3F-764B3B556652}" type="parTrans" cxnId="{3732AA76-31B7-4DF3-B817-8AB1C207FBF6}">
      <dgm:prSet/>
      <dgm:spPr/>
      <dgm:t>
        <a:bodyPr/>
        <a:lstStyle/>
        <a:p>
          <a:endParaRPr lang="en-AU">
            <a:latin typeface="+mj-lt"/>
          </a:endParaRPr>
        </a:p>
      </dgm:t>
    </dgm:pt>
    <dgm:pt modelId="{738F647F-712B-4FEA-BD10-C31513A6514B}" type="sibTrans" cxnId="{3732AA76-31B7-4DF3-B817-8AB1C207FBF6}">
      <dgm:prSet/>
      <dgm:spPr/>
      <dgm:t>
        <a:bodyPr/>
        <a:lstStyle/>
        <a:p>
          <a:endParaRPr lang="en-AU">
            <a:latin typeface="+mj-lt"/>
          </a:endParaRPr>
        </a:p>
      </dgm:t>
    </dgm:pt>
    <dgm:pt modelId="{BA3F4944-4806-475C-82CA-53473DD529FA}">
      <dgm:prSet custT="1"/>
      <dgm:spPr/>
      <dgm:t>
        <a:bodyPr/>
        <a:lstStyle/>
        <a:p>
          <a:pPr>
            <a:lnSpc>
              <a:spcPct val="100000"/>
            </a:lnSpc>
          </a:pPr>
          <a:r>
            <a:rPr lang="en-AU" sz="1200" dirty="0">
              <a:latin typeface="+mj-lt"/>
            </a:rPr>
            <a:t>Leverage the </a:t>
          </a:r>
          <a:r>
            <a:rPr lang="en-AU" sz="1200" b="1" dirty="0">
              <a:latin typeface="+mj-lt"/>
            </a:rPr>
            <a:t>knowledge and expertise of CEOS bodies</a:t>
          </a:r>
          <a:r>
            <a:rPr lang="en-AU" sz="1200" dirty="0">
              <a:latin typeface="+mj-lt"/>
            </a:rPr>
            <a:t> (VCs, WGs, SEO) </a:t>
          </a:r>
          <a:br>
            <a:rPr lang="en-AU" sz="1200" dirty="0">
              <a:latin typeface="+mj-lt"/>
            </a:rPr>
          </a:br>
          <a:r>
            <a:rPr lang="en-AU" sz="1200" dirty="0">
              <a:latin typeface="+mj-lt"/>
            </a:rPr>
            <a:t>to maximise impact.</a:t>
          </a:r>
        </a:p>
      </dgm:t>
    </dgm:pt>
    <dgm:pt modelId="{C16F2D93-1D22-4262-A4E2-9994084B08E9}" type="parTrans" cxnId="{0D8B3E7F-324E-4AD4-9F99-8A684B3DDED7}">
      <dgm:prSet/>
      <dgm:spPr/>
      <dgm:t>
        <a:bodyPr/>
        <a:lstStyle/>
        <a:p>
          <a:endParaRPr lang="en-AU">
            <a:latin typeface="+mj-lt"/>
          </a:endParaRPr>
        </a:p>
      </dgm:t>
    </dgm:pt>
    <dgm:pt modelId="{C51DC33B-55E5-4204-B527-8065C6DE6AE0}" type="sibTrans" cxnId="{0D8B3E7F-324E-4AD4-9F99-8A684B3DDED7}">
      <dgm:prSet/>
      <dgm:spPr/>
      <dgm:t>
        <a:bodyPr/>
        <a:lstStyle/>
        <a:p>
          <a:endParaRPr lang="en-AU">
            <a:latin typeface="+mj-lt"/>
          </a:endParaRPr>
        </a:p>
      </dgm:t>
    </dgm:pt>
    <dgm:pt modelId="{7F243FB9-6A17-421B-98E7-2232ABB60319}">
      <dgm:prSet custT="1"/>
      <dgm:spPr/>
      <dgm:t>
        <a:bodyPr/>
        <a:lstStyle/>
        <a:p>
          <a:pPr>
            <a:lnSpc>
              <a:spcPct val="100000"/>
            </a:lnSpc>
          </a:pPr>
          <a:r>
            <a:rPr lang="en-US" sz="1200" dirty="0">
              <a:latin typeface="+mj-lt"/>
            </a:rPr>
            <a:t>Identify the </a:t>
          </a:r>
          <a:r>
            <a:rPr lang="en-US" sz="1200" b="1" dirty="0">
              <a:latin typeface="+mj-lt"/>
            </a:rPr>
            <a:t>key partners</a:t>
          </a:r>
          <a:r>
            <a:rPr lang="en-US" sz="1200" dirty="0">
              <a:latin typeface="+mj-lt"/>
            </a:rPr>
            <a:t> with whom CEOS should primarily interface</a:t>
          </a:r>
          <a:br>
            <a:rPr lang="en-US" sz="1200" dirty="0">
              <a:latin typeface="+mj-lt"/>
            </a:rPr>
          </a:br>
          <a:r>
            <a:rPr lang="en-US" sz="1200" dirty="0">
              <a:latin typeface="+mj-lt"/>
            </a:rPr>
            <a:t>(IAEG-SDGs WGGI, custodian agencies)</a:t>
          </a:r>
          <a:endParaRPr lang="en-AU" sz="1200" dirty="0">
            <a:latin typeface="+mj-lt"/>
          </a:endParaRPr>
        </a:p>
      </dgm:t>
    </dgm:pt>
    <dgm:pt modelId="{7DBC7851-C25A-4596-B343-CE977D37E083}" type="parTrans" cxnId="{28DC5F7B-7829-4AD7-AE0F-D3C3FD2049CB}">
      <dgm:prSet/>
      <dgm:spPr/>
      <dgm:t>
        <a:bodyPr/>
        <a:lstStyle/>
        <a:p>
          <a:endParaRPr lang="en-AU">
            <a:latin typeface="+mj-lt"/>
          </a:endParaRPr>
        </a:p>
      </dgm:t>
    </dgm:pt>
    <dgm:pt modelId="{7972DF09-CDAD-4D0B-9872-A10C901A51E4}" type="sibTrans" cxnId="{28DC5F7B-7829-4AD7-AE0F-D3C3FD2049CB}">
      <dgm:prSet/>
      <dgm:spPr/>
      <dgm:t>
        <a:bodyPr/>
        <a:lstStyle/>
        <a:p>
          <a:endParaRPr lang="en-AU">
            <a:latin typeface="+mj-lt"/>
          </a:endParaRPr>
        </a:p>
      </dgm:t>
    </dgm:pt>
    <dgm:pt modelId="{A462D19D-2047-4325-9701-C53B92574759}">
      <dgm:prSet custT="1"/>
      <dgm:spPr/>
      <dgm:t>
        <a:bodyPr lIns="144000" rIns="144000"/>
        <a:lstStyle/>
        <a:p>
          <a:pPr>
            <a:lnSpc>
              <a:spcPct val="100000"/>
            </a:lnSpc>
          </a:pPr>
          <a:r>
            <a:rPr lang="en-US" sz="1200" b="0" kern="1200" dirty="0">
              <a:solidFill>
                <a:prstClr val="black">
                  <a:hueOff val="0"/>
                  <a:satOff val="0"/>
                  <a:lumOff val="0"/>
                  <a:alphaOff val="0"/>
                </a:prstClr>
              </a:solidFill>
              <a:latin typeface="Helvetica"/>
              <a:ea typeface="Avenir Roman"/>
              <a:cs typeface="Avenir Roman"/>
            </a:rPr>
            <a:t>The UN has established a complex governance system on the SDG Global Indicator Framework with many stakeholders involved both at UN and national levels.</a:t>
          </a:r>
          <a:endParaRPr lang="en-AU" sz="1200" b="0" kern="1200" dirty="0">
            <a:solidFill>
              <a:prstClr val="black">
                <a:hueOff val="0"/>
                <a:satOff val="0"/>
                <a:lumOff val="0"/>
                <a:alphaOff val="0"/>
              </a:prstClr>
            </a:solidFill>
            <a:latin typeface="Helvetica"/>
            <a:ea typeface="Avenir Roman"/>
            <a:cs typeface="Avenir Roman"/>
          </a:endParaRPr>
        </a:p>
      </dgm:t>
    </dgm:pt>
    <dgm:pt modelId="{06CD386F-2947-4AE8-A61A-AB1B9AC4259B}" type="parTrans" cxnId="{72A54B9A-35CC-47BB-9F68-91144BD9BD95}">
      <dgm:prSet/>
      <dgm:spPr/>
      <dgm:t>
        <a:bodyPr/>
        <a:lstStyle/>
        <a:p>
          <a:endParaRPr lang="en-AU">
            <a:latin typeface="+mj-lt"/>
          </a:endParaRPr>
        </a:p>
      </dgm:t>
    </dgm:pt>
    <dgm:pt modelId="{ECE2D6BB-C14C-4AC6-AE1B-434E53850A5D}" type="sibTrans" cxnId="{72A54B9A-35CC-47BB-9F68-91144BD9BD95}">
      <dgm:prSet/>
      <dgm:spPr/>
      <dgm:t>
        <a:bodyPr/>
        <a:lstStyle/>
        <a:p>
          <a:endParaRPr lang="en-AU">
            <a:latin typeface="+mj-lt"/>
          </a:endParaRPr>
        </a:p>
      </dgm:t>
    </dgm:pt>
    <dgm:pt modelId="{A0686E12-D422-4D7E-AB1E-6FA92062C2BA}">
      <dgm:prSet custT="1"/>
      <dgm:spPr/>
      <dgm:t>
        <a:bodyPr/>
        <a:lstStyle/>
        <a:p>
          <a:pPr>
            <a:lnSpc>
              <a:spcPct val="100000"/>
            </a:lnSpc>
          </a:pPr>
          <a:r>
            <a:rPr lang="en-AU" sz="1200" b="0" dirty="0">
              <a:latin typeface="+mj-lt"/>
            </a:rPr>
            <a:t>Take a decision based on an </a:t>
          </a:r>
          <a:r>
            <a:rPr lang="en-AU" sz="1200" b="1" dirty="0">
              <a:latin typeface="+mj-lt"/>
            </a:rPr>
            <a:t> </a:t>
          </a:r>
          <a:br>
            <a:rPr lang="en-AU" sz="1200" b="1" dirty="0">
              <a:latin typeface="+mj-lt"/>
            </a:rPr>
          </a:br>
          <a:r>
            <a:rPr lang="en-AU" sz="1200" b="1" dirty="0">
              <a:latin typeface="+mj-lt"/>
            </a:rPr>
            <a:t>in-depth assessment of implications</a:t>
          </a:r>
          <a:r>
            <a:rPr lang="en-AU" sz="1200" b="0" dirty="0">
              <a:latin typeface="+mj-lt"/>
            </a:rPr>
            <a:t> </a:t>
          </a:r>
          <a:br>
            <a:rPr lang="en-AU" sz="1200" b="0" dirty="0">
              <a:latin typeface="+mj-lt"/>
            </a:rPr>
          </a:br>
          <a:r>
            <a:rPr lang="en-AU" sz="1200" b="0" dirty="0">
              <a:latin typeface="+mj-lt"/>
            </a:rPr>
            <a:t>(resources, reporting, etc.)</a:t>
          </a:r>
          <a:endParaRPr lang="en-AU" sz="1200" dirty="0">
            <a:latin typeface="+mj-lt"/>
          </a:endParaRPr>
        </a:p>
      </dgm:t>
    </dgm:pt>
    <dgm:pt modelId="{6FB8B8FC-D674-4B6F-A5B1-D56DE303EB72}" type="parTrans" cxnId="{F9D07C96-D7FA-4543-B16A-843D8E74F4B4}">
      <dgm:prSet/>
      <dgm:spPr/>
      <dgm:t>
        <a:bodyPr/>
        <a:lstStyle/>
        <a:p>
          <a:endParaRPr lang="en-AU">
            <a:latin typeface="+mj-lt"/>
          </a:endParaRPr>
        </a:p>
      </dgm:t>
    </dgm:pt>
    <dgm:pt modelId="{B3EC1077-0831-4163-B68F-C4EE6C79C30B}" type="sibTrans" cxnId="{F9D07C96-D7FA-4543-B16A-843D8E74F4B4}">
      <dgm:prSet/>
      <dgm:spPr/>
      <dgm:t>
        <a:bodyPr/>
        <a:lstStyle/>
        <a:p>
          <a:endParaRPr lang="en-AU">
            <a:latin typeface="+mj-lt"/>
          </a:endParaRPr>
        </a:p>
      </dgm:t>
    </dgm:pt>
    <dgm:pt modelId="{BDD4841E-FF1E-48E9-810A-E376210ABAD4}">
      <dgm:prSet custT="1"/>
      <dgm:spPr/>
      <dgm:t>
        <a:bodyPr lIns="180000" rIns="144000"/>
        <a:lstStyle/>
        <a:p>
          <a:pPr>
            <a:lnSpc>
              <a:spcPct val="100000"/>
            </a:lnSpc>
          </a:pPr>
          <a:r>
            <a:rPr lang="en-AU" sz="1200" dirty="0">
              <a:latin typeface="+mj-lt"/>
            </a:rPr>
            <a:t>Future of the SDG AHT is uncertain. Continue or disappear? New e</a:t>
          </a:r>
          <a:r>
            <a:rPr lang="en-AU" sz="1200" b="0" dirty="0">
              <a:latin typeface="+mj-lt"/>
            </a:rPr>
            <a:t>ntity (post AHT)? WG or Strategy? </a:t>
          </a:r>
        </a:p>
      </dgm:t>
    </dgm:pt>
    <dgm:pt modelId="{CA9A77E1-D043-44F9-9B56-C5C2A19D3EC4}" type="parTrans" cxnId="{A95D4F78-2C53-4EE0-929A-5FB73C75E5E3}">
      <dgm:prSet/>
      <dgm:spPr/>
      <dgm:t>
        <a:bodyPr/>
        <a:lstStyle/>
        <a:p>
          <a:endParaRPr lang="en-AU">
            <a:latin typeface="+mj-lt"/>
          </a:endParaRPr>
        </a:p>
      </dgm:t>
    </dgm:pt>
    <dgm:pt modelId="{13592D65-703D-4A37-9BFB-D1949FE64366}" type="sibTrans" cxnId="{A95D4F78-2C53-4EE0-929A-5FB73C75E5E3}">
      <dgm:prSet/>
      <dgm:spPr/>
      <dgm:t>
        <a:bodyPr/>
        <a:lstStyle/>
        <a:p>
          <a:endParaRPr lang="en-AU">
            <a:latin typeface="+mj-lt"/>
          </a:endParaRPr>
        </a:p>
      </dgm:t>
    </dgm:pt>
    <dgm:pt modelId="{6BC373F6-ADF1-43D6-B8DF-5E7CE339E679}">
      <dgm:prSet custT="1"/>
      <dgm:spPr/>
      <dgm:t>
        <a:bodyPr lIns="144000" rIns="144000"/>
        <a:lstStyle/>
        <a:p>
          <a:pPr>
            <a:lnSpc>
              <a:spcPct val="100000"/>
            </a:lnSpc>
          </a:pPr>
          <a:r>
            <a:rPr lang="en-US" sz="1200" b="0" dirty="0">
              <a:latin typeface="+mj-lt"/>
            </a:rPr>
            <a:t>The original goals of the SDG AHT were too broad in scope and not fully aligned with the CEOS mandate.</a:t>
          </a:r>
          <a:endParaRPr lang="en-AU" sz="1200" dirty="0">
            <a:latin typeface="+mj-lt"/>
          </a:endParaRPr>
        </a:p>
      </dgm:t>
    </dgm:pt>
    <dgm:pt modelId="{1BCAF61F-4962-4ABF-A399-0603A2C021C5}" type="parTrans" cxnId="{1B666625-0F1E-467C-A7A5-DC90D89993A6}">
      <dgm:prSet/>
      <dgm:spPr/>
      <dgm:t>
        <a:bodyPr/>
        <a:lstStyle/>
        <a:p>
          <a:endParaRPr lang="en-AU">
            <a:latin typeface="+mj-lt"/>
          </a:endParaRPr>
        </a:p>
      </dgm:t>
    </dgm:pt>
    <dgm:pt modelId="{4EE1F8D3-6431-4A7E-AA75-394920D87DA6}" type="sibTrans" cxnId="{1B666625-0F1E-467C-A7A5-DC90D89993A6}">
      <dgm:prSet/>
      <dgm:spPr/>
      <dgm:t>
        <a:bodyPr/>
        <a:lstStyle/>
        <a:p>
          <a:endParaRPr lang="en-AU">
            <a:latin typeface="+mj-lt"/>
          </a:endParaRPr>
        </a:p>
      </dgm:t>
    </dgm:pt>
    <dgm:pt modelId="{EFDABA26-4D19-4EFD-AF43-A4C01E1A622F}">
      <dgm:prSet custT="1"/>
      <dgm:spPr/>
      <dgm:t>
        <a:bodyPr lIns="144000" rIns="144000"/>
        <a:lstStyle/>
        <a:p>
          <a:pPr>
            <a:lnSpc>
              <a:spcPct val="100000"/>
            </a:lnSpc>
          </a:pPr>
          <a:r>
            <a:rPr lang="en-US" sz="1200" b="0" dirty="0">
              <a:latin typeface="+mj-lt"/>
            </a:rPr>
            <a:t>The AHT activities were too similar to the work of the GEO EO4SDG initiative, which brought some confusion on the respective roles of CEOS and GEO.</a:t>
          </a:r>
          <a:endParaRPr lang="en-AU" sz="1200" dirty="0">
            <a:latin typeface="+mj-lt"/>
          </a:endParaRPr>
        </a:p>
      </dgm:t>
    </dgm:pt>
    <dgm:pt modelId="{A591C38F-7183-4D6A-87A4-791D4D434D9C}" type="parTrans" cxnId="{E987C6C7-D5E1-4B45-80DF-5DBA05F0801B}">
      <dgm:prSet/>
      <dgm:spPr/>
      <dgm:t>
        <a:bodyPr/>
        <a:lstStyle/>
        <a:p>
          <a:endParaRPr lang="en-AU">
            <a:latin typeface="+mj-lt"/>
          </a:endParaRPr>
        </a:p>
      </dgm:t>
    </dgm:pt>
    <dgm:pt modelId="{30F9DC30-081C-4C2D-9567-F569F29B1318}" type="sibTrans" cxnId="{E987C6C7-D5E1-4B45-80DF-5DBA05F0801B}">
      <dgm:prSet/>
      <dgm:spPr/>
      <dgm:t>
        <a:bodyPr/>
        <a:lstStyle/>
        <a:p>
          <a:endParaRPr lang="en-AU">
            <a:latin typeface="+mj-lt"/>
          </a:endParaRPr>
        </a:p>
      </dgm:t>
    </dgm:pt>
    <dgm:pt modelId="{A70D755D-884D-4C35-9D4A-C29FCC7A0DB7}">
      <dgm:prSet custT="1"/>
      <dgm:spPr/>
      <dgm:t>
        <a:bodyPr lIns="144000" rIns="144000"/>
        <a:lstStyle/>
        <a:p>
          <a:pPr>
            <a:lnSpc>
              <a:spcPct val="100000"/>
            </a:lnSpc>
          </a:pPr>
          <a:r>
            <a:rPr lang="en-US" sz="1200" b="0" dirty="0">
              <a:latin typeface="+mj-lt"/>
            </a:rPr>
            <a:t>The impact of the CEOS activities on SDGs is commensurate to the level of resources available. </a:t>
          </a:r>
          <a:r>
            <a:rPr lang="en-AU" sz="1200" b="0" dirty="0">
              <a:latin typeface="+mj-lt"/>
            </a:rPr>
            <a:t>Number of agencies actively involved </a:t>
          </a:r>
          <a:r>
            <a:rPr lang="en-US" sz="1200" b="0" dirty="0">
              <a:latin typeface="+mj-lt"/>
            </a:rPr>
            <a:t>has not reached the expected level.</a:t>
          </a:r>
          <a:endParaRPr lang="en-AU" sz="1200" dirty="0">
            <a:latin typeface="+mj-lt"/>
          </a:endParaRPr>
        </a:p>
      </dgm:t>
    </dgm:pt>
    <dgm:pt modelId="{2766A9B6-3875-4324-A57F-BE0E14CD22DA}" type="parTrans" cxnId="{070741AE-B1E9-477B-BDD0-A0600FC8F675}">
      <dgm:prSet/>
      <dgm:spPr/>
      <dgm:t>
        <a:bodyPr/>
        <a:lstStyle/>
        <a:p>
          <a:endParaRPr lang="en-AU">
            <a:latin typeface="+mj-lt"/>
          </a:endParaRPr>
        </a:p>
      </dgm:t>
    </dgm:pt>
    <dgm:pt modelId="{C92ACF96-526C-4E29-AC3A-1A57B43E42F0}" type="sibTrans" cxnId="{070741AE-B1E9-477B-BDD0-A0600FC8F675}">
      <dgm:prSet/>
      <dgm:spPr/>
      <dgm:t>
        <a:bodyPr/>
        <a:lstStyle/>
        <a:p>
          <a:endParaRPr lang="en-AU">
            <a:latin typeface="+mj-lt"/>
          </a:endParaRPr>
        </a:p>
      </dgm:t>
    </dgm:pt>
    <dgm:pt modelId="{C3BE4272-B661-41AD-9803-ECF48E0BD58B}">
      <dgm:prSet custT="1"/>
      <dgm:spPr/>
      <dgm:t>
        <a:bodyPr lIns="144000" rIns="144000"/>
        <a:lstStyle/>
        <a:p>
          <a:pPr>
            <a:lnSpc>
              <a:spcPct val="100000"/>
            </a:lnSpc>
          </a:pPr>
          <a:r>
            <a:rPr lang="en-US" sz="1200" b="0" dirty="0">
              <a:latin typeface="+mj-lt"/>
            </a:rPr>
            <a:t>The SDG is a very broad and cross-cutting topic (land, marine, atmosphere) requiring different EO competences (satellite data, EO infrastructures, capacity building, accuracy assessment).</a:t>
          </a:r>
          <a:endParaRPr lang="en-AU" sz="1200" dirty="0">
            <a:latin typeface="+mj-lt"/>
          </a:endParaRPr>
        </a:p>
      </dgm:t>
    </dgm:pt>
    <dgm:pt modelId="{A9846BA7-F802-48F1-A35A-A36CF72E3B68}" type="parTrans" cxnId="{A44523E0-F608-41DD-9AF6-ECB47DFA907F}">
      <dgm:prSet/>
      <dgm:spPr/>
      <dgm:t>
        <a:bodyPr/>
        <a:lstStyle/>
        <a:p>
          <a:endParaRPr lang="en-AU">
            <a:latin typeface="+mj-lt"/>
          </a:endParaRPr>
        </a:p>
      </dgm:t>
    </dgm:pt>
    <dgm:pt modelId="{A2ED5157-A849-4061-A06C-98E2B007A786}" type="sibTrans" cxnId="{A44523E0-F608-41DD-9AF6-ECB47DFA907F}">
      <dgm:prSet/>
      <dgm:spPr/>
      <dgm:t>
        <a:bodyPr/>
        <a:lstStyle/>
        <a:p>
          <a:endParaRPr lang="en-AU">
            <a:latin typeface="+mj-lt"/>
          </a:endParaRPr>
        </a:p>
      </dgm:t>
    </dgm:pt>
    <dgm:pt modelId="{C4C7209C-943E-49C5-824F-51ACD9D7AE1E}">
      <dgm:prSet custT="1"/>
      <dgm:spPr/>
      <dgm:t>
        <a:bodyPr/>
        <a:lstStyle/>
        <a:p>
          <a:pPr>
            <a:lnSpc>
              <a:spcPct val="100000"/>
            </a:lnSpc>
          </a:pPr>
          <a:r>
            <a:rPr lang="en-AU" sz="1200" b="0" dirty="0">
              <a:latin typeface="+mj-lt"/>
            </a:rPr>
            <a:t>Reduce the </a:t>
          </a:r>
          <a:r>
            <a:rPr lang="en-AU" sz="1200" b="1" dirty="0">
              <a:latin typeface="+mj-lt"/>
            </a:rPr>
            <a:t>governance burden </a:t>
          </a:r>
          <a:br>
            <a:rPr lang="en-AU" sz="1200" b="1" dirty="0">
              <a:latin typeface="+mj-lt"/>
            </a:rPr>
          </a:br>
          <a:r>
            <a:rPr lang="en-AU" sz="1200" b="0" dirty="0">
              <a:latin typeface="+mj-lt"/>
            </a:rPr>
            <a:t>to focus on key contributions</a:t>
          </a:r>
          <a:endParaRPr lang="en-AU" sz="1200" dirty="0">
            <a:latin typeface="+mj-lt"/>
          </a:endParaRPr>
        </a:p>
      </dgm:t>
    </dgm:pt>
    <dgm:pt modelId="{B7E0CB2D-FE17-4D95-B475-4F695EDE27AF}" type="parTrans" cxnId="{AACA5577-CB4B-4263-B34B-E264799F4318}">
      <dgm:prSet/>
      <dgm:spPr/>
      <dgm:t>
        <a:bodyPr/>
        <a:lstStyle/>
        <a:p>
          <a:endParaRPr lang="en-AU"/>
        </a:p>
      </dgm:t>
    </dgm:pt>
    <dgm:pt modelId="{552AA0A7-311C-4A19-B6C7-AB890C2E6325}" type="sibTrans" cxnId="{AACA5577-CB4B-4263-B34B-E264799F4318}">
      <dgm:prSet/>
      <dgm:spPr/>
      <dgm:t>
        <a:bodyPr/>
        <a:lstStyle/>
        <a:p>
          <a:endParaRPr lang="en-AU"/>
        </a:p>
      </dgm:t>
    </dgm:pt>
    <dgm:pt modelId="{D5A91AFE-9823-4C13-ABBB-D7B557AC4C96}">
      <dgm:prSet custT="1"/>
      <dgm:spPr/>
      <dgm:t>
        <a:bodyPr lIns="144000" rIns="144000"/>
        <a:lstStyle/>
        <a:p>
          <a:pPr>
            <a:lnSpc>
              <a:spcPct val="100000"/>
            </a:lnSpc>
          </a:pPr>
          <a:r>
            <a:rPr lang="en-AU" sz="1200" dirty="0">
              <a:latin typeface="+mj-lt"/>
            </a:rPr>
            <a:t>Creation of a new entity includes more governance paper, reporting.</a:t>
          </a:r>
        </a:p>
      </dgm:t>
    </dgm:pt>
    <dgm:pt modelId="{D5896497-7D80-4294-BCA6-486438C15C05}" type="parTrans" cxnId="{2E038C17-3DA4-4065-896C-354F9A450B82}">
      <dgm:prSet/>
      <dgm:spPr/>
      <dgm:t>
        <a:bodyPr/>
        <a:lstStyle/>
        <a:p>
          <a:endParaRPr lang="en-AU"/>
        </a:p>
      </dgm:t>
    </dgm:pt>
    <dgm:pt modelId="{55623210-83E8-4F7E-8E02-70E1EDDF5A79}" type="sibTrans" cxnId="{2E038C17-3DA4-4065-896C-354F9A450B82}">
      <dgm:prSet/>
      <dgm:spPr/>
      <dgm:t>
        <a:bodyPr/>
        <a:lstStyle/>
        <a:p>
          <a:endParaRPr lang="en-AU"/>
        </a:p>
      </dgm:t>
    </dgm:pt>
    <dgm:pt modelId="{D2ECA6CC-25CE-4730-9A33-8C3D7D3D44DE}" type="pres">
      <dgm:prSet presAssocID="{7DF78B56-F7C9-4BC6-8997-C477A24C2FF4}" presName="Name0" presStyleCnt="0">
        <dgm:presLayoutVars>
          <dgm:dir/>
          <dgm:animLvl val="lvl"/>
          <dgm:resizeHandles val="exact"/>
        </dgm:presLayoutVars>
      </dgm:prSet>
      <dgm:spPr/>
      <dgm:t>
        <a:bodyPr/>
        <a:lstStyle/>
        <a:p>
          <a:endParaRPr lang="en-US"/>
        </a:p>
      </dgm:t>
    </dgm:pt>
    <dgm:pt modelId="{058C0441-E65B-4910-988B-4F5BF271CC68}" type="pres">
      <dgm:prSet presAssocID="{67FABABC-1D67-4C62-AA7B-67DDC2002EC2}" presName="linNode" presStyleCnt="0"/>
      <dgm:spPr/>
    </dgm:pt>
    <dgm:pt modelId="{29F399E0-22C6-469B-A4C9-CA0553A1C8AE}" type="pres">
      <dgm:prSet presAssocID="{67FABABC-1D67-4C62-AA7B-67DDC2002EC2}" presName="parentText" presStyleLbl="node1" presStyleIdx="0" presStyleCnt="7">
        <dgm:presLayoutVars>
          <dgm:chMax val="1"/>
          <dgm:bulletEnabled val="1"/>
        </dgm:presLayoutVars>
      </dgm:prSet>
      <dgm:spPr/>
      <dgm:t>
        <a:bodyPr/>
        <a:lstStyle/>
        <a:p>
          <a:endParaRPr lang="en-US"/>
        </a:p>
      </dgm:t>
    </dgm:pt>
    <dgm:pt modelId="{856B8DC4-7D9F-44A1-844D-CC52F645D0EF}" type="pres">
      <dgm:prSet presAssocID="{67FABABC-1D67-4C62-AA7B-67DDC2002EC2}" presName="descendantText" presStyleLbl="alignAccFollowNode1" presStyleIdx="0" presStyleCnt="7">
        <dgm:presLayoutVars>
          <dgm:bulletEnabled val="1"/>
        </dgm:presLayoutVars>
      </dgm:prSet>
      <dgm:spPr/>
      <dgm:t>
        <a:bodyPr/>
        <a:lstStyle/>
        <a:p>
          <a:endParaRPr lang="en-US"/>
        </a:p>
      </dgm:t>
    </dgm:pt>
    <dgm:pt modelId="{7A4AE4A6-2F6F-416E-8B0B-61344DA3CADB}" type="pres">
      <dgm:prSet presAssocID="{F209C51D-E963-4486-B91B-F9B99C0E8786}" presName="sp" presStyleCnt="0"/>
      <dgm:spPr/>
    </dgm:pt>
    <dgm:pt modelId="{F5B3224B-011A-4B6B-BB47-DA47A146B68C}" type="pres">
      <dgm:prSet presAssocID="{4F21781A-4AB8-4BC9-8334-8DEAA2BD2E09}" presName="linNode" presStyleCnt="0"/>
      <dgm:spPr/>
    </dgm:pt>
    <dgm:pt modelId="{7C3BB43D-D739-42F9-BD6D-81F751698CEC}" type="pres">
      <dgm:prSet presAssocID="{4F21781A-4AB8-4BC9-8334-8DEAA2BD2E09}" presName="parentText" presStyleLbl="node1" presStyleIdx="1" presStyleCnt="7">
        <dgm:presLayoutVars>
          <dgm:chMax val="1"/>
          <dgm:bulletEnabled val="1"/>
        </dgm:presLayoutVars>
      </dgm:prSet>
      <dgm:spPr/>
      <dgm:t>
        <a:bodyPr/>
        <a:lstStyle/>
        <a:p>
          <a:endParaRPr lang="en-US"/>
        </a:p>
      </dgm:t>
    </dgm:pt>
    <dgm:pt modelId="{77E352B8-5ACB-460F-852D-F19D7B6C567E}" type="pres">
      <dgm:prSet presAssocID="{4F21781A-4AB8-4BC9-8334-8DEAA2BD2E09}" presName="descendantText" presStyleLbl="alignAccFollowNode1" presStyleIdx="1" presStyleCnt="7">
        <dgm:presLayoutVars>
          <dgm:bulletEnabled val="1"/>
        </dgm:presLayoutVars>
      </dgm:prSet>
      <dgm:spPr/>
      <dgm:t>
        <a:bodyPr/>
        <a:lstStyle/>
        <a:p>
          <a:endParaRPr lang="en-US"/>
        </a:p>
      </dgm:t>
    </dgm:pt>
    <dgm:pt modelId="{2D62A774-609F-4CB4-822C-B3EF32FF0A33}" type="pres">
      <dgm:prSet presAssocID="{64E77224-EBE5-4AA8-8F2C-2B5070BA51C0}" presName="sp" presStyleCnt="0"/>
      <dgm:spPr/>
    </dgm:pt>
    <dgm:pt modelId="{8509618E-8AB1-487F-8C5F-73AE3D4F2CC7}" type="pres">
      <dgm:prSet presAssocID="{E5F01BB7-5DFC-47C8-93C1-1D84868BE238}" presName="linNode" presStyleCnt="0"/>
      <dgm:spPr/>
    </dgm:pt>
    <dgm:pt modelId="{7130C209-F4A1-4121-8D47-484E1316F2FC}" type="pres">
      <dgm:prSet presAssocID="{E5F01BB7-5DFC-47C8-93C1-1D84868BE238}" presName="parentText" presStyleLbl="node1" presStyleIdx="2" presStyleCnt="7">
        <dgm:presLayoutVars>
          <dgm:chMax val="1"/>
          <dgm:bulletEnabled val="1"/>
        </dgm:presLayoutVars>
      </dgm:prSet>
      <dgm:spPr/>
      <dgm:t>
        <a:bodyPr/>
        <a:lstStyle/>
        <a:p>
          <a:endParaRPr lang="en-US"/>
        </a:p>
      </dgm:t>
    </dgm:pt>
    <dgm:pt modelId="{40150EED-9308-4397-A8B4-988440073096}" type="pres">
      <dgm:prSet presAssocID="{E5F01BB7-5DFC-47C8-93C1-1D84868BE238}" presName="descendantText" presStyleLbl="alignAccFollowNode1" presStyleIdx="2" presStyleCnt="7">
        <dgm:presLayoutVars>
          <dgm:bulletEnabled val="1"/>
        </dgm:presLayoutVars>
      </dgm:prSet>
      <dgm:spPr/>
      <dgm:t>
        <a:bodyPr/>
        <a:lstStyle/>
        <a:p>
          <a:endParaRPr lang="en-US"/>
        </a:p>
      </dgm:t>
    </dgm:pt>
    <dgm:pt modelId="{ED37039F-4473-457C-993C-90F32B5D746A}" type="pres">
      <dgm:prSet presAssocID="{738F647F-712B-4FEA-BD10-C31513A6514B}" presName="sp" presStyleCnt="0"/>
      <dgm:spPr/>
    </dgm:pt>
    <dgm:pt modelId="{937E455B-02A8-4BC3-B0FB-B1B8CA55EA0F}" type="pres">
      <dgm:prSet presAssocID="{BA3F4944-4806-475C-82CA-53473DD529FA}" presName="linNode" presStyleCnt="0"/>
      <dgm:spPr/>
    </dgm:pt>
    <dgm:pt modelId="{825ED133-C96B-411E-9A10-53B6265D43C5}" type="pres">
      <dgm:prSet presAssocID="{BA3F4944-4806-475C-82CA-53473DD529FA}" presName="parentText" presStyleLbl="node1" presStyleIdx="3" presStyleCnt="7">
        <dgm:presLayoutVars>
          <dgm:chMax val="1"/>
          <dgm:bulletEnabled val="1"/>
        </dgm:presLayoutVars>
      </dgm:prSet>
      <dgm:spPr/>
      <dgm:t>
        <a:bodyPr/>
        <a:lstStyle/>
        <a:p>
          <a:endParaRPr lang="en-US"/>
        </a:p>
      </dgm:t>
    </dgm:pt>
    <dgm:pt modelId="{B4ADE317-5778-4D3B-ABA3-9DE0833BEE56}" type="pres">
      <dgm:prSet presAssocID="{BA3F4944-4806-475C-82CA-53473DD529FA}" presName="descendantText" presStyleLbl="alignAccFollowNode1" presStyleIdx="3" presStyleCnt="7">
        <dgm:presLayoutVars>
          <dgm:bulletEnabled val="1"/>
        </dgm:presLayoutVars>
      </dgm:prSet>
      <dgm:spPr/>
      <dgm:t>
        <a:bodyPr/>
        <a:lstStyle/>
        <a:p>
          <a:endParaRPr lang="en-US"/>
        </a:p>
      </dgm:t>
    </dgm:pt>
    <dgm:pt modelId="{50516356-3852-4DCD-B75A-B5DBE9DA72E2}" type="pres">
      <dgm:prSet presAssocID="{C51DC33B-55E5-4204-B527-8065C6DE6AE0}" presName="sp" presStyleCnt="0"/>
      <dgm:spPr/>
    </dgm:pt>
    <dgm:pt modelId="{0355D855-A8DE-4B1E-B564-7AE72B447ADD}" type="pres">
      <dgm:prSet presAssocID="{7F243FB9-6A17-421B-98E7-2232ABB60319}" presName="linNode" presStyleCnt="0"/>
      <dgm:spPr/>
    </dgm:pt>
    <dgm:pt modelId="{0BAC40AE-F3DC-4B81-B783-461C93E681A8}" type="pres">
      <dgm:prSet presAssocID="{7F243FB9-6A17-421B-98E7-2232ABB60319}" presName="parentText" presStyleLbl="node1" presStyleIdx="4" presStyleCnt="7">
        <dgm:presLayoutVars>
          <dgm:chMax val="1"/>
          <dgm:bulletEnabled val="1"/>
        </dgm:presLayoutVars>
      </dgm:prSet>
      <dgm:spPr/>
      <dgm:t>
        <a:bodyPr/>
        <a:lstStyle/>
        <a:p>
          <a:endParaRPr lang="en-US"/>
        </a:p>
      </dgm:t>
    </dgm:pt>
    <dgm:pt modelId="{9F85230C-BB77-40C6-99FF-B79789B68848}" type="pres">
      <dgm:prSet presAssocID="{7F243FB9-6A17-421B-98E7-2232ABB60319}" presName="descendantText" presStyleLbl="alignAccFollowNode1" presStyleIdx="4" presStyleCnt="7">
        <dgm:presLayoutVars>
          <dgm:bulletEnabled val="1"/>
        </dgm:presLayoutVars>
      </dgm:prSet>
      <dgm:spPr/>
      <dgm:t>
        <a:bodyPr/>
        <a:lstStyle/>
        <a:p>
          <a:endParaRPr lang="en-US"/>
        </a:p>
      </dgm:t>
    </dgm:pt>
    <dgm:pt modelId="{0DBB0AB2-5AA7-4B8C-9797-3A0DAB2692C8}" type="pres">
      <dgm:prSet presAssocID="{7972DF09-CDAD-4D0B-9872-A10C901A51E4}" presName="sp" presStyleCnt="0"/>
      <dgm:spPr/>
    </dgm:pt>
    <dgm:pt modelId="{0E202CD1-99C4-4B04-83F5-212F2192FD31}" type="pres">
      <dgm:prSet presAssocID="{A0686E12-D422-4D7E-AB1E-6FA92062C2BA}" presName="linNode" presStyleCnt="0"/>
      <dgm:spPr/>
    </dgm:pt>
    <dgm:pt modelId="{AC7BAC98-67FC-4D29-908F-25BCB452946A}" type="pres">
      <dgm:prSet presAssocID="{A0686E12-D422-4D7E-AB1E-6FA92062C2BA}" presName="parentText" presStyleLbl="node1" presStyleIdx="5" presStyleCnt="7">
        <dgm:presLayoutVars>
          <dgm:chMax val="1"/>
          <dgm:bulletEnabled val="1"/>
        </dgm:presLayoutVars>
      </dgm:prSet>
      <dgm:spPr/>
      <dgm:t>
        <a:bodyPr/>
        <a:lstStyle/>
        <a:p>
          <a:endParaRPr lang="en-US"/>
        </a:p>
      </dgm:t>
    </dgm:pt>
    <dgm:pt modelId="{4F40409F-81CD-400D-9B26-23655A2DD581}" type="pres">
      <dgm:prSet presAssocID="{A0686E12-D422-4D7E-AB1E-6FA92062C2BA}" presName="descendantText" presStyleLbl="alignAccFollowNode1" presStyleIdx="5" presStyleCnt="7">
        <dgm:presLayoutVars>
          <dgm:bulletEnabled val="1"/>
        </dgm:presLayoutVars>
      </dgm:prSet>
      <dgm:spPr/>
      <dgm:t>
        <a:bodyPr/>
        <a:lstStyle/>
        <a:p>
          <a:endParaRPr lang="en-US"/>
        </a:p>
      </dgm:t>
    </dgm:pt>
    <dgm:pt modelId="{788E0F87-72A3-47E5-BC3E-2AE2F4CE6E4E}" type="pres">
      <dgm:prSet presAssocID="{B3EC1077-0831-4163-B68F-C4EE6C79C30B}" presName="sp" presStyleCnt="0"/>
      <dgm:spPr/>
    </dgm:pt>
    <dgm:pt modelId="{953594C7-70A1-4EC4-8E88-A9624A2F119F}" type="pres">
      <dgm:prSet presAssocID="{C4C7209C-943E-49C5-824F-51ACD9D7AE1E}" presName="linNode" presStyleCnt="0"/>
      <dgm:spPr/>
    </dgm:pt>
    <dgm:pt modelId="{8F2EBB88-3753-4931-B0BD-089CF900DEC8}" type="pres">
      <dgm:prSet presAssocID="{C4C7209C-943E-49C5-824F-51ACD9D7AE1E}" presName="parentText" presStyleLbl="node1" presStyleIdx="6" presStyleCnt="7">
        <dgm:presLayoutVars>
          <dgm:chMax val="1"/>
          <dgm:bulletEnabled val="1"/>
        </dgm:presLayoutVars>
      </dgm:prSet>
      <dgm:spPr/>
      <dgm:t>
        <a:bodyPr/>
        <a:lstStyle/>
        <a:p>
          <a:endParaRPr lang="en-US"/>
        </a:p>
      </dgm:t>
    </dgm:pt>
    <dgm:pt modelId="{2EA80511-55D2-422F-A691-E4849787F72D}" type="pres">
      <dgm:prSet presAssocID="{C4C7209C-943E-49C5-824F-51ACD9D7AE1E}" presName="descendantText" presStyleLbl="alignAccFollowNode1" presStyleIdx="6" presStyleCnt="7">
        <dgm:presLayoutVars>
          <dgm:bulletEnabled val="1"/>
        </dgm:presLayoutVars>
      </dgm:prSet>
      <dgm:spPr/>
      <dgm:t>
        <a:bodyPr/>
        <a:lstStyle/>
        <a:p>
          <a:endParaRPr lang="en-US"/>
        </a:p>
      </dgm:t>
    </dgm:pt>
  </dgm:ptLst>
  <dgm:cxnLst>
    <dgm:cxn modelId="{F9D07C96-D7FA-4543-B16A-843D8E74F4B4}" srcId="{7DF78B56-F7C9-4BC6-8997-C477A24C2FF4}" destId="{A0686E12-D422-4D7E-AB1E-6FA92062C2BA}" srcOrd="5" destOrd="0" parTransId="{6FB8B8FC-D674-4B6F-A5B1-D56DE303EB72}" sibTransId="{B3EC1077-0831-4163-B68F-C4EE6C79C30B}"/>
    <dgm:cxn modelId="{CB990537-FE03-4614-B1AC-E7043F9757AB}" type="presOf" srcId="{C3BE4272-B661-41AD-9803-ECF48E0BD58B}" destId="{B4ADE317-5778-4D3B-ABA3-9DE0833BEE56}" srcOrd="0" destOrd="0" presId="urn:microsoft.com/office/officeart/2005/8/layout/vList5"/>
    <dgm:cxn modelId="{3732AA76-31B7-4DF3-B817-8AB1C207FBF6}" srcId="{7DF78B56-F7C9-4BC6-8997-C477A24C2FF4}" destId="{E5F01BB7-5DFC-47C8-93C1-1D84868BE238}" srcOrd="2" destOrd="0" parTransId="{87B92B69-C149-45A9-AB3F-764B3B556652}" sibTransId="{738F647F-712B-4FEA-BD10-C31513A6514B}"/>
    <dgm:cxn modelId="{1B065D5A-5331-4F1F-8FF5-8A49250F38D2}" type="presOf" srcId="{A70D755D-884D-4C35-9D4A-C29FCC7A0DB7}" destId="{40150EED-9308-4397-A8B4-988440073096}" srcOrd="0" destOrd="0" presId="urn:microsoft.com/office/officeart/2005/8/layout/vList5"/>
    <dgm:cxn modelId="{F350DE14-1C76-47D4-B106-15313D6A0823}" srcId="{7DF78B56-F7C9-4BC6-8997-C477A24C2FF4}" destId="{4F21781A-4AB8-4BC9-8334-8DEAA2BD2E09}" srcOrd="1" destOrd="0" parTransId="{11BEE98A-3975-4C65-872B-55C94D887333}" sibTransId="{64E77224-EBE5-4AA8-8F2C-2B5070BA51C0}"/>
    <dgm:cxn modelId="{FF85B72D-49C8-4CFB-AE2C-BDEF82EAF17F}" type="presOf" srcId="{BDD4841E-FF1E-48E9-810A-E376210ABAD4}" destId="{4F40409F-81CD-400D-9B26-23655A2DD581}" srcOrd="0" destOrd="0" presId="urn:microsoft.com/office/officeart/2005/8/layout/vList5"/>
    <dgm:cxn modelId="{C0EC3014-7A8F-4AA5-B309-14259FC47594}" type="presOf" srcId="{A462D19D-2047-4325-9701-C53B92574759}" destId="{9F85230C-BB77-40C6-99FF-B79789B68848}" srcOrd="0" destOrd="0" presId="urn:microsoft.com/office/officeart/2005/8/layout/vList5"/>
    <dgm:cxn modelId="{F651849A-2C9E-4554-BAA2-24F51ECC2D81}" type="presOf" srcId="{C4C7209C-943E-49C5-824F-51ACD9D7AE1E}" destId="{8F2EBB88-3753-4931-B0BD-089CF900DEC8}" srcOrd="0" destOrd="0" presId="urn:microsoft.com/office/officeart/2005/8/layout/vList5"/>
    <dgm:cxn modelId="{9E6A3CC3-FA58-4938-92FF-3C35F18ADCB2}" type="presOf" srcId="{D5A91AFE-9823-4C13-ABBB-D7B557AC4C96}" destId="{2EA80511-55D2-422F-A691-E4849787F72D}" srcOrd="0" destOrd="0" presId="urn:microsoft.com/office/officeart/2005/8/layout/vList5"/>
    <dgm:cxn modelId="{01B030D3-E3E5-4FF6-9B53-525CA1878665}" type="presOf" srcId="{EFDABA26-4D19-4EFD-AF43-A4C01E1A622F}" destId="{77E352B8-5ACB-460F-852D-F19D7B6C567E}" srcOrd="0" destOrd="0" presId="urn:microsoft.com/office/officeart/2005/8/layout/vList5"/>
    <dgm:cxn modelId="{1B666625-0F1E-467C-A7A5-DC90D89993A6}" srcId="{67FABABC-1D67-4C62-AA7B-67DDC2002EC2}" destId="{6BC373F6-ADF1-43D6-B8DF-5E7CE339E679}" srcOrd="0" destOrd="0" parTransId="{1BCAF61F-4962-4ABF-A399-0603A2C021C5}" sibTransId="{4EE1F8D3-6431-4A7E-AA75-394920D87DA6}"/>
    <dgm:cxn modelId="{7E935E1D-A120-4AB7-AD95-A97FD72BF7FA}" type="presOf" srcId="{7F243FB9-6A17-421B-98E7-2232ABB60319}" destId="{0BAC40AE-F3DC-4B81-B783-461C93E681A8}" srcOrd="0" destOrd="0" presId="urn:microsoft.com/office/officeart/2005/8/layout/vList5"/>
    <dgm:cxn modelId="{0D8B3E7F-324E-4AD4-9F99-8A684B3DDED7}" srcId="{7DF78B56-F7C9-4BC6-8997-C477A24C2FF4}" destId="{BA3F4944-4806-475C-82CA-53473DD529FA}" srcOrd="3" destOrd="0" parTransId="{C16F2D93-1D22-4262-A4E2-9994084B08E9}" sibTransId="{C51DC33B-55E5-4204-B527-8065C6DE6AE0}"/>
    <dgm:cxn modelId="{EC5AD588-AF38-423E-89C8-3D9236C5DBE1}" type="presOf" srcId="{E5F01BB7-5DFC-47C8-93C1-1D84868BE238}" destId="{7130C209-F4A1-4121-8D47-484E1316F2FC}" srcOrd="0" destOrd="0" presId="urn:microsoft.com/office/officeart/2005/8/layout/vList5"/>
    <dgm:cxn modelId="{9AB38B1F-1F28-4C41-811B-9D8B578192EC}" type="presOf" srcId="{7DF78B56-F7C9-4BC6-8997-C477A24C2FF4}" destId="{D2ECA6CC-25CE-4730-9A33-8C3D7D3D44DE}" srcOrd="0" destOrd="0" presId="urn:microsoft.com/office/officeart/2005/8/layout/vList5"/>
    <dgm:cxn modelId="{A44523E0-F608-41DD-9AF6-ECB47DFA907F}" srcId="{BA3F4944-4806-475C-82CA-53473DD529FA}" destId="{C3BE4272-B661-41AD-9803-ECF48E0BD58B}" srcOrd="0" destOrd="0" parTransId="{A9846BA7-F802-48F1-A35A-A36CF72E3B68}" sibTransId="{A2ED5157-A849-4061-A06C-98E2B007A786}"/>
    <dgm:cxn modelId="{2E038C17-3DA4-4065-896C-354F9A450B82}" srcId="{C4C7209C-943E-49C5-824F-51ACD9D7AE1E}" destId="{D5A91AFE-9823-4C13-ABBB-D7B557AC4C96}" srcOrd="0" destOrd="0" parTransId="{D5896497-7D80-4294-BCA6-486438C15C05}" sibTransId="{55623210-83E8-4F7E-8E02-70E1EDDF5A79}"/>
    <dgm:cxn modelId="{A95D4F78-2C53-4EE0-929A-5FB73C75E5E3}" srcId="{A0686E12-D422-4D7E-AB1E-6FA92062C2BA}" destId="{BDD4841E-FF1E-48E9-810A-E376210ABAD4}" srcOrd="0" destOrd="0" parTransId="{CA9A77E1-D043-44F9-9B56-C5C2A19D3EC4}" sibTransId="{13592D65-703D-4A37-9BFB-D1949FE64366}"/>
    <dgm:cxn modelId="{070741AE-B1E9-477B-BDD0-A0600FC8F675}" srcId="{E5F01BB7-5DFC-47C8-93C1-1D84868BE238}" destId="{A70D755D-884D-4C35-9D4A-C29FCC7A0DB7}" srcOrd="0" destOrd="0" parTransId="{2766A9B6-3875-4324-A57F-BE0E14CD22DA}" sibTransId="{C92ACF96-526C-4E29-AC3A-1A57B43E42F0}"/>
    <dgm:cxn modelId="{71239458-323A-44BE-87C1-F844B53EBCC9}" type="presOf" srcId="{BA3F4944-4806-475C-82CA-53473DD529FA}" destId="{825ED133-C96B-411E-9A10-53B6265D43C5}" srcOrd="0" destOrd="0" presId="urn:microsoft.com/office/officeart/2005/8/layout/vList5"/>
    <dgm:cxn modelId="{28DC5F7B-7829-4AD7-AE0F-D3C3FD2049CB}" srcId="{7DF78B56-F7C9-4BC6-8997-C477A24C2FF4}" destId="{7F243FB9-6A17-421B-98E7-2232ABB60319}" srcOrd="4" destOrd="0" parTransId="{7DBC7851-C25A-4596-B343-CE977D37E083}" sibTransId="{7972DF09-CDAD-4D0B-9872-A10C901A51E4}"/>
    <dgm:cxn modelId="{E987C6C7-D5E1-4B45-80DF-5DBA05F0801B}" srcId="{4F21781A-4AB8-4BC9-8334-8DEAA2BD2E09}" destId="{EFDABA26-4D19-4EFD-AF43-A4C01E1A622F}" srcOrd="0" destOrd="0" parTransId="{A591C38F-7183-4D6A-87A4-791D4D434D9C}" sibTransId="{30F9DC30-081C-4C2D-9567-F569F29B1318}"/>
    <dgm:cxn modelId="{72A54B9A-35CC-47BB-9F68-91144BD9BD95}" srcId="{7F243FB9-6A17-421B-98E7-2232ABB60319}" destId="{A462D19D-2047-4325-9701-C53B92574759}" srcOrd="0" destOrd="0" parTransId="{06CD386F-2947-4AE8-A61A-AB1B9AC4259B}" sibTransId="{ECE2D6BB-C14C-4AC6-AE1B-434E53850A5D}"/>
    <dgm:cxn modelId="{CC9679BF-EEDF-4F04-863F-B2ED3ABA3250}" srcId="{7DF78B56-F7C9-4BC6-8997-C477A24C2FF4}" destId="{67FABABC-1D67-4C62-AA7B-67DDC2002EC2}" srcOrd="0" destOrd="0" parTransId="{AEE9E6FE-8035-44D5-A9E3-14C82ECA2740}" sibTransId="{F209C51D-E963-4486-B91B-F9B99C0E8786}"/>
    <dgm:cxn modelId="{C4BEB13F-D396-4310-9263-F5BF5219CA8B}" type="presOf" srcId="{4F21781A-4AB8-4BC9-8334-8DEAA2BD2E09}" destId="{7C3BB43D-D739-42F9-BD6D-81F751698CEC}" srcOrd="0" destOrd="0" presId="urn:microsoft.com/office/officeart/2005/8/layout/vList5"/>
    <dgm:cxn modelId="{AACA5577-CB4B-4263-B34B-E264799F4318}" srcId="{7DF78B56-F7C9-4BC6-8997-C477A24C2FF4}" destId="{C4C7209C-943E-49C5-824F-51ACD9D7AE1E}" srcOrd="6" destOrd="0" parTransId="{B7E0CB2D-FE17-4D95-B475-4F695EDE27AF}" sibTransId="{552AA0A7-311C-4A19-B6C7-AB890C2E6325}"/>
    <dgm:cxn modelId="{AC95DC32-0239-425D-801D-9441557C95F1}" type="presOf" srcId="{A0686E12-D422-4D7E-AB1E-6FA92062C2BA}" destId="{AC7BAC98-67FC-4D29-908F-25BCB452946A}" srcOrd="0" destOrd="0" presId="urn:microsoft.com/office/officeart/2005/8/layout/vList5"/>
    <dgm:cxn modelId="{887DACC4-1DA8-4A95-B89D-3B2E62357AF6}" type="presOf" srcId="{67FABABC-1D67-4C62-AA7B-67DDC2002EC2}" destId="{29F399E0-22C6-469B-A4C9-CA0553A1C8AE}" srcOrd="0" destOrd="0" presId="urn:microsoft.com/office/officeart/2005/8/layout/vList5"/>
    <dgm:cxn modelId="{93D93585-F36E-4C76-9BEE-2464FA8427C8}" type="presOf" srcId="{6BC373F6-ADF1-43D6-B8DF-5E7CE339E679}" destId="{856B8DC4-7D9F-44A1-844D-CC52F645D0EF}" srcOrd="0" destOrd="0" presId="urn:microsoft.com/office/officeart/2005/8/layout/vList5"/>
    <dgm:cxn modelId="{389ED196-9B09-4ECE-B619-5F193EA1DD59}" type="presParOf" srcId="{D2ECA6CC-25CE-4730-9A33-8C3D7D3D44DE}" destId="{058C0441-E65B-4910-988B-4F5BF271CC68}" srcOrd="0" destOrd="0" presId="urn:microsoft.com/office/officeart/2005/8/layout/vList5"/>
    <dgm:cxn modelId="{54487ECF-BF88-49AE-B9DA-69EBD1BDCEBE}" type="presParOf" srcId="{058C0441-E65B-4910-988B-4F5BF271CC68}" destId="{29F399E0-22C6-469B-A4C9-CA0553A1C8AE}" srcOrd="0" destOrd="0" presId="urn:microsoft.com/office/officeart/2005/8/layout/vList5"/>
    <dgm:cxn modelId="{B84C5C60-301D-4AAD-972F-8CA78DB3FF33}" type="presParOf" srcId="{058C0441-E65B-4910-988B-4F5BF271CC68}" destId="{856B8DC4-7D9F-44A1-844D-CC52F645D0EF}" srcOrd="1" destOrd="0" presId="urn:microsoft.com/office/officeart/2005/8/layout/vList5"/>
    <dgm:cxn modelId="{C724A8D0-145F-48FD-AC8F-1519E5EE84B4}" type="presParOf" srcId="{D2ECA6CC-25CE-4730-9A33-8C3D7D3D44DE}" destId="{7A4AE4A6-2F6F-416E-8B0B-61344DA3CADB}" srcOrd="1" destOrd="0" presId="urn:microsoft.com/office/officeart/2005/8/layout/vList5"/>
    <dgm:cxn modelId="{18CD4E39-F87D-4135-8DC4-59836A284AF7}" type="presParOf" srcId="{D2ECA6CC-25CE-4730-9A33-8C3D7D3D44DE}" destId="{F5B3224B-011A-4B6B-BB47-DA47A146B68C}" srcOrd="2" destOrd="0" presId="urn:microsoft.com/office/officeart/2005/8/layout/vList5"/>
    <dgm:cxn modelId="{DF59646F-5D02-4523-8D43-2A1E9B539837}" type="presParOf" srcId="{F5B3224B-011A-4B6B-BB47-DA47A146B68C}" destId="{7C3BB43D-D739-42F9-BD6D-81F751698CEC}" srcOrd="0" destOrd="0" presId="urn:microsoft.com/office/officeart/2005/8/layout/vList5"/>
    <dgm:cxn modelId="{45F65D0F-B6D3-4E49-9868-A23F04706E5E}" type="presParOf" srcId="{F5B3224B-011A-4B6B-BB47-DA47A146B68C}" destId="{77E352B8-5ACB-460F-852D-F19D7B6C567E}" srcOrd="1" destOrd="0" presId="urn:microsoft.com/office/officeart/2005/8/layout/vList5"/>
    <dgm:cxn modelId="{1968FD08-E034-4752-8AC3-AE6963D805EE}" type="presParOf" srcId="{D2ECA6CC-25CE-4730-9A33-8C3D7D3D44DE}" destId="{2D62A774-609F-4CB4-822C-B3EF32FF0A33}" srcOrd="3" destOrd="0" presId="urn:microsoft.com/office/officeart/2005/8/layout/vList5"/>
    <dgm:cxn modelId="{BE8DAF32-CE04-46E4-B81F-EB21592ADB7A}" type="presParOf" srcId="{D2ECA6CC-25CE-4730-9A33-8C3D7D3D44DE}" destId="{8509618E-8AB1-487F-8C5F-73AE3D4F2CC7}" srcOrd="4" destOrd="0" presId="urn:microsoft.com/office/officeart/2005/8/layout/vList5"/>
    <dgm:cxn modelId="{F13830EE-F25D-4A9D-B86B-1E2256BD7A46}" type="presParOf" srcId="{8509618E-8AB1-487F-8C5F-73AE3D4F2CC7}" destId="{7130C209-F4A1-4121-8D47-484E1316F2FC}" srcOrd="0" destOrd="0" presId="urn:microsoft.com/office/officeart/2005/8/layout/vList5"/>
    <dgm:cxn modelId="{3A52D4BF-A746-4B63-AA55-A8D4E31EF36A}" type="presParOf" srcId="{8509618E-8AB1-487F-8C5F-73AE3D4F2CC7}" destId="{40150EED-9308-4397-A8B4-988440073096}" srcOrd="1" destOrd="0" presId="urn:microsoft.com/office/officeart/2005/8/layout/vList5"/>
    <dgm:cxn modelId="{E048E499-3830-4C1C-8743-701F22F2944D}" type="presParOf" srcId="{D2ECA6CC-25CE-4730-9A33-8C3D7D3D44DE}" destId="{ED37039F-4473-457C-993C-90F32B5D746A}" srcOrd="5" destOrd="0" presId="urn:microsoft.com/office/officeart/2005/8/layout/vList5"/>
    <dgm:cxn modelId="{CA2198C3-6F28-4495-B9D8-4E88615F4645}" type="presParOf" srcId="{D2ECA6CC-25CE-4730-9A33-8C3D7D3D44DE}" destId="{937E455B-02A8-4BC3-B0FB-B1B8CA55EA0F}" srcOrd="6" destOrd="0" presId="urn:microsoft.com/office/officeart/2005/8/layout/vList5"/>
    <dgm:cxn modelId="{9A6902D4-105A-49F4-ADAF-143972E63507}" type="presParOf" srcId="{937E455B-02A8-4BC3-B0FB-B1B8CA55EA0F}" destId="{825ED133-C96B-411E-9A10-53B6265D43C5}" srcOrd="0" destOrd="0" presId="urn:microsoft.com/office/officeart/2005/8/layout/vList5"/>
    <dgm:cxn modelId="{BB7EFF61-67A1-42D5-9DC3-D0A3132F40D2}" type="presParOf" srcId="{937E455B-02A8-4BC3-B0FB-B1B8CA55EA0F}" destId="{B4ADE317-5778-4D3B-ABA3-9DE0833BEE56}" srcOrd="1" destOrd="0" presId="urn:microsoft.com/office/officeart/2005/8/layout/vList5"/>
    <dgm:cxn modelId="{F5F90E54-ACE4-4CF3-9BC8-F828A71C0F52}" type="presParOf" srcId="{D2ECA6CC-25CE-4730-9A33-8C3D7D3D44DE}" destId="{50516356-3852-4DCD-B75A-B5DBE9DA72E2}" srcOrd="7" destOrd="0" presId="urn:microsoft.com/office/officeart/2005/8/layout/vList5"/>
    <dgm:cxn modelId="{34E900EC-D01E-4BC6-846F-25E62BED2668}" type="presParOf" srcId="{D2ECA6CC-25CE-4730-9A33-8C3D7D3D44DE}" destId="{0355D855-A8DE-4B1E-B564-7AE72B447ADD}" srcOrd="8" destOrd="0" presId="urn:microsoft.com/office/officeart/2005/8/layout/vList5"/>
    <dgm:cxn modelId="{B6F66F83-F98E-413D-BC7E-FAAD461DA9ED}" type="presParOf" srcId="{0355D855-A8DE-4B1E-B564-7AE72B447ADD}" destId="{0BAC40AE-F3DC-4B81-B783-461C93E681A8}" srcOrd="0" destOrd="0" presId="urn:microsoft.com/office/officeart/2005/8/layout/vList5"/>
    <dgm:cxn modelId="{F4F5CCB9-CC90-4847-A75B-D34CC9879F11}" type="presParOf" srcId="{0355D855-A8DE-4B1E-B564-7AE72B447ADD}" destId="{9F85230C-BB77-40C6-99FF-B79789B68848}" srcOrd="1" destOrd="0" presId="urn:microsoft.com/office/officeart/2005/8/layout/vList5"/>
    <dgm:cxn modelId="{B9908309-6564-42C3-9FED-887F3CF0E5A3}" type="presParOf" srcId="{D2ECA6CC-25CE-4730-9A33-8C3D7D3D44DE}" destId="{0DBB0AB2-5AA7-4B8C-9797-3A0DAB2692C8}" srcOrd="9" destOrd="0" presId="urn:microsoft.com/office/officeart/2005/8/layout/vList5"/>
    <dgm:cxn modelId="{64397EE7-F21B-430D-B6A0-FDABAF0A039B}" type="presParOf" srcId="{D2ECA6CC-25CE-4730-9A33-8C3D7D3D44DE}" destId="{0E202CD1-99C4-4B04-83F5-212F2192FD31}" srcOrd="10" destOrd="0" presId="urn:microsoft.com/office/officeart/2005/8/layout/vList5"/>
    <dgm:cxn modelId="{7A38D72C-68CD-47A1-84C6-395BB8A98DBD}" type="presParOf" srcId="{0E202CD1-99C4-4B04-83F5-212F2192FD31}" destId="{AC7BAC98-67FC-4D29-908F-25BCB452946A}" srcOrd="0" destOrd="0" presId="urn:microsoft.com/office/officeart/2005/8/layout/vList5"/>
    <dgm:cxn modelId="{ECD8C1BA-383C-4FEC-9AFA-93B98D1EBECA}" type="presParOf" srcId="{0E202CD1-99C4-4B04-83F5-212F2192FD31}" destId="{4F40409F-81CD-400D-9B26-23655A2DD581}" srcOrd="1" destOrd="0" presId="urn:microsoft.com/office/officeart/2005/8/layout/vList5"/>
    <dgm:cxn modelId="{F905D526-C740-4D03-8266-57DFD0E160FE}" type="presParOf" srcId="{D2ECA6CC-25CE-4730-9A33-8C3D7D3D44DE}" destId="{788E0F87-72A3-47E5-BC3E-2AE2F4CE6E4E}" srcOrd="11" destOrd="0" presId="urn:microsoft.com/office/officeart/2005/8/layout/vList5"/>
    <dgm:cxn modelId="{59B06A5B-060C-4169-BEAA-01C171A8D500}" type="presParOf" srcId="{D2ECA6CC-25CE-4730-9A33-8C3D7D3D44DE}" destId="{953594C7-70A1-4EC4-8E88-A9624A2F119F}" srcOrd="12" destOrd="0" presId="urn:microsoft.com/office/officeart/2005/8/layout/vList5"/>
    <dgm:cxn modelId="{D7F00A4F-BBCC-4D90-8443-537867A00677}" type="presParOf" srcId="{953594C7-70A1-4EC4-8E88-A9624A2F119F}" destId="{8F2EBB88-3753-4931-B0BD-089CF900DEC8}" srcOrd="0" destOrd="0" presId="urn:microsoft.com/office/officeart/2005/8/layout/vList5"/>
    <dgm:cxn modelId="{AE5D22AD-99AB-4B24-AA06-CC7294DBC554}" type="presParOf" srcId="{953594C7-70A1-4EC4-8E88-A9624A2F119F}" destId="{2EA80511-55D2-422F-A691-E4849787F72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B8DC4-7D9F-44A1-844D-CC52F645D0EF}">
      <dsp:nvSpPr>
        <dsp:cNvPr id="0" name=""/>
        <dsp:cNvSpPr/>
      </dsp:nvSpPr>
      <dsp:spPr>
        <a:xfrm rot="5400000">
          <a:off x="5627323" y="-2429714"/>
          <a:ext cx="559400"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23825" rIns="144000" bIns="123825" numCol="1" spcCol="1270" anchor="ctr" anchorCtr="0">
          <a:noAutofit/>
        </a:bodyPr>
        <a:lstStyle/>
        <a:p>
          <a:pPr marL="114300" lvl="1" indent="-114300" algn="l" defTabSz="533400">
            <a:lnSpc>
              <a:spcPct val="100000"/>
            </a:lnSpc>
            <a:spcBef>
              <a:spcPct val="0"/>
            </a:spcBef>
            <a:spcAft>
              <a:spcPct val="15000"/>
            </a:spcAft>
            <a:buChar char="••"/>
          </a:pPr>
          <a:r>
            <a:rPr lang="en-US" sz="1200" b="0" kern="1200" dirty="0">
              <a:latin typeface="+mj-lt"/>
            </a:rPr>
            <a:t>The original goals of the SDG AHT were too broad in scope and not fully aligned with the CEOS mandate.</a:t>
          </a:r>
          <a:endParaRPr lang="en-AU" sz="1200" kern="1200" dirty="0">
            <a:latin typeface="+mj-lt"/>
          </a:endParaRPr>
        </a:p>
      </dsp:txBody>
      <dsp:txXfrm rot="-5400000">
        <a:off x="3127247" y="97670"/>
        <a:ext cx="5532244" cy="504784"/>
      </dsp:txXfrm>
    </dsp:sp>
    <dsp:sp modelId="{29F399E0-22C6-469B-A4C9-CA0553A1C8AE}">
      <dsp:nvSpPr>
        <dsp:cNvPr id="0" name=""/>
        <dsp:cNvSpPr/>
      </dsp:nvSpPr>
      <dsp:spPr>
        <a:xfrm>
          <a:off x="0" y="436"/>
          <a:ext cx="3127248" cy="6992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100000"/>
            </a:lnSpc>
            <a:spcBef>
              <a:spcPct val="0"/>
            </a:spcBef>
            <a:spcAft>
              <a:spcPct val="35000"/>
            </a:spcAft>
          </a:pPr>
          <a:r>
            <a:rPr lang="en-AU" sz="1200" kern="1200" dirty="0">
              <a:latin typeface="+mj-lt"/>
            </a:rPr>
            <a:t>Focus on </a:t>
          </a:r>
          <a:r>
            <a:rPr lang="en-AU" sz="1200" b="1" kern="1200" dirty="0">
              <a:latin typeface="+mj-lt"/>
            </a:rPr>
            <a:t>CEOS unique role </a:t>
          </a:r>
          <a:r>
            <a:rPr lang="en-AU" sz="1200" kern="1200" dirty="0">
              <a:latin typeface="+mj-lt"/>
            </a:rPr>
            <a:t/>
          </a:r>
          <a:br>
            <a:rPr lang="en-AU" sz="1200" kern="1200" dirty="0">
              <a:latin typeface="+mj-lt"/>
            </a:rPr>
          </a:br>
          <a:r>
            <a:rPr lang="en-AU" sz="1200" kern="1200" dirty="0">
              <a:latin typeface="+mj-lt"/>
            </a:rPr>
            <a:t>and on a </a:t>
          </a:r>
          <a:r>
            <a:rPr lang="en-AU" sz="1200" b="1" kern="1200" dirty="0">
              <a:latin typeface="+mj-lt"/>
            </a:rPr>
            <a:t>few SDG Indicators </a:t>
          </a:r>
          <a:r>
            <a:rPr lang="en-AU" sz="1200" kern="1200" dirty="0">
              <a:latin typeface="+mj-lt"/>
            </a:rPr>
            <a:t/>
          </a:r>
          <a:br>
            <a:rPr lang="en-AU" sz="1200" kern="1200" dirty="0">
              <a:latin typeface="+mj-lt"/>
            </a:rPr>
          </a:br>
          <a:r>
            <a:rPr lang="en-AU" sz="1200" b="0" kern="1200" dirty="0">
              <a:latin typeface="+mj-lt"/>
            </a:rPr>
            <a:t>(start with 6.6.1; 11.3.1; 15.3.1) </a:t>
          </a:r>
        </a:p>
      </dsp:txBody>
      <dsp:txXfrm>
        <a:off x="34135" y="34571"/>
        <a:ext cx="3058978" cy="630980"/>
      </dsp:txXfrm>
    </dsp:sp>
    <dsp:sp modelId="{77E352B8-5ACB-460F-852D-F19D7B6C567E}">
      <dsp:nvSpPr>
        <dsp:cNvPr id="0" name=""/>
        <dsp:cNvSpPr/>
      </dsp:nvSpPr>
      <dsp:spPr>
        <a:xfrm rot="5400000">
          <a:off x="5627323" y="-1695501"/>
          <a:ext cx="559400"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23825" rIns="144000" bIns="123825" numCol="1" spcCol="1270" anchor="ctr" anchorCtr="0">
          <a:noAutofit/>
        </a:bodyPr>
        <a:lstStyle/>
        <a:p>
          <a:pPr marL="114300" lvl="1" indent="-114300" algn="l" defTabSz="533400">
            <a:lnSpc>
              <a:spcPct val="100000"/>
            </a:lnSpc>
            <a:spcBef>
              <a:spcPct val="0"/>
            </a:spcBef>
            <a:spcAft>
              <a:spcPct val="15000"/>
            </a:spcAft>
            <a:buChar char="••"/>
          </a:pPr>
          <a:r>
            <a:rPr lang="en-US" sz="1200" b="0" kern="1200" dirty="0">
              <a:latin typeface="+mj-lt"/>
            </a:rPr>
            <a:t>The AHT activities were too similar to the work of the GEO EO4SDG initiative, which brought some confusion on the respective roles of CEOS and GEO.</a:t>
          </a:r>
          <a:endParaRPr lang="en-AU" sz="1200" kern="1200" dirty="0">
            <a:latin typeface="+mj-lt"/>
          </a:endParaRPr>
        </a:p>
      </dsp:txBody>
      <dsp:txXfrm rot="-5400000">
        <a:off x="3127247" y="831883"/>
        <a:ext cx="5532244" cy="504784"/>
      </dsp:txXfrm>
    </dsp:sp>
    <dsp:sp modelId="{7C3BB43D-D739-42F9-BD6D-81F751698CEC}">
      <dsp:nvSpPr>
        <dsp:cNvPr id="0" name=""/>
        <dsp:cNvSpPr/>
      </dsp:nvSpPr>
      <dsp:spPr>
        <a:xfrm>
          <a:off x="0" y="734649"/>
          <a:ext cx="3127248" cy="6992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100000"/>
            </a:lnSpc>
            <a:spcBef>
              <a:spcPct val="0"/>
            </a:spcBef>
            <a:spcAft>
              <a:spcPct val="35000"/>
            </a:spcAft>
          </a:pPr>
          <a:r>
            <a:rPr lang="en-US" sz="1200" b="1" kern="1200" dirty="0">
              <a:latin typeface="+mj-lt"/>
            </a:rPr>
            <a:t>Complement rather than duplicate</a:t>
          </a:r>
          <a:br>
            <a:rPr lang="en-US" sz="1200" b="1" kern="1200" dirty="0">
              <a:latin typeface="+mj-lt"/>
            </a:rPr>
          </a:br>
          <a:r>
            <a:rPr lang="en-US" sz="1200" kern="1200" dirty="0">
              <a:latin typeface="+mj-lt"/>
            </a:rPr>
            <a:t> the GEO community efforts on SDGs</a:t>
          </a:r>
          <a:endParaRPr lang="en-AU" sz="1200" kern="1200" dirty="0">
            <a:latin typeface="+mj-lt"/>
          </a:endParaRPr>
        </a:p>
      </dsp:txBody>
      <dsp:txXfrm>
        <a:off x="34135" y="768784"/>
        <a:ext cx="3058978" cy="630980"/>
      </dsp:txXfrm>
    </dsp:sp>
    <dsp:sp modelId="{40150EED-9308-4397-A8B4-988440073096}">
      <dsp:nvSpPr>
        <dsp:cNvPr id="0" name=""/>
        <dsp:cNvSpPr/>
      </dsp:nvSpPr>
      <dsp:spPr>
        <a:xfrm rot="5400000">
          <a:off x="5627323" y="-961288"/>
          <a:ext cx="559400"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23825" rIns="144000" bIns="123825" numCol="1" spcCol="1270" anchor="ctr" anchorCtr="0">
          <a:noAutofit/>
        </a:bodyPr>
        <a:lstStyle/>
        <a:p>
          <a:pPr marL="114300" lvl="1" indent="-114300" algn="l" defTabSz="533400">
            <a:lnSpc>
              <a:spcPct val="100000"/>
            </a:lnSpc>
            <a:spcBef>
              <a:spcPct val="0"/>
            </a:spcBef>
            <a:spcAft>
              <a:spcPct val="15000"/>
            </a:spcAft>
            <a:buChar char="••"/>
          </a:pPr>
          <a:r>
            <a:rPr lang="en-US" sz="1200" b="0" kern="1200" dirty="0">
              <a:latin typeface="+mj-lt"/>
            </a:rPr>
            <a:t>The impact of the CEOS activities on SDGs is commensurate to the level of resources available. </a:t>
          </a:r>
          <a:r>
            <a:rPr lang="en-AU" sz="1200" b="0" kern="1200" dirty="0">
              <a:latin typeface="+mj-lt"/>
            </a:rPr>
            <a:t>Number of agencies actively involved </a:t>
          </a:r>
          <a:r>
            <a:rPr lang="en-US" sz="1200" b="0" kern="1200" dirty="0">
              <a:latin typeface="+mj-lt"/>
            </a:rPr>
            <a:t>has not reached the expected level.</a:t>
          </a:r>
          <a:endParaRPr lang="en-AU" sz="1200" kern="1200" dirty="0">
            <a:latin typeface="+mj-lt"/>
          </a:endParaRPr>
        </a:p>
      </dsp:txBody>
      <dsp:txXfrm rot="-5400000">
        <a:off x="3127247" y="1566096"/>
        <a:ext cx="5532244" cy="504784"/>
      </dsp:txXfrm>
    </dsp:sp>
    <dsp:sp modelId="{7130C209-F4A1-4121-8D47-484E1316F2FC}">
      <dsp:nvSpPr>
        <dsp:cNvPr id="0" name=""/>
        <dsp:cNvSpPr/>
      </dsp:nvSpPr>
      <dsp:spPr>
        <a:xfrm>
          <a:off x="0" y="1468861"/>
          <a:ext cx="3127248" cy="6992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100000"/>
            </a:lnSpc>
            <a:spcBef>
              <a:spcPct val="0"/>
            </a:spcBef>
            <a:spcAft>
              <a:spcPct val="35000"/>
            </a:spcAft>
          </a:pPr>
          <a:r>
            <a:rPr lang="en-AU" sz="1200" kern="1200" dirty="0">
              <a:latin typeface="+mj-lt"/>
            </a:rPr>
            <a:t>Encourage </a:t>
          </a:r>
          <a:r>
            <a:rPr lang="en-AU" sz="1200" b="1" kern="1200" dirty="0">
              <a:latin typeface="+mj-lt"/>
            </a:rPr>
            <a:t>more commitment and participation</a:t>
          </a:r>
          <a:r>
            <a:rPr lang="en-AU" sz="1200" kern="1200" dirty="0">
              <a:latin typeface="+mj-lt"/>
            </a:rPr>
            <a:t> from agencies</a:t>
          </a:r>
        </a:p>
      </dsp:txBody>
      <dsp:txXfrm>
        <a:off x="34135" y="1502996"/>
        <a:ext cx="3058978" cy="630980"/>
      </dsp:txXfrm>
    </dsp:sp>
    <dsp:sp modelId="{B4ADE317-5778-4D3B-ABA3-9DE0833BEE56}">
      <dsp:nvSpPr>
        <dsp:cNvPr id="0" name=""/>
        <dsp:cNvSpPr/>
      </dsp:nvSpPr>
      <dsp:spPr>
        <a:xfrm rot="5400000">
          <a:off x="5627323" y="-227076"/>
          <a:ext cx="559400"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23825" rIns="144000" bIns="123825" numCol="1" spcCol="1270" anchor="ctr" anchorCtr="0">
          <a:noAutofit/>
        </a:bodyPr>
        <a:lstStyle/>
        <a:p>
          <a:pPr marL="114300" lvl="1" indent="-114300" algn="l" defTabSz="533400">
            <a:lnSpc>
              <a:spcPct val="100000"/>
            </a:lnSpc>
            <a:spcBef>
              <a:spcPct val="0"/>
            </a:spcBef>
            <a:spcAft>
              <a:spcPct val="15000"/>
            </a:spcAft>
            <a:buChar char="••"/>
          </a:pPr>
          <a:r>
            <a:rPr lang="en-US" sz="1200" b="0" kern="1200" dirty="0">
              <a:latin typeface="+mj-lt"/>
            </a:rPr>
            <a:t>The SDG is a very broad and cross-cutting topic (land, marine, atmosphere) requiring different EO competences (satellite data, EO infrastructures, capacity building, accuracy assessment).</a:t>
          </a:r>
          <a:endParaRPr lang="en-AU" sz="1200" kern="1200" dirty="0">
            <a:latin typeface="+mj-lt"/>
          </a:endParaRPr>
        </a:p>
      </dsp:txBody>
      <dsp:txXfrm rot="-5400000">
        <a:off x="3127247" y="2300308"/>
        <a:ext cx="5532244" cy="504784"/>
      </dsp:txXfrm>
    </dsp:sp>
    <dsp:sp modelId="{825ED133-C96B-411E-9A10-53B6265D43C5}">
      <dsp:nvSpPr>
        <dsp:cNvPr id="0" name=""/>
        <dsp:cNvSpPr/>
      </dsp:nvSpPr>
      <dsp:spPr>
        <a:xfrm>
          <a:off x="0" y="2203074"/>
          <a:ext cx="3127248" cy="6992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100000"/>
            </a:lnSpc>
            <a:spcBef>
              <a:spcPct val="0"/>
            </a:spcBef>
            <a:spcAft>
              <a:spcPct val="35000"/>
            </a:spcAft>
          </a:pPr>
          <a:r>
            <a:rPr lang="en-AU" sz="1200" kern="1200" dirty="0">
              <a:latin typeface="+mj-lt"/>
            </a:rPr>
            <a:t>Leverage the </a:t>
          </a:r>
          <a:r>
            <a:rPr lang="en-AU" sz="1200" b="1" kern="1200" dirty="0">
              <a:latin typeface="+mj-lt"/>
            </a:rPr>
            <a:t>knowledge and expertise of CEOS bodies</a:t>
          </a:r>
          <a:r>
            <a:rPr lang="en-AU" sz="1200" kern="1200" dirty="0">
              <a:latin typeface="+mj-lt"/>
            </a:rPr>
            <a:t> (VCs, WGs, SEO) </a:t>
          </a:r>
          <a:br>
            <a:rPr lang="en-AU" sz="1200" kern="1200" dirty="0">
              <a:latin typeface="+mj-lt"/>
            </a:rPr>
          </a:br>
          <a:r>
            <a:rPr lang="en-AU" sz="1200" kern="1200" dirty="0">
              <a:latin typeface="+mj-lt"/>
            </a:rPr>
            <a:t>to maximise impact.</a:t>
          </a:r>
        </a:p>
      </dsp:txBody>
      <dsp:txXfrm>
        <a:off x="34135" y="2237209"/>
        <a:ext cx="3058978" cy="630980"/>
      </dsp:txXfrm>
    </dsp:sp>
    <dsp:sp modelId="{9F85230C-BB77-40C6-99FF-B79789B68848}">
      <dsp:nvSpPr>
        <dsp:cNvPr id="0" name=""/>
        <dsp:cNvSpPr/>
      </dsp:nvSpPr>
      <dsp:spPr>
        <a:xfrm rot="5400000">
          <a:off x="5627323" y="507136"/>
          <a:ext cx="559400"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23825" rIns="144000" bIns="123825" numCol="1" spcCol="1270" anchor="ctr" anchorCtr="0">
          <a:noAutofit/>
        </a:bodyPr>
        <a:lstStyle/>
        <a:p>
          <a:pPr marL="114300" lvl="1" indent="-114300" algn="l" defTabSz="533400">
            <a:lnSpc>
              <a:spcPct val="100000"/>
            </a:lnSpc>
            <a:spcBef>
              <a:spcPct val="0"/>
            </a:spcBef>
            <a:spcAft>
              <a:spcPct val="15000"/>
            </a:spcAft>
            <a:buChar char="••"/>
          </a:pPr>
          <a:r>
            <a:rPr lang="en-US" sz="1200" b="0" kern="1200" dirty="0">
              <a:solidFill>
                <a:prstClr val="black">
                  <a:hueOff val="0"/>
                  <a:satOff val="0"/>
                  <a:lumOff val="0"/>
                  <a:alphaOff val="0"/>
                </a:prstClr>
              </a:solidFill>
              <a:latin typeface="Helvetica"/>
              <a:ea typeface="Avenir Roman"/>
              <a:cs typeface="Avenir Roman"/>
            </a:rPr>
            <a:t>The UN has established a complex governance system on the SDG Global Indicator Framework with many stakeholders involved both at UN and national levels.</a:t>
          </a:r>
          <a:endParaRPr lang="en-AU" sz="1200" b="0" kern="1200" dirty="0">
            <a:solidFill>
              <a:prstClr val="black">
                <a:hueOff val="0"/>
                <a:satOff val="0"/>
                <a:lumOff val="0"/>
                <a:alphaOff val="0"/>
              </a:prstClr>
            </a:solidFill>
            <a:latin typeface="Helvetica"/>
            <a:ea typeface="Avenir Roman"/>
            <a:cs typeface="Avenir Roman"/>
          </a:endParaRPr>
        </a:p>
      </dsp:txBody>
      <dsp:txXfrm rot="-5400000">
        <a:off x="3127247" y="3034520"/>
        <a:ext cx="5532244" cy="504784"/>
      </dsp:txXfrm>
    </dsp:sp>
    <dsp:sp modelId="{0BAC40AE-F3DC-4B81-B783-461C93E681A8}">
      <dsp:nvSpPr>
        <dsp:cNvPr id="0" name=""/>
        <dsp:cNvSpPr/>
      </dsp:nvSpPr>
      <dsp:spPr>
        <a:xfrm>
          <a:off x="0" y="2937287"/>
          <a:ext cx="3127248" cy="6992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100000"/>
            </a:lnSpc>
            <a:spcBef>
              <a:spcPct val="0"/>
            </a:spcBef>
            <a:spcAft>
              <a:spcPct val="35000"/>
            </a:spcAft>
          </a:pPr>
          <a:r>
            <a:rPr lang="en-US" sz="1200" kern="1200" dirty="0">
              <a:latin typeface="+mj-lt"/>
            </a:rPr>
            <a:t>Identify the </a:t>
          </a:r>
          <a:r>
            <a:rPr lang="en-US" sz="1200" b="1" kern="1200" dirty="0">
              <a:latin typeface="+mj-lt"/>
            </a:rPr>
            <a:t>key partners</a:t>
          </a:r>
          <a:r>
            <a:rPr lang="en-US" sz="1200" kern="1200" dirty="0">
              <a:latin typeface="+mj-lt"/>
            </a:rPr>
            <a:t> with whom CEOS should primarily interface</a:t>
          </a:r>
          <a:br>
            <a:rPr lang="en-US" sz="1200" kern="1200" dirty="0">
              <a:latin typeface="+mj-lt"/>
            </a:rPr>
          </a:br>
          <a:r>
            <a:rPr lang="en-US" sz="1200" kern="1200" dirty="0">
              <a:latin typeface="+mj-lt"/>
            </a:rPr>
            <a:t>(IAEG-SDGs WGGI, custodian agencies)</a:t>
          </a:r>
          <a:endParaRPr lang="en-AU" sz="1200" kern="1200" dirty="0">
            <a:latin typeface="+mj-lt"/>
          </a:endParaRPr>
        </a:p>
      </dsp:txBody>
      <dsp:txXfrm>
        <a:off x="34135" y="2971422"/>
        <a:ext cx="3058978" cy="630980"/>
      </dsp:txXfrm>
    </dsp:sp>
    <dsp:sp modelId="{4F40409F-81CD-400D-9B26-23655A2DD581}">
      <dsp:nvSpPr>
        <dsp:cNvPr id="0" name=""/>
        <dsp:cNvSpPr/>
      </dsp:nvSpPr>
      <dsp:spPr>
        <a:xfrm rot="5400000">
          <a:off x="5627323" y="1241349"/>
          <a:ext cx="559400"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0000" tIns="123825" rIns="144000" bIns="123825" numCol="1" spcCol="1270" anchor="ctr" anchorCtr="0">
          <a:noAutofit/>
        </a:bodyPr>
        <a:lstStyle/>
        <a:p>
          <a:pPr marL="114300" lvl="1" indent="-114300" algn="l" defTabSz="533400">
            <a:lnSpc>
              <a:spcPct val="100000"/>
            </a:lnSpc>
            <a:spcBef>
              <a:spcPct val="0"/>
            </a:spcBef>
            <a:spcAft>
              <a:spcPct val="15000"/>
            </a:spcAft>
            <a:buChar char="••"/>
          </a:pPr>
          <a:r>
            <a:rPr lang="en-AU" sz="1200" kern="1200" dirty="0">
              <a:latin typeface="+mj-lt"/>
            </a:rPr>
            <a:t>Future of the SDG AHT is uncertain. Continue or disappear? New e</a:t>
          </a:r>
          <a:r>
            <a:rPr lang="en-AU" sz="1200" b="0" kern="1200" dirty="0">
              <a:latin typeface="+mj-lt"/>
            </a:rPr>
            <a:t>ntity (post AHT)? WG or Strategy? </a:t>
          </a:r>
        </a:p>
      </dsp:txBody>
      <dsp:txXfrm rot="-5400000">
        <a:off x="3127247" y="3768733"/>
        <a:ext cx="5532244" cy="504784"/>
      </dsp:txXfrm>
    </dsp:sp>
    <dsp:sp modelId="{AC7BAC98-67FC-4D29-908F-25BCB452946A}">
      <dsp:nvSpPr>
        <dsp:cNvPr id="0" name=""/>
        <dsp:cNvSpPr/>
      </dsp:nvSpPr>
      <dsp:spPr>
        <a:xfrm>
          <a:off x="0" y="3671500"/>
          <a:ext cx="3127248" cy="6992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100000"/>
            </a:lnSpc>
            <a:spcBef>
              <a:spcPct val="0"/>
            </a:spcBef>
            <a:spcAft>
              <a:spcPct val="35000"/>
            </a:spcAft>
          </a:pPr>
          <a:r>
            <a:rPr lang="en-AU" sz="1200" b="0" kern="1200" dirty="0">
              <a:latin typeface="+mj-lt"/>
            </a:rPr>
            <a:t>Take a decision based on an </a:t>
          </a:r>
          <a:r>
            <a:rPr lang="en-AU" sz="1200" b="1" kern="1200" dirty="0">
              <a:latin typeface="+mj-lt"/>
            </a:rPr>
            <a:t> </a:t>
          </a:r>
          <a:br>
            <a:rPr lang="en-AU" sz="1200" b="1" kern="1200" dirty="0">
              <a:latin typeface="+mj-lt"/>
            </a:rPr>
          </a:br>
          <a:r>
            <a:rPr lang="en-AU" sz="1200" b="1" kern="1200" dirty="0">
              <a:latin typeface="+mj-lt"/>
            </a:rPr>
            <a:t>in-depth assessment of implications</a:t>
          </a:r>
          <a:r>
            <a:rPr lang="en-AU" sz="1200" b="0" kern="1200" dirty="0">
              <a:latin typeface="+mj-lt"/>
            </a:rPr>
            <a:t> </a:t>
          </a:r>
          <a:br>
            <a:rPr lang="en-AU" sz="1200" b="0" kern="1200" dirty="0">
              <a:latin typeface="+mj-lt"/>
            </a:rPr>
          </a:br>
          <a:r>
            <a:rPr lang="en-AU" sz="1200" b="0" kern="1200" dirty="0">
              <a:latin typeface="+mj-lt"/>
            </a:rPr>
            <a:t>(resources, reporting, etc.)</a:t>
          </a:r>
          <a:endParaRPr lang="en-AU" sz="1200" kern="1200" dirty="0">
            <a:latin typeface="+mj-lt"/>
          </a:endParaRPr>
        </a:p>
      </dsp:txBody>
      <dsp:txXfrm>
        <a:off x="34135" y="3705635"/>
        <a:ext cx="3058978" cy="630980"/>
      </dsp:txXfrm>
    </dsp:sp>
    <dsp:sp modelId="{2EA80511-55D2-422F-A691-E4849787F72D}">
      <dsp:nvSpPr>
        <dsp:cNvPr id="0" name=""/>
        <dsp:cNvSpPr/>
      </dsp:nvSpPr>
      <dsp:spPr>
        <a:xfrm rot="5400000">
          <a:off x="5627323" y="1975562"/>
          <a:ext cx="559400"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23825" rIns="144000" bIns="123825" numCol="1" spcCol="1270" anchor="ctr" anchorCtr="0">
          <a:noAutofit/>
        </a:bodyPr>
        <a:lstStyle/>
        <a:p>
          <a:pPr marL="114300" lvl="1" indent="-114300" algn="l" defTabSz="533400">
            <a:lnSpc>
              <a:spcPct val="100000"/>
            </a:lnSpc>
            <a:spcBef>
              <a:spcPct val="0"/>
            </a:spcBef>
            <a:spcAft>
              <a:spcPct val="15000"/>
            </a:spcAft>
            <a:buChar char="••"/>
          </a:pPr>
          <a:r>
            <a:rPr lang="en-AU" sz="1200" kern="1200" dirty="0">
              <a:latin typeface="+mj-lt"/>
            </a:rPr>
            <a:t>Creation of a new entity includes more governance paper, reporting.</a:t>
          </a:r>
        </a:p>
      </dsp:txBody>
      <dsp:txXfrm rot="-5400000">
        <a:off x="3127247" y="4502946"/>
        <a:ext cx="5532244" cy="504784"/>
      </dsp:txXfrm>
    </dsp:sp>
    <dsp:sp modelId="{8F2EBB88-3753-4931-B0BD-089CF900DEC8}">
      <dsp:nvSpPr>
        <dsp:cNvPr id="0" name=""/>
        <dsp:cNvSpPr/>
      </dsp:nvSpPr>
      <dsp:spPr>
        <a:xfrm>
          <a:off x="0" y="4405713"/>
          <a:ext cx="3127248" cy="6992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45720" bIns="22860" numCol="1" spcCol="1270" anchor="ctr" anchorCtr="0">
          <a:noAutofit/>
        </a:bodyPr>
        <a:lstStyle/>
        <a:p>
          <a:pPr lvl="0" algn="ctr" defTabSz="533400">
            <a:lnSpc>
              <a:spcPct val="100000"/>
            </a:lnSpc>
            <a:spcBef>
              <a:spcPct val="0"/>
            </a:spcBef>
            <a:spcAft>
              <a:spcPct val="35000"/>
            </a:spcAft>
          </a:pPr>
          <a:r>
            <a:rPr lang="en-AU" sz="1200" b="0" kern="1200" dirty="0">
              <a:latin typeface="+mj-lt"/>
            </a:rPr>
            <a:t>Reduce the </a:t>
          </a:r>
          <a:r>
            <a:rPr lang="en-AU" sz="1200" b="1" kern="1200" dirty="0">
              <a:latin typeface="+mj-lt"/>
            </a:rPr>
            <a:t>governance burden </a:t>
          </a:r>
          <a:br>
            <a:rPr lang="en-AU" sz="1200" b="1" kern="1200" dirty="0">
              <a:latin typeface="+mj-lt"/>
            </a:rPr>
          </a:br>
          <a:r>
            <a:rPr lang="en-AU" sz="1200" b="0" kern="1200" dirty="0">
              <a:latin typeface="+mj-lt"/>
            </a:rPr>
            <a:t>to focus on key contributions</a:t>
          </a:r>
          <a:endParaRPr lang="en-AU" sz="1200" kern="1200" dirty="0">
            <a:latin typeface="+mj-lt"/>
          </a:endParaRPr>
        </a:p>
      </dsp:txBody>
      <dsp:txXfrm>
        <a:off x="34135" y="4439848"/>
        <a:ext cx="3058978" cy="63098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826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590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8205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C48D9-68F1-6443-A04E-D9F25286B7E8}" type="slidenum">
              <a:rPr lang="en-US" smtClean="0"/>
              <a:t>14</a:t>
            </a:fld>
            <a:endParaRPr lang="en-US"/>
          </a:p>
        </p:txBody>
      </p:sp>
    </p:spTree>
    <p:extLst>
      <p:ext uri="{BB962C8B-B14F-4D97-AF65-F5344CB8AC3E}">
        <p14:creationId xmlns:p14="http://schemas.microsoft.com/office/powerpoint/2010/main" val="4030584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382070-6756-334A-A449-5B3D65AFE683}" type="slidenum">
              <a:rPr lang="en-US" altLang="en-US" smtClean="0"/>
              <a:pPr>
                <a:defRPr/>
              </a:pPr>
              <a:t>15</a:t>
            </a:fld>
            <a:endParaRPr lang="en-US" altLang="en-US"/>
          </a:p>
        </p:txBody>
      </p:sp>
    </p:spTree>
    <p:extLst>
      <p:ext uri="{BB962C8B-B14F-4D97-AF65-F5344CB8AC3E}">
        <p14:creationId xmlns:p14="http://schemas.microsoft.com/office/powerpoint/2010/main" val="1704784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382070-6756-334A-A449-5B3D65AFE683}" type="slidenum">
              <a:rPr lang="en-US" altLang="en-US" smtClean="0"/>
              <a:pPr>
                <a:defRPr/>
              </a:pPr>
              <a:t>16</a:t>
            </a:fld>
            <a:endParaRPr lang="en-US" altLang="en-US"/>
          </a:p>
        </p:txBody>
      </p:sp>
    </p:spTree>
    <p:extLst>
      <p:ext uri="{BB962C8B-B14F-4D97-AF65-F5344CB8AC3E}">
        <p14:creationId xmlns:p14="http://schemas.microsoft.com/office/powerpoint/2010/main" val="2835134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382070-6756-334A-A449-5B3D65AFE683}" type="slidenum">
              <a:rPr lang="en-US" altLang="en-US" smtClean="0"/>
              <a:pPr>
                <a:defRPr/>
              </a:pPr>
              <a:t>17</a:t>
            </a:fld>
            <a:endParaRPr lang="en-US" altLang="en-US"/>
          </a:p>
        </p:txBody>
      </p:sp>
    </p:spTree>
    <p:extLst>
      <p:ext uri="{BB962C8B-B14F-4D97-AF65-F5344CB8AC3E}">
        <p14:creationId xmlns:p14="http://schemas.microsoft.com/office/powerpoint/2010/main" val="2623073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xfrm>
            <a:off x="1143000" y="685800"/>
            <a:ext cx="4572000" cy="3429000"/>
          </a:xfrm>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Calibri" charset="0"/>
                <a:ea typeface="MS PGothic" charset="-128"/>
              </a:rPr>
              <a:t>Extract of the UN Resolution 70/1 “Transforming our world: the 2030 Agenda for Sustainable Development” ratified by the UN General Assembly at the Sustainable Development Summit in New York on the 25th September 2015</a:t>
            </a:r>
          </a:p>
          <a:p>
            <a:endParaRPr lang="en-GB" altLang="en-US" dirty="0">
              <a:latin typeface="Calibri" charset="0"/>
              <a:ea typeface="MS PGothic" charset="-128"/>
            </a:endParaRPr>
          </a:p>
          <a:p>
            <a:r>
              <a:rPr lang="en-GB" altLang="en-US" b="1" dirty="0">
                <a:latin typeface="Calibri" charset="0"/>
                <a:ea typeface="MS PGothic" charset="-128"/>
              </a:rPr>
              <a:t>The 2030 Agenda for Sustainable Development clearly stressed the importance of Earth observation to inform the SDG Targets and Indicators. </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charset="0"/>
                <a:ea typeface="MS PGothic" charset="-128"/>
              </a:defRPr>
            </a:lvl1pPr>
            <a:lvl2pPr marL="742950" indent="-285750" defTabSz="862013">
              <a:defRPr sz="2400">
                <a:solidFill>
                  <a:schemeClr val="tx1"/>
                </a:solidFill>
                <a:latin typeface="Verdana" charset="0"/>
                <a:ea typeface="MS PGothic" charset="-128"/>
              </a:defRPr>
            </a:lvl2pPr>
            <a:lvl3pPr marL="1143000" indent="-228600" defTabSz="862013">
              <a:defRPr sz="2400">
                <a:solidFill>
                  <a:schemeClr val="tx1"/>
                </a:solidFill>
                <a:latin typeface="Verdana" charset="0"/>
                <a:ea typeface="MS PGothic" charset="-128"/>
              </a:defRPr>
            </a:lvl3pPr>
            <a:lvl4pPr marL="1600200" indent="-228600" defTabSz="862013">
              <a:defRPr sz="2400">
                <a:solidFill>
                  <a:schemeClr val="tx1"/>
                </a:solidFill>
                <a:latin typeface="Verdana" charset="0"/>
                <a:ea typeface="MS PGothic" charset="-128"/>
              </a:defRPr>
            </a:lvl4pPr>
            <a:lvl5pPr marL="2057400" indent="-228600" defTabSz="862013">
              <a:defRPr sz="2400">
                <a:solidFill>
                  <a:schemeClr val="tx1"/>
                </a:solidFill>
                <a:latin typeface="Verdana" charset="0"/>
                <a:ea typeface="MS PGothic" charset="-128"/>
              </a:defRPr>
            </a:lvl5pPr>
            <a:lvl6pPr marL="2514600" indent="-228600" defTabSz="862013" eaLnBrk="0" fontAlgn="base" hangingPunct="0">
              <a:spcBef>
                <a:spcPct val="0"/>
              </a:spcBef>
              <a:spcAft>
                <a:spcPct val="0"/>
              </a:spcAft>
              <a:defRPr sz="2400">
                <a:solidFill>
                  <a:schemeClr val="tx1"/>
                </a:solidFill>
                <a:latin typeface="Verdana" charset="0"/>
                <a:ea typeface="MS PGothic" charset="-128"/>
              </a:defRPr>
            </a:lvl6pPr>
            <a:lvl7pPr marL="2971800" indent="-228600" defTabSz="862013" eaLnBrk="0" fontAlgn="base" hangingPunct="0">
              <a:spcBef>
                <a:spcPct val="0"/>
              </a:spcBef>
              <a:spcAft>
                <a:spcPct val="0"/>
              </a:spcAft>
              <a:defRPr sz="2400">
                <a:solidFill>
                  <a:schemeClr val="tx1"/>
                </a:solidFill>
                <a:latin typeface="Verdana" charset="0"/>
                <a:ea typeface="MS PGothic" charset="-128"/>
              </a:defRPr>
            </a:lvl7pPr>
            <a:lvl8pPr marL="3429000" indent="-228600" defTabSz="862013" eaLnBrk="0" fontAlgn="base" hangingPunct="0">
              <a:spcBef>
                <a:spcPct val="0"/>
              </a:spcBef>
              <a:spcAft>
                <a:spcPct val="0"/>
              </a:spcAft>
              <a:defRPr sz="2400">
                <a:solidFill>
                  <a:schemeClr val="tx1"/>
                </a:solidFill>
                <a:latin typeface="Verdana" charset="0"/>
                <a:ea typeface="MS PGothic" charset="-128"/>
              </a:defRPr>
            </a:lvl8pPr>
            <a:lvl9pPr marL="3886200" indent="-228600" defTabSz="862013" eaLnBrk="0" fontAlgn="base" hangingPunct="0">
              <a:spcBef>
                <a:spcPct val="0"/>
              </a:spcBef>
              <a:spcAft>
                <a:spcPct val="0"/>
              </a:spcAft>
              <a:defRPr sz="2400">
                <a:solidFill>
                  <a:schemeClr val="tx1"/>
                </a:solidFill>
                <a:latin typeface="Verdana" charset="0"/>
                <a:ea typeface="MS PGothic" charset="-128"/>
              </a:defRPr>
            </a:lvl9pPr>
          </a:lstStyle>
          <a:p>
            <a:fld id="{BCA049A9-ABBD-A642-B59F-45A252E96095}" type="slidenum">
              <a:rPr lang="en-GB" altLang="en-US" sz="1100"/>
              <a:pPr/>
              <a:t>2</a:t>
            </a:fld>
            <a:endParaRPr lang="en-GB" altLang="en-US" sz="1100"/>
          </a:p>
        </p:txBody>
      </p:sp>
    </p:spTree>
    <p:extLst>
      <p:ext uri="{BB962C8B-B14F-4D97-AF65-F5344CB8AC3E}">
        <p14:creationId xmlns:p14="http://schemas.microsoft.com/office/powerpoint/2010/main" val="194181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Calibri" charset="0"/>
                <a:ea typeface="MS PGothic" charset="-128"/>
              </a:rPr>
              <a:t>One of the major lessons learned from the 2015 Millennium Development Goals (MDGs) has been the </a:t>
            </a:r>
            <a:r>
              <a:rPr lang="en-GB" altLang="en-US" b="1" dirty="0">
                <a:latin typeface="Calibri" charset="0"/>
                <a:ea typeface="MS PGothic" charset="-128"/>
              </a:rPr>
              <a:t>importance of data in the development agenda.</a:t>
            </a:r>
            <a:r>
              <a:rPr lang="en-GB" altLang="en-US" dirty="0">
                <a:latin typeface="Calibri" charset="0"/>
                <a:ea typeface="MS PGothic" charset="-128"/>
              </a:rPr>
              <a:t> </a:t>
            </a:r>
          </a:p>
          <a:p>
            <a:r>
              <a:rPr lang="en-GB" altLang="en-US" dirty="0">
                <a:latin typeface="Calibri" charset="0"/>
                <a:ea typeface="MS PGothic" charset="-128"/>
              </a:rPr>
              <a:t>Despite some significant improvement, </a:t>
            </a:r>
            <a:r>
              <a:rPr lang="en-GB" altLang="en-US" b="1" dirty="0">
                <a:latin typeface="Calibri" charset="0"/>
                <a:ea typeface="MS PGothic" charset="-128"/>
              </a:rPr>
              <a:t>critical data for informed policy making on development policies were still largely lacking </a:t>
            </a:r>
            <a:r>
              <a:rPr lang="en-GB" altLang="en-US" dirty="0">
                <a:latin typeface="Calibri" charset="0"/>
                <a:ea typeface="MS PGothic" charset="-128"/>
              </a:rPr>
              <a:t>especially in the developing world.</a:t>
            </a:r>
          </a:p>
          <a:p>
            <a:r>
              <a:rPr lang="en-GB" altLang="en-US" dirty="0">
                <a:latin typeface="Calibri" charset="0"/>
                <a:ea typeface="MS PGothic" charset="-128"/>
              </a:rPr>
              <a:t> </a:t>
            </a:r>
            <a:endParaRPr lang="en-US" altLang="en-US" dirty="0">
              <a:latin typeface="Calibri" charset="0"/>
              <a:ea typeface="MS PGothic" charset="-128"/>
            </a:endParaRPr>
          </a:p>
          <a:p>
            <a:r>
              <a:rPr lang="en-GB" altLang="en-US" dirty="0">
                <a:latin typeface="Calibri" charset="0"/>
                <a:ea typeface="MS PGothic" charset="-128"/>
              </a:rPr>
              <a:t>A report requested by the UN Secretary General </a:t>
            </a:r>
            <a:r>
              <a:rPr lang="en-GB" altLang="en-US" b="1" dirty="0">
                <a:latin typeface="Calibri" charset="0"/>
                <a:ea typeface="MS PGothic" charset="-128"/>
              </a:rPr>
              <a:t>to analyse the data gaps and challenges</a:t>
            </a:r>
            <a:r>
              <a:rPr lang="en-GB" altLang="en-US" dirty="0">
                <a:latin typeface="Calibri" charset="0"/>
                <a:ea typeface="MS PGothic" charset="-128"/>
              </a:rPr>
              <a:t>, was published in November 2014 with the title “</a:t>
            </a:r>
            <a:r>
              <a:rPr lang="en-GB" altLang="en-US" i="1" dirty="0">
                <a:latin typeface="Calibri" charset="0"/>
                <a:ea typeface="MS PGothic" charset="-128"/>
              </a:rPr>
              <a:t>A World That Counts: Mobilising the Data Revolution for Sustainable Development</a:t>
            </a:r>
            <a:r>
              <a:rPr lang="en-GB" altLang="en-US" dirty="0">
                <a:latin typeface="Calibri" charset="0"/>
                <a:ea typeface="MS PGothic" charset="-128"/>
              </a:rPr>
              <a:t>”. The report stressed the importance to have a UN-led effort that would mobilise the data revolution for all. The report also recognized that new technology (</a:t>
            </a:r>
            <a:r>
              <a:rPr lang="en-GB" altLang="en-US" b="1" dirty="0">
                <a:latin typeface="Calibri" charset="0"/>
                <a:ea typeface="MS PGothic" charset="-128"/>
              </a:rPr>
              <a:t>including geospatial data and Earth Observations</a:t>
            </a:r>
            <a:r>
              <a:rPr lang="en-GB" altLang="en-US" dirty="0">
                <a:latin typeface="Calibri" charset="0"/>
                <a:ea typeface="MS PGothic" charset="-128"/>
              </a:rPr>
              <a:t>) is changing the way data are collected, analysed and disseminated. </a:t>
            </a:r>
          </a:p>
          <a:p>
            <a:endParaRPr lang="en-US" altLang="en-US" dirty="0">
              <a:latin typeface="Calibri" charset="0"/>
              <a:ea typeface="MS PGothic" charset="-128"/>
            </a:endParaRPr>
          </a:p>
          <a:p>
            <a:r>
              <a:rPr lang="en-GB" altLang="en-US" dirty="0">
                <a:latin typeface="Calibri" charset="0"/>
                <a:ea typeface="MS PGothic" charset="-128"/>
              </a:rPr>
              <a:t>In January 2017, The UN organized the first </a:t>
            </a:r>
            <a:r>
              <a:rPr lang="en-GB" altLang="en-US" b="1" dirty="0">
                <a:latin typeface="Calibri" charset="0"/>
                <a:ea typeface="MS PGothic" charset="-128"/>
              </a:rPr>
              <a:t>World Data Forum (WDF) on Sustainable Development Data</a:t>
            </a:r>
            <a:r>
              <a:rPr lang="en-GB" altLang="en-US" dirty="0">
                <a:latin typeface="Calibri" charset="0"/>
                <a:ea typeface="MS PGothic" charset="-128"/>
              </a:rPr>
              <a:t>.</a:t>
            </a:r>
          </a:p>
          <a:p>
            <a:r>
              <a:rPr lang="en-GB" altLang="en-US" dirty="0">
                <a:latin typeface="Calibri" charset="0"/>
                <a:ea typeface="MS PGothic" charset="-128"/>
              </a:rPr>
              <a:t>The major outcome of the WDF is “</a:t>
            </a:r>
            <a:r>
              <a:rPr lang="en-GB" altLang="en-US" i="1" dirty="0">
                <a:latin typeface="Calibri" charset="0"/>
                <a:ea typeface="MS PGothic" charset="-128"/>
              </a:rPr>
              <a:t>the Cap Town </a:t>
            </a:r>
            <a:r>
              <a:rPr lang="en-GB" altLang="en-US" b="1" i="1" dirty="0">
                <a:latin typeface="Calibri" charset="0"/>
                <a:ea typeface="MS PGothic" charset="-128"/>
              </a:rPr>
              <a:t>Global Action Plan for Sustainable Development Data</a:t>
            </a:r>
            <a:r>
              <a:rPr lang="en-GB" altLang="en-US" dirty="0">
                <a:latin typeface="Calibri" charset="0"/>
                <a:ea typeface="MS PGothic" charset="-128"/>
              </a:rPr>
              <a:t>”  officially adopted by the UN Statistical Commission at its 48</a:t>
            </a:r>
            <a:r>
              <a:rPr lang="en-GB" altLang="en-US" baseline="30000" dirty="0">
                <a:latin typeface="Calibri" charset="0"/>
                <a:ea typeface="MS PGothic" charset="-128"/>
              </a:rPr>
              <a:t>th</a:t>
            </a:r>
            <a:r>
              <a:rPr lang="en-GB" altLang="en-US" dirty="0">
                <a:latin typeface="Calibri" charset="0"/>
                <a:ea typeface="MS PGothic" charset="-128"/>
              </a:rPr>
              <a:t> session in March 2017.</a:t>
            </a:r>
          </a:p>
          <a:p>
            <a:endParaRPr lang="en-GB" altLang="en-US" dirty="0">
              <a:latin typeface="Calibri" charset="0"/>
              <a:ea typeface="MS PGothic" charset="-128"/>
            </a:endParaRPr>
          </a:p>
          <a:p>
            <a:r>
              <a:rPr lang="en-GB" altLang="en-US" dirty="0">
                <a:latin typeface="Calibri" charset="0"/>
                <a:ea typeface="MS PGothic" charset="-128"/>
              </a:rPr>
              <a:t>First of all, the </a:t>
            </a:r>
            <a:r>
              <a:rPr lang="en-GB" altLang="en-US" b="1" dirty="0">
                <a:latin typeface="Calibri" charset="0"/>
                <a:ea typeface="MS PGothic" charset="-128"/>
              </a:rPr>
              <a:t>Global Action Plan for Sustainable Development Data</a:t>
            </a:r>
            <a:r>
              <a:rPr lang="en-GB" altLang="en-US" dirty="0">
                <a:latin typeface="Calibri" charset="0"/>
                <a:ea typeface="MS PGothic" charset="-128"/>
              </a:rPr>
              <a:t> recognizes that the implementation of the UN SDGs requires the collection, processing, analysis and dissemination of an unprecedented amount of data and statistics, at multiple levels and by a large range of stakeholders. </a:t>
            </a:r>
          </a:p>
          <a:p>
            <a:r>
              <a:rPr lang="en-GB" altLang="en-US" dirty="0">
                <a:latin typeface="Calibri" charset="0"/>
                <a:ea typeface="MS PGothic" charset="-128"/>
              </a:rPr>
              <a:t>The Global Action Plan features six strategic areas, each associated with objectives and key actions. </a:t>
            </a:r>
          </a:p>
          <a:p>
            <a:r>
              <a:rPr lang="en-GB" altLang="en-US" dirty="0">
                <a:latin typeface="Calibri" charset="0"/>
                <a:ea typeface="MS PGothic" charset="-128"/>
              </a:rPr>
              <a:t>To be highlighted is the necessity to </a:t>
            </a:r>
            <a:r>
              <a:rPr lang="en-GB" altLang="en-US" b="1" dirty="0">
                <a:latin typeface="Calibri" charset="0"/>
                <a:ea typeface="MS PGothic" charset="-128"/>
              </a:rPr>
              <a:t>enhance capacity building in countries facing high data challenges</a:t>
            </a:r>
            <a:r>
              <a:rPr lang="en-GB" altLang="en-US" dirty="0">
                <a:latin typeface="Calibri" charset="0"/>
                <a:ea typeface="MS PGothic" charset="-128"/>
              </a:rPr>
              <a:t>, to modernize the national statistical systems, </a:t>
            </a:r>
            <a:r>
              <a:rPr lang="en-GB" altLang="en-US" b="1" dirty="0">
                <a:latin typeface="Calibri" charset="0"/>
                <a:ea typeface="MS PGothic" charset="-128"/>
              </a:rPr>
              <a:t>to encourage NSOs to embrace open data initiatives</a:t>
            </a:r>
            <a:r>
              <a:rPr lang="en-GB" altLang="en-US" dirty="0">
                <a:latin typeface="Calibri" charset="0"/>
                <a:ea typeface="MS PGothic" charset="-128"/>
              </a:rPr>
              <a:t>, to </a:t>
            </a:r>
            <a:r>
              <a:rPr lang="en-GB" altLang="en-US" b="1" dirty="0">
                <a:latin typeface="Calibri" charset="0"/>
                <a:ea typeface="MS PGothic" charset="-128"/>
              </a:rPr>
              <a:t>mainstream new technologies and new data sources in the activities of the NSOs</a:t>
            </a:r>
            <a:r>
              <a:rPr lang="en-GB" altLang="en-US" dirty="0">
                <a:latin typeface="Calibri" charset="0"/>
                <a:ea typeface="MS PGothic" charset="-128"/>
              </a:rPr>
              <a:t>, and to integrate geospatial data (and Earth Observation data) into statistical production programmes at all levels. </a:t>
            </a:r>
            <a:endParaRPr lang="en-US" altLang="en-US" dirty="0">
              <a:latin typeface="Calibri" charset="0"/>
              <a:ea typeface="MS PGothic" charset="-128"/>
            </a:endParaRPr>
          </a:p>
          <a:p>
            <a:endParaRPr lang="en-US" altLang="en-US" dirty="0">
              <a:latin typeface="Calibri" charset="0"/>
              <a:ea typeface="MS PGothic" charset="-128"/>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charset="0"/>
                <a:ea typeface="MS PGothic" charset="-128"/>
              </a:defRPr>
            </a:lvl1pPr>
            <a:lvl2pPr marL="742950" indent="-285750" defTabSz="862013">
              <a:defRPr sz="2400">
                <a:solidFill>
                  <a:schemeClr val="tx1"/>
                </a:solidFill>
                <a:latin typeface="Verdana" charset="0"/>
                <a:ea typeface="MS PGothic" charset="-128"/>
              </a:defRPr>
            </a:lvl2pPr>
            <a:lvl3pPr marL="1143000" indent="-228600" defTabSz="862013">
              <a:defRPr sz="2400">
                <a:solidFill>
                  <a:schemeClr val="tx1"/>
                </a:solidFill>
                <a:latin typeface="Verdana" charset="0"/>
                <a:ea typeface="MS PGothic" charset="-128"/>
              </a:defRPr>
            </a:lvl3pPr>
            <a:lvl4pPr marL="1600200" indent="-228600" defTabSz="862013">
              <a:defRPr sz="2400">
                <a:solidFill>
                  <a:schemeClr val="tx1"/>
                </a:solidFill>
                <a:latin typeface="Verdana" charset="0"/>
                <a:ea typeface="MS PGothic" charset="-128"/>
              </a:defRPr>
            </a:lvl4pPr>
            <a:lvl5pPr marL="2057400" indent="-228600" defTabSz="862013">
              <a:defRPr sz="2400">
                <a:solidFill>
                  <a:schemeClr val="tx1"/>
                </a:solidFill>
                <a:latin typeface="Verdana" charset="0"/>
                <a:ea typeface="MS PGothic" charset="-128"/>
              </a:defRPr>
            </a:lvl5pPr>
            <a:lvl6pPr marL="2514600" indent="-228600" defTabSz="862013" eaLnBrk="0" fontAlgn="base" hangingPunct="0">
              <a:spcBef>
                <a:spcPct val="0"/>
              </a:spcBef>
              <a:spcAft>
                <a:spcPct val="0"/>
              </a:spcAft>
              <a:defRPr sz="2400">
                <a:solidFill>
                  <a:schemeClr val="tx1"/>
                </a:solidFill>
                <a:latin typeface="Verdana" charset="0"/>
                <a:ea typeface="MS PGothic" charset="-128"/>
              </a:defRPr>
            </a:lvl6pPr>
            <a:lvl7pPr marL="2971800" indent="-228600" defTabSz="862013" eaLnBrk="0" fontAlgn="base" hangingPunct="0">
              <a:spcBef>
                <a:spcPct val="0"/>
              </a:spcBef>
              <a:spcAft>
                <a:spcPct val="0"/>
              </a:spcAft>
              <a:defRPr sz="2400">
                <a:solidFill>
                  <a:schemeClr val="tx1"/>
                </a:solidFill>
                <a:latin typeface="Verdana" charset="0"/>
                <a:ea typeface="MS PGothic" charset="-128"/>
              </a:defRPr>
            </a:lvl7pPr>
            <a:lvl8pPr marL="3429000" indent="-228600" defTabSz="862013" eaLnBrk="0" fontAlgn="base" hangingPunct="0">
              <a:spcBef>
                <a:spcPct val="0"/>
              </a:spcBef>
              <a:spcAft>
                <a:spcPct val="0"/>
              </a:spcAft>
              <a:defRPr sz="2400">
                <a:solidFill>
                  <a:schemeClr val="tx1"/>
                </a:solidFill>
                <a:latin typeface="Verdana" charset="0"/>
                <a:ea typeface="MS PGothic" charset="-128"/>
              </a:defRPr>
            </a:lvl8pPr>
            <a:lvl9pPr marL="3886200" indent="-228600" defTabSz="862013" eaLnBrk="0" fontAlgn="base" hangingPunct="0">
              <a:spcBef>
                <a:spcPct val="0"/>
              </a:spcBef>
              <a:spcAft>
                <a:spcPct val="0"/>
              </a:spcAft>
              <a:defRPr sz="2400">
                <a:solidFill>
                  <a:schemeClr val="tx1"/>
                </a:solidFill>
                <a:latin typeface="Verdana" charset="0"/>
                <a:ea typeface="MS PGothic" charset="-128"/>
              </a:defRPr>
            </a:lvl9pPr>
          </a:lstStyle>
          <a:p>
            <a:fld id="{423BAA22-164E-F344-AC77-15FDDAD1EC42}" type="slidenum">
              <a:rPr lang="en-US" altLang="en-US" sz="1100"/>
              <a:pPr/>
              <a:t>3</a:t>
            </a:fld>
            <a:endParaRPr lang="en-US" altLang="en-US" sz="1100"/>
          </a:p>
        </p:txBody>
      </p:sp>
    </p:spTree>
    <p:extLst>
      <p:ext uri="{BB962C8B-B14F-4D97-AF65-F5344CB8AC3E}">
        <p14:creationId xmlns:p14="http://schemas.microsoft.com/office/powerpoint/2010/main" val="700765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parts:</a:t>
            </a:r>
          </a:p>
          <a:p>
            <a:pPr marL="171450" indent="-171450">
              <a:buFontTx/>
              <a:buChar char="-"/>
            </a:pPr>
            <a:r>
              <a:rPr lang="en-US" dirty="0"/>
              <a:t>The role of EO in support to the SDGs</a:t>
            </a:r>
          </a:p>
          <a:p>
            <a:pPr marL="171450" indent="-171450">
              <a:buFontTx/>
              <a:buChar char="-"/>
            </a:pPr>
            <a:r>
              <a:rPr lang="en-US" dirty="0" err="1"/>
              <a:t>Stekholders</a:t>
            </a:r>
            <a:r>
              <a:rPr lang="en-US" dirty="0"/>
              <a:t> perspectives on EO for the </a:t>
            </a:r>
            <a:r>
              <a:rPr lang="en-US" dirty="0" err="1"/>
              <a:t>sDGs</a:t>
            </a:r>
            <a:endParaRPr lang="en-US" dirty="0"/>
          </a:p>
          <a:p>
            <a:pPr marL="171450" indent="-171450">
              <a:buFontTx/>
              <a:buChar char="-"/>
            </a:pPr>
            <a:r>
              <a:rPr lang="en-US" dirty="0"/>
              <a:t>Example</a:t>
            </a:r>
            <a:r>
              <a:rPr lang="en-US" baseline="0" dirty="0"/>
              <a:t> of EO contribution to the SDG targets and indicators</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E0382070-6756-334A-A449-5B3D65AFE683}" type="slidenum">
              <a:rPr lang="en-US" altLang="en-US" smtClean="0"/>
              <a:pPr>
                <a:defRPr/>
              </a:pPr>
              <a:t>4</a:t>
            </a:fld>
            <a:endParaRPr lang="en-US" altLang="en-US"/>
          </a:p>
        </p:txBody>
      </p:sp>
    </p:spTree>
    <p:extLst>
      <p:ext uri="{BB962C8B-B14F-4D97-AF65-F5344CB8AC3E}">
        <p14:creationId xmlns:p14="http://schemas.microsoft.com/office/powerpoint/2010/main" val="85716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7879" indent="-167879">
              <a:lnSpc>
                <a:spcPts val="3600"/>
              </a:lnSpc>
            </a:pPr>
            <a:endParaRPr lang="en-US" sz="800" dirty="0">
              <a:solidFill>
                <a:srgbClr val="5F5F5F"/>
              </a:solidFill>
            </a:endParaRPr>
          </a:p>
        </p:txBody>
      </p:sp>
      <p:sp>
        <p:nvSpPr>
          <p:cNvPr id="4" name="Foliennummernplatzhalter 3"/>
          <p:cNvSpPr>
            <a:spLocks noGrp="1"/>
          </p:cNvSpPr>
          <p:nvPr>
            <p:ph type="sldNum" sz="quarter" idx="10"/>
          </p:nvPr>
        </p:nvSpPr>
        <p:spPr/>
        <p:txBody>
          <a:bodyPr/>
          <a:lstStyle/>
          <a:p>
            <a:pPr>
              <a:defRPr/>
            </a:pPr>
            <a:fld id="{10B763E5-D5D7-42B4-A5B7-DA61FA08EF7F}" type="slidenum">
              <a:rPr lang="de-DE" smtClean="0"/>
              <a:pPr>
                <a:defRPr/>
              </a:pPr>
              <a:t>5</a:t>
            </a:fld>
            <a:endParaRPr lang="de-DE" dirty="0"/>
          </a:p>
        </p:txBody>
      </p:sp>
    </p:spTree>
    <p:extLst>
      <p:ext uri="{BB962C8B-B14F-4D97-AF65-F5344CB8AC3E}">
        <p14:creationId xmlns:p14="http://schemas.microsoft.com/office/powerpoint/2010/main" val="214461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019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S2 on</a:t>
            </a:r>
            <a:r>
              <a:rPr lang="en-US" baseline="0" dirty="0"/>
              <a:t> Amazon S3 / AWS</a:t>
            </a:r>
          </a:p>
          <a:p>
            <a:r>
              <a:rPr lang="en-US" baseline="0" dirty="0"/>
              <a:t>S1 &amp; S2 on Google Earth Engine</a:t>
            </a:r>
            <a:endParaRPr lang="en-US" dirty="0"/>
          </a:p>
        </p:txBody>
      </p:sp>
      <p:sp>
        <p:nvSpPr>
          <p:cNvPr id="4" name="Slide Number Placeholder 3"/>
          <p:cNvSpPr>
            <a:spLocks noGrp="1"/>
          </p:cNvSpPr>
          <p:nvPr>
            <p:ph type="sldNum" sz="quarter" idx="10"/>
          </p:nvPr>
        </p:nvSpPr>
        <p:spPr/>
        <p:txBody>
          <a:bodyPr/>
          <a:lstStyle/>
          <a:p>
            <a:pPr defTabSz="864931" fontAlgn="auto">
              <a:spcBef>
                <a:spcPts val="0"/>
              </a:spcBef>
              <a:spcAft>
                <a:spcPts val="0"/>
              </a:spcAft>
            </a:pPr>
            <a:fld id="{99E2F491-69CA-4106-9067-2583E85F5767}" type="slidenum">
              <a:rPr lang="en-GB" sz="1700" kern="0">
                <a:solidFill>
                  <a:sysClr val="windowText" lastClr="000000"/>
                </a:solidFill>
              </a:rPr>
              <a:pPr defTabSz="864931" fontAlgn="auto">
                <a:spcBef>
                  <a:spcPts val="0"/>
                </a:spcBef>
                <a:spcAft>
                  <a:spcPts val="0"/>
                </a:spcAft>
              </a:pPr>
              <a:t>7</a:t>
            </a:fld>
            <a:endParaRPr lang="en-GB" sz="1700" kern="0">
              <a:solidFill>
                <a:sysClr val="windowText" lastClr="000000"/>
              </a:solidFill>
            </a:endParaRPr>
          </a:p>
        </p:txBody>
      </p:sp>
      <p:sp>
        <p:nvSpPr>
          <p:cNvPr id="5" name="Footer Placeholder 4"/>
          <p:cNvSpPr>
            <a:spLocks noGrp="1"/>
          </p:cNvSpPr>
          <p:nvPr>
            <p:ph type="ftr" sz="quarter" idx="11"/>
          </p:nvPr>
        </p:nvSpPr>
        <p:spPr/>
        <p:txBody>
          <a:bodyPr/>
          <a:lstStyle/>
          <a:p>
            <a:r>
              <a:rPr lang="en-US"/>
              <a:t>UN-GGIM Forum 'Where is the data?'</a:t>
            </a:r>
          </a:p>
        </p:txBody>
      </p:sp>
      <p:sp>
        <p:nvSpPr>
          <p:cNvPr id="6" name="Header Placeholder 5"/>
          <p:cNvSpPr>
            <a:spLocks noGrp="1"/>
          </p:cNvSpPr>
          <p:nvPr>
            <p:ph type="hdr" sz="quarter" idx="12"/>
          </p:nvPr>
        </p:nvSpPr>
        <p:spPr/>
        <p:txBody>
          <a:bodyPr/>
          <a:lstStyle/>
          <a:p>
            <a:r>
              <a:rPr lang="es-ES"/>
              <a:t>C Aubrecht | European Space Agency</a:t>
            </a:r>
            <a:endParaRPr lang="en-US"/>
          </a:p>
        </p:txBody>
      </p:sp>
    </p:spTree>
    <p:extLst>
      <p:ext uri="{BB962C8B-B14F-4D97-AF65-F5344CB8AC3E}">
        <p14:creationId xmlns:p14="http://schemas.microsoft.com/office/powerpoint/2010/main" val="1952663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GB" b="0" dirty="0"/>
              <a:t>How</a:t>
            </a:r>
            <a:r>
              <a:rPr lang="en-GB" b="0" baseline="0" dirty="0"/>
              <a:t> can we as a community </a:t>
            </a:r>
            <a:r>
              <a:rPr lang="en-US" b="0" baseline="0" dirty="0"/>
              <a:t>facilitate satellite data discovery, access, processing, analytics and extract the value of satellite for all?</a:t>
            </a: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How can we do it in sustained and cost effective manner?</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Alone the amount of data to be managed is far too high for many countries, for many </a:t>
            </a:r>
            <a:r>
              <a:rPr lang="en-US" b="0" baseline="0" dirty="0" err="1"/>
              <a:t>organisations</a:t>
            </a:r>
            <a:r>
              <a:rPr lang="en-US" b="0" baseline="0" dirty="0"/>
              <a:t>.</a:t>
            </a: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We must act collectively. </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And here comes the importance to also </a:t>
            </a:r>
            <a:r>
              <a:rPr lang="en-US" b="0" baseline="0" dirty="0" err="1"/>
              <a:t>mobilise</a:t>
            </a:r>
            <a:r>
              <a:rPr lang="en-US" b="0" baseline="0" dirty="0"/>
              <a:t> the  ICT revolution for the benefits of all.</a:t>
            </a: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We must harness the power of the cloud by developing these EO data exploitation platform on cloud computing infrastructures that would </a:t>
            </a:r>
            <a:r>
              <a:rPr lang="en-US" b="0" baseline="0" dirty="0" err="1"/>
              <a:t>faciliate</a:t>
            </a:r>
            <a:r>
              <a:rPr lang="en-US" b="0" baseline="0" dirty="0"/>
              <a:t> the discovery of data, the access, the extraction of information. They can also enable large scale exploitation. It can also stimulate innovation and business opportunities. </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This is already happening as we have seen with GEE and AWS but many other initiatives of EO platforms are also taking place both at private and public levels. In Europe we are developing the Copernicus Data and Information Access Services (DIAS) to enable easy access to Copernicus data and services</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It is not only about satellite data. It is also about bringing other datasets on these platforms to be able the data </a:t>
            </a:r>
            <a:r>
              <a:rPr lang="en-US" b="0" baseline="0" dirty="0" err="1"/>
              <a:t>anlaytics</a:t>
            </a:r>
            <a:r>
              <a:rPr lang="en-US" b="0" baseline="0" dirty="0"/>
              <a:t> and statistics.</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But it also about partnerships, about </a:t>
            </a:r>
            <a:r>
              <a:rPr lang="en-US" b="0" baseline="0" dirty="0" err="1"/>
              <a:t>mutualising</a:t>
            </a:r>
            <a:r>
              <a:rPr lang="en-US" b="0" baseline="0" dirty="0"/>
              <a:t> the cost of these platforms, about engaging all actors to share their data, their tools, their </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It is also about connecting to the citizens, to crowd sourcing information that is such an important source of information.</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2062245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382070-6756-334A-A449-5B3D65AFE683}" type="slidenum">
              <a:rPr lang="en-US" altLang="en-US" smtClean="0"/>
              <a:pPr>
                <a:defRPr/>
              </a:pPr>
              <a:t>9</a:t>
            </a:fld>
            <a:endParaRPr lang="en-US" altLang="en-US"/>
          </a:p>
        </p:txBody>
      </p:sp>
    </p:spTree>
    <p:extLst>
      <p:ext uri="{BB962C8B-B14F-4D97-AF65-F5344CB8AC3E}">
        <p14:creationId xmlns:p14="http://schemas.microsoft.com/office/powerpoint/2010/main" val="3470063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7712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6200" y="1219200"/>
            <a:ext cx="9067800" cy="5257800"/>
          </a:xfrm>
          <a:prstGeom prst="rect">
            <a:avLst/>
          </a:prstGeom>
        </p:spPr>
        <p:txBody>
          <a:bodyPr/>
          <a:lstStyle>
            <a:lvl1pPr>
              <a:defRPr sz="2000" b="1">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1" hasCustomPrompt="1"/>
          </p:nvPr>
        </p:nvSpPr>
        <p:spPr>
          <a:xfrm>
            <a:off x="1981200" y="76200"/>
            <a:ext cx="4953000" cy="990600"/>
          </a:xfrm>
          <a:prstGeom prst="rect">
            <a:avLst/>
          </a:prstGeom>
        </p:spPr>
        <p:txBody>
          <a:bodyPr/>
          <a:lstStyle>
            <a:lvl1pPr marL="0" indent="0" algn="ctr">
              <a:buNone/>
              <a:defRPr sz="2800" b="1">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DE97-47CB-894E-A104-19106A4219C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BF0CBBC-D444-EC47-A576-80AAD91318D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BFC26CA-8712-9D44-99B5-093F03295C6E}"/>
              </a:ext>
            </a:extLst>
          </p:cNvPr>
          <p:cNvSpPr>
            <a:spLocks noGrp="1"/>
          </p:cNvSpPr>
          <p:nvPr>
            <p:ph type="dt" sz="half" idx="10"/>
          </p:nvPr>
        </p:nvSpPr>
        <p:spPr/>
        <p:txBody>
          <a:bodyPr/>
          <a:lstStyle/>
          <a:p>
            <a:fld id="{CD0128B2-8179-1C4A-9DB6-A79DF5F9D839}" type="datetimeFigureOut">
              <a:rPr lang="en-US" smtClean="0"/>
              <a:t>5/1/2019</a:t>
            </a:fld>
            <a:endParaRPr lang="en-US"/>
          </a:p>
        </p:txBody>
      </p:sp>
      <p:sp>
        <p:nvSpPr>
          <p:cNvPr id="5" name="Footer Placeholder 4">
            <a:extLst>
              <a:ext uri="{FF2B5EF4-FFF2-40B4-BE49-F238E27FC236}">
                <a16:creationId xmlns:a16="http://schemas.microsoft.com/office/drawing/2014/main" id="{45BF5DB5-39F0-3949-9AE9-1EFBF8FB296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97253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B2CF94-B18A-5D44-9A41-33783B6DA6FC}"/>
              </a:ext>
            </a:extLst>
          </p:cNvPr>
          <p:cNvSpPr>
            <a:spLocks noGrp="1"/>
          </p:cNvSpPr>
          <p:nvPr>
            <p:ph type="dt" sz="half" idx="10"/>
          </p:nvPr>
        </p:nvSpPr>
        <p:spPr/>
        <p:txBody>
          <a:bodyPr/>
          <a:lstStyle/>
          <a:p>
            <a:fld id="{CD0128B2-8179-1C4A-9DB6-A79DF5F9D839}" type="datetimeFigureOut">
              <a:rPr lang="en-US" smtClean="0"/>
              <a:t>5/1/2019</a:t>
            </a:fld>
            <a:endParaRPr lang="en-US"/>
          </a:p>
        </p:txBody>
      </p:sp>
      <p:sp>
        <p:nvSpPr>
          <p:cNvPr id="3" name="Footer Placeholder 2">
            <a:extLst>
              <a:ext uri="{FF2B5EF4-FFF2-40B4-BE49-F238E27FC236}">
                <a16:creationId xmlns:a16="http://schemas.microsoft.com/office/drawing/2014/main" id="{D71AB792-9D8D-4C43-9698-FF539C2CCC5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53209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2036" y="456858"/>
            <a:ext cx="7145867" cy="461665"/>
          </a:xfrm>
          <a:prstGeom prst="rect">
            <a:avLst/>
          </a:prstGeom>
        </p:spPr>
        <p:txBody>
          <a:bodyPr anchor="ctr" anchorCtr="0"/>
          <a:lstStyle>
            <a:lvl1pPr>
              <a:defRPr sz="1650" i="1"/>
            </a:lvl1pPr>
          </a:lstStyle>
          <a:p>
            <a:r>
              <a:rPr lang="en-US" dirty="0"/>
              <a:t>Click to edit Master title style</a:t>
            </a:r>
          </a:p>
        </p:txBody>
      </p:sp>
      <p:pic>
        <p:nvPicPr>
          <p:cNvPr id="4" name="Picture 3" descr="SGD.png"/>
          <p:cNvPicPr>
            <a:picLocks noChangeAspect="1"/>
          </p:cNvPicPr>
          <p:nvPr userDrawn="1"/>
        </p:nvPicPr>
        <p:blipFill rotWithShape="1">
          <a:blip r:embed="rId2" cstate="print">
            <a:extLst>
              <a:ext uri="{28A0092B-C50C-407E-A947-70E740481C1C}">
                <a14:useLocalDpi xmlns:a14="http://schemas.microsoft.com/office/drawing/2010/main"/>
              </a:ext>
            </a:extLst>
          </a:blip>
          <a:srcRect t="34804"/>
          <a:stretch/>
        </p:blipFill>
        <p:spPr>
          <a:xfrm>
            <a:off x="7537715" y="122397"/>
            <a:ext cx="1520534" cy="1031724"/>
          </a:xfrm>
          <a:prstGeom prst="rect">
            <a:avLst/>
          </a:prstGeom>
        </p:spPr>
      </p:pic>
    </p:spTree>
    <p:extLst>
      <p:ext uri="{BB962C8B-B14F-4D97-AF65-F5344CB8AC3E}">
        <p14:creationId xmlns:p14="http://schemas.microsoft.com/office/powerpoint/2010/main" val="4174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1143000" y="1020050"/>
            <a:ext cx="7342188" cy="574516"/>
          </a:xfrm>
          <a:prstGeom prst="rect">
            <a:avLst/>
          </a:prstGeom>
          <a:noFill/>
          <a:ln>
            <a:noFill/>
          </a:ln>
          <a:effectLst/>
          <a:extLst/>
        </p:spPr>
        <p:txBody>
          <a:bodyPr/>
          <a:lstStyle/>
          <a:p>
            <a:pPr lvl="0"/>
            <a:r>
              <a:rPr lang="de-DE" noProof="0" dirty="0"/>
              <a:t>Mastertitelformat bearbeiten</a:t>
            </a:r>
          </a:p>
        </p:txBody>
      </p:sp>
      <p:sp>
        <p:nvSpPr>
          <p:cNvPr id="8" name="Rectangle 3"/>
          <p:cNvSpPr>
            <a:spLocks noGrp="1" noChangeArrowheads="1"/>
          </p:cNvSpPr>
          <p:nvPr>
            <p:ph idx="1"/>
          </p:nvPr>
        </p:nvSpPr>
        <p:spPr bwMode="auto">
          <a:xfrm>
            <a:off x="1143003" y="1884362"/>
            <a:ext cx="7694613" cy="3992563"/>
          </a:xfrm>
          <a:prstGeom prst="rect">
            <a:avLst/>
          </a:prstGeom>
          <a:noFill/>
          <a:ln>
            <a:noFill/>
          </a:ln>
          <a:effectLst/>
          <a:extLst/>
        </p:spPr>
        <p:txBody>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Rectangle 51"/>
          <p:cNvSpPr>
            <a:spLocks noGrp="1" noChangeArrowheads="1"/>
          </p:cNvSpPr>
          <p:nvPr>
            <p:ph type="ftr" sz="quarter" idx="10"/>
          </p:nvPr>
        </p:nvSpPr>
        <p:spPr>
          <a:xfrm>
            <a:off x="2338391" y="122240"/>
            <a:ext cx="5399087" cy="122237"/>
          </a:xfrm>
          <a:prstGeom prst="rect">
            <a:avLst/>
          </a:prstGeom>
        </p:spPr>
        <p:txBody>
          <a:bodyPr lIns="91438" tIns="45719" rIns="91438" bIns="45719"/>
          <a:lstStyle>
            <a:lvl1pPr>
              <a:lnSpc>
                <a:spcPct val="100000"/>
              </a:lnSpc>
              <a:buFontTx/>
              <a:buNone/>
              <a:defRPr sz="600" dirty="0" smtClean="0">
                <a:solidFill>
                  <a:srgbClr val="686868"/>
                </a:solidFill>
                <a:cs typeface="+mn-cs"/>
              </a:defRPr>
            </a:lvl1pPr>
          </a:lstStyle>
          <a:p>
            <a:pPr>
              <a:defRPr/>
            </a:pPr>
            <a:r>
              <a:rPr lang="de-DE" dirty="0"/>
              <a:t>Thilo Erbertseder</a:t>
            </a:r>
          </a:p>
        </p:txBody>
      </p:sp>
      <p:sp>
        <p:nvSpPr>
          <p:cNvPr id="5" name="Rectangle 50"/>
          <p:cNvSpPr>
            <a:spLocks noGrp="1" noChangeArrowheads="1"/>
          </p:cNvSpPr>
          <p:nvPr>
            <p:ph type="sldNum" sz="quarter" idx="11"/>
          </p:nvPr>
        </p:nvSpPr>
        <p:spPr>
          <a:xfrm>
            <a:off x="1143001" y="122240"/>
            <a:ext cx="1195388" cy="184664"/>
          </a:xfrm>
          <a:prstGeom prst="rect">
            <a:avLst/>
          </a:prstGeom>
        </p:spPr>
        <p:txBody>
          <a:bodyPr lIns="91438" tIns="45719" rIns="91438" bIns="45719"/>
          <a:lstStyle>
            <a:lvl1pPr>
              <a:lnSpc>
                <a:spcPct val="100000"/>
              </a:lnSpc>
              <a:buFontTx/>
              <a:buNone/>
              <a:defRPr lang="de-DE" sz="600" kern="1200" dirty="0" smtClean="0">
                <a:solidFill>
                  <a:srgbClr val="686868"/>
                </a:solidFill>
                <a:latin typeface="Arial" charset="0"/>
                <a:ea typeface="ヒラギノ角ゴ Pro W3" charset="-128"/>
                <a:cs typeface="+mn-cs"/>
              </a:defRPr>
            </a:lvl1pPr>
          </a:lstStyle>
          <a:p>
            <a:pPr>
              <a:defRPr/>
            </a:pPr>
            <a:r>
              <a:t>www.DLR.de  •  Folie </a:t>
            </a:r>
            <a:fld id="{4AECFBAF-88A5-4EC1-9D3E-269384B105CE}" type="slidenum">
              <a:rPr/>
              <a:pPr>
                <a:defRPr/>
              </a:pPr>
              <a:t>‹#›</a:t>
            </a:fld>
            <a:endParaRPr/>
          </a:p>
        </p:txBody>
      </p:sp>
    </p:spTree>
    <p:extLst>
      <p:ext uri="{BB962C8B-B14F-4D97-AF65-F5344CB8AC3E}">
        <p14:creationId xmlns:p14="http://schemas.microsoft.com/office/powerpoint/2010/main" val="4250954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2380244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175500" cy="523220"/>
          </a:xfrm>
        </p:spPr>
        <p:txBody>
          <a:bodyPr/>
          <a:lstStyle>
            <a:lvl1pPr>
              <a:defRPr sz="2800">
                <a:latin typeface="Helvetica" pitchFamily="2" charset="0"/>
              </a:defRPr>
            </a:lvl1pPr>
          </a:lstStyle>
          <a:p>
            <a:r>
              <a:rPr lang="en-US" noProof="0" dirty="0"/>
              <a:t>Click to edit Master title style</a:t>
            </a:r>
            <a:endParaRPr lang="en-GB" noProof="0" dirty="0"/>
          </a:p>
        </p:txBody>
      </p:sp>
      <p:sp>
        <p:nvSpPr>
          <p:cNvPr id="3" name="Rectangle 2"/>
          <p:cNvSpPr/>
          <p:nvPr userDrawn="1"/>
        </p:nvSpPr>
        <p:spPr>
          <a:xfrm>
            <a:off x="-12022" y="6232552"/>
            <a:ext cx="914400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103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533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7" name="Picture 35" descr="PPT_Header02"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9144000" cy="1204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body" idx="1"/>
          </p:nvPr>
        </p:nvSpPr>
        <p:spPr bwMode="auto">
          <a:xfrm>
            <a:off x="171451" y="971552"/>
            <a:ext cx="8747125" cy="509904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9" name="Rectangle 6"/>
          <p:cNvSpPr>
            <a:spLocks noGrp="1" noChangeArrowheads="1"/>
          </p:cNvSpPr>
          <p:nvPr>
            <p:ph type="title"/>
          </p:nvPr>
        </p:nvSpPr>
        <p:spPr bwMode="auto">
          <a:xfrm>
            <a:off x="142875" y="270333"/>
            <a:ext cx="7175500" cy="43088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endParaRPr lang="en-GB" altLang="en-US"/>
          </a:p>
        </p:txBody>
      </p:sp>
    </p:spTree>
    <p:extLst>
      <p:ext uri="{BB962C8B-B14F-4D97-AF65-F5344CB8AC3E}">
        <p14:creationId xmlns:p14="http://schemas.microsoft.com/office/powerpoint/2010/main" val="2908795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dt="0"/>
  <p:txStyles>
    <p:title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600">
          <a:solidFill>
            <a:schemeClr val="bg2"/>
          </a:solidFill>
          <a:latin typeface="Verdana"/>
          <a:ea typeface="MS PGothic" pitchFamily="34" charset="-128"/>
          <a:cs typeface="Verdana"/>
        </a:defRPr>
      </a:lvl1pPr>
      <a:lvl2pPr marL="808038" indent="-350838"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2pPr>
      <a:lvl3pPr marL="1406525" indent="-492125"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3pPr>
      <a:lvl4pPr marL="2005013" indent="-6334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4pPr>
      <a:lvl5pPr marL="2603500" indent="-774700"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2.xml"/><Relationship Id="rId4" Type="http://schemas.openxmlformats.org/officeDocument/2006/relationships/image" Target="../media/image66.tiff"/></Relationships>
</file>

<file path=ppt/slides/_rels/slide14.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image" Target="../media/image68.tiff"/></Relationships>
</file>

<file path=ppt/slides/_rels/slide15.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geowetland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urban-tep.eu/"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6.tif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hyperlink" Target="http://eohandbook.com/sdg/"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tiff"/><Relationship Id="rId13" Type="http://schemas.openxmlformats.org/officeDocument/2006/relationships/image" Target="../media/image42.png"/><Relationship Id="rId18" Type="http://schemas.openxmlformats.org/officeDocument/2006/relationships/image" Target="../media/image9.png"/><Relationship Id="rId3" Type="http://schemas.openxmlformats.org/officeDocument/2006/relationships/image" Target="../media/image32.png"/><Relationship Id="rId7" Type="http://schemas.openxmlformats.org/officeDocument/2006/relationships/image" Target="../media/image36.tiff"/><Relationship Id="rId12" Type="http://schemas.openxmlformats.org/officeDocument/2006/relationships/image" Target="../media/image41.jpeg"/><Relationship Id="rId17" Type="http://schemas.openxmlformats.org/officeDocument/2006/relationships/image" Target="../media/image46.png"/><Relationship Id="rId2" Type="http://schemas.openxmlformats.org/officeDocument/2006/relationships/notesSlide" Target="../notesSlides/notesSlide8.xml"/><Relationship Id="rId16" Type="http://schemas.openxmlformats.org/officeDocument/2006/relationships/image" Target="../media/image45.png"/><Relationship Id="rId20"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35.tiff"/><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19" Type="http://schemas.openxmlformats.org/officeDocument/2006/relationships/image" Target="../media/image47.png"/><Relationship Id="rId4" Type="http://schemas.openxmlformats.org/officeDocument/2006/relationships/image" Target="../media/image33.tiff"/><Relationship Id="rId9" Type="http://schemas.openxmlformats.org/officeDocument/2006/relationships/image" Target="../media/image38.tiff"/><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4.tiff"/><Relationship Id="rId13" Type="http://schemas.openxmlformats.org/officeDocument/2006/relationships/image" Target="../media/image59.tiff"/><Relationship Id="rId3" Type="http://schemas.openxmlformats.org/officeDocument/2006/relationships/image" Target="../media/image49.png"/><Relationship Id="rId7" Type="http://schemas.openxmlformats.org/officeDocument/2006/relationships/image" Target="../media/image53.tiff"/><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2.tiff"/><Relationship Id="rId11" Type="http://schemas.openxmlformats.org/officeDocument/2006/relationships/image" Target="../media/image57.tiff"/><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tiff"/><Relationship Id="rId14" Type="http://schemas.openxmlformats.org/officeDocument/2006/relationships/image" Target="../media/image6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1967755"/>
            <a:ext cx="8064011"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a:solidFill>
                  <a:srgbClr val="FFFFFF"/>
                </a:solidFill>
                <a:latin typeface="+mj-lt"/>
              </a:rPr>
              <a:t>AHT on </a:t>
            </a:r>
            <a:r>
              <a:rPr lang="en-AU" sz="4200" b="1" dirty="0">
                <a:solidFill>
                  <a:srgbClr val="FFFFFF"/>
                </a:solidFill>
                <a:latin typeface="+mj-lt"/>
              </a:rPr>
              <a:t>Sustainable Development Goals (SDG AHT)</a:t>
            </a:r>
            <a:endParaRPr sz="4200" b="1" dirty="0">
              <a:solidFill>
                <a:srgbClr val="FFFFFF"/>
              </a:solidFill>
              <a:latin typeface="+mj-lt"/>
            </a:endParaRPr>
          </a:p>
        </p:txBody>
      </p:sp>
      <p:sp>
        <p:nvSpPr>
          <p:cNvPr id="11" name="Shape 11"/>
          <p:cNvSpPr/>
          <p:nvPr/>
        </p:nvSpPr>
        <p:spPr>
          <a:xfrm>
            <a:off x="622789" y="3794760"/>
            <a:ext cx="5625611" cy="291084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defRPr>
                <a:solidFill>
                  <a:srgbClr val="000000"/>
                </a:solidFill>
              </a:defRPr>
            </a:pPr>
            <a:r>
              <a:rPr lang="en-US" sz="2000" b="1" dirty="0">
                <a:solidFill>
                  <a:srgbClr val="FFFFFF"/>
                </a:solidFill>
                <a:ea typeface="Arial Bold"/>
                <a:cs typeface="Arial Bold"/>
                <a:sym typeface="Arial Bold"/>
              </a:rPr>
              <a:t>Alex Held</a:t>
            </a:r>
            <a:r>
              <a:rPr lang="en-US" sz="2000" dirty="0">
                <a:solidFill>
                  <a:srgbClr val="FFFFFF"/>
                </a:solidFill>
                <a:ea typeface="Arial Bold"/>
                <a:cs typeface="Arial Bold"/>
                <a:sym typeface="Arial Bold"/>
              </a:rPr>
              <a:t>, CSIRO, Co-lead &amp; SIT Vice Chair</a:t>
            </a:r>
          </a:p>
          <a:p>
            <a:pPr lvl="0" defTabSz="914400">
              <a:defRPr>
                <a:solidFill>
                  <a:srgbClr val="000000"/>
                </a:solidFill>
              </a:defRPr>
            </a:pPr>
            <a:r>
              <a:rPr lang="en-US" sz="2000" b="1" dirty="0">
                <a:solidFill>
                  <a:srgbClr val="FFFFFF"/>
                </a:solidFill>
                <a:ea typeface="Arial Bold"/>
                <a:cs typeface="Arial Bold"/>
                <a:sym typeface="Arial Bold"/>
              </a:rPr>
              <a:t>Marc Paganini</a:t>
            </a:r>
            <a:r>
              <a:rPr lang="en-US" sz="2000" dirty="0">
                <a:solidFill>
                  <a:srgbClr val="FFFFFF"/>
                </a:solidFill>
                <a:ea typeface="Arial Bold"/>
                <a:cs typeface="Arial Bold"/>
                <a:sym typeface="Arial Bold"/>
              </a:rPr>
              <a:t>, ESA, Co-lead</a:t>
            </a:r>
          </a:p>
          <a:p>
            <a:pPr lvl="0" defTabSz="914400">
              <a:defRPr>
                <a:solidFill>
                  <a:srgbClr val="000000"/>
                </a:solidFill>
              </a:defRPr>
            </a:pPr>
            <a:r>
              <a:rPr lang="en-US" sz="2000" b="1" dirty="0">
                <a:solidFill>
                  <a:srgbClr val="FFFFFF"/>
                </a:solidFill>
                <a:ea typeface="Arial Bold"/>
                <a:cs typeface="Arial Bold"/>
                <a:sym typeface="Arial Bold"/>
              </a:rPr>
              <a:t>Flora Kerblat, </a:t>
            </a:r>
            <a:r>
              <a:rPr lang="en-US" sz="2000" dirty="0">
                <a:solidFill>
                  <a:srgbClr val="FFFFFF"/>
                </a:solidFill>
                <a:ea typeface="Arial Bold"/>
                <a:cs typeface="Arial Bold"/>
                <a:sym typeface="Arial Bold"/>
              </a:rPr>
              <a:t>CSIRO, Executive Secretary </a:t>
            </a:r>
          </a:p>
          <a:p>
            <a:pPr lvl="0" defTabSz="914400">
              <a:defRPr>
                <a:solidFill>
                  <a:srgbClr val="000000"/>
                </a:solidFill>
              </a:defRPr>
            </a:pPr>
            <a:r>
              <a:rPr lang="en-US" sz="2000" b="1" dirty="0" err="1">
                <a:solidFill>
                  <a:srgbClr val="FFFFFF"/>
                </a:solidFill>
                <a:sym typeface="Arial Bold"/>
              </a:rPr>
              <a:t>Argyro</a:t>
            </a:r>
            <a:r>
              <a:rPr lang="en-US" sz="2000" b="1" dirty="0">
                <a:solidFill>
                  <a:srgbClr val="FFFFFF"/>
                </a:solidFill>
                <a:sym typeface="Arial Bold"/>
              </a:rPr>
              <a:t> </a:t>
            </a:r>
            <a:r>
              <a:rPr lang="en-US" sz="2000" b="1" dirty="0" err="1">
                <a:solidFill>
                  <a:srgbClr val="FFFFFF"/>
                </a:solidFill>
                <a:sym typeface="Arial Bold"/>
              </a:rPr>
              <a:t>Kavvada</a:t>
            </a:r>
            <a:r>
              <a:rPr lang="en-US" sz="2000" b="1" dirty="0">
                <a:solidFill>
                  <a:srgbClr val="FFFFFF"/>
                </a:solidFill>
                <a:sym typeface="Arial Bold"/>
              </a:rPr>
              <a:t>, </a:t>
            </a:r>
            <a:r>
              <a:rPr lang="en-US" sz="2000" dirty="0">
                <a:solidFill>
                  <a:srgbClr val="FFFFFF"/>
                </a:solidFill>
                <a:sym typeface="Arial Bold"/>
              </a:rPr>
              <a:t>NASA, GEO EO4SDG </a:t>
            </a:r>
            <a:br>
              <a:rPr lang="en-US" sz="2000" dirty="0">
                <a:solidFill>
                  <a:srgbClr val="FFFFFF"/>
                </a:solidFill>
                <a:sym typeface="Arial Bold"/>
              </a:rPr>
            </a:br>
            <a:r>
              <a:rPr lang="en-US" sz="2000" dirty="0">
                <a:solidFill>
                  <a:srgbClr val="FFFFFF"/>
                </a:solidFill>
                <a:sym typeface="Arial Bold"/>
              </a:rPr>
              <a:t>		    Executive Secretary</a:t>
            </a:r>
          </a:p>
          <a:p>
            <a:pPr lvl="0" defTabSz="914400">
              <a:defRPr>
                <a:solidFill>
                  <a:srgbClr val="000000"/>
                </a:solidFill>
              </a:defRPr>
            </a:pPr>
            <a:endParaRPr lang="en-AU" b="1" dirty="0">
              <a:solidFill>
                <a:srgbClr val="FFFFFF"/>
              </a:solidFill>
              <a:ea typeface="Arial Bold"/>
              <a:cs typeface="Arial Bold"/>
              <a:sym typeface="Arial Bold"/>
            </a:endParaRPr>
          </a:p>
          <a:p>
            <a:pPr lvl="0" defTabSz="914400">
              <a:defRPr>
                <a:solidFill>
                  <a:srgbClr val="000000"/>
                </a:solidFill>
              </a:defRPr>
            </a:pPr>
            <a:r>
              <a:rPr lang="en-AU" b="1" dirty="0">
                <a:solidFill>
                  <a:srgbClr val="FFFFFF"/>
                </a:solidFill>
                <a:ea typeface="Arial Bold"/>
                <a:cs typeface="Arial Bold"/>
                <a:sym typeface="Arial Bold"/>
              </a:rPr>
              <a:t>CEOS WGISS-47</a:t>
            </a:r>
          </a:p>
          <a:p>
            <a:pPr lvl="0" defTabSz="914400">
              <a:defRPr>
                <a:solidFill>
                  <a:srgbClr val="000000"/>
                </a:solidFill>
              </a:defRPr>
            </a:pPr>
            <a:r>
              <a:rPr lang="en-AU" dirty="0">
                <a:solidFill>
                  <a:srgbClr val="FFFFFF"/>
                </a:solidFill>
                <a:ea typeface="Arial Bold"/>
                <a:cs typeface="Arial Bold"/>
                <a:sym typeface="Arial Bold"/>
              </a:rPr>
              <a:t>Silver Spring, Maryland, USA, </a:t>
            </a:r>
          </a:p>
          <a:p>
            <a:pPr lvl="0" defTabSz="914400">
              <a:defRPr>
                <a:solidFill>
                  <a:srgbClr val="000000"/>
                </a:solidFill>
              </a:defRPr>
            </a:pPr>
            <a:r>
              <a:rPr lang="en-AU" dirty="0">
                <a:solidFill>
                  <a:srgbClr val="FFFFFF"/>
                </a:solidFill>
                <a:ea typeface="Arial Bold"/>
                <a:cs typeface="Arial Bold"/>
                <a:sym typeface="Arial Bold"/>
              </a:rPr>
              <a:t>April 29-May 2, 2019</a:t>
            </a:r>
          </a:p>
        </p:txBody>
      </p:sp>
      <p:pic>
        <p:nvPicPr>
          <p:cNvPr id="12" name="ceos_logo.png"/>
          <p:cNvPicPr/>
          <p:nvPr/>
        </p:nvPicPr>
        <p:blipFill>
          <a:blip r:embed="rId3">
            <a:extLst/>
          </a:blip>
          <a:stretch>
            <a:fillRect/>
          </a:stretch>
        </p:blipFill>
        <p:spPr>
          <a:xfrm>
            <a:off x="622789" y="670560"/>
            <a:ext cx="2507906" cy="993132"/>
          </a:xfrm>
          <a:prstGeom prst="rect">
            <a:avLst/>
          </a:prstGeom>
          <a:ln w="12700">
            <a:miter lim="400000"/>
          </a:ln>
        </p:spPr>
      </p:pic>
      <p:sp>
        <p:nvSpPr>
          <p:cNvPr id="5" name="Shape 10"/>
          <p:cNvSpPr txBox="1">
            <a:spLocks/>
          </p:cNvSpPr>
          <p:nvPr/>
        </p:nvSpPr>
        <p:spPr>
          <a:xfrm>
            <a:off x="622789" y="1704115"/>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extLst>
      <p:ext uri="{BB962C8B-B14F-4D97-AF65-F5344CB8AC3E}">
        <p14:creationId xmlns:p14="http://schemas.microsoft.com/office/powerpoint/2010/main" val="281808247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529899" y="313851"/>
            <a:ext cx="6391992" cy="533400"/>
          </a:xfrm>
        </p:spPr>
        <p:txBody>
          <a:bodyPr anchor="ctr"/>
          <a:lstStyle/>
          <a:p>
            <a:r>
              <a:rPr lang="en-US" b="1" dirty="0"/>
              <a:t>CEOS and the SDG landscape</a:t>
            </a:r>
          </a:p>
        </p:txBody>
      </p:sp>
      <p:sp>
        <p:nvSpPr>
          <p:cNvPr id="5" name="Line Callout 1 (Border and Accent Bar) 4"/>
          <p:cNvSpPr/>
          <p:nvPr/>
        </p:nvSpPr>
        <p:spPr>
          <a:xfrm rot="5400000">
            <a:off x="2554099" y="195001"/>
            <a:ext cx="540000" cy="2588400"/>
          </a:xfrm>
          <a:prstGeom prst="accentBorderCallout1">
            <a:avLst>
              <a:gd name="adj1" fmla="val 49338"/>
              <a:gd name="adj2" fmla="val -7190"/>
              <a:gd name="adj3" fmla="val 49173"/>
              <a:gd name="adj4" fmla="val -605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400" dirty="0">
                <a:solidFill>
                  <a:srgbClr val="FFFFFF"/>
                </a:solidFill>
                <a:latin typeface="Verdana"/>
              </a:rPr>
              <a:t>GEO Initiative on SDGs</a:t>
            </a:r>
            <a:br>
              <a:rPr lang="en-US" sz="1400" dirty="0">
                <a:solidFill>
                  <a:srgbClr val="FFFFFF"/>
                </a:solidFill>
                <a:latin typeface="Verdana"/>
              </a:rPr>
            </a:br>
            <a:r>
              <a:rPr lang="en-US" sz="1400" dirty="0">
                <a:solidFill>
                  <a:srgbClr val="FFFFFF"/>
                </a:solidFill>
                <a:latin typeface="Verdana"/>
              </a:rPr>
              <a:t>(EO4SDG)</a:t>
            </a:r>
          </a:p>
        </p:txBody>
      </p:sp>
      <p:sp>
        <p:nvSpPr>
          <p:cNvPr id="6" name="Line Callout 1 (Border and Accent Bar) 5"/>
          <p:cNvSpPr/>
          <p:nvPr/>
        </p:nvSpPr>
        <p:spPr>
          <a:xfrm rot="5400000">
            <a:off x="5415007" y="193613"/>
            <a:ext cx="540825" cy="2592000"/>
          </a:xfrm>
          <a:prstGeom prst="accentBorderCallout1">
            <a:avLst>
              <a:gd name="adj1" fmla="val 49338"/>
              <a:gd name="adj2" fmla="val -7190"/>
              <a:gd name="adj3" fmla="val 49173"/>
              <a:gd name="adj4" fmla="val -605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400" dirty="0">
                <a:solidFill>
                  <a:srgbClr val="FFFFFF"/>
                </a:solidFill>
                <a:latin typeface="Verdana"/>
              </a:rPr>
              <a:t>CEOS Ad-hoc team on SDGs (SDG AHT)</a:t>
            </a:r>
          </a:p>
        </p:txBody>
      </p:sp>
      <p:sp>
        <p:nvSpPr>
          <p:cNvPr id="43" name="Left-Right Arrow 42"/>
          <p:cNvSpPr/>
          <p:nvPr/>
        </p:nvSpPr>
        <p:spPr>
          <a:xfrm>
            <a:off x="3935574" y="1307682"/>
            <a:ext cx="632616" cy="363037"/>
          </a:xfrm>
          <a:prstGeom prst="leftRigh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3410" y="1930330"/>
            <a:ext cx="9144000" cy="138780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Verdana" charset="0"/>
              <a:ea typeface="MS PGothic" charset="0"/>
              <a:cs typeface="MS PGothic" charset="0"/>
            </a:endParaRPr>
          </a:p>
        </p:txBody>
      </p:sp>
      <p:cxnSp>
        <p:nvCxnSpPr>
          <p:cNvPr id="46" name="Straight Connector 45"/>
          <p:cNvCxnSpPr/>
          <p:nvPr/>
        </p:nvCxnSpPr>
        <p:spPr>
          <a:xfrm>
            <a:off x="1612372" y="2784733"/>
            <a:ext cx="579438"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23828" y="1840423"/>
            <a:ext cx="7862972" cy="1026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48"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622" y="2430722"/>
            <a:ext cx="1763713" cy="758825"/>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TextBox 48"/>
          <p:cNvSpPr txBox="1"/>
          <p:nvPr/>
        </p:nvSpPr>
        <p:spPr>
          <a:xfrm>
            <a:off x="56622" y="2203709"/>
            <a:ext cx="1763713" cy="246063"/>
          </a:xfrm>
          <a:prstGeom prst="rect">
            <a:avLst/>
          </a:prstGeom>
          <a:solidFill>
            <a:srgbClr val="C00000"/>
          </a:solidFill>
          <a:ln>
            <a:solidFill>
              <a:schemeClr val="bg1"/>
            </a:solidFill>
          </a:ln>
        </p:spPr>
        <p:txBody>
          <a:bodyPr>
            <a:spAutoFit/>
          </a:bodyPr>
          <a:lstStyle/>
          <a:p>
            <a:pPr algn="ctr">
              <a:defRPr/>
            </a:pPr>
            <a:r>
              <a:rPr lang="en-US" sz="1000" dirty="0">
                <a:solidFill>
                  <a:schemeClr val="bg1"/>
                </a:solidFill>
                <a:ea typeface="MS PGothic" charset="-128"/>
              </a:rPr>
              <a:t>UN Statistical Division</a:t>
            </a:r>
          </a:p>
        </p:txBody>
      </p:sp>
      <p:sp>
        <p:nvSpPr>
          <p:cNvPr id="50" name="Line Callout 1 49"/>
          <p:cNvSpPr/>
          <p:nvPr/>
        </p:nvSpPr>
        <p:spPr>
          <a:xfrm>
            <a:off x="4642538" y="2289817"/>
            <a:ext cx="1476375" cy="885825"/>
          </a:xfrm>
          <a:prstGeom prst="borderCallout1">
            <a:avLst>
              <a:gd name="adj1" fmla="val 54451"/>
              <a:gd name="adj2" fmla="val 242"/>
              <a:gd name="adj3" fmla="val 53858"/>
              <a:gd name="adj4" fmla="val -29956"/>
            </a:avLst>
          </a:prstGeom>
          <a:solidFill>
            <a:schemeClr val="accent1">
              <a:lumMod val="75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a:defRPr/>
            </a:pPr>
            <a:r>
              <a:rPr lang="en-US" sz="1100" dirty="0">
                <a:solidFill>
                  <a:srgbClr val="FFFFFF"/>
                </a:solidFill>
                <a:latin typeface="Verdana"/>
              </a:rPr>
              <a:t>UN Specialized Agencies</a:t>
            </a:r>
          </a:p>
        </p:txBody>
      </p:sp>
      <p:sp>
        <p:nvSpPr>
          <p:cNvPr id="51" name="TextBox 50"/>
          <p:cNvSpPr txBox="1"/>
          <p:nvPr/>
        </p:nvSpPr>
        <p:spPr>
          <a:xfrm>
            <a:off x="5659603" y="1968630"/>
            <a:ext cx="427037" cy="358775"/>
          </a:xfrm>
          <a:prstGeom prst="rect">
            <a:avLst/>
          </a:prstGeom>
          <a:solidFill>
            <a:srgbClr val="C00000"/>
          </a:solidFill>
          <a:ln>
            <a:solidFill>
              <a:schemeClr val="bg1"/>
            </a:solidFill>
            <a:prstDash val="solid"/>
          </a:ln>
        </p:spPr>
        <p:txBody>
          <a:bodyPr lIns="0" rIns="0" anchor="ctr">
            <a:sp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UNEP</a:t>
            </a:r>
            <a:endParaRPr lang="en-US" sz="800" b="1" dirty="0">
              <a:solidFill>
                <a:srgbClr val="FFFFFF"/>
              </a:solidFill>
            </a:endParaRPr>
          </a:p>
        </p:txBody>
      </p:sp>
      <p:sp>
        <p:nvSpPr>
          <p:cNvPr id="52" name="TextBox 51"/>
          <p:cNvSpPr txBox="1"/>
          <p:nvPr/>
        </p:nvSpPr>
        <p:spPr>
          <a:xfrm>
            <a:off x="4750508" y="1968630"/>
            <a:ext cx="427037" cy="358775"/>
          </a:xfrm>
          <a:prstGeom prst="rect">
            <a:avLst/>
          </a:prstGeom>
          <a:solidFill>
            <a:srgbClr val="C00000"/>
          </a:solidFill>
          <a:ln>
            <a:solidFill>
              <a:schemeClr val="bg1"/>
            </a:solidFill>
            <a:prstDash val="solid"/>
          </a:ln>
        </p:spPr>
        <p:txBody>
          <a:bodyPr lIns="0" rIns="0" anchor="ctr">
            <a:sp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UN Habitat</a:t>
            </a:r>
            <a:endParaRPr lang="en-US" sz="800" b="1" dirty="0">
              <a:solidFill>
                <a:srgbClr val="FFFFFF"/>
              </a:solidFill>
            </a:endParaRPr>
          </a:p>
        </p:txBody>
      </p:sp>
      <p:sp>
        <p:nvSpPr>
          <p:cNvPr id="53" name="TextBox 52"/>
          <p:cNvSpPr txBox="1"/>
          <p:nvPr/>
        </p:nvSpPr>
        <p:spPr>
          <a:xfrm>
            <a:off x="5208230" y="1968630"/>
            <a:ext cx="427038" cy="358775"/>
          </a:xfrm>
          <a:prstGeom prst="rect">
            <a:avLst/>
          </a:prstGeom>
          <a:solidFill>
            <a:srgbClr val="C00000"/>
          </a:solidFill>
          <a:ln>
            <a:solidFill>
              <a:schemeClr val="bg1"/>
            </a:solidFill>
            <a:prstDash val="solid"/>
          </a:ln>
        </p:spPr>
        <p:txBody>
          <a:bodyPr lIns="0" rIns="0" anchor="ctr">
            <a:sp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a:solidFill>
                  <a:srgbClr val="FFFFFF"/>
                </a:solidFill>
              </a:rPr>
              <a:t>UNCCD</a:t>
            </a:r>
            <a:endParaRPr lang="en-US" sz="800" b="1">
              <a:solidFill>
                <a:srgbClr val="FFFFFF"/>
              </a:solidFill>
            </a:endParaRPr>
          </a:p>
        </p:txBody>
      </p:sp>
      <p:pic>
        <p:nvPicPr>
          <p:cNvPr id="54" name="Picture 53"/>
          <p:cNvPicPr>
            <a:picLocks noChangeAspect="1"/>
          </p:cNvPicPr>
          <p:nvPr/>
        </p:nvPicPr>
        <p:blipFill rotWithShape="1">
          <a:blip r:embed="rId4" cstate="print">
            <a:extLst>
              <a:ext uri="{28A0092B-C50C-407E-A947-70E740481C1C}">
                <a14:useLocalDpi xmlns:a14="http://schemas.microsoft.com/office/drawing/2010/main"/>
              </a:ext>
            </a:extLst>
          </a:blip>
          <a:srcRect r="7983"/>
          <a:stretch/>
        </p:blipFill>
        <p:spPr>
          <a:xfrm>
            <a:off x="1952117" y="2591162"/>
            <a:ext cx="2584742" cy="579973"/>
          </a:xfrm>
          <a:prstGeom prst="rect">
            <a:avLst/>
          </a:prstGeom>
          <a:ln w="25400">
            <a:solidFill>
              <a:schemeClr val="accent1">
                <a:lumMod val="75000"/>
              </a:schemeClr>
            </a:solidFill>
          </a:ln>
          <a:effectLst>
            <a:outerShdw blurRad="50800" dist="38100" dir="2700000" algn="tl" rotWithShape="0">
              <a:prstClr val="black">
                <a:alpha val="40000"/>
              </a:prstClr>
            </a:outerShdw>
          </a:effectLst>
        </p:spPr>
      </p:pic>
      <p:cxnSp>
        <p:nvCxnSpPr>
          <p:cNvPr id="55" name="Straight Connector 54"/>
          <p:cNvCxnSpPr/>
          <p:nvPr/>
        </p:nvCxnSpPr>
        <p:spPr>
          <a:xfrm flipH="1">
            <a:off x="823828" y="1834930"/>
            <a:ext cx="0" cy="360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794587" y="1846522"/>
            <a:ext cx="0" cy="45885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987204" y="1834930"/>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444105" y="1850685"/>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907925" y="1848420"/>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52" idx="3"/>
          </p:cNvCxnSpPr>
          <p:nvPr/>
        </p:nvCxnSpPr>
        <p:spPr>
          <a:xfrm>
            <a:off x="6968629" y="1843709"/>
            <a:ext cx="0" cy="446108"/>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665628" y="2348299"/>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FAO</a:t>
            </a:r>
            <a:endParaRPr lang="en-US" sz="800" b="1" dirty="0">
              <a:solidFill>
                <a:srgbClr val="FFFFFF"/>
              </a:solidFill>
            </a:endParaRPr>
          </a:p>
        </p:txBody>
      </p:sp>
      <p:sp>
        <p:nvSpPr>
          <p:cNvPr id="62" name="TextBox 61"/>
          <p:cNvSpPr txBox="1"/>
          <p:nvPr/>
        </p:nvSpPr>
        <p:spPr>
          <a:xfrm>
            <a:off x="5206206" y="2355529"/>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WHO</a:t>
            </a:r>
            <a:endParaRPr lang="en-US" sz="800" b="1" dirty="0">
              <a:solidFill>
                <a:srgbClr val="FFFFFF"/>
              </a:solidFill>
            </a:endParaRPr>
          </a:p>
        </p:txBody>
      </p:sp>
      <p:sp>
        <p:nvSpPr>
          <p:cNvPr id="63" name="TextBox 62"/>
          <p:cNvSpPr txBox="1"/>
          <p:nvPr/>
        </p:nvSpPr>
        <p:spPr>
          <a:xfrm>
            <a:off x="4749934" y="2355528"/>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UN ISDR</a:t>
            </a:r>
            <a:endParaRPr lang="en-US" sz="800" b="1" dirty="0">
              <a:solidFill>
                <a:srgbClr val="FFFFFF"/>
              </a:solidFill>
            </a:endParaRPr>
          </a:p>
        </p:txBody>
      </p:sp>
      <p:sp>
        <p:nvSpPr>
          <p:cNvPr id="64" name="Line Callout 1 63"/>
          <p:cNvSpPr/>
          <p:nvPr/>
        </p:nvSpPr>
        <p:spPr>
          <a:xfrm>
            <a:off x="7824400" y="2285310"/>
            <a:ext cx="1256788" cy="885825"/>
          </a:xfrm>
          <a:prstGeom prst="borderCallout1">
            <a:avLst>
              <a:gd name="adj1" fmla="val 54965"/>
              <a:gd name="adj2" fmla="val 4192"/>
              <a:gd name="adj3" fmla="val 54892"/>
              <a:gd name="adj4" fmla="val -9019"/>
            </a:avLst>
          </a:prstGeom>
          <a:solidFill>
            <a:schemeClr val="accent1">
              <a:lumMod val="75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a:defRPr/>
            </a:pPr>
            <a:r>
              <a:rPr lang="en-US" sz="1100" dirty="0">
                <a:solidFill>
                  <a:srgbClr val="FFFFFF"/>
                </a:solidFill>
                <a:latin typeface="Verdana"/>
              </a:rPr>
              <a:t>SDG Stakeholders</a:t>
            </a:r>
          </a:p>
        </p:txBody>
      </p:sp>
      <p:sp>
        <p:nvSpPr>
          <p:cNvPr id="65" name="TextBox 64"/>
          <p:cNvSpPr txBox="1"/>
          <p:nvPr/>
        </p:nvSpPr>
        <p:spPr>
          <a:xfrm>
            <a:off x="7987072" y="1964309"/>
            <a:ext cx="427037" cy="358775"/>
          </a:xfrm>
          <a:prstGeom prst="rect">
            <a:avLst/>
          </a:prstGeom>
          <a:solidFill>
            <a:srgbClr val="C00000"/>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WBG</a:t>
            </a:r>
            <a:endParaRPr lang="en-US" sz="800" b="1" dirty="0">
              <a:solidFill>
                <a:srgbClr val="FFFFFF"/>
              </a:solidFill>
            </a:endParaRPr>
          </a:p>
        </p:txBody>
      </p:sp>
      <p:sp>
        <p:nvSpPr>
          <p:cNvPr id="66" name="TextBox 65"/>
          <p:cNvSpPr txBox="1"/>
          <p:nvPr/>
        </p:nvSpPr>
        <p:spPr>
          <a:xfrm>
            <a:off x="8449305" y="1963467"/>
            <a:ext cx="427037" cy="358775"/>
          </a:xfrm>
          <a:prstGeom prst="rect">
            <a:avLst/>
          </a:prstGeom>
          <a:solidFill>
            <a:srgbClr val="C00000"/>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GPSDD</a:t>
            </a:r>
            <a:endParaRPr lang="en-US" sz="800" b="1" dirty="0">
              <a:solidFill>
                <a:srgbClr val="FFFFFF"/>
              </a:solidFill>
            </a:endParaRPr>
          </a:p>
        </p:txBody>
      </p:sp>
      <p:sp>
        <p:nvSpPr>
          <p:cNvPr id="67" name="TextBox 66"/>
          <p:cNvSpPr txBox="1"/>
          <p:nvPr/>
        </p:nvSpPr>
        <p:spPr>
          <a:xfrm>
            <a:off x="7987071" y="2356524"/>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ADB</a:t>
            </a:r>
            <a:endParaRPr lang="en-US" sz="800" b="1" dirty="0">
              <a:solidFill>
                <a:srgbClr val="FFFFFF"/>
              </a:solidFill>
            </a:endParaRPr>
          </a:p>
        </p:txBody>
      </p:sp>
      <p:sp>
        <p:nvSpPr>
          <p:cNvPr id="68" name="TextBox 67"/>
          <p:cNvSpPr txBox="1"/>
          <p:nvPr/>
        </p:nvSpPr>
        <p:spPr>
          <a:xfrm>
            <a:off x="8449304" y="2355528"/>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Radiant Earth</a:t>
            </a:r>
            <a:endParaRPr lang="en-US" sz="800" b="1" dirty="0">
              <a:solidFill>
                <a:srgbClr val="FFFFFF"/>
              </a:solidFill>
            </a:endParaRPr>
          </a:p>
        </p:txBody>
      </p:sp>
      <p:cxnSp>
        <p:nvCxnSpPr>
          <p:cNvPr id="69" name="Straight Connector 68"/>
          <p:cNvCxnSpPr/>
          <p:nvPr/>
        </p:nvCxnSpPr>
        <p:spPr>
          <a:xfrm flipH="1">
            <a:off x="8204730" y="1844632"/>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686799" y="1843709"/>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119" y="2483073"/>
            <a:ext cx="870838" cy="422562"/>
          </a:xfrm>
          <a:prstGeom prst="rect">
            <a:avLst/>
          </a:prstGeom>
        </p:spPr>
      </p:pic>
      <p:sp>
        <p:nvSpPr>
          <p:cNvPr id="72" name="Line Callout 1 71"/>
          <p:cNvSpPr/>
          <p:nvPr/>
        </p:nvSpPr>
        <p:spPr>
          <a:xfrm>
            <a:off x="6194721" y="2289817"/>
            <a:ext cx="1547815" cy="885825"/>
          </a:xfrm>
          <a:prstGeom prst="borderCallout1">
            <a:avLst>
              <a:gd name="adj1" fmla="val 53413"/>
              <a:gd name="adj2" fmla="val 3158"/>
              <a:gd name="adj3" fmla="val 53340"/>
              <a:gd name="adj4" fmla="val -4488"/>
            </a:avLst>
          </a:prstGeom>
          <a:solidFill>
            <a:srgbClr val="C00000"/>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rgbClr val="FFFFFF"/>
                </a:solidFill>
                <a:latin typeface="Verdana"/>
              </a:rPr>
              <a:t>National Statistical Offices</a:t>
            </a:r>
          </a:p>
          <a:p>
            <a:pPr algn="ctr">
              <a:defRPr/>
            </a:pPr>
            <a:endParaRPr lang="en-US" sz="1100" dirty="0">
              <a:solidFill>
                <a:srgbClr val="FFFFFF"/>
              </a:solidFill>
              <a:latin typeface="Verdana"/>
            </a:endParaRPr>
          </a:p>
          <a:p>
            <a:pPr algn="ctr">
              <a:defRPr/>
            </a:pPr>
            <a:r>
              <a:rPr lang="en-US" sz="1100" dirty="0">
                <a:solidFill>
                  <a:srgbClr val="FFFFFF"/>
                </a:solidFill>
                <a:latin typeface="Verdana"/>
              </a:rPr>
              <a:t>Line Ministries</a:t>
            </a:r>
          </a:p>
        </p:txBody>
      </p:sp>
      <p:sp>
        <p:nvSpPr>
          <p:cNvPr id="73" name="TextBox 72"/>
          <p:cNvSpPr txBox="1"/>
          <p:nvPr/>
        </p:nvSpPr>
        <p:spPr>
          <a:xfrm>
            <a:off x="2843425" y="2229175"/>
            <a:ext cx="1661760" cy="431800"/>
          </a:xfrm>
          <a:prstGeom prst="rect">
            <a:avLst/>
          </a:prstGeom>
          <a:solidFill>
            <a:srgbClr val="C00000"/>
          </a:solidFill>
          <a:ln>
            <a:solidFill>
              <a:schemeClr val="bg1"/>
            </a:solidFill>
          </a:ln>
        </p:spPr>
        <p:txBody>
          <a:bodyPr wrap="square">
            <a:spAutoFit/>
          </a:bodyPr>
          <a:lstStyle/>
          <a:p>
            <a:pPr algn="ctr">
              <a:defRPr/>
            </a:pPr>
            <a:r>
              <a:rPr lang="en-US" sz="1100" dirty="0">
                <a:solidFill>
                  <a:srgbClr val="FFFFFF"/>
                </a:solidFill>
                <a:ea typeface="MS PGothic" charset="-128"/>
              </a:rPr>
              <a:t>WG on Geo-spatial Information (WGGI)</a:t>
            </a:r>
          </a:p>
        </p:txBody>
      </p:sp>
      <p:sp>
        <p:nvSpPr>
          <p:cNvPr id="41" name="Oval 40">
            <a:extLst>
              <a:ext uri="{FF2B5EF4-FFF2-40B4-BE49-F238E27FC236}">
                <a16:creationId xmlns:a16="http://schemas.microsoft.com/office/drawing/2014/main" id="{0B89BFC4-AEEF-B540-8870-EEA479425A43}"/>
              </a:ext>
            </a:extLst>
          </p:cNvPr>
          <p:cNvSpPr>
            <a:spLocks noChangeAspect="1"/>
          </p:cNvSpPr>
          <p:nvPr/>
        </p:nvSpPr>
        <p:spPr>
          <a:xfrm>
            <a:off x="37200" y="3341102"/>
            <a:ext cx="1944000" cy="1944000"/>
          </a:xfrm>
          <a:prstGeom prst="ellipse">
            <a:avLst/>
          </a:prstGeom>
          <a:solidFill>
            <a:srgbClr val="177468"/>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Global Datasets</a:t>
            </a:r>
          </a:p>
        </p:txBody>
      </p:sp>
      <p:sp>
        <p:nvSpPr>
          <p:cNvPr id="42" name="Oval 41">
            <a:extLst>
              <a:ext uri="{FF2B5EF4-FFF2-40B4-BE49-F238E27FC236}">
                <a16:creationId xmlns:a16="http://schemas.microsoft.com/office/drawing/2014/main" id="{F0988F1E-131C-5741-B7D9-485A7007FE36}"/>
              </a:ext>
            </a:extLst>
          </p:cNvPr>
          <p:cNvSpPr>
            <a:spLocks noChangeAspect="1"/>
          </p:cNvSpPr>
          <p:nvPr/>
        </p:nvSpPr>
        <p:spPr>
          <a:xfrm>
            <a:off x="1481687" y="4765932"/>
            <a:ext cx="1944000" cy="1944000"/>
          </a:xfrm>
          <a:prstGeom prst="ellipse">
            <a:avLst/>
          </a:prstGeom>
          <a:solidFill>
            <a:srgbClr val="177468"/>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Good Practices Guidance</a:t>
            </a:r>
          </a:p>
        </p:txBody>
      </p:sp>
      <p:sp>
        <p:nvSpPr>
          <p:cNvPr id="44" name="Oval 43">
            <a:extLst>
              <a:ext uri="{FF2B5EF4-FFF2-40B4-BE49-F238E27FC236}">
                <a16:creationId xmlns:a16="http://schemas.microsoft.com/office/drawing/2014/main" id="{7796550A-20FC-8241-8C8B-C21242C507B6}"/>
              </a:ext>
            </a:extLst>
          </p:cNvPr>
          <p:cNvSpPr>
            <a:spLocks noChangeAspect="1"/>
          </p:cNvSpPr>
          <p:nvPr/>
        </p:nvSpPr>
        <p:spPr>
          <a:xfrm>
            <a:off x="2856600" y="3341102"/>
            <a:ext cx="1944000" cy="1944000"/>
          </a:xfrm>
          <a:prstGeom prst="ellipse">
            <a:avLst/>
          </a:prstGeom>
          <a:solidFill>
            <a:srgbClr val="20A983"/>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en-US" dirty="0"/>
              <a:t>Mainstream in National Systems &amp; Processes</a:t>
            </a:r>
          </a:p>
        </p:txBody>
      </p:sp>
      <p:sp>
        <p:nvSpPr>
          <p:cNvPr id="75" name="Oval 74">
            <a:extLst>
              <a:ext uri="{FF2B5EF4-FFF2-40B4-BE49-F238E27FC236}">
                <a16:creationId xmlns:a16="http://schemas.microsoft.com/office/drawing/2014/main" id="{7D9C4AB5-0AF1-584F-A739-E491A446ED92}"/>
              </a:ext>
            </a:extLst>
          </p:cNvPr>
          <p:cNvSpPr>
            <a:spLocks noChangeAspect="1"/>
          </p:cNvSpPr>
          <p:nvPr/>
        </p:nvSpPr>
        <p:spPr>
          <a:xfrm>
            <a:off x="4302744" y="4765932"/>
            <a:ext cx="1944000" cy="1944000"/>
          </a:xfrm>
          <a:prstGeom prst="ellipse">
            <a:avLst/>
          </a:prstGeom>
          <a:solidFill>
            <a:srgbClr val="20A983"/>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Capacity Building</a:t>
            </a:r>
          </a:p>
        </p:txBody>
      </p:sp>
      <p:sp>
        <p:nvSpPr>
          <p:cNvPr id="76" name="Oval 75">
            <a:extLst>
              <a:ext uri="{FF2B5EF4-FFF2-40B4-BE49-F238E27FC236}">
                <a16:creationId xmlns:a16="http://schemas.microsoft.com/office/drawing/2014/main" id="{0573E265-5D0F-B54E-BFB6-F0B17D649520}"/>
              </a:ext>
            </a:extLst>
          </p:cNvPr>
          <p:cNvSpPr>
            <a:spLocks noChangeAspect="1"/>
          </p:cNvSpPr>
          <p:nvPr/>
        </p:nvSpPr>
        <p:spPr>
          <a:xfrm>
            <a:off x="5676000" y="3341102"/>
            <a:ext cx="1944000" cy="1944000"/>
          </a:xfrm>
          <a:prstGeom prst="ellipse">
            <a:avLst/>
          </a:prstGeom>
          <a:solidFill>
            <a:srgbClr val="177468"/>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EO enabling Infrastructure</a:t>
            </a:r>
          </a:p>
          <a:p>
            <a:pPr algn="ctr"/>
            <a:r>
              <a:rPr lang="en-US" dirty="0"/>
              <a:t>Tools </a:t>
            </a:r>
          </a:p>
          <a:p>
            <a:pPr algn="ctr"/>
            <a:r>
              <a:rPr lang="en-US" dirty="0"/>
              <a:t>&amp; Platforms</a:t>
            </a:r>
          </a:p>
        </p:txBody>
      </p:sp>
      <p:sp>
        <p:nvSpPr>
          <p:cNvPr id="77" name="Oval 76">
            <a:extLst>
              <a:ext uri="{FF2B5EF4-FFF2-40B4-BE49-F238E27FC236}">
                <a16:creationId xmlns:a16="http://schemas.microsoft.com/office/drawing/2014/main" id="{CC00DBF4-5138-BD4E-91D9-288D1776B27C}"/>
              </a:ext>
            </a:extLst>
          </p:cNvPr>
          <p:cNvSpPr>
            <a:spLocks noChangeAspect="1"/>
          </p:cNvSpPr>
          <p:nvPr/>
        </p:nvSpPr>
        <p:spPr>
          <a:xfrm>
            <a:off x="7123800" y="4765932"/>
            <a:ext cx="1944000" cy="1944000"/>
          </a:xfrm>
          <a:prstGeom prst="ellipse">
            <a:avLst/>
          </a:prstGeom>
          <a:solidFill>
            <a:srgbClr val="177468"/>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EO</a:t>
            </a:r>
          </a:p>
          <a:p>
            <a:pPr algn="ctr"/>
            <a:r>
              <a:rPr lang="en-US" dirty="0"/>
              <a:t>Knowledge Sharing Hub</a:t>
            </a:r>
          </a:p>
        </p:txBody>
      </p:sp>
      <p:cxnSp>
        <p:nvCxnSpPr>
          <p:cNvPr id="9" name="Straight Connector 8">
            <a:extLst>
              <a:ext uri="{FF2B5EF4-FFF2-40B4-BE49-F238E27FC236}">
                <a16:creationId xmlns:a16="http://schemas.microsoft.com/office/drawing/2014/main" id="{BC6A2351-FDA8-B643-983B-2E58DF1EBB05}"/>
              </a:ext>
            </a:extLst>
          </p:cNvPr>
          <p:cNvCxnSpPr>
            <a:stCxn id="43" idx="5"/>
          </p:cNvCxnSpPr>
          <p:nvPr/>
        </p:nvCxnSpPr>
        <p:spPr>
          <a:xfrm>
            <a:off x="4251882" y="1579960"/>
            <a:ext cx="0" cy="254970"/>
          </a:xfrm>
          <a:prstGeom prst="line">
            <a:avLst/>
          </a:prstGeom>
          <a:noFill/>
          <a:ln w="25400" cap="flat">
            <a:solidFill>
              <a:schemeClr val="tx2">
                <a:lumMod val="50000"/>
              </a:scheme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138180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1000"/>
                                        <p:tgtEl>
                                          <p:spTgt spid="41"/>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out)">
                                      <p:cBhvr>
                                        <p:cTn id="10" dur="1000"/>
                                        <p:tgtEl>
                                          <p:spTgt spid="42"/>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circle(out)">
                                      <p:cBhvr>
                                        <p:cTn id="13" dur="1000"/>
                                        <p:tgtEl>
                                          <p:spTgt spid="44"/>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circle(out)">
                                      <p:cBhvr>
                                        <p:cTn id="16" dur="1000"/>
                                        <p:tgtEl>
                                          <p:spTgt spid="75"/>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circle(out)">
                                      <p:cBhvr>
                                        <p:cTn id="19" dur="1000"/>
                                        <p:tgtEl>
                                          <p:spTgt spid="76"/>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circle(out)">
                                      <p:cBhvr>
                                        <p:cTn id="22"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75" grpId="0" animBg="1"/>
      <p:bldP spid="76" grpId="0" animBg="1"/>
      <p:bldP spid="7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0"/>
            <p:extLst>
              <p:ext uri="{D42A27DB-BD31-4B8C-83A1-F6EECF244321}">
                <p14:modId xmlns:p14="http://schemas.microsoft.com/office/powerpoint/2010/main" val="1968805136"/>
              </p:ext>
            </p:extLst>
          </p:nvPr>
        </p:nvGraphicFramePr>
        <p:xfrm>
          <a:off x="228600" y="1489115"/>
          <a:ext cx="8686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a:extLst>
              <a:ext uri="{FF2B5EF4-FFF2-40B4-BE49-F238E27FC236}">
                <a16:creationId xmlns:a16="http://schemas.microsoft.com/office/drawing/2014/main" id="{DC2C9DAB-5B2A-044D-97E7-EF932D34D49E}"/>
              </a:ext>
            </a:extLst>
          </p:cNvPr>
          <p:cNvSpPr/>
          <p:nvPr/>
        </p:nvSpPr>
        <p:spPr>
          <a:xfrm>
            <a:off x="152400" y="3649715"/>
            <a:ext cx="8866800" cy="762000"/>
          </a:xfrm>
          <a:prstGeom prst="roundRect">
            <a:avLst/>
          </a:prstGeom>
          <a:solidFill>
            <a:srgbClr val="C00000">
              <a:alpha val="15000"/>
            </a:srgbClr>
          </a:solidFill>
          <a:ln w="254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Content Placeholder 3">
            <a:extLst>
              <a:ext uri="{FF2B5EF4-FFF2-40B4-BE49-F238E27FC236}">
                <a16:creationId xmlns:a16="http://schemas.microsoft.com/office/drawing/2014/main" id="{D76FCAEE-66C9-8443-A5F4-A32D66AF1F5D}"/>
              </a:ext>
            </a:extLst>
          </p:cNvPr>
          <p:cNvSpPr>
            <a:spLocks noGrp="1"/>
          </p:cNvSpPr>
          <p:nvPr>
            <p:ph sz="quarter" idx="11"/>
          </p:nvPr>
        </p:nvSpPr>
        <p:spPr>
          <a:xfrm>
            <a:off x="1981200" y="104775"/>
            <a:ext cx="5486400" cy="990600"/>
          </a:xfrm>
        </p:spPr>
        <p:txBody>
          <a:bodyPr/>
          <a:lstStyle/>
          <a:p>
            <a:r>
              <a:rPr lang="en-AU" sz="2400" dirty="0"/>
              <a:t>Criteria used to streamline</a:t>
            </a:r>
          </a:p>
          <a:p>
            <a:r>
              <a:rPr lang="en-AU" sz="2400" dirty="0"/>
              <a:t>CEOS engagement on SDGs </a:t>
            </a:r>
          </a:p>
        </p:txBody>
      </p:sp>
    </p:spTree>
    <p:extLst>
      <p:ext uri="{BB962C8B-B14F-4D97-AF65-F5344CB8AC3E}">
        <p14:creationId xmlns:p14="http://schemas.microsoft.com/office/powerpoint/2010/main" val="29594088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C24F19C-56F3-2B49-9AE8-FBBA7C6CDB1D}"/>
              </a:ext>
            </a:extLst>
          </p:cNvPr>
          <p:cNvGraphicFramePr>
            <a:graphicFrameLocks noGrp="1"/>
          </p:cNvGraphicFramePr>
          <p:nvPr>
            <p:extLst>
              <p:ext uri="{D42A27DB-BD31-4B8C-83A1-F6EECF244321}">
                <p14:modId xmlns:p14="http://schemas.microsoft.com/office/powerpoint/2010/main" val="1747590703"/>
              </p:ext>
            </p:extLst>
          </p:nvPr>
        </p:nvGraphicFramePr>
        <p:xfrm>
          <a:off x="76200" y="1329849"/>
          <a:ext cx="8991599" cy="5318368"/>
        </p:xfrm>
        <a:graphic>
          <a:graphicData uri="http://schemas.openxmlformats.org/drawingml/2006/table">
            <a:tbl>
              <a:tblPr firstRow="1" firstCol="1" bandRow="1">
                <a:tableStyleId>{B301B821-A1FF-4177-AEE7-76D212191A09}</a:tableStyleId>
              </a:tblPr>
              <a:tblGrid>
                <a:gridCol w="703690">
                  <a:extLst>
                    <a:ext uri="{9D8B030D-6E8A-4147-A177-3AD203B41FA5}">
                      <a16:colId xmlns:a16="http://schemas.microsoft.com/office/drawing/2014/main" val="1916588062"/>
                    </a:ext>
                  </a:extLst>
                </a:gridCol>
                <a:gridCol w="1810910">
                  <a:extLst>
                    <a:ext uri="{9D8B030D-6E8A-4147-A177-3AD203B41FA5}">
                      <a16:colId xmlns:a16="http://schemas.microsoft.com/office/drawing/2014/main" val="3620170829"/>
                    </a:ext>
                  </a:extLst>
                </a:gridCol>
                <a:gridCol w="4876800">
                  <a:extLst>
                    <a:ext uri="{9D8B030D-6E8A-4147-A177-3AD203B41FA5}">
                      <a16:colId xmlns:a16="http://schemas.microsoft.com/office/drawing/2014/main" val="1867757139"/>
                    </a:ext>
                  </a:extLst>
                </a:gridCol>
                <a:gridCol w="1600199">
                  <a:extLst>
                    <a:ext uri="{9D8B030D-6E8A-4147-A177-3AD203B41FA5}">
                      <a16:colId xmlns:a16="http://schemas.microsoft.com/office/drawing/2014/main" val="3897054357"/>
                    </a:ext>
                  </a:extLst>
                </a:gridCol>
              </a:tblGrid>
              <a:tr h="478804">
                <a:tc>
                  <a:txBody>
                    <a:bodyPr/>
                    <a:lstStyle/>
                    <a:p>
                      <a:pPr algn="ctr">
                        <a:spcBef>
                          <a:spcPts val="200"/>
                        </a:spcBef>
                        <a:spcAft>
                          <a:spcPts val="200"/>
                        </a:spcAft>
                      </a:pPr>
                      <a:r>
                        <a:rPr lang="en-US" sz="1200" b="1" dirty="0">
                          <a:effectLst/>
                          <a:latin typeface="+mj-lt"/>
                          <a:ea typeface="Times New Roman" panose="02020603050405020304" pitchFamily="18" charset="0"/>
                          <a:cs typeface="Times New Roman" panose="02020603050405020304" pitchFamily="18" charset="0"/>
                        </a:rPr>
                        <a:t>#</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US" sz="1200" b="1" dirty="0">
                          <a:effectLst/>
                          <a:latin typeface="+mj-lt"/>
                          <a:ea typeface="Times New Roman" panose="02020603050405020304" pitchFamily="18" charset="0"/>
                          <a:cs typeface="Times New Roman" panose="02020603050405020304" pitchFamily="18" charset="0"/>
                        </a:rPr>
                        <a:t>Activity Title</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US" sz="1200" b="1" dirty="0">
                          <a:effectLst/>
                          <a:latin typeface="+mj-lt"/>
                          <a:ea typeface="Times New Roman" panose="02020603050405020304" pitchFamily="18" charset="0"/>
                          <a:cs typeface="Times New Roman" panose="02020603050405020304" pitchFamily="18" charset="0"/>
                        </a:rPr>
                        <a:t>Activity Description</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00"/>
                        </a:spcBef>
                        <a:spcAft>
                          <a:spcPts val="200"/>
                        </a:spcAft>
                      </a:pPr>
                      <a:r>
                        <a:rPr lang="en-US" sz="1200" b="1" dirty="0">
                          <a:effectLst/>
                          <a:latin typeface="+mj-lt"/>
                          <a:ea typeface="Times New Roman" panose="02020603050405020304" pitchFamily="18" charset="0"/>
                          <a:cs typeface="Times New Roman" panose="02020603050405020304" pitchFamily="18" charset="0"/>
                        </a:rPr>
                        <a:t>Support from </a:t>
                      </a:r>
                    </a:p>
                    <a:p>
                      <a:pPr algn="ctr">
                        <a:spcBef>
                          <a:spcPts val="200"/>
                        </a:spcBef>
                        <a:spcAft>
                          <a:spcPts val="200"/>
                        </a:spcAft>
                      </a:pPr>
                      <a:r>
                        <a:rPr lang="en-US" sz="1200" b="1" dirty="0">
                          <a:effectLst/>
                          <a:latin typeface="+mj-lt"/>
                          <a:ea typeface="Times New Roman" panose="02020603050405020304" pitchFamily="18" charset="0"/>
                          <a:cs typeface="Times New Roman" panose="02020603050405020304" pitchFamily="18" charset="0"/>
                        </a:rPr>
                        <a:t>CEOS bodies</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30399528"/>
                  </a:ext>
                </a:extLst>
              </a:tr>
              <a:tr h="1038832">
                <a:tc>
                  <a:txBody>
                    <a:bodyPr/>
                    <a:lstStyle/>
                    <a:p>
                      <a:pPr algn="ctr">
                        <a:spcBef>
                          <a:spcPts val="300"/>
                        </a:spcBef>
                        <a:spcAft>
                          <a:spcPts val="300"/>
                        </a:spcAft>
                      </a:pPr>
                      <a:r>
                        <a:rPr lang="en-US" sz="1200" b="1" dirty="0">
                          <a:effectLst/>
                          <a:latin typeface="+mj-lt"/>
                          <a:ea typeface="Times New Roman" panose="02020603050405020304" pitchFamily="18" charset="0"/>
                          <a:cs typeface="Times New Roman" panose="02020603050405020304" pitchFamily="18" charset="0"/>
                        </a:rPr>
                        <a:t>1</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300"/>
                        </a:spcBef>
                        <a:spcAft>
                          <a:spcPts val="300"/>
                        </a:spcAft>
                      </a:pPr>
                      <a:r>
                        <a:rPr lang="en-US" sz="1200" b="1" dirty="0">
                          <a:effectLst/>
                          <a:latin typeface="+mj-lt"/>
                          <a:ea typeface="Times New Roman" panose="02020603050405020304" pitchFamily="18" charset="0"/>
                          <a:cs typeface="Times New Roman" panose="02020603050405020304" pitchFamily="18" charset="0"/>
                        </a:rPr>
                        <a:t>Satellite Data Requirements</a:t>
                      </a:r>
                      <a:br>
                        <a:rPr lang="en-US" sz="1200" b="1" dirty="0">
                          <a:effectLst/>
                          <a:latin typeface="+mj-lt"/>
                          <a:ea typeface="Times New Roman" panose="02020603050405020304" pitchFamily="18" charset="0"/>
                          <a:cs typeface="Times New Roman" panose="02020603050405020304" pitchFamily="18" charset="0"/>
                        </a:rPr>
                      </a:br>
                      <a:r>
                        <a:rPr lang="en-US" sz="1200" b="1" dirty="0">
                          <a:effectLst/>
                          <a:latin typeface="+mj-lt"/>
                          <a:ea typeface="Times New Roman" panose="02020603050405020304" pitchFamily="18" charset="0"/>
                          <a:cs typeface="Times New Roman" panose="02020603050405020304" pitchFamily="18" charset="0"/>
                        </a:rPr>
                        <a:t>(Analysis Ready Data)</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lvl="0" indent="-342900" algn="l">
                        <a:spcBef>
                          <a:spcPts val="300"/>
                        </a:spcBef>
                        <a:spcAft>
                          <a:spcPts val="300"/>
                        </a:spcAft>
                        <a:buFont typeface="Wingdings" pitchFamily="2" charset="2"/>
                        <a:buChar char=""/>
                      </a:pPr>
                      <a:r>
                        <a:rPr lang="en-US" sz="1200" dirty="0">
                          <a:effectLst/>
                          <a:latin typeface="+mj-lt"/>
                          <a:ea typeface="Times New Roman" panose="02020603050405020304" pitchFamily="18" charset="0"/>
                          <a:cs typeface="Times New Roman" panose="02020603050405020304" pitchFamily="18" charset="0"/>
                        </a:rPr>
                        <a:t>Production of guidelines on how to integrate satellite data in the production of SDG indicators, including availability of satellite Analysis Ready Data, review of satellite data requirements, access to satellite data.  (</a:t>
                      </a:r>
                      <a:r>
                        <a:rPr lang="en-US" sz="1200" b="1" i="1" dirty="0">
                          <a:effectLst/>
                          <a:latin typeface="+mj-lt"/>
                          <a:ea typeface="Times New Roman" panose="02020603050405020304" pitchFamily="18" charset="0"/>
                          <a:cs typeface="Times New Roman" panose="02020603050405020304" pitchFamily="18" charset="0"/>
                        </a:rPr>
                        <a:t>one guideline per indicator</a:t>
                      </a:r>
                      <a:r>
                        <a:rPr lang="en-US" sz="1200" dirty="0">
                          <a:effectLst/>
                          <a:latin typeface="+mj-lt"/>
                          <a:ea typeface="Times New Roman" panose="02020603050405020304" pitchFamily="18" charset="0"/>
                          <a:cs typeface="Times New Roman" panose="02020603050405020304" pitchFamily="18" charset="0"/>
                        </a:rPr>
                        <a:t>).</a:t>
                      </a:r>
                    </a:p>
                  </a:txBody>
                  <a:tcPr marL="68580" marR="68580" marT="0" marB="0" anchor="ctr"/>
                </a:tc>
                <a:tc>
                  <a:txBody>
                    <a:bodyPr/>
                    <a:lstStyle/>
                    <a:p>
                      <a:pPr algn="ctr">
                        <a:spcBef>
                          <a:spcPts val="300"/>
                        </a:spcBef>
                        <a:spcAft>
                          <a:spcPts val="300"/>
                        </a:spcAft>
                      </a:pPr>
                      <a:r>
                        <a:rPr lang="en-US" sz="1200" dirty="0">
                          <a:effectLst/>
                          <a:latin typeface="+mj-lt"/>
                          <a:ea typeface="Times New Roman" panose="02020603050405020304" pitchFamily="18" charset="0"/>
                          <a:cs typeface="Times New Roman" panose="02020603050405020304" pitchFamily="18" charset="0"/>
                        </a:rPr>
                        <a:t>LSI-VC</a:t>
                      </a:r>
                      <a:br>
                        <a:rPr lang="en-US" sz="1200" dirty="0">
                          <a:effectLst/>
                          <a:latin typeface="+mj-lt"/>
                          <a:ea typeface="Times New Roman" panose="02020603050405020304" pitchFamily="18" charset="0"/>
                          <a:cs typeface="Times New Roman" panose="02020603050405020304" pitchFamily="18" charset="0"/>
                        </a:rPr>
                      </a:br>
                      <a:r>
                        <a:rPr lang="en-US" sz="1200" dirty="0">
                          <a:effectLst/>
                          <a:latin typeface="+mj-lt"/>
                          <a:ea typeface="Times New Roman" panose="02020603050405020304" pitchFamily="18" charset="0"/>
                          <a:cs typeface="Times New Roman" panose="02020603050405020304" pitchFamily="18" charset="0"/>
                        </a:rPr>
                        <a:t>(and other VCs)</a:t>
                      </a:r>
                    </a:p>
                  </a:txBody>
                  <a:tcPr marL="68580" marR="68580" marT="0" marB="0" anchor="ctr"/>
                </a:tc>
                <a:extLst>
                  <a:ext uri="{0D108BD9-81ED-4DB2-BD59-A6C34878D82A}">
                    <a16:rowId xmlns:a16="http://schemas.microsoft.com/office/drawing/2014/main" val="3049730477"/>
                  </a:ext>
                </a:extLst>
              </a:tr>
              <a:tr h="1589939">
                <a:tc>
                  <a:txBody>
                    <a:bodyPr/>
                    <a:lstStyle/>
                    <a:p>
                      <a:pPr algn="ctr">
                        <a:spcBef>
                          <a:spcPts val="300"/>
                        </a:spcBef>
                        <a:spcAft>
                          <a:spcPts val="300"/>
                        </a:spcAft>
                      </a:pPr>
                      <a:r>
                        <a:rPr lang="en-US" sz="1200" b="1" dirty="0">
                          <a:effectLst/>
                          <a:latin typeface="+mj-lt"/>
                          <a:ea typeface="Times New Roman" panose="02020603050405020304" pitchFamily="18" charset="0"/>
                          <a:cs typeface="Times New Roman" panose="02020603050405020304" pitchFamily="18" charset="0"/>
                        </a:rPr>
                        <a:t>2</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300"/>
                        </a:spcBef>
                        <a:spcAft>
                          <a:spcPts val="300"/>
                        </a:spcAft>
                      </a:pPr>
                      <a:r>
                        <a:rPr lang="en-US" sz="1200" b="1" dirty="0">
                          <a:effectLst/>
                          <a:latin typeface="+mj-lt"/>
                          <a:ea typeface="Times New Roman" panose="02020603050405020304" pitchFamily="18" charset="0"/>
                          <a:cs typeface="Times New Roman" panose="02020603050405020304" pitchFamily="18" charset="0"/>
                        </a:rPr>
                        <a:t>EO Enabling Infrastructures</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lvl="0" indent="-342900" algn="l">
                        <a:spcBef>
                          <a:spcPts val="300"/>
                        </a:spcBef>
                        <a:spcAft>
                          <a:spcPts val="300"/>
                        </a:spcAft>
                        <a:buFont typeface="Wingdings" pitchFamily="2" charset="2"/>
                        <a:buChar char=""/>
                      </a:pPr>
                      <a:r>
                        <a:rPr lang="en-US" sz="1200" dirty="0">
                          <a:effectLst/>
                          <a:latin typeface="+mj-lt"/>
                          <a:ea typeface="Times New Roman" panose="02020603050405020304" pitchFamily="18" charset="0"/>
                          <a:cs typeface="Times New Roman" panose="02020603050405020304" pitchFamily="18" charset="0"/>
                        </a:rPr>
                        <a:t>Review of EO-enabling infrastructures (EO processing platforms, data processing and analytics tools) to facilitate uptake of satellite observations and products by SDG stakeholders. </a:t>
                      </a:r>
                      <a:br>
                        <a:rPr lang="en-US" sz="1200" dirty="0">
                          <a:effectLst/>
                          <a:latin typeface="+mj-lt"/>
                          <a:ea typeface="Times New Roman" panose="02020603050405020304" pitchFamily="18" charset="0"/>
                          <a:cs typeface="Times New Roman" panose="02020603050405020304" pitchFamily="18" charset="0"/>
                        </a:rPr>
                      </a:br>
                      <a:r>
                        <a:rPr lang="en-US" sz="1200" dirty="0">
                          <a:effectLst/>
                          <a:latin typeface="+mj-lt"/>
                          <a:ea typeface="Times New Roman" panose="02020603050405020304" pitchFamily="18" charset="0"/>
                          <a:cs typeface="Times New Roman" panose="02020603050405020304" pitchFamily="18" charset="0"/>
                        </a:rPr>
                        <a:t>(</a:t>
                      </a:r>
                      <a:r>
                        <a:rPr lang="en-US" sz="1200" b="1" i="1" dirty="0">
                          <a:effectLst/>
                          <a:latin typeface="+mj-lt"/>
                          <a:ea typeface="Times New Roman" panose="02020603050405020304" pitchFamily="18" charset="0"/>
                          <a:cs typeface="Times New Roman" panose="02020603050405020304" pitchFamily="18" charset="0"/>
                        </a:rPr>
                        <a:t>one review per indicator</a:t>
                      </a:r>
                      <a:r>
                        <a:rPr lang="en-US" sz="1200" dirty="0">
                          <a:effectLst/>
                          <a:latin typeface="+mj-lt"/>
                          <a:ea typeface="Times New Roman" panose="02020603050405020304" pitchFamily="18" charset="0"/>
                          <a:cs typeface="Times New Roman" panose="02020603050405020304" pitchFamily="18" charset="0"/>
                        </a:rPr>
                        <a:t>).</a:t>
                      </a:r>
                    </a:p>
                    <a:p>
                      <a:pPr marL="342900" lvl="0" indent="-342900" algn="l">
                        <a:spcBef>
                          <a:spcPts val="300"/>
                        </a:spcBef>
                        <a:spcAft>
                          <a:spcPts val="300"/>
                        </a:spcAft>
                        <a:buFont typeface="Wingdings" pitchFamily="2" charset="2"/>
                        <a:buChar char=""/>
                      </a:pPr>
                      <a:r>
                        <a:rPr lang="en-US" sz="1200" dirty="0" err="1">
                          <a:effectLst/>
                          <a:latin typeface="+mj-lt"/>
                          <a:ea typeface="Times New Roman" panose="02020603050405020304" pitchFamily="18" charset="0"/>
                          <a:cs typeface="Times New Roman" panose="02020603050405020304" pitchFamily="18" charset="0"/>
                        </a:rPr>
                        <a:t>Customisation</a:t>
                      </a:r>
                      <a:r>
                        <a:rPr lang="en-US" sz="1200" dirty="0">
                          <a:effectLst/>
                          <a:latin typeface="+mj-lt"/>
                          <a:ea typeface="Times New Roman" panose="02020603050405020304" pitchFamily="18" charset="0"/>
                          <a:cs typeface="Times New Roman" panose="02020603050405020304" pitchFamily="18" charset="0"/>
                        </a:rPr>
                        <a:t> of CEOS Data Cube for SDG indicators.</a:t>
                      </a:r>
                    </a:p>
                    <a:p>
                      <a:pPr marL="342900" lvl="0" indent="-342900" algn="l">
                        <a:spcBef>
                          <a:spcPts val="300"/>
                        </a:spcBef>
                        <a:spcAft>
                          <a:spcPts val="300"/>
                        </a:spcAft>
                        <a:buFont typeface="Wingdings" pitchFamily="2" charset="2"/>
                        <a:buChar char=""/>
                      </a:pPr>
                      <a:r>
                        <a:rPr lang="en-US" sz="1200" dirty="0">
                          <a:effectLst/>
                          <a:latin typeface="+mj-lt"/>
                          <a:ea typeface="Times New Roman" panose="02020603050405020304" pitchFamily="18" charset="0"/>
                          <a:cs typeface="Times New Roman" panose="02020603050405020304" pitchFamily="18" charset="0"/>
                        </a:rPr>
                        <a:t>Development of a CEOS SDG Community Portal for Satellite Data discovery and access.</a:t>
                      </a:r>
                    </a:p>
                  </a:txBody>
                  <a:tcPr marL="68580" marR="68580" marT="0" marB="0" anchor="ctr"/>
                </a:tc>
                <a:tc>
                  <a:txBody>
                    <a:bodyPr/>
                    <a:lstStyle/>
                    <a:p>
                      <a:pPr algn="ctr">
                        <a:spcBef>
                          <a:spcPts val="300"/>
                        </a:spcBef>
                        <a:spcAft>
                          <a:spcPts val="300"/>
                        </a:spcAft>
                      </a:pPr>
                      <a:r>
                        <a:rPr lang="en-US" sz="1200">
                          <a:effectLst/>
                          <a:latin typeface="+mj-lt"/>
                          <a:ea typeface="Times New Roman" panose="02020603050405020304" pitchFamily="18" charset="0"/>
                          <a:cs typeface="Times New Roman" panose="02020603050405020304" pitchFamily="18" charset="0"/>
                        </a:rPr>
                        <a:t>WGISS</a:t>
                      </a:r>
                    </a:p>
                    <a:p>
                      <a:pPr algn="ctr">
                        <a:spcBef>
                          <a:spcPts val="300"/>
                        </a:spcBef>
                        <a:spcAft>
                          <a:spcPts val="300"/>
                        </a:spcAft>
                      </a:pPr>
                      <a:r>
                        <a:rPr lang="en-US" sz="1200">
                          <a:effectLst/>
                          <a:latin typeface="+mj-lt"/>
                          <a:ea typeface="Times New Roman" panose="02020603050405020304" pitchFamily="18" charset="0"/>
                          <a:cs typeface="Times New Roman" panose="02020603050405020304" pitchFamily="18" charset="0"/>
                        </a:rPr>
                        <a:t>SEO</a:t>
                      </a:r>
                    </a:p>
                  </a:txBody>
                  <a:tcPr marL="68580" marR="68580" marT="0" marB="0" anchor="ctr"/>
                </a:tc>
                <a:extLst>
                  <a:ext uri="{0D108BD9-81ED-4DB2-BD59-A6C34878D82A}">
                    <a16:rowId xmlns:a16="http://schemas.microsoft.com/office/drawing/2014/main" val="2401790433"/>
                  </a:ext>
                </a:extLst>
              </a:tr>
              <a:tr h="708367">
                <a:tc>
                  <a:txBody>
                    <a:bodyPr/>
                    <a:lstStyle/>
                    <a:p>
                      <a:pPr algn="ctr">
                        <a:spcBef>
                          <a:spcPts val="300"/>
                        </a:spcBef>
                        <a:spcAft>
                          <a:spcPts val="300"/>
                        </a:spcAft>
                      </a:pPr>
                      <a:r>
                        <a:rPr lang="en-US" sz="1200" b="1" dirty="0">
                          <a:effectLst/>
                          <a:latin typeface="+mj-lt"/>
                          <a:ea typeface="Times New Roman" panose="02020603050405020304" pitchFamily="18" charset="0"/>
                          <a:cs typeface="Times New Roman" panose="02020603050405020304" pitchFamily="18" charset="0"/>
                        </a:rPr>
                        <a:t>3</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300"/>
                        </a:spcBef>
                        <a:spcAft>
                          <a:spcPts val="300"/>
                        </a:spcAft>
                      </a:pPr>
                      <a:r>
                        <a:rPr lang="en-US" sz="1200" b="1">
                          <a:effectLst/>
                          <a:latin typeface="+mj-lt"/>
                          <a:ea typeface="Times New Roman" panose="02020603050405020304" pitchFamily="18" charset="0"/>
                          <a:cs typeface="Times New Roman" panose="02020603050405020304" pitchFamily="18" charset="0"/>
                        </a:rPr>
                        <a:t>Awareness and Capacity Building</a:t>
                      </a:r>
                      <a:endParaRPr lang="en-US" sz="12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lvl="0" indent="-342900" algn="l">
                        <a:spcBef>
                          <a:spcPts val="300"/>
                        </a:spcBef>
                        <a:spcAft>
                          <a:spcPts val="300"/>
                        </a:spcAft>
                        <a:buFont typeface="Wingdings" pitchFamily="2" charset="2"/>
                        <a:buChar char=""/>
                      </a:pPr>
                      <a:r>
                        <a:rPr lang="en-US" sz="1200">
                          <a:effectLst/>
                          <a:latin typeface="+mj-lt"/>
                          <a:ea typeface="Times New Roman" panose="02020603050405020304" pitchFamily="18" charset="0"/>
                          <a:cs typeface="Times New Roman" panose="02020603050405020304" pitchFamily="18" charset="0"/>
                        </a:rPr>
                        <a:t>Organisation of Capacity Building on advanced satellite-based methodologies for SDG indicators.</a:t>
                      </a:r>
                      <a:br>
                        <a:rPr lang="en-US" sz="1200">
                          <a:effectLst/>
                          <a:latin typeface="+mj-lt"/>
                          <a:ea typeface="Times New Roman" panose="02020603050405020304" pitchFamily="18" charset="0"/>
                          <a:cs typeface="Times New Roman" panose="02020603050405020304" pitchFamily="18" charset="0"/>
                        </a:rPr>
                      </a:br>
                      <a:r>
                        <a:rPr lang="en-US" sz="1200">
                          <a:effectLst/>
                          <a:latin typeface="+mj-lt"/>
                          <a:ea typeface="Times New Roman" panose="02020603050405020304" pitchFamily="18" charset="0"/>
                          <a:cs typeface="Times New Roman" panose="02020603050405020304" pitchFamily="18" charset="0"/>
                        </a:rPr>
                        <a:t>(</a:t>
                      </a:r>
                      <a:r>
                        <a:rPr lang="en-US" sz="1200" b="1">
                          <a:effectLst/>
                          <a:latin typeface="+mj-lt"/>
                          <a:ea typeface="Times New Roman" panose="02020603050405020304" pitchFamily="18" charset="0"/>
                          <a:cs typeface="Times New Roman" panose="02020603050405020304" pitchFamily="18" charset="0"/>
                        </a:rPr>
                        <a:t>one capacity building webinar per indicator</a:t>
                      </a:r>
                      <a:r>
                        <a:rPr lang="en-US" sz="1200">
                          <a:effectLst/>
                          <a:latin typeface="+mj-lt"/>
                          <a:ea typeface="Times New Roman" panose="02020603050405020304" pitchFamily="18" charset="0"/>
                          <a:cs typeface="Times New Roman" panose="02020603050405020304" pitchFamily="18" charset="0"/>
                        </a:rPr>
                        <a:t>)</a:t>
                      </a:r>
                    </a:p>
                  </a:txBody>
                  <a:tcPr marL="68580" marR="68580" marT="0" marB="0" anchor="ctr"/>
                </a:tc>
                <a:tc>
                  <a:txBody>
                    <a:bodyPr/>
                    <a:lstStyle/>
                    <a:p>
                      <a:pPr algn="ctr">
                        <a:spcBef>
                          <a:spcPts val="300"/>
                        </a:spcBef>
                        <a:spcAft>
                          <a:spcPts val="300"/>
                        </a:spcAft>
                      </a:pPr>
                      <a:r>
                        <a:rPr lang="en-US" sz="1200">
                          <a:effectLst/>
                          <a:latin typeface="+mj-lt"/>
                          <a:ea typeface="Times New Roman" panose="02020603050405020304" pitchFamily="18" charset="0"/>
                          <a:cs typeface="Times New Roman" panose="02020603050405020304" pitchFamily="18" charset="0"/>
                        </a:rPr>
                        <a:t>WGCapD</a:t>
                      </a:r>
                    </a:p>
                  </a:txBody>
                  <a:tcPr marL="68580" marR="68580" marT="0" marB="0" anchor="ctr"/>
                </a:tc>
                <a:extLst>
                  <a:ext uri="{0D108BD9-81ED-4DB2-BD59-A6C34878D82A}">
                    <a16:rowId xmlns:a16="http://schemas.microsoft.com/office/drawing/2014/main" val="3961440884"/>
                  </a:ext>
                </a:extLst>
              </a:tr>
              <a:tr h="557938">
                <a:tc>
                  <a:txBody>
                    <a:bodyPr/>
                    <a:lstStyle/>
                    <a:p>
                      <a:pPr algn="ctr">
                        <a:spcBef>
                          <a:spcPts val="300"/>
                        </a:spcBef>
                        <a:spcAft>
                          <a:spcPts val="300"/>
                        </a:spcAft>
                      </a:pPr>
                      <a:r>
                        <a:rPr lang="en-US" sz="1200" b="1" dirty="0">
                          <a:effectLst/>
                          <a:latin typeface="+mj-lt"/>
                          <a:ea typeface="Times New Roman" panose="02020603050405020304" pitchFamily="18" charset="0"/>
                          <a:cs typeface="Times New Roman" panose="02020603050405020304" pitchFamily="18" charset="0"/>
                        </a:rPr>
                        <a:t>4</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300"/>
                        </a:spcBef>
                        <a:spcAft>
                          <a:spcPts val="300"/>
                        </a:spcAft>
                      </a:pPr>
                      <a:r>
                        <a:rPr lang="en-US" sz="1200" b="1">
                          <a:effectLst/>
                          <a:latin typeface="+mj-lt"/>
                          <a:ea typeface="Times New Roman" panose="02020603050405020304" pitchFamily="18" charset="0"/>
                          <a:cs typeface="Times New Roman" panose="02020603050405020304" pitchFamily="18" charset="0"/>
                        </a:rPr>
                        <a:t>EO Good Practices</a:t>
                      </a:r>
                      <a:endParaRPr lang="en-US" sz="120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lvl="0" indent="-342900" algn="l">
                        <a:spcBef>
                          <a:spcPts val="300"/>
                        </a:spcBef>
                        <a:spcAft>
                          <a:spcPts val="300"/>
                        </a:spcAft>
                        <a:buFont typeface="Wingdings" pitchFamily="2" charset="2"/>
                        <a:buChar char=""/>
                      </a:pPr>
                      <a:r>
                        <a:rPr lang="en-US" sz="1200" dirty="0">
                          <a:effectLst/>
                          <a:latin typeface="+mj-lt"/>
                          <a:ea typeface="Times New Roman" panose="02020603050405020304" pitchFamily="18" charset="0"/>
                          <a:cs typeface="Times New Roman" panose="02020603050405020304" pitchFamily="18" charset="0"/>
                        </a:rPr>
                        <a:t>Collection of EO good practices on SDG indicators.  </a:t>
                      </a:r>
                      <a:br>
                        <a:rPr lang="en-US" sz="1200" dirty="0">
                          <a:effectLst/>
                          <a:latin typeface="+mj-lt"/>
                          <a:ea typeface="Times New Roman" panose="02020603050405020304" pitchFamily="18" charset="0"/>
                          <a:cs typeface="Times New Roman" panose="02020603050405020304" pitchFamily="18" charset="0"/>
                        </a:rPr>
                      </a:br>
                      <a:r>
                        <a:rPr lang="en-US" sz="1200" dirty="0">
                          <a:effectLst/>
                          <a:latin typeface="+mj-lt"/>
                          <a:ea typeface="Times New Roman" panose="02020603050405020304" pitchFamily="18" charset="0"/>
                          <a:cs typeface="Times New Roman" panose="02020603050405020304" pitchFamily="18" charset="0"/>
                        </a:rPr>
                        <a:t>(</a:t>
                      </a:r>
                      <a:r>
                        <a:rPr lang="en-US" sz="1200" b="1" i="1" dirty="0">
                          <a:effectLst/>
                          <a:latin typeface="+mj-lt"/>
                          <a:ea typeface="Times New Roman" panose="02020603050405020304" pitchFamily="18" charset="0"/>
                          <a:cs typeface="Times New Roman" panose="02020603050405020304" pitchFamily="18" charset="0"/>
                        </a:rPr>
                        <a:t>one set of good practices per indicator</a:t>
                      </a:r>
                      <a:r>
                        <a:rPr lang="en-US" sz="1200" b="1" dirty="0">
                          <a:effectLst/>
                          <a:latin typeface="+mj-lt"/>
                          <a:ea typeface="Times New Roman" panose="02020603050405020304" pitchFamily="18" charset="0"/>
                          <a:cs typeface="Times New Roman" panose="02020603050405020304" pitchFamily="18" charset="0"/>
                        </a:rPr>
                        <a:t>)</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1200" dirty="0">
                          <a:effectLst/>
                          <a:latin typeface="+mj-lt"/>
                          <a:ea typeface="Times New Roman" panose="02020603050405020304" pitchFamily="18" charset="0"/>
                          <a:cs typeface="Times New Roman" panose="02020603050405020304" pitchFamily="18" charset="0"/>
                        </a:rPr>
                        <a:t>LSI-VC</a:t>
                      </a:r>
                      <a:br>
                        <a:rPr lang="en-US" sz="1200" dirty="0">
                          <a:effectLst/>
                          <a:latin typeface="+mj-lt"/>
                          <a:ea typeface="Times New Roman" panose="02020603050405020304" pitchFamily="18" charset="0"/>
                          <a:cs typeface="Times New Roman" panose="02020603050405020304" pitchFamily="18" charset="0"/>
                        </a:rPr>
                      </a:br>
                      <a:r>
                        <a:rPr lang="en-US" sz="1200" dirty="0">
                          <a:effectLst/>
                          <a:latin typeface="+mj-lt"/>
                          <a:ea typeface="Times New Roman" panose="02020603050405020304" pitchFamily="18" charset="0"/>
                          <a:cs typeface="Times New Roman" panose="02020603050405020304" pitchFamily="18" charset="0"/>
                        </a:rPr>
                        <a:t>(and other VCs)</a:t>
                      </a:r>
                    </a:p>
                  </a:txBody>
                  <a:tcPr marL="68580" marR="68580" marT="0" marB="0" anchor="ctr"/>
                </a:tc>
                <a:extLst>
                  <a:ext uri="{0D108BD9-81ED-4DB2-BD59-A6C34878D82A}">
                    <a16:rowId xmlns:a16="http://schemas.microsoft.com/office/drawing/2014/main" val="552432488"/>
                  </a:ext>
                </a:extLst>
              </a:tr>
              <a:tr h="944488">
                <a:tc>
                  <a:txBody>
                    <a:bodyPr/>
                    <a:lstStyle/>
                    <a:p>
                      <a:pPr algn="ctr">
                        <a:spcBef>
                          <a:spcPts val="300"/>
                        </a:spcBef>
                        <a:spcAft>
                          <a:spcPts val="300"/>
                        </a:spcAft>
                      </a:pPr>
                      <a:r>
                        <a:rPr lang="en-US" sz="1200" b="1" dirty="0">
                          <a:effectLst/>
                          <a:latin typeface="+mj-lt"/>
                          <a:ea typeface="Times New Roman" panose="02020603050405020304" pitchFamily="18" charset="0"/>
                          <a:cs typeface="Times New Roman" panose="02020603050405020304" pitchFamily="18" charset="0"/>
                        </a:rPr>
                        <a:t>5</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300"/>
                        </a:spcBef>
                        <a:spcAft>
                          <a:spcPts val="300"/>
                        </a:spcAft>
                      </a:pPr>
                      <a:r>
                        <a:rPr lang="en-US" sz="1200" b="1" dirty="0">
                          <a:effectLst/>
                          <a:latin typeface="+mj-lt"/>
                          <a:ea typeface="Times New Roman" panose="02020603050405020304" pitchFamily="18" charset="0"/>
                          <a:cs typeface="Times New Roman" panose="02020603050405020304" pitchFamily="18" charset="0"/>
                        </a:rPr>
                        <a:t>Validation and </a:t>
                      </a:r>
                      <a:r>
                        <a:rPr lang="en-US" sz="1200" b="1" dirty="0" err="1">
                          <a:effectLst/>
                          <a:latin typeface="+mj-lt"/>
                          <a:ea typeface="Times New Roman" panose="02020603050405020304" pitchFamily="18" charset="0"/>
                          <a:cs typeface="Times New Roman" panose="02020603050405020304" pitchFamily="18" charset="0"/>
                        </a:rPr>
                        <a:t>Standardisation</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342900" lvl="0" indent="-342900" algn="l">
                        <a:spcBef>
                          <a:spcPts val="300"/>
                        </a:spcBef>
                        <a:spcAft>
                          <a:spcPts val="300"/>
                        </a:spcAft>
                        <a:buFont typeface="Wingdings" pitchFamily="2" charset="2"/>
                        <a:buChar char=""/>
                      </a:pPr>
                      <a:r>
                        <a:rPr lang="en-US" sz="1200" dirty="0">
                          <a:effectLst/>
                          <a:latin typeface="+mj-lt"/>
                          <a:ea typeface="Times New Roman" panose="02020603050405020304" pitchFamily="18" charset="0"/>
                          <a:cs typeface="Times New Roman" panose="02020603050405020304" pitchFamily="18" charset="0"/>
                        </a:rPr>
                        <a:t>Production of guidelines for countries on the accuracy assessment and associated level of confidence regarding the integration of EO in national statistics. </a:t>
                      </a:r>
                      <a:br>
                        <a:rPr lang="en-US" sz="1200" dirty="0">
                          <a:effectLst/>
                          <a:latin typeface="+mj-lt"/>
                          <a:ea typeface="Times New Roman" panose="02020603050405020304" pitchFamily="18" charset="0"/>
                          <a:cs typeface="Times New Roman" panose="02020603050405020304" pitchFamily="18" charset="0"/>
                        </a:rPr>
                      </a:br>
                      <a:r>
                        <a:rPr lang="en-US" sz="1200" dirty="0">
                          <a:effectLst/>
                          <a:latin typeface="+mj-lt"/>
                          <a:ea typeface="Times New Roman" panose="02020603050405020304" pitchFamily="18" charset="0"/>
                          <a:cs typeface="Times New Roman" panose="02020603050405020304" pitchFamily="18" charset="0"/>
                        </a:rPr>
                        <a:t>(</a:t>
                      </a:r>
                      <a:r>
                        <a:rPr lang="en-US" sz="1200" b="1" i="1" dirty="0">
                          <a:effectLst/>
                          <a:latin typeface="+mj-lt"/>
                          <a:ea typeface="Times New Roman" panose="02020603050405020304" pitchFamily="18" charset="0"/>
                          <a:cs typeface="Times New Roman" panose="02020603050405020304" pitchFamily="18" charset="0"/>
                        </a:rPr>
                        <a:t>one guideline per indicator</a:t>
                      </a:r>
                      <a:r>
                        <a:rPr lang="en-US" sz="1200" dirty="0">
                          <a:effectLst/>
                          <a:latin typeface="+mj-lt"/>
                          <a:ea typeface="Times New Roman" panose="02020603050405020304" pitchFamily="18" charset="0"/>
                          <a:cs typeface="Times New Roman" panose="02020603050405020304" pitchFamily="18" charset="0"/>
                        </a:rPr>
                        <a:t>). </a:t>
                      </a:r>
                    </a:p>
                  </a:txBody>
                  <a:tcPr marL="68580" marR="68580" marT="0" marB="0" anchor="ctr"/>
                </a:tc>
                <a:tc>
                  <a:txBody>
                    <a:bodyPr/>
                    <a:lstStyle/>
                    <a:p>
                      <a:pPr algn="ctr">
                        <a:spcBef>
                          <a:spcPts val="300"/>
                        </a:spcBef>
                        <a:spcAft>
                          <a:spcPts val="300"/>
                        </a:spcAft>
                      </a:pPr>
                      <a:r>
                        <a:rPr lang="en-US" sz="1200" dirty="0">
                          <a:effectLst/>
                          <a:latin typeface="+mj-lt"/>
                          <a:ea typeface="Times New Roman" panose="02020603050405020304" pitchFamily="18" charset="0"/>
                          <a:cs typeface="Times New Roman" panose="02020603050405020304" pitchFamily="18" charset="0"/>
                        </a:rPr>
                        <a:t>WGCV</a:t>
                      </a:r>
                    </a:p>
                  </a:txBody>
                  <a:tcPr marL="68580" marR="68580" marT="0" marB="0" anchor="ctr"/>
                </a:tc>
                <a:extLst>
                  <a:ext uri="{0D108BD9-81ED-4DB2-BD59-A6C34878D82A}">
                    <a16:rowId xmlns:a16="http://schemas.microsoft.com/office/drawing/2014/main" val="639536279"/>
                  </a:ext>
                </a:extLst>
              </a:tr>
            </a:tbl>
          </a:graphicData>
        </a:graphic>
      </p:graphicFrame>
      <p:sp>
        <p:nvSpPr>
          <p:cNvPr id="6" name="Content Placeholder 3">
            <a:extLst>
              <a:ext uri="{FF2B5EF4-FFF2-40B4-BE49-F238E27FC236}">
                <a16:creationId xmlns:a16="http://schemas.microsoft.com/office/drawing/2014/main" id="{14DCCFCA-6502-A246-9BBB-659AB8F1F1BF}"/>
              </a:ext>
            </a:extLst>
          </p:cNvPr>
          <p:cNvSpPr txBox="1">
            <a:spLocks/>
          </p:cNvSpPr>
          <p:nvPr/>
        </p:nvSpPr>
        <p:spPr>
          <a:xfrm>
            <a:off x="1981200" y="104775"/>
            <a:ext cx="5486400" cy="990600"/>
          </a:xfr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r>
              <a:rPr lang="en-AU" sz="2400" b="1" dirty="0">
                <a:solidFill>
                  <a:schemeClr val="bg1"/>
                </a:solidFill>
                <a:latin typeface="+mj-lt"/>
                <a:sym typeface="Arial Bold"/>
              </a:rPr>
              <a:t>Streamlining of </a:t>
            </a:r>
          </a:p>
          <a:p>
            <a:pPr algn="ctr"/>
            <a:r>
              <a:rPr lang="en-AU" sz="2400" b="1" dirty="0">
                <a:solidFill>
                  <a:schemeClr val="bg1"/>
                </a:solidFill>
                <a:latin typeface="+mj-lt"/>
                <a:sym typeface="Arial Bold"/>
              </a:rPr>
              <a:t>CEOS activities on SDGs</a:t>
            </a:r>
            <a:endParaRPr lang="en-AU" sz="2400" b="1" dirty="0">
              <a:solidFill>
                <a:schemeClr val="bg1"/>
              </a:solidFill>
              <a:latin typeface="+mj-lt"/>
            </a:endParaRPr>
          </a:p>
        </p:txBody>
      </p:sp>
      <p:sp>
        <p:nvSpPr>
          <p:cNvPr id="7" name="Rounded Rectangle 6">
            <a:extLst>
              <a:ext uri="{FF2B5EF4-FFF2-40B4-BE49-F238E27FC236}">
                <a16:creationId xmlns:a16="http://schemas.microsoft.com/office/drawing/2014/main" id="{C0FCB49C-4E28-8044-99C1-D7527EA7A7C6}"/>
              </a:ext>
            </a:extLst>
          </p:cNvPr>
          <p:cNvSpPr/>
          <p:nvPr/>
        </p:nvSpPr>
        <p:spPr>
          <a:xfrm>
            <a:off x="76200" y="2885293"/>
            <a:ext cx="8991599" cy="1599235"/>
          </a:xfrm>
          <a:prstGeom prst="roundRect">
            <a:avLst/>
          </a:prstGeom>
          <a:solidFill>
            <a:srgbClr val="C00000">
              <a:alpha val="15000"/>
            </a:srgbClr>
          </a:solidFill>
          <a:ln w="254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1926753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5802CD-16BF-8D40-8FA5-3611A7F9BAE7}"/>
              </a:ext>
            </a:extLst>
          </p:cNvPr>
          <p:cNvSpPr>
            <a:spLocks noGrp="1"/>
          </p:cNvSpPr>
          <p:nvPr>
            <p:ph sz="quarter" idx="10"/>
          </p:nvPr>
        </p:nvSpPr>
        <p:spPr>
          <a:xfrm>
            <a:off x="76200" y="1531745"/>
            <a:ext cx="9067800" cy="3657600"/>
          </a:xfrm>
        </p:spPr>
        <p:txBody>
          <a:bodyPr/>
          <a:lstStyle/>
          <a:p>
            <a:pPr marL="0" indent="0" algn="ctr">
              <a:buNone/>
            </a:pPr>
            <a:r>
              <a:rPr lang="en-US" b="0" i="1" dirty="0"/>
              <a:t>As a demonstration of the effectiveness of the streamlining measures, </a:t>
            </a:r>
          </a:p>
          <a:p>
            <a:pPr marL="0" indent="0" algn="ctr">
              <a:buNone/>
            </a:pPr>
            <a:endParaRPr lang="en-US" b="0" i="1" dirty="0"/>
          </a:p>
          <a:p>
            <a:pPr marL="0" indent="0" algn="ctr">
              <a:buNone/>
            </a:pPr>
            <a:r>
              <a:rPr lang="en-US" i="1" dirty="0"/>
              <a:t>the SDG AHT proposes </a:t>
            </a:r>
          </a:p>
          <a:p>
            <a:pPr marL="0" indent="0" algn="ctr">
              <a:buNone/>
            </a:pPr>
            <a:endParaRPr lang="en-US" b="0" i="1" dirty="0"/>
          </a:p>
          <a:p>
            <a:pPr marL="0" indent="0" algn="ctr">
              <a:buNone/>
            </a:pPr>
            <a:r>
              <a:rPr lang="en-US" i="1" dirty="0"/>
              <a:t>to start with the 3 SDG indicators </a:t>
            </a:r>
          </a:p>
          <a:p>
            <a:pPr marL="0" indent="0" algn="ctr">
              <a:buNone/>
            </a:pPr>
            <a:r>
              <a:rPr lang="en-US" b="0" i="1" dirty="0"/>
              <a:t>that are most ready to integrate EO in their processes. </a:t>
            </a:r>
          </a:p>
          <a:p>
            <a:pPr marL="0" indent="0" algn="ctr">
              <a:buNone/>
            </a:pPr>
            <a:endParaRPr lang="en-US" b="0" i="1" dirty="0"/>
          </a:p>
          <a:p>
            <a:pPr marL="0" indent="0" algn="ctr">
              <a:buNone/>
            </a:pPr>
            <a:r>
              <a:rPr lang="en-US" b="0" i="1" dirty="0"/>
              <a:t>These 3 indicators are also the </a:t>
            </a:r>
          </a:p>
          <a:p>
            <a:pPr marL="0" indent="0" algn="ctr">
              <a:buNone/>
            </a:pPr>
            <a:r>
              <a:rPr lang="en-US" i="1" dirty="0"/>
              <a:t>3 primary indicators selected by the IAEG-SDGs WGGI </a:t>
            </a:r>
          </a:p>
          <a:p>
            <a:pPr marL="0" indent="0" algn="ctr">
              <a:buNone/>
            </a:pPr>
            <a:r>
              <a:rPr lang="en-US" b="0" i="1" dirty="0"/>
              <a:t>for the Task Stream on satellite Earth Observation data for the SDG indicators</a:t>
            </a:r>
            <a:endParaRPr lang="en-US" sz="2400" b="0" i="1" dirty="0"/>
          </a:p>
        </p:txBody>
      </p:sp>
      <p:sp>
        <p:nvSpPr>
          <p:cNvPr id="5" name="Content Placeholder 3">
            <a:extLst>
              <a:ext uri="{FF2B5EF4-FFF2-40B4-BE49-F238E27FC236}">
                <a16:creationId xmlns:a16="http://schemas.microsoft.com/office/drawing/2014/main" id="{A92630B0-C437-9A42-8635-660E4BCC18F5}"/>
              </a:ext>
            </a:extLst>
          </p:cNvPr>
          <p:cNvSpPr txBox="1">
            <a:spLocks/>
          </p:cNvSpPr>
          <p:nvPr/>
        </p:nvSpPr>
        <p:spPr>
          <a:xfrm>
            <a:off x="1981200" y="104775"/>
            <a:ext cx="5486400" cy="990600"/>
          </a:xfr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r>
              <a:rPr lang="en-AU" sz="2400" b="1" dirty="0">
                <a:solidFill>
                  <a:schemeClr val="bg1"/>
                </a:solidFill>
                <a:latin typeface="+mj-lt"/>
                <a:sym typeface="Arial Bold"/>
              </a:rPr>
              <a:t>Streamlining of </a:t>
            </a:r>
          </a:p>
          <a:p>
            <a:pPr algn="ctr"/>
            <a:r>
              <a:rPr lang="en-AU" sz="2400" b="1" dirty="0">
                <a:solidFill>
                  <a:schemeClr val="bg1"/>
                </a:solidFill>
                <a:latin typeface="+mj-lt"/>
                <a:sym typeface="Arial Bold"/>
              </a:rPr>
              <a:t>CEOS activities on SDGs</a:t>
            </a:r>
            <a:endParaRPr lang="en-AU" sz="2400" b="1" dirty="0">
              <a:solidFill>
                <a:schemeClr val="bg1"/>
              </a:solidFill>
              <a:latin typeface="+mj-lt"/>
            </a:endParaRPr>
          </a:p>
        </p:txBody>
      </p:sp>
      <p:sp>
        <p:nvSpPr>
          <p:cNvPr id="6" name="Rounded Rectangle 5">
            <a:extLst>
              <a:ext uri="{FF2B5EF4-FFF2-40B4-BE49-F238E27FC236}">
                <a16:creationId xmlns:a16="http://schemas.microsoft.com/office/drawing/2014/main" id="{1D1281BF-190E-9C44-B091-99FE22C2A602}"/>
              </a:ext>
            </a:extLst>
          </p:cNvPr>
          <p:cNvSpPr/>
          <p:nvPr/>
        </p:nvSpPr>
        <p:spPr>
          <a:xfrm>
            <a:off x="228600" y="5570345"/>
            <a:ext cx="2667000" cy="817243"/>
          </a:xfrm>
          <a:prstGeom prst="roundRect">
            <a:avLst/>
          </a:prstGeom>
          <a:solidFill>
            <a:srgbClr val="FFFFFF"/>
          </a:solidFill>
          <a:ln w="25400" cap="flat">
            <a:solidFill>
              <a:srgbClr val="00B0F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889000" algn="ctr" rtl="0" latinLnBrk="1" hangingPunct="0"/>
            <a:r>
              <a:rPr lang="en-US" sz="1400" b="1" dirty="0">
                <a:latin typeface="+mj-lt"/>
              </a:rPr>
              <a:t>SDG 6.6.1 </a:t>
            </a:r>
            <a:br>
              <a:rPr lang="en-US" sz="1400" b="1" dirty="0">
                <a:latin typeface="+mj-lt"/>
              </a:rPr>
            </a:br>
            <a:r>
              <a:rPr lang="en-US" sz="1400" b="1" dirty="0">
                <a:latin typeface="+mj-lt"/>
              </a:rPr>
              <a:t>Water related </a:t>
            </a:r>
          </a:p>
          <a:p>
            <a:pPr marL="889000" algn="ctr" rtl="0" latinLnBrk="1" hangingPunct="0"/>
            <a:r>
              <a:rPr lang="en-US" sz="1400" b="1" dirty="0">
                <a:latin typeface="+mj-lt"/>
              </a:rPr>
              <a:t>Ecosystems</a:t>
            </a:r>
          </a:p>
        </p:txBody>
      </p:sp>
      <p:sp>
        <p:nvSpPr>
          <p:cNvPr id="7" name="Rounded Rectangle 6">
            <a:extLst>
              <a:ext uri="{FF2B5EF4-FFF2-40B4-BE49-F238E27FC236}">
                <a16:creationId xmlns:a16="http://schemas.microsoft.com/office/drawing/2014/main" id="{D2000C0F-FF83-CD4B-A590-038815A68C79}"/>
              </a:ext>
            </a:extLst>
          </p:cNvPr>
          <p:cNvSpPr/>
          <p:nvPr/>
        </p:nvSpPr>
        <p:spPr>
          <a:xfrm>
            <a:off x="3238500" y="5570345"/>
            <a:ext cx="2667000" cy="817243"/>
          </a:xfrm>
          <a:prstGeom prst="round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889000" algn="ctr" rtl="0" latinLnBrk="1" hangingPunct="0"/>
            <a:r>
              <a:rPr lang="en-US" sz="1400" b="1" dirty="0">
                <a:latin typeface="+mj-lt"/>
              </a:rPr>
              <a:t>SDG 11.3.1</a:t>
            </a:r>
            <a:br>
              <a:rPr lang="en-US" sz="1400" b="1" dirty="0">
                <a:latin typeface="+mj-lt"/>
              </a:rPr>
            </a:br>
            <a:r>
              <a:rPr lang="en-US" sz="1400" b="1" dirty="0">
                <a:latin typeface="+mj-lt"/>
              </a:rPr>
              <a:t>Sustainable </a:t>
            </a:r>
          </a:p>
          <a:p>
            <a:pPr marL="889000" algn="ctr" rtl="0" latinLnBrk="1" hangingPunct="0"/>
            <a:r>
              <a:rPr lang="en-US" sz="1400" b="1" dirty="0">
                <a:latin typeface="+mj-lt"/>
              </a:rPr>
              <a:t>Urbanization</a:t>
            </a:r>
          </a:p>
        </p:txBody>
      </p:sp>
      <p:sp>
        <p:nvSpPr>
          <p:cNvPr id="8" name="Rounded Rectangle 7">
            <a:extLst>
              <a:ext uri="{FF2B5EF4-FFF2-40B4-BE49-F238E27FC236}">
                <a16:creationId xmlns:a16="http://schemas.microsoft.com/office/drawing/2014/main" id="{74AA37A9-AAA2-A245-AB71-C0FE62E6C9E0}"/>
              </a:ext>
            </a:extLst>
          </p:cNvPr>
          <p:cNvSpPr/>
          <p:nvPr/>
        </p:nvSpPr>
        <p:spPr>
          <a:xfrm>
            <a:off x="6248400" y="5570345"/>
            <a:ext cx="2667000" cy="817243"/>
          </a:xfrm>
          <a:prstGeom prst="roundRect">
            <a:avLst/>
          </a:prstGeom>
          <a:solidFill>
            <a:srgbClr val="FFFFFF"/>
          </a:solid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977900" algn="ctr">
              <a:tabLst>
                <a:tab pos="7016750" algn="l"/>
              </a:tabLst>
            </a:pPr>
            <a:r>
              <a:rPr lang="en-US" sz="1400" b="1" dirty="0">
                <a:latin typeface="+mj-lt"/>
              </a:rPr>
              <a:t>SDG 15.3.1 </a:t>
            </a:r>
          </a:p>
          <a:p>
            <a:pPr marL="977900" algn="ctr">
              <a:tabLst>
                <a:tab pos="7016750" algn="l"/>
              </a:tabLst>
            </a:pPr>
            <a:r>
              <a:rPr lang="en-US" sz="1400" b="1" dirty="0">
                <a:latin typeface="+mj-lt"/>
              </a:rPr>
              <a:t>Land Degradation Neutrality</a:t>
            </a:r>
          </a:p>
        </p:txBody>
      </p:sp>
      <p:pic>
        <p:nvPicPr>
          <p:cNvPr id="10" name="Picture 9">
            <a:extLst>
              <a:ext uri="{FF2B5EF4-FFF2-40B4-BE49-F238E27FC236}">
                <a16:creationId xmlns:a16="http://schemas.microsoft.com/office/drawing/2014/main" id="{042B2AA8-C96D-FC4A-B267-A85C90E9D5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0998" y="5570345"/>
            <a:ext cx="828000" cy="828000"/>
          </a:xfrm>
          <a:prstGeom prst="rect">
            <a:avLst/>
          </a:prstGeom>
        </p:spPr>
      </p:pic>
      <p:pic>
        <p:nvPicPr>
          <p:cNvPr id="11" name="Picture 10">
            <a:extLst>
              <a:ext uri="{FF2B5EF4-FFF2-40B4-BE49-F238E27FC236}">
                <a16:creationId xmlns:a16="http://schemas.microsoft.com/office/drawing/2014/main" id="{2A0686FF-2972-7E4D-B4DC-6FD08E6206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1115" y="5570345"/>
            <a:ext cx="827885" cy="827885"/>
          </a:xfrm>
          <a:prstGeom prst="rect">
            <a:avLst/>
          </a:prstGeom>
        </p:spPr>
      </p:pic>
      <p:pic>
        <p:nvPicPr>
          <p:cNvPr id="12" name="Picture 11">
            <a:extLst>
              <a:ext uri="{FF2B5EF4-FFF2-40B4-BE49-F238E27FC236}">
                <a16:creationId xmlns:a16="http://schemas.microsoft.com/office/drawing/2014/main" id="{AB5836CE-8E4B-F24C-A800-1909AF9F5EEE}"/>
              </a:ext>
            </a:extLst>
          </p:cNvPr>
          <p:cNvPicPr>
            <a:picLocks noChangeAspect="1"/>
          </p:cNvPicPr>
          <p:nvPr/>
        </p:nvPicPr>
        <p:blipFill>
          <a:blip r:embed="rId4"/>
          <a:stretch>
            <a:fillRect/>
          </a:stretch>
        </p:blipFill>
        <p:spPr>
          <a:xfrm>
            <a:off x="3377341" y="5570345"/>
            <a:ext cx="830455" cy="830455"/>
          </a:xfrm>
          <a:prstGeom prst="rect">
            <a:avLst/>
          </a:prstGeom>
        </p:spPr>
      </p:pic>
    </p:spTree>
    <p:extLst>
      <p:ext uri="{BB962C8B-B14F-4D97-AF65-F5344CB8AC3E}">
        <p14:creationId xmlns:p14="http://schemas.microsoft.com/office/powerpoint/2010/main" val="67610384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745B8C81-C55C-EB4B-BA9C-469174492F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464" y="1802509"/>
            <a:ext cx="1823229" cy="1215000"/>
          </a:xfrm>
          <a:prstGeom prst="rect">
            <a:avLst/>
          </a:prstGeom>
        </p:spPr>
      </p:pic>
      <p:sp>
        <p:nvSpPr>
          <p:cNvPr id="39" name="Rectangle 38">
            <a:extLst>
              <a:ext uri="{FF2B5EF4-FFF2-40B4-BE49-F238E27FC236}">
                <a16:creationId xmlns:a16="http://schemas.microsoft.com/office/drawing/2014/main" id="{AF96B7A5-F450-8C46-A92F-F38280990774}"/>
              </a:ext>
            </a:extLst>
          </p:cNvPr>
          <p:cNvSpPr/>
          <p:nvPr/>
        </p:nvSpPr>
        <p:spPr>
          <a:xfrm>
            <a:off x="1236921" y="3633492"/>
            <a:ext cx="353291" cy="284350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Rectangle 34">
            <a:extLst>
              <a:ext uri="{FF2B5EF4-FFF2-40B4-BE49-F238E27FC236}">
                <a16:creationId xmlns:a16="http://schemas.microsoft.com/office/drawing/2014/main" id="{D9EDBE7C-008A-1C46-A4FA-5523EF7A6F0A}"/>
              </a:ext>
            </a:extLst>
          </p:cNvPr>
          <p:cNvSpPr/>
          <p:nvPr/>
        </p:nvSpPr>
        <p:spPr>
          <a:xfrm>
            <a:off x="7862373" y="3148096"/>
            <a:ext cx="824427" cy="3412166"/>
          </a:xfrm>
          <a:prstGeom prst="rect">
            <a:avLst/>
          </a:prstGeom>
          <a:solidFill>
            <a:schemeClr val="bg2">
              <a:lumMod val="50000"/>
              <a:alpha val="30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Rectangle 4">
            <a:extLst>
              <a:ext uri="{FF2B5EF4-FFF2-40B4-BE49-F238E27FC236}">
                <a16:creationId xmlns:a16="http://schemas.microsoft.com/office/drawing/2014/main" id="{19BD64CB-E50C-AB42-AAF3-BC126C619B5E}"/>
              </a:ext>
            </a:extLst>
          </p:cNvPr>
          <p:cNvSpPr/>
          <p:nvPr/>
        </p:nvSpPr>
        <p:spPr>
          <a:xfrm>
            <a:off x="2553506" y="2680591"/>
            <a:ext cx="1620000" cy="3879671"/>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spcAft>
                <a:spcPts val="600"/>
              </a:spcAft>
            </a:pPr>
            <a:r>
              <a:rPr lang="en-US" sz="900" i="1" dirty="0">
                <a:solidFill>
                  <a:schemeClr val="tx1"/>
                </a:solidFill>
                <a:latin typeface="+mj-lt"/>
              </a:rPr>
              <a:t>Surface Water Extent, Vegetated Wetlands, </a:t>
            </a:r>
            <a:br>
              <a:rPr lang="en-US" sz="900" i="1" dirty="0">
                <a:solidFill>
                  <a:schemeClr val="tx1"/>
                </a:solidFill>
                <a:latin typeface="+mj-lt"/>
              </a:rPr>
            </a:br>
            <a:r>
              <a:rPr lang="en-US" sz="900" i="1" dirty="0">
                <a:solidFill>
                  <a:schemeClr val="tx1"/>
                </a:solidFill>
                <a:latin typeface="+mj-lt"/>
              </a:rPr>
              <a:t>Water Quality</a:t>
            </a:r>
          </a:p>
        </p:txBody>
      </p:sp>
      <p:sp>
        <p:nvSpPr>
          <p:cNvPr id="6" name="Rectangle 5">
            <a:extLst>
              <a:ext uri="{FF2B5EF4-FFF2-40B4-BE49-F238E27FC236}">
                <a16:creationId xmlns:a16="http://schemas.microsoft.com/office/drawing/2014/main" id="{8D8E3250-2B4B-D34B-9287-367B9383B313}"/>
              </a:ext>
            </a:extLst>
          </p:cNvPr>
          <p:cNvSpPr/>
          <p:nvPr/>
        </p:nvSpPr>
        <p:spPr>
          <a:xfrm>
            <a:off x="4313181" y="2680591"/>
            <a:ext cx="1620000" cy="387967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US" sz="900" i="1" dirty="0">
                <a:solidFill>
                  <a:schemeClr val="tx1"/>
                </a:solidFill>
                <a:latin typeface="+mj-lt"/>
              </a:rPr>
              <a:t>Human Settlements, </a:t>
            </a:r>
          </a:p>
          <a:p>
            <a:pPr algn="ctr">
              <a:spcAft>
                <a:spcPts val="600"/>
              </a:spcAft>
            </a:pPr>
            <a:r>
              <a:rPr lang="en-US" sz="900" i="1" dirty="0">
                <a:solidFill>
                  <a:schemeClr val="tx1"/>
                </a:solidFill>
                <a:latin typeface="+mj-lt"/>
              </a:rPr>
              <a:t>Population Density, urban/rural</a:t>
            </a:r>
          </a:p>
          <a:p>
            <a:pPr algn="ctr"/>
            <a:endParaRPr lang="en-US" sz="1200" dirty="0">
              <a:solidFill>
                <a:schemeClr val="tx1"/>
              </a:solidFill>
              <a:latin typeface="+mj-lt"/>
            </a:endParaRPr>
          </a:p>
        </p:txBody>
      </p:sp>
      <p:sp>
        <p:nvSpPr>
          <p:cNvPr id="7" name="Rectangle 6">
            <a:extLst>
              <a:ext uri="{FF2B5EF4-FFF2-40B4-BE49-F238E27FC236}">
                <a16:creationId xmlns:a16="http://schemas.microsoft.com/office/drawing/2014/main" id="{DB00DAA8-FBD2-3B42-A310-4F02D15F2A0C}"/>
              </a:ext>
            </a:extLst>
          </p:cNvPr>
          <p:cNvSpPr/>
          <p:nvPr/>
        </p:nvSpPr>
        <p:spPr>
          <a:xfrm>
            <a:off x="6072856" y="2680591"/>
            <a:ext cx="1620000" cy="387967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spcAft>
                <a:spcPts val="600"/>
              </a:spcAft>
            </a:pPr>
            <a:r>
              <a:rPr lang="en-US" sz="900" i="1" dirty="0">
                <a:solidFill>
                  <a:schemeClr val="tx1"/>
                </a:solidFill>
                <a:latin typeface="+mj-lt"/>
              </a:rPr>
              <a:t>Land Cover, </a:t>
            </a:r>
            <a:br>
              <a:rPr lang="en-US" sz="900" i="1" dirty="0">
                <a:solidFill>
                  <a:schemeClr val="tx1"/>
                </a:solidFill>
                <a:latin typeface="+mj-lt"/>
              </a:rPr>
            </a:br>
            <a:r>
              <a:rPr lang="en-US" sz="900" i="1" dirty="0">
                <a:solidFill>
                  <a:schemeClr val="tx1"/>
                </a:solidFill>
                <a:latin typeface="+mj-lt"/>
              </a:rPr>
              <a:t>Land Productivity, </a:t>
            </a:r>
            <a:br>
              <a:rPr lang="en-US" sz="900" i="1" dirty="0">
                <a:solidFill>
                  <a:schemeClr val="tx1"/>
                </a:solidFill>
                <a:latin typeface="+mj-lt"/>
              </a:rPr>
            </a:br>
            <a:r>
              <a:rPr lang="en-US" sz="900" i="1" dirty="0">
                <a:solidFill>
                  <a:schemeClr val="tx1"/>
                </a:solidFill>
                <a:latin typeface="+mj-lt"/>
              </a:rPr>
              <a:t>Carbon Stock</a:t>
            </a:r>
          </a:p>
        </p:txBody>
      </p:sp>
      <p:sp>
        <p:nvSpPr>
          <p:cNvPr id="8" name="Rectangle 7">
            <a:extLst>
              <a:ext uri="{FF2B5EF4-FFF2-40B4-BE49-F238E27FC236}">
                <a16:creationId xmlns:a16="http://schemas.microsoft.com/office/drawing/2014/main" id="{D93499C3-1C93-B24E-8CBC-91F743DBEA75}"/>
              </a:ext>
            </a:extLst>
          </p:cNvPr>
          <p:cNvSpPr/>
          <p:nvPr/>
        </p:nvSpPr>
        <p:spPr>
          <a:xfrm>
            <a:off x="2553506" y="2006111"/>
            <a:ext cx="1620000" cy="605925"/>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71500" indent="-500063"/>
            <a:r>
              <a:rPr lang="en-US" sz="1200" dirty="0">
                <a:latin typeface="+mj-lt"/>
              </a:rPr>
              <a:t>6.6.1 	Water</a:t>
            </a:r>
            <a:br>
              <a:rPr lang="en-US" sz="1200" dirty="0">
                <a:latin typeface="+mj-lt"/>
              </a:rPr>
            </a:br>
            <a:r>
              <a:rPr lang="en-US" sz="1200" dirty="0">
                <a:latin typeface="+mj-lt"/>
              </a:rPr>
              <a:t>related ecosystems</a:t>
            </a:r>
          </a:p>
        </p:txBody>
      </p:sp>
      <p:sp>
        <p:nvSpPr>
          <p:cNvPr id="9" name="Rectangle 8">
            <a:extLst>
              <a:ext uri="{FF2B5EF4-FFF2-40B4-BE49-F238E27FC236}">
                <a16:creationId xmlns:a16="http://schemas.microsoft.com/office/drawing/2014/main" id="{3FE8C9E0-D812-7749-8FEA-CA0BE3817C2A}"/>
              </a:ext>
            </a:extLst>
          </p:cNvPr>
          <p:cNvSpPr/>
          <p:nvPr/>
        </p:nvSpPr>
        <p:spPr>
          <a:xfrm>
            <a:off x="4313181" y="2006111"/>
            <a:ext cx="1620000" cy="60592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607219" indent="-570310"/>
            <a:r>
              <a:rPr lang="en-US" sz="1200" dirty="0">
                <a:latin typeface="+mj-lt"/>
              </a:rPr>
              <a:t>11.3.1  	Sustainable Urbanization </a:t>
            </a:r>
          </a:p>
        </p:txBody>
      </p:sp>
      <p:sp>
        <p:nvSpPr>
          <p:cNvPr id="10" name="Rectangle 9">
            <a:extLst>
              <a:ext uri="{FF2B5EF4-FFF2-40B4-BE49-F238E27FC236}">
                <a16:creationId xmlns:a16="http://schemas.microsoft.com/office/drawing/2014/main" id="{33AB0D45-6554-4949-AEAC-860A1D633C6F}"/>
              </a:ext>
            </a:extLst>
          </p:cNvPr>
          <p:cNvSpPr/>
          <p:nvPr/>
        </p:nvSpPr>
        <p:spPr>
          <a:xfrm>
            <a:off x="6072856" y="2007080"/>
            <a:ext cx="1620000" cy="60495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607219" indent="-535781"/>
            <a:r>
              <a:rPr lang="en-US" sz="1200" dirty="0">
                <a:latin typeface="+mj-lt"/>
              </a:rPr>
              <a:t>15.3.1 	Land Degradation Neutrality</a:t>
            </a:r>
          </a:p>
        </p:txBody>
      </p:sp>
      <p:sp>
        <p:nvSpPr>
          <p:cNvPr id="11" name="Rounded Rectangle 10">
            <a:extLst>
              <a:ext uri="{FF2B5EF4-FFF2-40B4-BE49-F238E27FC236}">
                <a16:creationId xmlns:a16="http://schemas.microsoft.com/office/drawing/2014/main" id="{C83BFC43-0984-684F-B42D-85DA6CED352E}"/>
              </a:ext>
            </a:extLst>
          </p:cNvPr>
          <p:cNvSpPr/>
          <p:nvPr/>
        </p:nvSpPr>
        <p:spPr>
          <a:xfrm>
            <a:off x="388714" y="3733800"/>
            <a:ext cx="8450486" cy="4320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2" name="Rectangle 11">
            <a:extLst>
              <a:ext uri="{FF2B5EF4-FFF2-40B4-BE49-F238E27FC236}">
                <a16:creationId xmlns:a16="http://schemas.microsoft.com/office/drawing/2014/main" id="{277B11BE-DDA0-EB48-9B79-32787A056A07}"/>
              </a:ext>
            </a:extLst>
          </p:cNvPr>
          <p:cNvSpPr/>
          <p:nvPr/>
        </p:nvSpPr>
        <p:spPr>
          <a:xfrm>
            <a:off x="466465" y="3735092"/>
            <a:ext cx="2000262" cy="43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100" dirty="0">
                <a:latin typeface="+mj-lt"/>
              </a:rPr>
              <a:t>Satellite Data Requirements</a:t>
            </a:r>
            <a:br>
              <a:rPr lang="en-US" sz="1100" dirty="0">
                <a:latin typeface="+mj-lt"/>
              </a:rPr>
            </a:br>
            <a:r>
              <a:rPr lang="en-US" sz="1100" dirty="0">
                <a:latin typeface="+mj-lt"/>
              </a:rPr>
              <a:t>(including ARD</a:t>
            </a:r>
            <a:r>
              <a:rPr lang="en-US" sz="1200" dirty="0">
                <a:latin typeface="+mj-lt"/>
              </a:rPr>
              <a:t>) </a:t>
            </a:r>
          </a:p>
        </p:txBody>
      </p:sp>
      <p:sp>
        <p:nvSpPr>
          <p:cNvPr id="14" name="Rectangle 13">
            <a:extLst>
              <a:ext uri="{FF2B5EF4-FFF2-40B4-BE49-F238E27FC236}">
                <a16:creationId xmlns:a16="http://schemas.microsoft.com/office/drawing/2014/main" id="{82C996D7-B333-9E42-ACC0-13AA8EC5671F}"/>
              </a:ext>
            </a:extLst>
          </p:cNvPr>
          <p:cNvSpPr/>
          <p:nvPr/>
        </p:nvSpPr>
        <p:spPr>
          <a:xfrm>
            <a:off x="7867154" y="3739612"/>
            <a:ext cx="819646" cy="43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LSI-VC</a:t>
            </a:r>
          </a:p>
        </p:txBody>
      </p:sp>
      <p:sp>
        <p:nvSpPr>
          <p:cNvPr id="15" name="Rounded Rectangle 14">
            <a:extLst>
              <a:ext uri="{FF2B5EF4-FFF2-40B4-BE49-F238E27FC236}">
                <a16:creationId xmlns:a16="http://schemas.microsoft.com/office/drawing/2014/main" id="{85C6FF2F-5514-2B40-B5B6-C1875DDEDFF7}"/>
              </a:ext>
            </a:extLst>
          </p:cNvPr>
          <p:cNvSpPr/>
          <p:nvPr/>
        </p:nvSpPr>
        <p:spPr>
          <a:xfrm>
            <a:off x="388714" y="4248638"/>
            <a:ext cx="8450485" cy="4392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6" name="Rectangle 15">
            <a:extLst>
              <a:ext uri="{FF2B5EF4-FFF2-40B4-BE49-F238E27FC236}">
                <a16:creationId xmlns:a16="http://schemas.microsoft.com/office/drawing/2014/main" id="{B7994E14-AA65-D54D-B30A-2311F1C8E597}"/>
              </a:ext>
            </a:extLst>
          </p:cNvPr>
          <p:cNvSpPr/>
          <p:nvPr/>
        </p:nvSpPr>
        <p:spPr>
          <a:xfrm>
            <a:off x="466465" y="4255419"/>
            <a:ext cx="2000263" cy="43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EO </a:t>
            </a:r>
            <a:r>
              <a:rPr lang="en-US" sz="1050" dirty="0">
                <a:latin typeface="+mj-lt"/>
              </a:rPr>
              <a:t>Enabling</a:t>
            </a:r>
            <a:r>
              <a:rPr lang="en-US" sz="1100" dirty="0">
                <a:latin typeface="+mj-lt"/>
              </a:rPr>
              <a:t> Infrastructures</a:t>
            </a:r>
            <a:br>
              <a:rPr lang="en-US" sz="1100" dirty="0">
                <a:latin typeface="+mj-lt"/>
              </a:rPr>
            </a:br>
            <a:r>
              <a:rPr lang="en-US" sz="1100" dirty="0">
                <a:latin typeface="+mj-lt"/>
              </a:rPr>
              <a:t>(Platforms, Data Cubes)</a:t>
            </a:r>
          </a:p>
        </p:txBody>
      </p:sp>
      <p:sp>
        <p:nvSpPr>
          <p:cNvPr id="17" name="Rectangle 16">
            <a:extLst>
              <a:ext uri="{FF2B5EF4-FFF2-40B4-BE49-F238E27FC236}">
                <a16:creationId xmlns:a16="http://schemas.microsoft.com/office/drawing/2014/main" id="{C76F3EEE-9D01-2B4D-91AC-73C69C9D8ECF}"/>
              </a:ext>
            </a:extLst>
          </p:cNvPr>
          <p:cNvSpPr/>
          <p:nvPr/>
        </p:nvSpPr>
        <p:spPr>
          <a:xfrm>
            <a:off x="7867154" y="4258809"/>
            <a:ext cx="819646" cy="43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WGISS</a:t>
            </a:r>
          </a:p>
          <a:p>
            <a:pPr algn="ctr"/>
            <a:r>
              <a:rPr lang="en-US" sz="1100" dirty="0">
                <a:latin typeface="+mj-lt"/>
              </a:rPr>
              <a:t>SEO</a:t>
            </a:r>
          </a:p>
        </p:txBody>
      </p:sp>
      <p:sp>
        <p:nvSpPr>
          <p:cNvPr id="18" name="Rounded Rectangle 17">
            <a:extLst>
              <a:ext uri="{FF2B5EF4-FFF2-40B4-BE49-F238E27FC236}">
                <a16:creationId xmlns:a16="http://schemas.microsoft.com/office/drawing/2014/main" id="{9D511C55-F7B0-DB41-B79A-BAB635003D72}"/>
              </a:ext>
            </a:extLst>
          </p:cNvPr>
          <p:cNvSpPr/>
          <p:nvPr/>
        </p:nvSpPr>
        <p:spPr>
          <a:xfrm>
            <a:off x="388715" y="4769288"/>
            <a:ext cx="8450483" cy="4392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9" name="Rectangle 18">
            <a:extLst>
              <a:ext uri="{FF2B5EF4-FFF2-40B4-BE49-F238E27FC236}">
                <a16:creationId xmlns:a16="http://schemas.microsoft.com/office/drawing/2014/main" id="{AB6C3BB5-E870-DA45-ACA8-54771CDA720B}"/>
              </a:ext>
            </a:extLst>
          </p:cNvPr>
          <p:cNvSpPr/>
          <p:nvPr/>
        </p:nvSpPr>
        <p:spPr>
          <a:xfrm>
            <a:off x="466465" y="4775746"/>
            <a:ext cx="2000262" cy="43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Awareness &amp; </a:t>
            </a:r>
          </a:p>
          <a:p>
            <a:pPr algn="ctr"/>
            <a:r>
              <a:rPr lang="en-US" sz="1100" dirty="0">
                <a:latin typeface="+mj-lt"/>
              </a:rPr>
              <a:t>Capacity Building</a:t>
            </a:r>
          </a:p>
        </p:txBody>
      </p:sp>
      <p:sp>
        <p:nvSpPr>
          <p:cNvPr id="20" name="Rectangle 19">
            <a:extLst>
              <a:ext uri="{FF2B5EF4-FFF2-40B4-BE49-F238E27FC236}">
                <a16:creationId xmlns:a16="http://schemas.microsoft.com/office/drawing/2014/main" id="{F994BFE7-851E-3048-8199-CF20B9DCB642}"/>
              </a:ext>
            </a:extLst>
          </p:cNvPr>
          <p:cNvSpPr/>
          <p:nvPr/>
        </p:nvSpPr>
        <p:spPr>
          <a:xfrm>
            <a:off x="7867154" y="4778006"/>
            <a:ext cx="819646" cy="43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latin typeface="+mj-lt"/>
              </a:rPr>
              <a:t>WGCapD</a:t>
            </a:r>
            <a:endParaRPr lang="en-US" sz="1100" dirty="0">
              <a:latin typeface="+mj-lt"/>
            </a:endParaRPr>
          </a:p>
        </p:txBody>
      </p:sp>
      <p:sp>
        <p:nvSpPr>
          <p:cNvPr id="21" name="Rounded Rectangle 20">
            <a:extLst>
              <a:ext uri="{FF2B5EF4-FFF2-40B4-BE49-F238E27FC236}">
                <a16:creationId xmlns:a16="http://schemas.microsoft.com/office/drawing/2014/main" id="{20D8B616-7211-2C4C-B0D2-6AA33D4A8A57}"/>
              </a:ext>
            </a:extLst>
          </p:cNvPr>
          <p:cNvSpPr/>
          <p:nvPr/>
        </p:nvSpPr>
        <p:spPr>
          <a:xfrm>
            <a:off x="388714" y="5810588"/>
            <a:ext cx="8450483" cy="4392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22" name="Rectangle 21">
            <a:extLst>
              <a:ext uri="{FF2B5EF4-FFF2-40B4-BE49-F238E27FC236}">
                <a16:creationId xmlns:a16="http://schemas.microsoft.com/office/drawing/2014/main" id="{4E5E20C5-FF47-0B4C-A8BB-C58BC880092B}"/>
              </a:ext>
            </a:extLst>
          </p:cNvPr>
          <p:cNvSpPr/>
          <p:nvPr/>
        </p:nvSpPr>
        <p:spPr>
          <a:xfrm>
            <a:off x="466465" y="5816400"/>
            <a:ext cx="2000262" cy="43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latin typeface="+mj-lt"/>
              </a:rPr>
              <a:t>Level of Confidence on</a:t>
            </a:r>
            <a:br>
              <a:rPr lang="en-US" sz="1200" i="1" dirty="0">
                <a:latin typeface="+mj-lt"/>
              </a:rPr>
            </a:br>
            <a:r>
              <a:rPr lang="en-US" sz="1200" i="1" dirty="0">
                <a:latin typeface="+mj-lt"/>
              </a:rPr>
              <a:t> EO for national statistics</a:t>
            </a:r>
          </a:p>
        </p:txBody>
      </p:sp>
      <p:sp>
        <p:nvSpPr>
          <p:cNvPr id="23" name="Rectangle 22">
            <a:extLst>
              <a:ext uri="{FF2B5EF4-FFF2-40B4-BE49-F238E27FC236}">
                <a16:creationId xmlns:a16="http://schemas.microsoft.com/office/drawing/2014/main" id="{D0ACDC01-270C-E541-9745-E5BC8AFACBB9}"/>
              </a:ext>
            </a:extLst>
          </p:cNvPr>
          <p:cNvSpPr/>
          <p:nvPr/>
        </p:nvSpPr>
        <p:spPr>
          <a:xfrm>
            <a:off x="7867154" y="5816400"/>
            <a:ext cx="819646" cy="43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WGCV</a:t>
            </a:r>
          </a:p>
        </p:txBody>
      </p:sp>
      <p:pic>
        <p:nvPicPr>
          <p:cNvPr id="24" name="Picture 23">
            <a:extLst>
              <a:ext uri="{FF2B5EF4-FFF2-40B4-BE49-F238E27FC236}">
                <a16:creationId xmlns:a16="http://schemas.microsoft.com/office/drawing/2014/main" id="{7012570B-1E8F-8944-B282-1D2D8DE2F2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88794" y="2231036"/>
            <a:ext cx="324000" cy="324000"/>
          </a:xfrm>
          <a:prstGeom prst="rect">
            <a:avLst/>
          </a:prstGeom>
        </p:spPr>
      </p:pic>
      <p:pic>
        <p:nvPicPr>
          <p:cNvPr id="25" name="Picture 24">
            <a:extLst>
              <a:ext uri="{FF2B5EF4-FFF2-40B4-BE49-F238E27FC236}">
                <a16:creationId xmlns:a16="http://schemas.microsoft.com/office/drawing/2014/main" id="{002E9DAD-B6A7-B943-BC91-FA1EA7EED5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624" y="2231036"/>
            <a:ext cx="324000" cy="324000"/>
          </a:xfrm>
          <a:prstGeom prst="rect">
            <a:avLst/>
          </a:prstGeom>
        </p:spPr>
      </p:pic>
      <p:pic>
        <p:nvPicPr>
          <p:cNvPr id="26" name="Picture 25">
            <a:extLst>
              <a:ext uri="{FF2B5EF4-FFF2-40B4-BE49-F238E27FC236}">
                <a16:creationId xmlns:a16="http://schemas.microsoft.com/office/drawing/2014/main" id="{23692217-4995-2245-AE04-3DDEEF800AF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34436" y="2234617"/>
            <a:ext cx="324000" cy="324000"/>
          </a:xfrm>
          <a:prstGeom prst="rect">
            <a:avLst/>
          </a:prstGeom>
        </p:spPr>
      </p:pic>
      <p:sp>
        <p:nvSpPr>
          <p:cNvPr id="29" name="Rectangle 28">
            <a:extLst>
              <a:ext uri="{FF2B5EF4-FFF2-40B4-BE49-F238E27FC236}">
                <a16:creationId xmlns:a16="http://schemas.microsoft.com/office/drawing/2014/main" id="{974170A1-D43A-9645-BFB1-4A5BE1999DB6}"/>
              </a:ext>
            </a:extLst>
          </p:cNvPr>
          <p:cNvSpPr/>
          <p:nvPr/>
        </p:nvSpPr>
        <p:spPr>
          <a:xfrm>
            <a:off x="2550331" y="1727588"/>
            <a:ext cx="1620000" cy="24620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 algn="ctr"/>
            <a:r>
              <a:rPr lang="en-US" sz="1200" dirty="0">
                <a:latin typeface="+mj-lt"/>
              </a:rPr>
              <a:t>UN Environment</a:t>
            </a:r>
          </a:p>
        </p:txBody>
      </p:sp>
      <p:sp>
        <p:nvSpPr>
          <p:cNvPr id="30" name="Rectangle 29">
            <a:extLst>
              <a:ext uri="{FF2B5EF4-FFF2-40B4-BE49-F238E27FC236}">
                <a16:creationId xmlns:a16="http://schemas.microsoft.com/office/drawing/2014/main" id="{4EEF4A1B-31CC-574C-8259-E61AAF7EF7BD}"/>
              </a:ext>
            </a:extLst>
          </p:cNvPr>
          <p:cNvSpPr/>
          <p:nvPr/>
        </p:nvSpPr>
        <p:spPr>
          <a:xfrm>
            <a:off x="4315002" y="1727588"/>
            <a:ext cx="1620000" cy="24620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 algn="ctr"/>
            <a:r>
              <a:rPr lang="en-US" sz="1200" dirty="0">
                <a:latin typeface="+mj-lt"/>
              </a:rPr>
              <a:t>UN Habitat</a:t>
            </a:r>
          </a:p>
        </p:txBody>
      </p:sp>
      <p:sp>
        <p:nvSpPr>
          <p:cNvPr id="31" name="Rectangle 30">
            <a:extLst>
              <a:ext uri="{FF2B5EF4-FFF2-40B4-BE49-F238E27FC236}">
                <a16:creationId xmlns:a16="http://schemas.microsoft.com/office/drawing/2014/main" id="{A05B3142-BB6E-5340-A793-6B446418F484}"/>
              </a:ext>
            </a:extLst>
          </p:cNvPr>
          <p:cNvSpPr/>
          <p:nvPr/>
        </p:nvSpPr>
        <p:spPr>
          <a:xfrm>
            <a:off x="6074677" y="1727588"/>
            <a:ext cx="1620000" cy="2462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 algn="ctr"/>
            <a:r>
              <a:rPr lang="en-US" sz="1200" dirty="0">
                <a:latin typeface="+mj-lt"/>
              </a:rPr>
              <a:t>UNCCD</a:t>
            </a:r>
          </a:p>
        </p:txBody>
      </p:sp>
      <p:sp>
        <p:nvSpPr>
          <p:cNvPr id="27" name="Rectangle 26">
            <a:extLst>
              <a:ext uri="{FF2B5EF4-FFF2-40B4-BE49-F238E27FC236}">
                <a16:creationId xmlns:a16="http://schemas.microsoft.com/office/drawing/2014/main" id="{3526FA32-F3F4-8B49-BEFE-D35EDB7F531A}"/>
              </a:ext>
            </a:extLst>
          </p:cNvPr>
          <p:cNvSpPr/>
          <p:nvPr/>
        </p:nvSpPr>
        <p:spPr>
          <a:xfrm>
            <a:off x="76200" y="6329850"/>
            <a:ext cx="8974852" cy="52815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4000" rtlCol="0" anchor="ctr"/>
          <a:lstStyle/>
          <a:p>
            <a:pPr marL="134541">
              <a:spcBef>
                <a:spcPts val="450"/>
              </a:spcBef>
            </a:pPr>
            <a:r>
              <a:rPr lang="en-US" sz="1400" b="1" dirty="0">
                <a:latin typeface="+mj-lt"/>
              </a:rPr>
              <a:t>GEO EO4SDG  </a:t>
            </a:r>
          </a:p>
        </p:txBody>
      </p:sp>
      <p:sp>
        <p:nvSpPr>
          <p:cNvPr id="33" name="Rectangle 32">
            <a:extLst>
              <a:ext uri="{FF2B5EF4-FFF2-40B4-BE49-F238E27FC236}">
                <a16:creationId xmlns:a16="http://schemas.microsoft.com/office/drawing/2014/main" id="{39F442A8-6DA5-8A40-93E1-0953A0968A08}"/>
              </a:ext>
            </a:extLst>
          </p:cNvPr>
          <p:cNvSpPr/>
          <p:nvPr/>
        </p:nvSpPr>
        <p:spPr>
          <a:xfrm>
            <a:off x="4313181" y="6400800"/>
            <a:ext cx="1612393" cy="405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rPr>
              <a:t>GEO Human Planet</a:t>
            </a:r>
            <a:endParaRPr lang="en-US" dirty="0">
              <a:latin typeface="+mj-lt"/>
            </a:endParaRPr>
          </a:p>
        </p:txBody>
      </p:sp>
      <p:sp>
        <p:nvSpPr>
          <p:cNvPr id="34" name="Rectangle 33">
            <a:extLst>
              <a:ext uri="{FF2B5EF4-FFF2-40B4-BE49-F238E27FC236}">
                <a16:creationId xmlns:a16="http://schemas.microsoft.com/office/drawing/2014/main" id="{31604E5D-A06E-B346-8000-913CB07CB597}"/>
              </a:ext>
            </a:extLst>
          </p:cNvPr>
          <p:cNvSpPr/>
          <p:nvPr/>
        </p:nvSpPr>
        <p:spPr>
          <a:xfrm>
            <a:off x="6071702" y="6400800"/>
            <a:ext cx="1612393" cy="405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rPr>
              <a:t>GEO Land Degradation Neutrality</a:t>
            </a:r>
            <a:endParaRPr lang="en-US" dirty="0">
              <a:latin typeface="+mj-lt"/>
            </a:endParaRPr>
          </a:p>
        </p:txBody>
      </p:sp>
      <p:sp>
        <p:nvSpPr>
          <p:cNvPr id="32" name="Rectangle 31">
            <a:extLst>
              <a:ext uri="{FF2B5EF4-FFF2-40B4-BE49-F238E27FC236}">
                <a16:creationId xmlns:a16="http://schemas.microsoft.com/office/drawing/2014/main" id="{0D5B1992-5C67-194E-B59F-67B337F59FEB}"/>
              </a:ext>
            </a:extLst>
          </p:cNvPr>
          <p:cNvSpPr/>
          <p:nvPr/>
        </p:nvSpPr>
        <p:spPr>
          <a:xfrm>
            <a:off x="2553506" y="6400800"/>
            <a:ext cx="1612393" cy="405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000" dirty="0">
                <a:latin typeface="+mj-lt"/>
              </a:rPr>
              <a:t>GEO Wetlands, </a:t>
            </a:r>
            <a:r>
              <a:rPr lang="en-US" sz="1000" dirty="0" err="1">
                <a:latin typeface="+mj-lt"/>
              </a:rPr>
              <a:t>Aquawatch</a:t>
            </a:r>
            <a:r>
              <a:rPr lang="en-US" sz="1000" dirty="0">
                <a:latin typeface="+mj-lt"/>
              </a:rPr>
              <a:t> GEO GLOWS</a:t>
            </a:r>
            <a:r>
              <a:rPr lang="en-US" sz="1600" dirty="0">
                <a:latin typeface="+mj-lt"/>
              </a:rPr>
              <a:t> </a:t>
            </a:r>
          </a:p>
        </p:txBody>
      </p:sp>
      <p:sp>
        <p:nvSpPr>
          <p:cNvPr id="28" name="Rectangle 27">
            <a:extLst>
              <a:ext uri="{FF2B5EF4-FFF2-40B4-BE49-F238E27FC236}">
                <a16:creationId xmlns:a16="http://schemas.microsoft.com/office/drawing/2014/main" id="{E846CE87-9768-6C4C-9595-CACE4CB7E5DC}"/>
              </a:ext>
            </a:extLst>
          </p:cNvPr>
          <p:cNvSpPr/>
          <p:nvPr/>
        </p:nvSpPr>
        <p:spPr>
          <a:xfrm>
            <a:off x="76200" y="3148096"/>
            <a:ext cx="8974852" cy="485396"/>
          </a:xfrm>
          <a:prstGeom prst="rect">
            <a:avLst/>
          </a:prstGeom>
          <a:solidFill>
            <a:schemeClr val="tx2">
              <a:alpha val="30000"/>
            </a:schemeClr>
          </a:solidFill>
          <a:ln w="1905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n-US" sz="1400" b="1" dirty="0">
                <a:solidFill>
                  <a:schemeClr val="tx1"/>
                </a:solidFill>
                <a:latin typeface="+mj-lt"/>
              </a:rPr>
              <a:t>CEOS SDG AHT</a:t>
            </a:r>
          </a:p>
        </p:txBody>
      </p:sp>
      <p:sp>
        <p:nvSpPr>
          <p:cNvPr id="36" name="Rectangle 35">
            <a:extLst>
              <a:ext uri="{FF2B5EF4-FFF2-40B4-BE49-F238E27FC236}">
                <a16:creationId xmlns:a16="http://schemas.microsoft.com/office/drawing/2014/main" id="{03B2B6AC-94B2-9244-A21F-594C39FF2358}"/>
              </a:ext>
            </a:extLst>
          </p:cNvPr>
          <p:cNvSpPr/>
          <p:nvPr/>
        </p:nvSpPr>
        <p:spPr>
          <a:xfrm>
            <a:off x="76200" y="1200716"/>
            <a:ext cx="8974852" cy="48245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latin typeface="+mj-lt"/>
              </a:rPr>
              <a:t>UN Inter-Agency and Expert Group on SDG Indicators (</a:t>
            </a:r>
            <a:r>
              <a:rPr lang="en-US" sz="1400" b="1" dirty="0">
                <a:latin typeface="+mj-lt"/>
              </a:rPr>
              <a:t>IAEG-SDGs</a:t>
            </a:r>
            <a:r>
              <a:rPr lang="en-US" sz="1400" dirty="0">
                <a:latin typeface="+mj-lt"/>
              </a:rPr>
              <a:t>)</a:t>
            </a:r>
          </a:p>
          <a:p>
            <a:pPr algn="ctr"/>
            <a:r>
              <a:rPr lang="en-US" sz="1200" dirty="0">
                <a:latin typeface="+mj-lt"/>
              </a:rPr>
              <a:t>Working Group on Geo-Spatial Information (</a:t>
            </a:r>
            <a:r>
              <a:rPr lang="en-US" sz="1200" b="1" dirty="0">
                <a:latin typeface="+mj-lt"/>
              </a:rPr>
              <a:t>WGGI</a:t>
            </a:r>
            <a:r>
              <a:rPr lang="en-US" sz="1200" dirty="0">
                <a:latin typeface="+mj-lt"/>
              </a:rPr>
              <a:t>) </a:t>
            </a:r>
            <a:r>
              <a:rPr lang="en-US" sz="1200" dirty="0">
                <a:solidFill>
                  <a:schemeClr val="accent4">
                    <a:lumMod val="40000"/>
                    <a:lumOff val="60000"/>
                  </a:schemeClr>
                </a:solidFill>
                <a:latin typeface="+mj-lt"/>
              </a:rPr>
              <a:t>Task Stream II Application of satellite data for the SDG indicators</a:t>
            </a:r>
            <a:endParaRPr lang="en-US" sz="1000" dirty="0">
              <a:solidFill>
                <a:schemeClr val="accent4">
                  <a:lumMod val="40000"/>
                  <a:lumOff val="60000"/>
                </a:schemeClr>
              </a:solidFill>
              <a:latin typeface="+mj-lt"/>
            </a:endParaRPr>
          </a:p>
        </p:txBody>
      </p:sp>
      <p:pic>
        <p:nvPicPr>
          <p:cNvPr id="38" name="ceos_logo.png">
            <a:extLst>
              <a:ext uri="{FF2B5EF4-FFF2-40B4-BE49-F238E27FC236}">
                <a16:creationId xmlns:a16="http://schemas.microsoft.com/office/drawing/2014/main" id="{E761BEBF-E113-7247-923B-812A274709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17086" y="3268344"/>
            <a:ext cx="692122" cy="274081"/>
          </a:xfrm>
          <a:prstGeom prst="rect">
            <a:avLst/>
          </a:prstGeom>
          <a:ln w="12700">
            <a:miter lim="400000"/>
          </a:ln>
        </p:spPr>
      </p:pic>
      <p:sp>
        <p:nvSpPr>
          <p:cNvPr id="37" name="Rounded Rectangle 36">
            <a:extLst>
              <a:ext uri="{FF2B5EF4-FFF2-40B4-BE49-F238E27FC236}">
                <a16:creationId xmlns:a16="http://schemas.microsoft.com/office/drawing/2014/main" id="{62A112F6-CF93-B84D-9AFF-7932C10DF55B}"/>
              </a:ext>
            </a:extLst>
          </p:cNvPr>
          <p:cNvSpPr/>
          <p:nvPr/>
        </p:nvSpPr>
        <p:spPr>
          <a:xfrm>
            <a:off x="388714" y="5289938"/>
            <a:ext cx="8450484" cy="437812"/>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41" name="Rectangle 40">
            <a:extLst>
              <a:ext uri="{FF2B5EF4-FFF2-40B4-BE49-F238E27FC236}">
                <a16:creationId xmlns:a16="http://schemas.microsoft.com/office/drawing/2014/main" id="{90412F41-26BB-9244-9728-0026E80E3190}"/>
              </a:ext>
            </a:extLst>
          </p:cNvPr>
          <p:cNvSpPr/>
          <p:nvPr/>
        </p:nvSpPr>
        <p:spPr>
          <a:xfrm>
            <a:off x="466464" y="5296073"/>
            <a:ext cx="2000262" cy="43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latin typeface="+mj-lt"/>
              </a:rPr>
              <a:t>EO Good Practice </a:t>
            </a:r>
          </a:p>
          <a:p>
            <a:pPr algn="ctr"/>
            <a:r>
              <a:rPr lang="en-US" sz="1100" i="1" dirty="0">
                <a:latin typeface="+mj-lt"/>
              </a:rPr>
              <a:t>Guidance</a:t>
            </a:r>
          </a:p>
        </p:txBody>
      </p:sp>
      <p:sp>
        <p:nvSpPr>
          <p:cNvPr id="42" name="Rectangle 41">
            <a:extLst>
              <a:ext uri="{FF2B5EF4-FFF2-40B4-BE49-F238E27FC236}">
                <a16:creationId xmlns:a16="http://schemas.microsoft.com/office/drawing/2014/main" id="{3428EAE9-75FB-DE45-B983-EAE571539D6C}"/>
              </a:ext>
            </a:extLst>
          </p:cNvPr>
          <p:cNvSpPr/>
          <p:nvPr/>
        </p:nvSpPr>
        <p:spPr>
          <a:xfrm>
            <a:off x="7867153" y="5297203"/>
            <a:ext cx="819646" cy="43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43" name="Content Placeholder 3">
            <a:extLst>
              <a:ext uri="{FF2B5EF4-FFF2-40B4-BE49-F238E27FC236}">
                <a16:creationId xmlns:a16="http://schemas.microsoft.com/office/drawing/2014/main" id="{649F5FD2-EDE8-9C4A-A166-EBDDE1BDBA89}"/>
              </a:ext>
            </a:extLst>
          </p:cNvPr>
          <p:cNvSpPr txBox="1">
            <a:spLocks/>
          </p:cNvSpPr>
          <p:nvPr/>
        </p:nvSpPr>
        <p:spPr>
          <a:xfrm>
            <a:off x="1981200" y="104775"/>
            <a:ext cx="5486400" cy="990600"/>
          </a:xfr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r>
              <a:rPr lang="en-AU" sz="2400" b="1" dirty="0">
                <a:solidFill>
                  <a:schemeClr val="bg1"/>
                </a:solidFill>
                <a:latin typeface="+mj-lt"/>
                <a:sym typeface="Arial Bold"/>
              </a:rPr>
              <a:t>CEOS Engagement on SDGs</a:t>
            </a:r>
          </a:p>
          <a:p>
            <a:pPr algn="ctr"/>
            <a:r>
              <a:rPr lang="en-AU" sz="2400" b="1" dirty="0">
                <a:solidFill>
                  <a:schemeClr val="bg1"/>
                </a:solidFill>
                <a:latin typeface="+mj-lt"/>
                <a:sym typeface="Arial Bold"/>
              </a:rPr>
              <a:t>Streamlined approach</a:t>
            </a:r>
            <a:endParaRPr lang="en-AU" sz="2400" b="1" dirty="0">
              <a:solidFill>
                <a:schemeClr val="bg1"/>
              </a:solidFill>
              <a:latin typeface="+mj-lt"/>
            </a:endParaRPr>
          </a:p>
        </p:txBody>
      </p:sp>
      <p:sp>
        <p:nvSpPr>
          <p:cNvPr id="2" name="Triangle 1">
            <a:extLst>
              <a:ext uri="{FF2B5EF4-FFF2-40B4-BE49-F238E27FC236}">
                <a16:creationId xmlns:a16="http://schemas.microsoft.com/office/drawing/2014/main" id="{7A5C8190-5E43-7C4B-A1A4-EA02D6BBECDB}"/>
              </a:ext>
            </a:extLst>
          </p:cNvPr>
          <p:cNvSpPr/>
          <p:nvPr/>
        </p:nvSpPr>
        <p:spPr>
          <a:xfrm rot="10800000">
            <a:off x="77513" y="3633492"/>
            <a:ext cx="302170" cy="2696358"/>
          </a:xfrm>
          <a:prstGeom prst="triangl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latin typeface="+mj-lt"/>
            </a:endParaRPr>
          </a:p>
        </p:txBody>
      </p:sp>
    </p:spTree>
    <p:extLst>
      <p:ext uri="{BB962C8B-B14F-4D97-AF65-F5344CB8AC3E}">
        <p14:creationId xmlns:p14="http://schemas.microsoft.com/office/powerpoint/2010/main" val="2388466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D7D5-FB4F-7E49-8BE1-8807C7270FB9}"/>
              </a:ext>
            </a:extLst>
          </p:cNvPr>
          <p:cNvSpPr txBox="1">
            <a:spLocks/>
          </p:cNvSpPr>
          <p:nvPr/>
        </p:nvSpPr>
        <p:spPr bwMode="auto">
          <a:xfrm>
            <a:off x="-32166" y="-1"/>
            <a:ext cx="9176166" cy="6857999"/>
          </a:xfrm>
          <a:prstGeom prst="rect">
            <a:avLst/>
          </a:prstGeom>
          <a:solidFill>
            <a:schemeClr val="accent1">
              <a:lumMod val="60000"/>
              <a:lumOff val="40000"/>
            </a:schemeClr>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108000" rIns="91440" bIns="45720" numCol="1" anchor="t" anchorCtr="0" compatLnSpc="1">
            <a:prstTxWarp prst="textNoShape">
              <a:avLst/>
            </a:prstTxWarp>
            <a:noAutofit/>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tabLst>
                <a:tab pos="7018163" algn="l"/>
              </a:tabLst>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SDG 6.6.1: Water Related Ecosystems</a:t>
            </a:r>
          </a:p>
        </p:txBody>
      </p:sp>
      <p:graphicFrame>
        <p:nvGraphicFramePr>
          <p:cNvPr id="3" name="Table 2">
            <a:extLst>
              <a:ext uri="{FF2B5EF4-FFF2-40B4-BE49-F238E27FC236}">
                <a16:creationId xmlns:a16="http://schemas.microsoft.com/office/drawing/2014/main" id="{ED867AAF-A946-1748-8AA4-B86A1C27C0E4}"/>
              </a:ext>
            </a:extLst>
          </p:cNvPr>
          <p:cNvGraphicFramePr>
            <a:graphicFrameLocks noGrp="1"/>
          </p:cNvGraphicFramePr>
          <p:nvPr>
            <p:extLst/>
          </p:nvPr>
        </p:nvGraphicFramePr>
        <p:xfrm>
          <a:off x="23813" y="540000"/>
          <a:ext cx="4471987" cy="6317999"/>
        </p:xfrm>
        <a:graphic>
          <a:graphicData uri="http://schemas.openxmlformats.org/drawingml/2006/table">
            <a:tbl>
              <a:tblPr firstCol="1" bandRow="1">
                <a:effectLst>
                  <a:outerShdw blurRad="50800" dist="38100" dir="2700000" algn="tl" rotWithShape="0">
                    <a:prstClr val="black">
                      <a:alpha val="40000"/>
                    </a:prstClr>
                  </a:outerShdw>
                </a:effectLst>
                <a:tableStyleId>{D03447BB-5D67-496B-8E87-E561075AD55C}</a:tableStyleId>
              </a:tblPr>
              <a:tblGrid>
                <a:gridCol w="1257299">
                  <a:extLst>
                    <a:ext uri="{9D8B030D-6E8A-4147-A177-3AD203B41FA5}">
                      <a16:colId xmlns:a16="http://schemas.microsoft.com/office/drawing/2014/main" val="2050532514"/>
                    </a:ext>
                  </a:extLst>
                </a:gridCol>
                <a:gridCol w="3214688">
                  <a:extLst>
                    <a:ext uri="{9D8B030D-6E8A-4147-A177-3AD203B41FA5}">
                      <a16:colId xmlns:a16="http://schemas.microsoft.com/office/drawing/2014/main" val="3096524001"/>
                    </a:ext>
                  </a:extLst>
                </a:gridCol>
              </a:tblGrid>
              <a:tr h="346019">
                <a:tc>
                  <a:txBody>
                    <a:bodyPr/>
                    <a:lstStyle/>
                    <a:p>
                      <a:pPr algn="l"/>
                      <a:r>
                        <a:rPr lang="en-US" sz="1200" kern="1200" dirty="0">
                          <a:solidFill>
                            <a:schemeClr val="accent1">
                              <a:lumMod val="20000"/>
                              <a:lumOff val="80000"/>
                            </a:schemeClr>
                          </a:solidFill>
                          <a:latin typeface="+mj-ea"/>
                          <a:ea typeface="+mj-ea"/>
                          <a:cs typeface="+mn-cs"/>
                        </a:rPr>
                        <a:t>Custodian</a:t>
                      </a:r>
                    </a:p>
                  </a:txBody>
                  <a:tcPr>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l"/>
                      <a:r>
                        <a:rPr lang="en-US" sz="1200" kern="1200" dirty="0">
                          <a:solidFill>
                            <a:schemeClr val="bg1"/>
                          </a:solidFill>
                          <a:latin typeface="+mj-ea"/>
                          <a:ea typeface="+mj-ea"/>
                          <a:cs typeface="+mn-cs"/>
                        </a:rPr>
                        <a:t>UN Environment, </a:t>
                      </a:r>
                      <a:r>
                        <a:rPr lang="en-US" sz="1200" kern="1200" dirty="0" err="1">
                          <a:solidFill>
                            <a:schemeClr val="bg1"/>
                          </a:solidFill>
                          <a:latin typeface="+mj-ea"/>
                          <a:ea typeface="+mj-ea"/>
                          <a:cs typeface="+mn-cs"/>
                        </a:rPr>
                        <a:t>Ramsar</a:t>
                      </a:r>
                      <a:endParaRPr lang="en-US" sz="1200" kern="1200" dirty="0">
                        <a:solidFill>
                          <a:schemeClr val="bg1"/>
                        </a:solidFill>
                        <a:latin typeface="+mj-ea"/>
                        <a:ea typeface="+mj-ea"/>
                        <a:cs typeface="+mn-cs"/>
                      </a:endParaRP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583940929"/>
                  </a:ext>
                </a:extLst>
              </a:tr>
              <a:tr h="567680">
                <a:tc>
                  <a:txBody>
                    <a:bodyPr/>
                    <a:lstStyle/>
                    <a:p>
                      <a:pPr algn="l"/>
                      <a:r>
                        <a:rPr lang="en-US" sz="1200" kern="1200" dirty="0">
                          <a:solidFill>
                            <a:schemeClr val="accent1">
                              <a:lumMod val="20000"/>
                              <a:lumOff val="80000"/>
                            </a:schemeClr>
                          </a:solidFill>
                          <a:latin typeface="+mj-ea"/>
                          <a:ea typeface="+mj-ea"/>
                          <a:cs typeface="+mn-cs"/>
                        </a:rPr>
                        <a:t>Indicators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l"/>
                      <a:r>
                        <a:rPr lang="en-US" sz="1200" kern="1200" dirty="0">
                          <a:solidFill>
                            <a:schemeClr val="bg1"/>
                          </a:solidFill>
                          <a:latin typeface="+mj-ea"/>
                          <a:ea typeface="+mj-ea"/>
                          <a:cs typeface="+mn-cs"/>
                        </a:rPr>
                        <a:t>Change in extent of water-related ecosystems over time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35320539"/>
                  </a:ext>
                </a:extLst>
              </a:tr>
              <a:tr h="1269968">
                <a:tc>
                  <a:txBody>
                    <a:bodyPr/>
                    <a:lstStyle/>
                    <a:p>
                      <a:pPr algn="l"/>
                      <a:r>
                        <a:rPr lang="en-US" sz="1200" dirty="0">
                          <a:solidFill>
                            <a:schemeClr val="accent1">
                              <a:lumMod val="20000"/>
                              <a:lumOff val="80000"/>
                            </a:schemeClr>
                          </a:solidFill>
                          <a:latin typeface="+mj-ea"/>
                          <a:ea typeface="+mj-ea"/>
                        </a:rPr>
                        <a:t>Sub-Indicators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rPr>
                        <a:t>Spatial extent of open water bodies</a:t>
                      </a:r>
                    </a:p>
                    <a:p>
                      <a:pPr marL="171450" indent="-171450" algn="l">
                        <a:buFont typeface="Arial" panose="020B0604020202020204" pitchFamily="34" charset="0"/>
                        <a:buChar char="•"/>
                      </a:pPr>
                      <a:r>
                        <a:rPr lang="en-US" sz="1200" dirty="0">
                          <a:solidFill>
                            <a:schemeClr val="bg1"/>
                          </a:solidFill>
                          <a:latin typeface="+mj-ea"/>
                          <a:ea typeface="+mj-ea"/>
                        </a:rPr>
                        <a:t>Spatial extent of vegetated wetlands</a:t>
                      </a:r>
                    </a:p>
                    <a:p>
                      <a:pPr marL="171450" indent="-171450" algn="l">
                        <a:buFont typeface="Arial" panose="020B0604020202020204" pitchFamily="34" charset="0"/>
                        <a:buChar char="•"/>
                      </a:pPr>
                      <a:r>
                        <a:rPr lang="en-US" sz="1200" dirty="0">
                          <a:solidFill>
                            <a:schemeClr val="bg1"/>
                          </a:solidFill>
                          <a:latin typeface="+mj-ea"/>
                          <a:ea typeface="+mj-ea"/>
                        </a:rPr>
                        <a:t>Lake Water Quality</a:t>
                      </a:r>
                    </a:p>
                    <a:p>
                      <a:pPr marL="171450" indent="-171450" algn="l">
                        <a:buFont typeface="Arial" panose="020B0604020202020204" pitchFamily="34" charset="0"/>
                        <a:buChar char="•"/>
                      </a:pPr>
                      <a:r>
                        <a:rPr lang="en-US" sz="1200" i="1" dirty="0">
                          <a:solidFill>
                            <a:schemeClr val="bg1"/>
                          </a:solidFill>
                          <a:latin typeface="+mj-ea"/>
                          <a:ea typeface="+mj-ea"/>
                        </a:rPr>
                        <a:t>Others not relevant for EO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262787140"/>
                  </a:ext>
                </a:extLst>
              </a:tr>
              <a:tr h="567680">
                <a:tc>
                  <a:txBody>
                    <a:bodyPr/>
                    <a:lstStyle/>
                    <a:p>
                      <a:pPr algn="l"/>
                      <a:r>
                        <a:rPr lang="en-US" sz="1200" dirty="0">
                          <a:solidFill>
                            <a:schemeClr val="accent1">
                              <a:lumMod val="20000"/>
                              <a:lumOff val="80000"/>
                            </a:schemeClr>
                          </a:solidFill>
                          <a:latin typeface="+mj-ea"/>
                          <a:ea typeface="+mj-ea"/>
                        </a:rPr>
                        <a:t>Custodian’s expert group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l"/>
                      <a:r>
                        <a:rPr lang="en-US" sz="1200" dirty="0">
                          <a:solidFill>
                            <a:schemeClr val="bg1"/>
                          </a:solidFill>
                          <a:latin typeface="+mj-ea"/>
                          <a:ea typeface="+mj-ea"/>
                        </a:rPr>
                        <a:t>ESA, NASA, EC/JRC, JAXA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28356945"/>
                  </a:ext>
                </a:extLst>
              </a:tr>
              <a:tr h="1007177">
                <a:tc>
                  <a:txBody>
                    <a:bodyPr/>
                    <a:lstStyle/>
                    <a:p>
                      <a:pPr algn="l"/>
                      <a:r>
                        <a:rPr lang="en-US" sz="1200" dirty="0">
                          <a:solidFill>
                            <a:schemeClr val="accent1">
                              <a:lumMod val="20000"/>
                              <a:lumOff val="80000"/>
                            </a:schemeClr>
                          </a:solidFill>
                          <a:latin typeface="+mj-ea"/>
                          <a:ea typeface="+mj-ea"/>
                        </a:rPr>
                        <a:t>EO in Custodian guidelines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indent="0" algn="l">
                        <a:buFont typeface="Arial" panose="020B0604020202020204" pitchFamily="34" charset="0"/>
                        <a:buNone/>
                      </a:pPr>
                      <a:r>
                        <a:rPr lang="en-US" sz="1200" dirty="0">
                          <a:solidFill>
                            <a:schemeClr val="bg1"/>
                          </a:solidFill>
                          <a:latin typeface="+mj-ea"/>
                          <a:ea typeface="+mj-ea"/>
                        </a:rPr>
                        <a:t>Level 1 includes 2 Sub-Indicators based on EO global data from which will be validated by countries against their own methodologies and datasets.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622119904"/>
                  </a:ext>
                </a:extLst>
              </a:tr>
              <a:tr h="1387196">
                <a:tc>
                  <a:txBody>
                    <a:bodyPr/>
                    <a:lstStyle/>
                    <a:p>
                      <a:pPr algn="l"/>
                      <a:r>
                        <a:rPr lang="en-US" sz="1200" dirty="0">
                          <a:solidFill>
                            <a:schemeClr val="accent1">
                              <a:lumMod val="20000"/>
                              <a:lumOff val="80000"/>
                            </a:schemeClr>
                          </a:solidFill>
                          <a:latin typeface="+mj-ea"/>
                          <a:ea typeface="+mj-ea"/>
                        </a:rPr>
                        <a:t>EO products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rPr>
                        <a:t>Dynamics of surface waters</a:t>
                      </a:r>
                    </a:p>
                    <a:p>
                      <a:pPr marL="171450" indent="-171450" algn="l">
                        <a:buFont typeface="Arial" panose="020B0604020202020204" pitchFamily="34" charset="0"/>
                        <a:buChar char="•"/>
                      </a:pPr>
                      <a:r>
                        <a:rPr lang="en-US" sz="1200" dirty="0">
                          <a:solidFill>
                            <a:schemeClr val="bg1"/>
                          </a:solidFill>
                          <a:latin typeface="+mj-ea"/>
                          <a:ea typeface="+mj-ea"/>
                        </a:rPr>
                        <a:t>Vegetated Wetland inventory </a:t>
                      </a:r>
                      <a:br>
                        <a:rPr lang="en-US" sz="1200" dirty="0">
                          <a:solidFill>
                            <a:schemeClr val="bg1"/>
                          </a:solidFill>
                          <a:latin typeface="+mj-ea"/>
                          <a:ea typeface="+mj-ea"/>
                        </a:rPr>
                      </a:br>
                      <a:r>
                        <a:rPr lang="en-US" sz="1200" dirty="0">
                          <a:solidFill>
                            <a:schemeClr val="bg1"/>
                          </a:solidFill>
                          <a:latin typeface="+mj-ea"/>
                          <a:ea typeface="+mj-ea"/>
                        </a:rPr>
                        <a:t>(with high level classification)</a:t>
                      </a:r>
                    </a:p>
                    <a:p>
                      <a:pPr marL="171450" indent="-171450" algn="l">
                        <a:buFont typeface="Arial" panose="020B0604020202020204" pitchFamily="34" charset="0"/>
                        <a:buChar char="•"/>
                      </a:pPr>
                      <a:r>
                        <a:rPr lang="en-US" sz="1200" dirty="0">
                          <a:solidFill>
                            <a:schemeClr val="bg1"/>
                          </a:solidFill>
                          <a:latin typeface="+mj-ea"/>
                          <a:ea typeface="+mj-ea"/>
                        </a:rPr>
                        <a:t>Surface Water Quality (</a:t>
                      </a:r>
                      <a:r>
                        <a:rPr lang="en-US" sz="1200" dirty="0" err="1">
                          <a:solidFill>
                            <a:schemeClr val="bg1"/>
                          </a:solidFill>
                          <a:latin typeface="+mj-ea"/>
                          <a:ea typeface="+mj-ea"/>
                        </a:rPr>
                        <a:t>Chl</a:t>
                      </a:r>
                      <a:r>
                        <a:rPr lang="en-US" sz="1200" dirty="0">
                          <a:solidFill>
                            <a:schemeClr val="bg1"/>
                          </a:solidFill>
                          <a:latin typeface="+mj-ea"/>
                          <a:ea typeface="+mj-ea"/>
                        </a:rPr>
                        <a:t>-a /Trophic State Index, TSM / Turbidity)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1904106"/>
                  </a:ext>
                </a:extLst>
              </a:tr>
              <a:tr h="1172279">
                <a:tc>
                  <a:txBody>
                    <a:bodyPr/>
                    <a:lstStyle/>
                    <a:p>
                      <a:pPr algn="l"/>
                      <a:r>
                        <a:rPr lang="en-US" sz="1200" dirty="0">
                          <a:solidFill>
                            <a:schemeClr val="accent1">
                              <a:lumMod val="20000"/>
                              <a:lumOff val="80000"/>
                            </a:schemeClr>
                          </a:solidFill>
                          <a:latin typeface="+mj-ea"/>
                          <a:ea typeface="+mj-ea"/>
                        </a:rPr>
                        <a:t>Source of EO</a:t>
                      </a:r>
                    </a:p>
                  </a:txBody>
                  <a:tcPr>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rPr>
                        <a:t>Landsat, Sentinel 1, Sentinel 2, </a:t>
                      </a:r>
                      <a:br>
                        <a:rPr lang="en-US" sz="1200" dirty="0">
                          <a:solidFill>
                            <a:schemeClr val="bg1"/>
                          </a:solidFill>
                          <a:latin typeface="+mj-ea"/>
                          <a:ea typeface="+mj-ea"/>
                        </a:rPr>
                      </a:br>
                      <a:r>
                        <a:rPr lang="en-US" sz="1200" dirty="0">
                          <a:solidFill>
                            <a:schemeClr val="bg1"/>
                          </a:solidFill>
                          <a:latin typeface="+mj-ea"/>
                          <a:ea typeface="+mj-ea"/>
                        </a:rPr>
                        <a:t>ALOS-2 Palsar-2 (</a:t>
                      </a:r>
                      <a:r>
                        <a:rPr lang="en-US" sz="1200" dirty="0" err="1">
                          <a:solidFill>
                            <a:schemeClr val="bg1"/>
                          </a:solidFill>
                          <a:latin typeface="+mj-ea"/>
                          <a:ea typeface="+mj-ea"/>
                        </a:rPr>
                        <a:t>ScanSAR</a:t>
                      </a:r>
                      <a:r>
                        <a:rPr lang="en-US" sz="1200" dirty="0">
                          <a:solidFill>
                            <a:schemeClr val="bg1"/>
                          </a:solidFill>
                          <a:latin typeface="+mj-ea"/>
                          <a:ea typeface="+mj-ea"/>
                        </a:rPr>
                        <a:t>)</a:t>
                      </a:r>
                    </a:p>
                    <a:p>
                      <a:pPr marL="171450" indent="-171450" algn="l">
                        <a:buFont typeface="Arial" panose="020B0604020202020204" pitchFamily="34" charset="0"/>
                        <a:buChar char="•"/>
                      </a:pPr>
                      <a:r>
                        <a:rPr lang="en-US" sz="1200" dirty="0">
                          <a:solidFill>
                            <a:schemeClr val="bg1"/>
                          </a:solidFill>
                          <a:latin typeface="+mj-ea"/>
                          <a:ea typeface="+mj-ea"/>
                        </a:rPr>
                        <a:t>Palsar-2, Landsat-8, S1, S2</a:t>
                      </a:r>
                    </a:p>
                    <a:p>
                      <a:pPr marL="171450" indent="-171450" algn="l">
                        <a:buFont typeface="Arial" panose="020B0604020202020204" pitchFamily="34" charset="0"/>
                        <a:buChar char="•"/>
                      </a:pPr>
                      <a:r>
                        <a:rPr lang="en-US" sz="1200" dirty="0">
                          <a:solidFill>
                            <a:schemeClr val="bg1"/>
                          </a:solidFill>
                          <a:latin typeface="+mj-ea"/>
                          <a:ea typeface="+mj-ea"/>
                        </a:rPr>
                        <a:t>MODIS, VIIRS, S3 OLCI  &amp; S2 + L8</a:t>
                      </a:r>
                    </a:p>
                  </a:txBody>
                  <a:tcPr>
                    <a:lnT w="12700" cap="flat" cmpd="sng" algn="ctr">
                      <a:solidFill>
                        <a:schemeClr val="tx1"/>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997591424"/>
                  </a:ext>
                </a:extLst>
              </a:tr>
            </a:tbl>
          </a:graphicData>
        </a:graphic>
      </p:graphicFrame>
      <p:pic>
        <p:nvPicPr>
          <p:cNvPr id="4" name="Picture 3">
            <a:extLst>
              <a:ext uri="{FF2B5EF4-FFF2-40B4-BE49-F238E27FC236}">
                <a16:creationId xmlns:a16="http://schemas.microsoft.com/office/drawing/2014/main" id="{429AD663-4C67-4746-91F4-9665C52FB5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4000" y="0"/>
            <a:ext cx="540000" cy="540000"/>
          </a:xfrm>
          <a:prstGeom prst="rect">
            <a:avLst/>
          </a:prstGeom>
        </p:spPr>
      </p:pic>
      <p:graphicFrame>
        <p:nvGraphicFramePr>
          <p:cNvPr id="5" name="Table 4">
            <a:extLst>
              <a:ext uri="{FF2B5EF4-FFF2-40B4-BE49-F238E27FC236}">
                <a16:creationId xmlns:a16="http://schemas.microsoft.com/office/drawing/2014/main" id="{6587D4AB-A822-A547-9148-A1D1F0B9A733}"/>
              </a:ext>
            </a:extLst>
          </p:cNvPr>
          <p:cNvGraphicFramePr>
            <a:graphicFrameLocks noGrp="1"/>
          </p:cNvGraphicFramePr>
          <p:nvPr>
            <p:extLst/>
          </p:nvPr>
        </p:nvGraphicFramePr>
        <p:xfrm>
          <a:off x="4572002" y="539999"/>
          <a:ext cx="4514848" cy="6325638"/>
        </p:xfrm>
        <a:graphic>
          <a:graphicData uri="http://schemas.openxmlformats.org/drawingml/2006/table">
            <a:tbl>
              <a:tblPr firstCol="1" bandRow="1">
                <a:effectLst>
                  <a:outerShdw blurRad="50800" dist="38100" dir="2700000" algn="tl" rotWithShape="0">
                    <a:prstClr val="black">
                      <a:alpha val="40000"/>
                    </a:prstClr>
                  </a:outerShdw>
                </a:effectLst>
                <a:tableStyleId>{D03447BB-5D67-496B-8E87-E561075AD55C}</a:tableStyleId>
              </a:tblPr>
              <a:tblGrid>
                <a:gridCol w="1128712">
                  <a:extLst>
                    <a:ext uri="{9D8B030D-6E8A-4147-A177-3AD203B41FA5}">
                      <a16:colId xmlns:a16="http://schemas.microsoft.com/office/drawing/2014/main" val="2234039682"/>
                    </a:ext>
                  </a:extLst>
                </a:gridCol>
                <a:gridCol w="3386136">
                  <a:extLst>
                    <a:ext uri="{9D8B030D-6E8A-4147-A177-3AD203B41FA5}">
                      <a16:colId xmlns:a16="http://schemas.microsoft.com/office/drawing/2014/main" val="1112148745"/>
                    </a:ext>
                  </a:extLst>
                </a:gridCol>
              </a:tblGrid>
              <a:tr h="1150600">
                <a:tc>
                  <a:txBody>
                    <a:bodyPr/>
                    <a:lstStyle/>
                    <a:p>
                      <a:pPr algn="l"/>
                      <a:r>
                        <a:rPr lang="en-US" sz="1200" dirty="0">
                          <a:solidFill>
                            <a:schemeClr val="accent1">
                              <a:lumMod val="20000"/>
                              <a:lumOff val="80000"/>
                            </a:schemeClr>
                          </a:solidFill>
                          <a:latin typeface="+mj-lt"/>
                        </a:rPr>
                        <a:t>Global Datasets</a:t>
                      </a:r>
                    </a:p>
                  </a:txBody>
                  <a:tcPr>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Global Surface Water Explorer (GSWE), EC/JRC</a:t>
                      </a:r>
                    </a:p>
                    <a:p>
                      <a:pPr marL="171450" indent="-171450" algn="l">
                        <a:buFont typeface="Arial" panose="020B0604020202020204" pitchFamily="34" charset="0"/>
                        <a:buChar char="•"/>
                      </a:pPr>
                      <a:r>
                        <a:rPr lang="en-US" sz="1200" dirty="0">
                          <a:solidFill>
                            <a:schemeClr val="bg1"/>
                          </a:solidFill>
                          <a:latin typeface="+mj-lt"/>
                        </a:rPr>
                        <a:t>Global Mangrove Watch (GMW), JAXA</a:t>
                      </a:r>
                    </a:p>
                    <a:p>
                      <a:pPr marL="171450" indent="-171450" algn="l">
                        <a:buFont typeface="Arial" panose="020B0604020202020204" pitchFamily="34" charset="0"/>
                        <a:buChar char="•"/>
                      </a:pPr>
                      <a:r>
                        <a:rPr lang="en-US" sz="1200" dirty="0">
                          <a:solidFill>
                            <a:schemeClr val="bg1"/>
                          </a:solidFill>
                          <a:latin typeface="+mj-lt"/>
                        </a:rPr>
                        <a:t>Copernicus Global Land Service, Lake WQ, EC</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29995671"/>
                  </a:ext>
                </a:extLst>
              </a:tr>
              <a:tr h="1079534">
                <a:tc>
                  <a:txBody>
                    <a:bodyPr/>
                    <a:lstStyle/>
                    <a:p>
                      <a:pPr algn="l"/>
                      <a:r>
                        <a:rPr lang="en-US" sz="1200" dirty="0">
                          <a:solidFill>
                            <a:schemeClr val="accent1">
                              <a:lumMod val="20000"/>
                              <a:lumOff val="80000"/>
                            </a:schemeClr>
                          </a:solidFill>
                          <a:latin typeface="+mj-lt"/>
                        </a:rPr>
                        <a:t>EO good practice examples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Examples from SWOS (EC), GW Africa (ESA), EO4SD Water (ESA), other projects</a:t>
                      </a:r>
                    </a:p>
                    <a:p>
                      <a:pPr marL="171450" indent="-171450" algn="l">
                        <a:buFont typeface="Arial" panose="020B0604020202020204" pitchFamily="34" charset="0"/>
                        <a:buChar char="•"/>
                      </a:pPr>
                      <a:r>
                        <a:rPr lang="en-US" sz="1200" dirty="0">
                          <a:solidFill>
                            <a:schemeClr val="bg1"/>
                          </a:solidFill>
                          <a:latin typeface="+mj-lt"/>
                        </a:rPr>
                        <a:t>GPSSD project in Uganda (wetlands)</a:t>
                      </a:r>
                    </a:p>
                    <a:p>
                      <a:pPr marL="171450" indent="-171450" algn="l">
                        <a:buFont typeface="Arial" panose="020B0604020202020204" pitchFamily="34" charset="0"/>
                        <a:buChar char="•"/>
                      </a:pPr>
                      <a:r>
                        <a:rPr lang="en-US" sz="1200" dirty="0">
                          <a:solidFill>
                            <a:schemeClr val="bg1"/>
                          </a:solidFill>
                          <a:latin typeface="+mj-lt"/>
                        </a:rPr>
                        <a:t>NASA pilot projects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610788436"/>
                  </a:ext>
                </a:extLst>
              </a:tr>
              <a:tr h="740882">
                <a:tc>
                  <a:txBody>
                    <a:bodyPr/>
                    <a:lstStyle/>
                    <a:p>
                      <a:pPr algn="l"/>
                      <a:r>
                        <a:rPr lang="en-US" sz="1200" dirty="0">
                          <a:solidFill>
                            <a:schemeClr val="accent1">
                              <a:lumMod val="20000"/>
                              <a:lumOff val="80000"/>
                            </a:schemeClr>
                          </a:solidFill>
                          <a:latin typeface="+mj-lt"/>
                        </a:rPr>
                        <a:t>Platforms</a:t>
                      </a:r>
                      <a:br>
                        <a:rPr lang="en-US" sz="1200" dirty="0">
                          <a:solidFill>
                            <a:schemeClr val="accent1">
                              <a:lumMod val="20000"/>
                              <a:lumOff val="80000"/>
                            </a:schemeClr>
                          </a:solidFill>
                          <a:latin typeface="+mj-lt"/>
                        </a:rPr>
                      </a:br>
                      <a:r>
                        <a:rPr lang="en-US" sz="1200" dirty="0">
                          <a:solidFill>
                            <a:schemeClr val="accent1">
                              <a:lumMod val="20000"/>
                              <a:lumOff val="80000"/>
                            </a:schemeClr>
                          </a:solidFill>
                          <a:latin typeface="+mj-lt"/>
                        </a:rPr>
                        <a:t>(with data analytics)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GSWE (global-surface-</a:t>
                      </a:r>
                      <a:r>
                        <a:rPr lang="en-US" sz="1200" dirty="0" err="1">
                          <a:solidFill>
                            <a:schemeClr val="bg1"/>
                          </a:solidFill>
                          <a:latin typeface="+mj-lt"/>
                        </a:rPr>
                        <a:t>water.appspot.com</a:t>
                      </a:r>
                      <a:r>
                        <a:rPr lang="en-US" sz="1200" dirty="0">
                          <a:solidFill>
                            <a:schemeClr val="bg1"/>
                          </a:solidFill>
                          <a:latin typeface="+mj-lt"/>
                        </a:rPr>
                        <a:t>)</a:t>
                      </a:r>
                    </a:p>
                    <a:p>
                      <a:pPr marL="171450" indent="-171450" algn="l">
                        <a:buFont typeface="Arial" panose="020B0604020202020204" pitchFamily="34" charset="0"/>
                        <a:buChar char="•"/>
                      </a:pPr>
                      <a:r>
                        <a:rPr lang="en-US" sz="1200" dirty="0">
                          <a:solidFill>
                            <a:schemeClr val="bg1"/>
                          </a:solidFill>
                          <a:latin typeface="+mj-lt"/>
                        </a:rPr>
                        <a:t>ESA TEP Hydro (hydrology-</a:t>
                      </a:r>
                      <a:r>
                        <a:rPr lang="en-US" sz="1200" dirty="0" err="1">
                          <a:solidFill>
                            <a:schemeClr val="bg1"/>
                          </a:solidFill>
                          <a:latin typeface="+mj-lt"/>
                        </a:rPr>
                        <a:t>tep.eo.esa.int</a:t>
                      </a:r>
                      <a:r>
                        <a:rPr lang="en-US" sz="1200" dirty="0">
                          <a:solidFill>
                            <a:schemeClr val="bg1"/>
                          </a:solidFill>
                          <a:latin typeface="+mj-lt"/>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109050966"/>
                  </a:ext>
                </a:extLst>
              </a:tr>
              <a:tr h="1052546">
                <a:tc>
                  <a:txBody>
                    <a:bodyPr/>
                    <a:lstStyle/>
                    <a:p>
                      <a:pPr algn="l"/>
                      <a:r>
                        <a:rPr lang="en-US" sz="1200" dirty="0">
                          <a:solidFill>
                            <a:schemeClr val="accent1">
                              <a:lumMod val="20000"/>
                              <a:lumOff val="80000"/>
                            </a:schemeClr>
                          </a:solidFill>
                          <a:latin typeface="+mj-lt"/>
                        </a:rPr>
                        <a:t>S/W Toolbox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mj-lt"/>
                        </a:rPr>
                        <a:t>Open Data Cube (free, open source)</a:t>
                      </a:r>
                    </a:p>
                    <a:p>
                      <a:pPr marL="171450" indent="-171450" algn="l">
                        <a:buFont typeface="Arial" panose="020B0604020202020204" pitchFamily="34" charset="0"/>
                        <a:buChar char="•"/>
                      </a:pPr>
                      <a:r>
                        <a:rPr lang="en-US" sz="1200" dirty="0">
                          <a:solidFill>
                            <a:schemeClr val="bg1"/>
                          </a:solidFill>
                          <a:latin typeface="+mj-lt"/>
                        </a:rPr>
                        <a:t>SWOS Toolbox (free)</a:t>
                      </a:r>
                    </a:p>
                    <a:p>
                      <a:pPr marL="171450" indent="-171450" algn="l">
                        <a:buFont typeface="Arial" panose="020B0604020202020204" pitchFamily="34" charset="0"/>
                        <a:buChar char="•"/>
                      </a:pPr>
                      <a:r>
                        <a:rPr lang="en-US" sz="1200" dirty="0" err="1">
                          <a:solidFill>
                            <a:schemeClr val="bg1"/>
                          </a:solidFill>
                          <a:latin typeface="+mj-lt"/>
                        </a:rPr>
                        <a:t>GlobWetland</a:t>
                      </a:r>
                      <a:r>
                        <a:rPr lang="en-US" sz="1200" dirty="0">
                          <a:solidFill>
                            <a:schemeClr val="bg1"/>
                          </a:solidFill>
                          <a:latin typeface="+mj-lt"/>
                        </a:rPr>
                        <a:t> Africa Toolbox (free, open source)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24218052"/>
                  </a:ext>
                </a:extLst>
              </a:tr>
              <a:tr h="881619">
                <a:tc>
                  <a:txBody>
                    <a:bodyPr/>
                    <a:lstStyle/>
                    <a:p>
                      <a:pPr algn="l"/>
                      <a:r>
                        <a:rPr lang="en-US" sz="1200" dirty="0">
                          <a:solidFill>
                            <a:schemeClr val="accent1">
                              <a:lumMod val="20000"/>
                              <a:lumOff val="80000"/>
                            </a:schemeClr>
                          </a:solidFill>
                          <a:latin typeface="+mj-lt"/>
                        </a:rPr>
                        <a:t>GEO Initiative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GEO Wetlands</a:t>
                      </a:r>
                    </a:p>
                    <a:p>
                      <a:pPr marL="171450" indent="-171450" algn="l">
                        <a:buFont typeface="Arial" panose="020B0604020202020204" pitchFamily="34" charset="0"/>
                        <a:buChar char="•"/>
                      </a:pPr>
                      <a:r>
                        <a:rPr lang="en-US" sz="1200" dirty="0">
                          <a:solidFill>
                            <a:schemeClr val="bg1"/>
                          </a:solidFill>
                          <a:latin typeface="+mj-lt"/>
                        </a:rPr>
                        <a:t>GEO </a:t>
                      </a:r>
                      <a:r>
                        <a:rPr lang="en-US" sz="1200" dirty="0" err="1">
                          <a:solidFill>
                            <a:schemeClr val="bg1"/>
                          </a:solidFill>
                          <a:latin typeface="+mj-lt"/>
                        </a:rPr>
                        <a:t>Aquawatch</a:t>
                      </a:r>
                      <a:endParaRPr lang="en-US" sz="1200" dirty="0">
                        <a:solidFill>
                          <a:schemeClr val="bg1"/>
                        </a:solidFill>
                        <a:latin typeface="+mj-lt"/>
                      </a:endParaRPr>
                    </a:p>
                    <a:p>
                      <a:pPr marL="171450" indent="-171450" algn="l">
                        <a:buFont typeface="Arial" panose="020B0604020202020204" pitchFamily="34" charset="0"/>
                        <a:buChar char="•"/>
                      </a:pPr>
                      <a:r>
                        <a:rPr lang="en-US" sz="1200" dirty="0">
                          <a:solidFill>
                            <a:schemeClr val="bg1"/>
                          </a:solidFill>
                          <a:latin typeface="+mj-lt"/>
                        </a:rPr>
                        <a:t>GEO GLOWS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279140807"/>
                  </a:ext>
                </a:extLst>
              </a:tr>
              <a:tr h="531198">
                <a:tc>
                  <a:txBody>
                    <a:bodyPr/>
                    <a:lstStyle/>
                    <a:p>
                      <a:pPr algn="l"/>
                      <a:r>
                        <a:rPr lang="en-US" sz="1200" dirty="0">
                          <a:solidFill>
                            <a:schemeClr val="accent1">
                              <a:lumMod val="20000"/>
                              <a:lumOff val="80000"/>
                            </a:schemeClr>
                          </a:solidFill>
                          <a:latin typeface="+mj-lt"/>
                        </a:rPr>
                        <a:t>Knowledge Hub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GEO Wetlands Portal </a:t>
                      </a:r>
                      <a:br>
                        <a:rPr lang="en-US" sz="1200" dirty="0">
                          <a:solidFill>
                            <a:schemeClr val="bg1"/>
                          </a:solidFill>
                          <a:latin typeface="+mj-lt"/>
                        </a:rPr>
                      </a:br>
                      <a:r>
                        <a:rPr lang="en-US" sz="1200" dirty="0">
                          <a:solidFill>
                            <a:schemeClr val="bg1"/>
                          </a:solidFill>
                          <a:latin typeface="+mj-lt"/>
                          <a:hlinkClick r:id="rId4">
                            <a:extLst>
                              <a:ext uri="{A12FA001-AC4F-418D-AE19-62706E023703}">
                                <ahyp:hlinkClr xmlns:ahyp="http://schemas.microsoft.com/office/drawing/2018/hyperlinkcolor" xmlns="" val="tx"/>
                              </a:ext>
                            </a:extLst>
                          </a:hlinkClick>
                        </a:rPr>
                        <a:t>www.geowetlands.org</a:t>
                      </a:r>
                      <a:r>
                        <a:rPr lang="en-US" sz="1200" dirty="0">
                          <a:solidFill>
                            <a:schemeClr val="bg1"/>
                          </a:solidFill>
                          <a:latin typeface="+mj-lt"/>
                        </a:rPr>
                        <a:t>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28694112"/>
                  </a:ext>
                </a:extLst>
              </a:tr>
              <a:tr h="881619">
                <a:tc>
                  <a:txBody>
                    <a:bodyPr/>
                    <a:lstStyle/>
                    <a:p>
                      <a:pPr algn="l"/>
                      <a:r>
                        <a:rPr lang="en-US" sz="1200" dirty="0">
                          <a:solidFill>
                            <a:schemeClr val="accent1">
                              <a:lumMod val="20000"/>
                              <a:lumOff val="80000"/>
                            </a:schemeClr>
                          </a:solidFill>
                          <a:latin typeface="+mj-lt"/>
                        </a:rPr>
                        <a:t>National Experience</a:t>
                      </a:r>
                    </a:p>
                  </a:txBody>
                  <a:tcPr>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Colombia (with NASA)</a:t>
                      </a:r>
                    </a:p>
                    <a:p>
                      <a:pPr marL="171450" indent="-171450" algn="l">
                        <a:buFont typeface="Arial" panose="020B0604020202020204" pitchFamily="34" charset="0"/>
                        <a:buChar char="•"/>
                      </a:pPr>
                      <a:r>
                        <a:rPr lang="en-US" sz="1200" dirty="0">
                          <a:solidFill>
                            <a:schemeClr val="bg1"/>
                          </a:solidFill>
                          <a:latin typeface="+mj-lt"/>
                        </a:rPr>
                        <a:t>Australia (with GA/CSIRO)</a:t>
                      </a:r>
                    </a:p>
                  </a:txBody>
                  <a:tcPr>
                    <a:lnT w="12700" cap="flat" cmpd="sng" algn="ctr">
                      <a:solidFill>
                        <a:schemeClr val="tx1"/>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853049044"/>
                  </a:ext>
                </a:extLst>
              </a:tr>
            </a:tbl>
          </a:graphicData>
        </a:graphic>
      </p:graphicFrame>
      <p:sp>
        <p:nvSpPr>
          <p:cNvPr id="6" name="Rounded Rectangle 5">
            <a:extLst>
              <a:ext uri="{FF2B5EF4-FFF2-40B4-BE49-F238E27FC236}">
                <a16:creationId xmlns:a16="http://schemas.microsoft.com/office/drawing/2014/main" id="{9CAFB0CE-F55B-324F-BBFF-BC38EDBF7046}"/>
              </a:ext>
            </a:extLst>
          </p:cNvPr>
          <p:cNvSpPr/>
          <p:nvPr/>
        </p:nvSpPr>
        <p:spPr>
          <a:xfrm>
            <a:off x="4572002" y="2743201"/>
            <a:ext cx="4495797" cy="762000"/>
          </a:xfrm>
          <a:prstGeom prst="roundRect">
            <a:avLst/>
          </a:prstGeom>
          <a:solidFill>
            <a:schemeClr val="bg1">
              <a:alpha val="15000"/>
            </a:schemeClr>
          </a:solidFill>
          <a:ln w="254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64918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D7D5-FB4F-7E49-8BE1-8807C7270FB9}"/>
              </a:ext>
            </a:extLst>
          </p:cNvPr>
          <p:cNvSpPr txBox="1">
            <a:spLocks/>
          </p:cNvSpPr>
          <p:nvPr/>
        </p:nvSpPr>
        <p:spPr bwMode="auto">
          <a:xfrm>
            <a:off x="-32166" y="-1"/>
            <a:ext cx="9176166" cy="6857999"/>
          </a:xfrm>
          <a:prstGeom prst="rect">
            <a:avLst/>
          </a:prstGeom>
          <a:solidFill>
            <a:schemeClr val="accent1">
              <a:lumMod val="60000"/>
              <a:lumOff val="40000"/>
            </a:schemeClr>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108000" rIns="91440" bIns="45720" numCol="1" anchor="t" anchorCtr="0" compatLnSpc="1">
            <a:prstTxWarp prst="textNoShape">
              <a:avLst/>
            </a:prstTxWarp>
            <a:noAutofit/>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tabLst>
                <a:tab pos="7018163" algn="l"/>
              </a:tabLst>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SDG 15.3.1: Land Degradation Neutrality</a:t>
            </a:r>
          </a:p>
        </p:txBody>
      </p:sp>
      <p:graphicFrame>
        <p:nvGraphicFramePr>
          <p:cNvPr id="3" name="Table 2">
            <a:extLst>
              <a:ext uri="{FF2B5EF4-FFF2-40B4-BE49-F238E27FC236}">
                <a16:creationId xmlns:a16="http://schemas.microsoft.com/office/drawing/2014/main" id="{ED867AAF-A946-1748-8AA4-B86A1C27C0E4}"/>
              </a:ext>
            </a:extLst>
          </p:cNvPr>
          <p:cNvGraphicFramePr>
            <a:graphicFrameLocks noGrp="1"/>
          </p:cNvGraphicFramePr>
          <p:nvPr>
            <p:extLst/>
          </p:nvPr>
        </p:nvGraphicFramePr>
        <p:xfrm>
          <a:off x="23813" y="540000"/>
          <a:ext cx="4471987" cy="6318000"/>
        </p:xfrm>
        <a:graphic>
          <a:graphicData uri="http://schemas.openxmlformats.org/drawingml/2006/table">
            <a:tbl>
              <a:tblPr firstCol="1" bandRow="1">
                <a:effectLst>
                  <a:outerShdw blurRad="50800" dist="38100" dir="2700000" algn="tl" rotWithShape="0">
                    <a:prstClr val="black">
                      <a:alpha val="40000"/>
                    </a:prstClr>
                  </a:outerShdw>
                </a:effectLst>
                <a:tableStyleId>{D03447BB-5D67-496B-8E87-E561075AD55C}</a:tableStyleId>
              </a:tblPr>
              <a:tblGrid>
                <a:gridCol w="1257299">
                  <a:extLst>
                    <a:ext uri="{9D8B030D-6E8A-4147-A177-3AD203B41FA5}">
                      <a16:colId xmlns:a16="http://schemas.microsoft.com/office/drawing/2014/main" val="2050532514"/>
                    </a:ext>
                  </a:extLst>
                </a:gridCol>
                <a:gridCol w="3214688">
                  <a:extLst>
                    <a:ext uri="{9D8B030D-6E8A-4147-A177-3AD203B41FA5}">
                      <a16:colId xmlns:a16="http://schemas.microsoft.com/office/drawing/2014/main" val="3096524001"/>
                    </a:ext>
                  </a:extLst>
                </a:gridCol>
              </a:tblGrid>
              <a:tr h="375309">
                <a:tc>
                  <a:txBody>
                    <a:bodyPr/>
                    <a:lstStyle/>
                    <a:p>
                      <a:pPr algn="l"/>
                      <a:r>
                        <a:rPr lang="en-US" sz="1200" kern="1200" dirty="0">
                          <a:solidFill>
                            <a:schemeClr val="accent1">
                              <a:lumMod val="20000"/>
                              <a:lumOff val="80000"/>
                            </a:schemeClr>
                          </a:solidFill>
                          <a:latin typeface="+mj-ea"/>
                          <a:ea typeface="+mj-ea"/>
                          <a:cs typeface="+mn-cs"/>
                        </a:rPr>
                        <a:t>Custodian</a:t>
                      </a:r>
                    </a:p>
                  </a:txBody>
                  <a:tcPr>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l"/>
                      <a:r>
                        <a:rPr lang="en-US" sz="1200" kern="1200" dirty="0">
                          <a:solidFill>
                            <a:schemeClr val="bg1"/>
                          </a:solidFill>
                          <a:latin typeface="+mj-lt"/>
                          <a:ea typeface="+mn-ea"/>
                          <a:cs typeface="+mn-cs"/>
                        </a:rPr>
                        <a:t>UNCCD</a:t>
                      </a:r>
                    </a:p>
                  </a:txBody>
                  <a:tcPr marL="121920" marR="121920" marT="60960" marB="60960">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583940929"/>
                  </a:ext>
                </a:extLst>
              </a:tr>
              <a:tr h="615733">
                <a:tc>
                  <a:txBody>
                    <a:bodyPr/>
                    <a:lstStyle/>
                    <a:p>
                      <a:pPr algn="l"/>
                      <a:r>
                        <a:rPr lang="en-US" sz="1200" kern="1200" dirty="0">
                          <a:solidFill>
                            <a:schemeClr val="accent1">
                              <a:lumMod val="20000"/>
                              <a:lumOff val="80000"/>
                            </a:schemeClr>
                          </a:solidFill>
                          <a:latin typeface="+mj-ea"/>
                          <a:ea typeface="+mj-ea"/>
                          <a:cs typeface="+mn-cs"/>
                        </a:rPr>
                        <a:t>Indicators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l"/>
                      <a:r>
                        <a:rPr lang="en-US" sz="1200" kern="1200" dirty="0">
                          <a:solidFill>
                            <a:schemeClr val="bg1"/>
                          </a:solidFill>
                          <a:latin typeface="+mj-lt"/>
                          <a:ea typeface="+mn-ea"/>
                          <a:cs typeface="+mn-cs"/>
                        </a:rPr>
                        <a:t>Proportion of land that is degraded over total land area</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35320539"/>
                  </a:ext>
                </a:extLst>
              </a:tr>
              <a:tr h="1037339">
                <a:tc>
                  <a:txBody>
                    <a:bodyPr/>
                    <a:lstStyle/>
                    <a:p>
                      <a:pPr algn="l"/>
                      <a:r>
                        <a:rPr lang="en-US" sz="1200" dirty="0">
                          <a:solidFill>
                            <a:schemeClr val="accent1">
                              <a:lumMod val="20000"/>
                              <a:lumOff val="80000"/>
                            </a:schemeClr>
                          </a:solidFill>
                          <a:latin typeface="+mj-ea"/>
                          <a:ea typeface="+mj-ea"/>
                        </a:rPr>
                        <a:t>Sub-Indicators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Land Cover Change</a:t>
                      </a:r>
                    </a:p>
                    <a:p>
                      <a:pPr marL="171450" indent="-171450" algn="l">
                        <a:buFont typeface="Arial" panose="020B0604020202020204" pitchFamily="34" charset="0"/>
                        <a:buChar char="•"/>
                      </a:pPr>
                      <a:r>
                        <a:rPr lang="en-US" sz="1200" dirty="0">
                          <a:solidFill>
                            <a:schemeClr val="bg1"/>
                          </a:solidFill>
                          <a:latin typeface="+mj-lt"/>
                        </a:rPr>
                        <a:t>Land Productivity</a:t>
                      </a:r>
                    </a:p>
                    <a:p>
                      <a:pPr marL="171450" indent="-171450" algn="l">
                        <a:buFont typeface="Arial" panose="020B0604020202020204" pitchFamily="34" charset="0"/>
                        <a:buChar char="•"/>
                      </a:pPr>
                      <a:r>
                        <a:rPr lang="en-US" sz="1200" dirty="0">
                          <a:solidFill>
                            <a:schemeClr val="bg1"/>
                          </a:solidFill>
                          <a:latin typeface="+mj-lt"/>
                        </a:rPr>
                        <a:t>Carbon Stock Change (above and below ground)</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262787140"/>
                  </a:ext>
                </a:extLst>
              </a:tr>
              <a:tr h="615733">
                <a:tc>
                  <a:txBody>
                    <a:bodyPr/>
                    <a:lstStyle/>
                    <a:p>
                      <a:pPr algn="l"/>
                      <a:r>
                        <a:rPr lang="en-US" sz="1200" dirty="0">
                          <a:solidFill>
                            <a:schemeClr val="accent1">
                              <a:lumMod val="20000"/>
                              <a:lumOff val="80000"/>
                            </a:schemeClr>
                          </a:solidFill>
                          <a:latin typeface="+mj-ea"/>
                          <a:ea typeface="+mj-ea"/>
                        </a:rPr>
                        <a:t>Custodian’s expert group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l"/>
                      <a:r>
                        <a:rPr lang="en-US" sz="1200" dirty="0">
                          <a:solidFill>
                            <a:schemeClr val="bg1"/>
                          </a:solidFill>
                          <a:latin typeface="+mj-lt"/>
                        </a:rPr>
                        <a:t>CSIRO, ESA, NASA, EC/JRC</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28356945"/>
                  </a:ext>
                </a:extLst>
              </a:tr>
              <a:tr h="1199807">
                <a:tc>
                  <a:txBody>
                    <a:bodyPr/>
                    <a:lstStyle/>
                    <a:p>
                      <a:pPr algn="l"/>
                      <a:r>
                        <a:rPr lang="en-US" sz="1200" dirty="0">
                          <a:solidFill>
                            <a:schemeClr val="accent1">
                              <a:lumMod val="20000"/>
                              <a:lumOff val="80000"/>
                            </a:schemeClr>
                          </a:solidFill>
                          <a:latin typeface="+mj-ea"/>
                          <a:ea typeface="+mj-ea"/>
                        </a:rPr>
                        <a:t>EO in Custodian guidelines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indent="0" algn="l">
                        <a:buFont typeface="Arial" panose="020B0604020202020204" pitchFamily="34" charset="0"/>
                        <a:buNone/>
                      </a:pPr>
                      <a:r>
                        <a:rPr lang="en-US" sz="1200" dirty="0">
                          <a:solidFill>
                            <a:schemeClr val="bg1"/>
                          </a:solidFill>
                          <a:latin typeface="+mj-lt"/>
                        </a:rPr>
                        <a:t>Good Practice Guidance (GPG) has been developed by the UNCCD and its partner CSIRO which deeply integrates EO into the methodology (for Land Cover Change and for Land Productivity).</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622119904"/>
                  </a:ext>
                </a:extLst>
              </a:tr>
              <a:tr h="1202570">
                <a:tc>
                  <a:txBody>
                    <a:bodyPr/>
                    <a:lstStyle/>
                    <a:p>
                      <a:pPr algn="l"/>
                      <a:r>
                        <a:rPr lang="en-US" sz="1200" dirty="0">
                          <a:solidFill>
                            <a:schemeClr val="accent1">
                              <a:lumMod val="20000"/>
                              <a:lumOff val="80000"/>
                            </a:schemeClr>
                          </a:solidFill>
                          <a:latin typeface="+mj-ea"/>
                          <a:ea typeface="+mj-ea"/>
                        </a:rPr>
                        <a:t>EO products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Land Cover / Land Cover change</a:t>
                      </a:r>
                    </a:p>
                    <a:p>
                      <a:pPr marL="171450" indent="-171450" algn="l">
                        <a:buFont typeface="Arial" panose="020B0604020202020204" pitchFamily="34" charset="0"/>
                        <a:buChar char="•"/>
                      </a:pPr>
                      <a:r>
                        <a:rPr lang="en-US" sz="1200" dirty="0">
                          <a:solidFill>
                            <a:schemeClr val="bg1"/>
                          </a:solidFill>
                          <a:latin typeface="+mj-lt"/>
                        </a:rPr>
                        <a:t>Land Productivity (based on NDVI phenology)</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1904106"/>
                  </a:ext>
                </a:extLst>
              </a:tr>
              <a:tr h="1271509">
                <a:tc>
                  <a:txBody>
                    <a:bodyPr/>
                    <a:lstStyle/>
                    <a:p>
                      <a:pPr algn="l"/>
                      <a:r>
                        <a:rPr lang="en-US" sz="1200" dirty="0">
                          <a:solidFill>
                            <a:schemeClr val="accent1">
                              <a:lumMod val="20000"/>
                              <a:lumOff val="80000"/>
                            </a:schemeClr>
                          </a:solidFill>
                          <a:latin typeface="+mj-ea"/>
                          <a:ea typeface="+mj-ea"/>
                        </a:rPr>
                        <a:t>Source of EO</a:t>
                      </a:r>
                    </a:p>
                  </a:txBody>
                  <a:tcPr>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171450" indent="-171450" algn="l">
                        <a:buFont typeface="Arial" panose="020B0604020202020204" pitchFamily="34" charset="0"/>
                        <a:buChar char="•"/>
                      </a:pPr>
                      <a:r>
                        <a:rPr lang="en-US" sz="1200" i="1" dirty="0">
                          <a:solidFill>
                            <a:schemeClr val="bg1"/>
                          </a:solidFill>
                          <a:latin typeface="+mj-lt"/>
                        </a:rPr>
                        <a:t>Land Cover: </a:t>
                      </a:r>
                      <a:r>
                        <a:rPr lang="en-US" sz="1200" i="0" dirty="0">
                          <a:solidFill>
                            <a:schemeClr val="bg1"/>
                          </a:solidFill>
                          <a:latin typeface="+mj-lt"/>
                        </a:rPr>
                        <a:t>(300m) MODIS, PROBA-V, S3, soon (20m) Sentinel 2 + Sentinel 1 </a:t>
                      </a:r>
                      <a:endParaRPr lang="en-US" sz="1200" i="1" dirty="0">
                        <a:solidFill>
                          <a:schemeClr val="bg1"/>
                        </a:solidFill>
                        <a:latin typeface="+mj-lt"/>
                      </a:endParaRPr>
                    </a:p>
                    <a:p>
                      <a:pPr marL="171450" indent="-171450" algn="l">
                        <a:buFont typeface="Arial" panose="020B0604020202020204" pitchFamily="34" charset="0"/>
                        <a:buChar char="•"/>
                      </a:pPr>
                      <a:r>
                        <a:rPr lang="en-US" sz="1200" i="1" dirty="0">
                          <a:solidFill>
                            <a:schemeClr val="bg1"/>
                          </a:solidFill>
                          <a:latin typeface="+mj-lt"/>
                        </a:rPr>
                        <a:t>Land Productivity: </a:t>
                      </a:r>
                      <a:r>
                        <a:rPr lang="en-US" sz="1200" i="0" dirty="0">
                          <a:solidFill>
                            <a:schemeClr val="bg1"/>
                          </a:solidFill>
                          <a:latin typeface="+mj-lt"/>
                        </a:rPr>
                        <a:t>(300m) MODIS, PROBA-V, S3, Soon (30m) L8+S2</a:t>
                      </a:r>
                    </a:p>
                  </a:txBody>
                  <a:tcPr marL="121920" marR="121920" marT="60960" marB="60960">
                    <a:lnT w="12700" cap="flat" cmpd="sng" algn="ctr">
                      <a:solidFill>
                        <a:schemeClr val="tx1"/>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997591424"/>
                  </a:ext>
                </a:extLst>
              </a:tr>
            </a:tbl>
          </a:graphicData>
        </a:graphic>
      </p:graphicFrame>
      <p:graphicFrame>
        <p:nvGraphicFramePr>
          <p:cNvPr id="5" name="Table 4">
            <a:extLst>
              <a:ext uri="{FF2B5EF4-FFF2-40B4-BE49-F238E27FC236}">
                <a16:creationId xmlns:a16="http://schemas.microsoft.com/office/drawing/2014/main" id="{6587D4AB-A822-A547-9148-A1D1F0B9A733}"/>
              </a:ext>
            </a:extLst>
          </p:cNvPr>
          <p:cNvGraphicFramePr>
            <a:graphicFrameLocks noGrp="1"/>
          </p:cNvGraphicFramePr>
          <p:nvPr>
            <p:extLst/>
          </p:nvPr>
        </p:nvGraphicFramePr>
        <p:xfrm>
          <a:off x="4572002" y="539999"/>
          <a:ext cx="4514848" cy="6318000"/>
        </p:xfrm>
        <a:graphic>
          <a:graphicData uri="http://schemas.openxmlformats.org/drawingml/2006/table">
            <a:tbl>
              <a:tblPr firstCol="1" bandRow="1">
                <a:effectLst>
                  <a:outerShdw blurRad="50800" dist="38100" dir="2700000" algn="tl" rotWithShape="0">
                    <a:prstClr val="black">
                      <a:alpha val="40000"/>
                    </a:prstClr>
                  </a:outerShdw>
                </a:effectLst>
                <a:tableStyleId>{D03447BB-5D67-496B-8E87-E561075AD55C}</a:tableStyleId>
              </a:tblPr>
              <a:tblGrid>
                <a:gridCol w="1128712">
                  <a:extLst>
                    <a:ext uri="{9D8B030D-6E8A-4147-A177-3AD203B41FA5}">
                      <a16:colId xmlns:a16="http://schemas.microsoft.com/office/drawing/2014/main" val="2234039682"/>
                    </a:ext>
                  </a:extLst>
                </a:gridCol>
                <a:gridCol w="3386136">
                  <a:extLst>
                    <a:ext uri="{9D8B030D-6E8A-4147-A177-3AD203B41FA5}">
                      <a16:colId xmlns:a16="http://schemas.microsoft.com/office/drawing/2014/main" val="1112148745"/>
                    </a:ext>
                  </a:extLst>
                </a:gridCol>
              </a:tblGrid>
              <a:tr h="1947302">
                <a:tc>
                  <a:txBody>
                    <a:bodyPr/>
                    <a:lstStyle/>
                    <a:p>
                      <a:pPr algn="l"/>
                      <a:r>
                        <a:rPr lang="en-US" sz="1200" dirty="0">
                          <a:solidFill>
                            <a:schemeClr val="accent1">
                              <a:lumMod val="20000"/>
                              <a:lumOff val="80000"/>
                            </a:schemeClr>
                          </a:solidFill>
                          <a:latin typeface="+mj-lt"/>
                        </a:rPr>
                        <a:t>Global Datasets</a:t>
                      </a:r>
                    </a:p>
                  </a:txBody>
                  <a:tcPr>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mj-lt"/>
                        </a:rPr>
                        <a:t>CCI Land Cover, ESA, 300m, 1992-2015, annual</a:t>
                      </a:r>
                    </a:p>
                    <a:p>
                      <a:pPr marL="171450" indent="-171450" algn="l">
                        <a:buFont typeface="Arial" panose="020B0604020202020204" pitchFamily="34" charset="0"/>
                        <a:buChar char="•"/>
                      </a:pPr>
                      <a:r>
                        <a:rPr lang="en-US" sz="1200" dirty="0">
                          <a:solidFill>
                            <a:schemeClr val="bg1"/>
                          </a:solidFill>
                          <a:latin typeface="+mj-lt"/>
                        </a:rPr>
                        <a:t>WAD / Land Productivity Dynamics, JRC, 1km, 1999-2013</a:t>
                      </a:r>
                    </a:p>
                    <a:p>
                      <a:pPr marL="171450" indent="-171450" algn="l">
                        <a:buFont typeface="Arial" panose="020B0604020202020204" pitchFamily="34" charset="0"/>
                        <a:buChar char="•"/>
                      </a:pPr>
                      <a:r>
                        <a:rPr lang="en-US" sz="1200" dirty="0">
                          <a:solidFill>
                            <a:schemeClr val="bg1"/>
                          </a:solidFill>
                          <a:latin typeface="+mj-lt"/>
                        </a:rPr>
                        <a:t>AVHRR/GIMMS NDVI, NASA, 8km, 1992-2015</a:t>
                      </a:r>
                    </a:p>
                    <a:p>
                      <a:pPr marL="171450" indent="-171450" algn="l">
                        <a:buFont typeface="Arial" panose="020B0604020202020204" pitchFamily="34" charset="0"/>
                        <a:buChar char="•"/>
                      </a:pPr>
                      <a:r>
                        <a:rPr lang="en-US" sz="1200" dirty="0">
                          <a:solidFill>
                            <a:schemeClr val="bg1"/>
                          </a:solidFill>
                          <a:latin typeface="+mj-lt"/>
                        </a:rPr>
                        <a:t>MOD13Q1-coll16 NDVI, 250m, 2001-2016</a:t>
                      </a:r>
                    </a:p>
                    <a:p>
                      <a:pPr marL="171450" indent="-171450" algn="l">
                        <a:buFont typeface="Arial" panose="020B0604020202020204" pitchFamily="34" charset="0"/>
                        <a:buChar char="•"/>
                      </a:pPr>
                      <a:r>
                        <a:rPr lang="en-US" sz="1200" dirty="0" err="1">
                          <a:solidFill>
                            <a:schemeClr val="bg1"/>
                          </a:solidFill>
                          <a:latin typeface="+mj-lt"/>
                        </a:rPr>
                        <a:t>SoilGrids</a:t>
                      </a:r>
                      <a:r>
                        <a:rPr lang="en-US" sz="1200" dirty="0">
                          <a:solidFill>
                            <a:schemeClr val="bg1"/>
                          </a:solidFill>
                          <a:latin typeface="+mj-lt"/>
                        </a:rPr>
                        <a:t> 250m</a:t>
                      </a:r>
                    </a:p>
                  </a:txBody>
                  <a:tcPr marL="121920" marR="121920" marT="60960" marB="60960">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29995671"/>
                  </a:ext>
                </a:extLst>
              </a:tr>
              <a:tr h="872627">
                <a:tc>
                  <a:txBody>
                    <a:bodyPr/>
                    <a:lstStyle/>
                    <a:p>
                      <a:pPr algn="l"/>
                      <a:r>
                        <a:rPr lang="en-US" sz="1200" dirty="0">
                          <a:solidFill>
                            <a:schemeClr val="accent1">
                              <a:lumMod val="20000"/>
                              <a:lumOff val="80000"/>
                            </a:schemeClr>
                          </a:solidFill>
                          <a:latin typeface="+mj-lt"/>
                        </a:rPr>
                        <a:t>EO good practice examples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Examples from LDN-Target Setting Program (based on CCI LC &amp; JRC LPD)</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610788436"/>
                  </a:ext>
                </a:extLst>
              </a:tr>
              <a:tr h="659570">
                <a:tc>
                  <a:txBody>
                    <a:bodyPr/>
                    <a:lstStyle/>
                    <a:p>
                      <a:pPr algn="l"/>
                      <a:r>
                        <a:rPr lang="en-US" sz="1200" dirty="0">
                          <a:solidFill>
                            <a:schemeClr val="accent1">
                              <a:lumMod val="20000"/>
                              <a:lumOff val="80000"/>
                            </a:schemeClr>
                          </a:solidFill>
                          <a:latin typeface="+mj-lt"/>
                        </a:rPr>
                        <a:t>Platforms</a:t>
                      </a:r>
                      <a:br>
                        <a:rPr lang="en-US" sz="1200" dirty="0">
                          <a:solidFill>
                            <a:schemeClr val="accent1">
                              <a:lumMod val="20000"/>
                              <a:lumOff val="80000"/>
                            </a:schemeClr>
                          </a:solidFill>
                          <a:latin typeface="+mj-lt"/>
                        </a:rPr>
                      </a:br>
                      <a:r>
                        <a:rPr lang="en-US" sz="1200" dirty="0">
                          <a:solidFill>
                            <a:schemeClr val="accent1">
                              <a:lumMod val="20000"/>
                              <a:lumOff val="80000"/>
                            </a:schemeClr>
                          </a:solidFill>
                          <a:latin typeface="+mj-lt"/>
                        </a:rPr>
                        <a:t>(with data analytics)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CI/NASA </a:t>
                      </a:r>
                      <a:r>
                        <a:rPr lang="en-US" sz="1200" dirty="0" err="1">
                          <a:solidFill>
                            <a:schemeClr val="bg1"/>
                          </a:solidFill>
                          <a:latin typeface="+mj-lt"/>
                        </a:rPr>
                        <a:t>Trends.earth</a:t>
                      </a:r>
                      <a:r>
                        <a:rPr lang="en-US" sz="1200" dirty="0">
                          <a:solidFill>
                            <a:schemeClr val="bg1"/>
                          </a:solidFill>
                          <a:latin typeface="+mj-lt"/>
                        </a:rPr>
                        <a:t/>
                      </a:r>
                      <a:br>
                        <a:rPr lang="en-US" sz="1200" dirty="0">
                          <a:solidFill>
                            <a:schemeClr val="bg1"/>
                          </a:solidFill>
                          <a:latin typeface="+mj-lt"/>
                        </a:rPr>
                      </a:br>
                      <a:endParaRPr lang="en-US" sz="1200" dirty="0">
                        <a:solidFill>
                          <a:schemeClr val="bg1"/>
                        </a:solidFill>
                        <a:latin typeface="+mj-lt"/>
                      </a:endParaRP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109050966"/>
                  </a:ext>
                </a:extLst>
              </a:tr>
              <a:tr h="602586">
                <a:tc>
                  <a:txBody>
                    <a:bodyPr/>
                    <a:lstStyle/>
                    <a:p>
                      <a:pPr algn="l"/>
                      <a:r>
                        <a:rPr lang="en-US" sz="1200" dirty="0">
                          <a:solidFill>
                            <a:schemeClr val="accent1">
                              <a:lumMod val="20000"/>
                              <a:lumOff val="80000"/>
                            </a:schemeClr>
                          </a:solidFill>
                          <a:latin typeface="+mj-lt"/>
                        </a:rPr>
                        <a:t>S/W Toolbox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bg1"/>
                          </a:solidFill>
                          <a:latin typeface="+mj-lt"/>
                        </a:rPr>
                        <a:t>Trends.earth</a:t>
                      </a:r>
                      <a:r>
                        <a:rPr lang="en-US" sz="1200" dirty="0">
                          <a:solidFill>
                            <a:schemeClr val="bg1"/>
                          </a:solidFill>
                          <a:latin typeface="+mj-lt"/>
                        </a:rPr>
                        <a:t> (NASA algorithm for Land Productivity)</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24218052"/>
                  </a:ext>
                </a:extLst>
              </a:tr>
              <a:tr h="700850">
                <a:tc>
                  <a:txBody>
                    <a:bodyPr/>
                    <a:lstStyle/>
                    <a:p>
                      <a:pPr algn="l"/>
                      <a:r>
                        <a:rPr lang="en-US" sz="1200" dirty="0">
                          <a:solidFill>
                            <a:schemeClr val="accent1">
                              <a:lumMod val="20000"/>
                              <a:lumOff val="80000"/>
                            </a:schemeClr>
                          </a:solidFill>
                          <a:latin typeface="+mj-lt"/>
                        </a:rPr>
                        <a:t>GEO Initiative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GEO Land Degradation Neutrality</a:t>
                      </a:r>
                      <a:br>
                        <a:rPr lang="en-US" sz="1200" dirty="0">
                          <a:solidFill>
                            <a:schemeClr val="bg1"/>
                          </a:solidFill>
                          <a:latin typeface="+mj-lt"/>
                        </a:rPr>
                      </a:br>
                      <a:r>
                        <a:rPr lang="en-US" sz="1200" dirty="0">
                          <a:solidFill>
                            <a:schemeClr val="bg1"/>
                          </a:solidFill>
                          <a:latin typeface="+mj-lt"/>
                        </a:rPr>
                        <a:t>(with CSIRO, ESA, NASA, JRC, SANSA)</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279140807"/>
                  </a:ext>
                </a:extLst>
              </a:tr>
              <a:tr h="598819">
                <a:tc>
                  <a:txBody>
                    <a:bodyPr/>
                    <a:lstStyle/>
                    <a:p>
                      <a:pPr algn="l"/>
                      <a:r>
                        <a:rPr lang="en-US" sz="1200" dirty="0">
                          <a:solidFill>
                            <a:schemeClr val="accent1">
                              <a:lumMod val="20000"/>
                              <a:lumOff val="80000"/>
                            </a:schemeClr>
                          </a:solidFill>
                          <a:latin typeface="+mj-lt"/>
                        </a:rPr>
                        <a:t>Knowledge Hub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lt"/>
                        </a:rPr>
                        <a:t>N/A</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28694112"/>
                  </a:ext>
                </a:extLst>
              </a:tr>
              <a:tr h="936246">
                <a:tc>
                  <a:txBody>
                    <a:bodyPr/>
                    <a:lstStyle/>
                    <a:p>
                      <a:pPr algn="l"/>
                      <a:r>
                        <a:rPr lang="en-US" sz="1200" dirty="0">
                          <a:solidFill>
                            <a:schemeClr val="accent1">
                              <a:lumMod val="20000"/>
                              <a:lumOff val="80000"/>
                            </a:schemeClr>
                          </a:solidFill>
                          <a:latin typeface="+mj-lt"/>
                        </a:rPr>
                        <a:t>National Experience</a:t>
                      </a:r>
                    </a:p>
                  </a:txBody>
                  <a:tcPr>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mj-lt"/>
                        </a:rPr>
                        <a:t>Country experience from LDN-Target Setting Program (based on CCI LC &amp; JRC LPD)</a:t>
                      </a:r>
                    </a:p>
                  </a:txBody>
                  <a:tcPr marL="121920" marR="121920" marT="60960" marB="60960">
                    <a:lnT w="12700" cap="flat" cmpd="sng" algn="ctr">
                      <a:solidFill>
                        <a:schemeClr val="tx1"/>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853049044"/>
                  </a:ext>
                </a:extLst>
              </a:tr>
            </a:tbl>
          </a:graphicData>
        </a:graphic>
      </p:graphicFrame>
      <p:pic>
        <p:nvPicPr>
          <p:cNvPr id="7" name="Picture 6">
            <a:extLst>
              <a:ext uri="{FF2B5EF4-FFF2-40B4-BE49-F238E27FC236}">
                <a16:creationId xmlns:a16="http://schemas.microsoft.com/office/drawing/2014/main" id="{E83E465C-F0A0-2042-8EF5-EDE1682922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04000" y="0"/>
            <a:ext cx="540000" cy="540000"/>
          </a:xfrm>
          <a:prstGeom prst="rect">
            <a:avLst/>
          </a:prstGeom>
        </p:spPr>
      </p:pic>
      <p:sp>
        <p:nvSpPr>
          <p:cNvPr id="6" name="Rounded Rectangle 5">
            <a:extLst>
              <a:ext uri="{FF2B5EF4-FFF2-40B4-BE49-F238E27FC236}">
                <a16:creationId xmlns:a16="http://schemas.microsoft.com/office/drawing/2014/main" id="{C3DC580E-F586-0A41-910A-59F98106F577}"/>
              </a:ext>
            </a:extLst>
          </p:cNvPr>
          <p:cNvSpPr/>
          <p:nvPr/>
        </p:nvSpPr>
        <p:spPr>
          <a:xfrm>
            <a:off x="4551779" y="3317999"/>
            <a:ext cx="4495797" cy="644401"/>
          </a:xfrm>
          <a:prstGeom prst="roundRect">
            <a:avLst/>
          </a:prstGeom>
          <a:solidFill>
            <a:schemeClr val="bg1">
              <a:alpha val="15000"/>
            </a:schemeClr>
          </a:solidFill>
          <a:ln w="254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2777737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8D7D5-FB4F-7E49-8BE1-8807C7270FB9}"/>
              </a:ext>
            </a:extLst>
          </p:cNvPr>
          <p:cNvSpPr txBox="1">
            <a:spLocks/>
          </p:cNvSpPr>
          <p:nvPr/>
        </p:nvSpPr>
        <p:spPr bwMode="auto">
          <a:xfrm>
            <a:off x="-32166" y="-1"/>
            <a:ext cx="9176166" cy="6857999"/>
          </a:xfrm>
          <a:prstGeom prst="rect">
            <a:avLst/>
          </a:prstGeom>
          <a:solidFill>
            <a:schemeClr val="accent1">
              <a:lumMod val="60000"/>
              <a:lumOff val="40000"/>
            </a:schemeClr>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108000" rIns="91440" bIns="45720" numCol="1" anchor="t" anchorCtr="0" compatLnSpc="1">
            <a:prstTxWarp prst="textNoShape">
              <a:avLst/>
            </a:prstTxWarp>
            <a:noAutofit/>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tabLst>
                <a:tab pos="7018163" algn="l"/>
              </a:tabLst>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SDG 11.3.1: Sustainable Urbanization</a:t>
            </a:r>
          </a:p>
        </p:txBody>
      </p:sp>
      <p:graphicFrame>
        <p:nvGraphicFramePr>
          <p:cNvPr id="3" name="Table 2">
            <a:extLst>
              <a:ext uri="{FF2B5EF4-FFF2-40B4-BE49-F238E27FC236}">
                <a16:creationId xmlns:a16="http://schemas.microsoft.com/office/drawing/2014/main" id="{ED867AAF-A946-1748-8AA4-B86A1C27C0E4}"/>
              </a:ext>
            </a:extLst>
          </p:cNvPr>
          <p:cNvGraphicFramePr>
            <a:graphicFrameLocks noGrp="1"/>
          </p:cNvGraphicFramePr>
          <p:nvPr>
            <p:extLst/>
          </p:nvPr>
        </p:nvGraphicFramePr>
        <p:xfrm>
          <a:off x="23813" y="540000"/>
          <a:ext cx="4471987" cy="6317998"/>
        </p:xfrm>
        <a:graphic>
          <a:graphicData uri="http://schemas.openxmlformats.org/drawingml/2006/table">
            <a:tbl>
              <a:tblPr firstCol="1" bandRow="1">
                <a:effectLst>
                  <a:outerShdw blurRad="50800" dist="38100" dir="2700000" algn="tl" rotWithShape="0">
                    <a:prstClr val="black">
                      <a:alpha val="40000"/>
                    </a:prstClr>
                  </a:outerShdw>
                </a:effectLst>
                <a:tableStyleId>{D03447BB-5D67-496B-8E87-E561075AD55C}</a:tableStyleId>
              </a:tblPr>
              <a:tblGrid>
                <a:gridCol w="1257299">
                  <a:extLst>
                    <a:ext uri="{9D8B030D-6E8A-4147-A177-3AD203B41FA5}">
                      <a16:colId xmlns:a16="http://schemas.microsoft.com/office/drawing/2014/main" val="2050532514"/>
                    </a:ext>
                  </a:extLst>
                </a:gridCol>
                <a:gridCol w="3214688">
                  <a:extLst>
                    <a:ext uri="{9D8B030D-6E8A-4147-A177-3AD203B41FA5}">
                      <a16:colId xmlns:a16="http://schemas.microsoft.com/office/drawing/2014/main" val="3096524001"/>
                    </a:ext>
                  </a:extLst>
                </a:gridCol>
              </a:tblGrid>
              <a:tr h="372081">
                <a:tc>
                  <a:txBody>
                    <a:bodyPr/>
                    <a:lstStyle/>
                    <a:p>
                      <a:pPr algn="l"/>
                      <a:r>
                        <a:rPr lang="en-US" sz="1200" kern="1200" dirty="0">
                          <a:solidFill>
                            <a:schemeClr val="accent1">
                              <a:lumMod val="20000"/>
                              <a:lumOff val="80000"/>
                            </a:schemeClr>
                          </a:solidFill>
                          <a:latin typeface="+mj-ea"/>
                          <a:ea typeface="+mj-ea"/>
                          <a:cs typeface="+mn-cs"/>
                        </a:rPr>
                        <a:t>Custodian</a:t>
                      </a:r>
                    </a:p>
                  </a:txBody>
                  <a:tcPr>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l"/>
                      <a:r>
                        <a:rPr lang="en-US" sz="1200" dirty="0">
                          <a:solidFill>
                            <a:schemeClr val="bg1"/>
                          </a:solidFill>
                          <a:latin typeface="+mj-ea"/>
                          <a:ea typeface="+mj-ea"/>
                          <a:cs typeface="+mn-cs"/>
                          <a:sym typeface="Calibri"/>
                        </a:rPr>
                        <a:t>UN Habitat</a:t>
                      </a:r>
                    </a:p>
                  </a:txBody>
                  <a:tcPr marL="121920" marR="121920" marT="60960" marB="60960">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583940929"/>
                  </a:ext>
                </a:extLst>
              </a:tr>
              <a:tr h="610437">
                <a:tc>
                  <a:txBody>
                    <a:bodyPr/>
                    <a:lstStyle/>
                    <a:p>
                      <a:pPr algn="l"/>
                      <a:r>
                        <a:rPr lang="en-US" sz="1200" kern="1200" dirty="0">
                          <a:solidFill>
                            <a:schemeClr val="accent1">
                              <a:lumMod val="20000"/>
                              <a:lumOff val="80000"/>
                            </a:schemeClr>
                          </a:solidFill>
                          <a:latin typeface="+mj-ea"/>
                          <a:ea typeface="+mj-ea"/>
                          <a:cs typeface="+mn-cs"/>
                        </a:rPr>
                        <a:t>Indicators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l"/>
                      <a:r>
                        <a:rPr lang="en-US" sz="1200" dirty="0">
                          <a:solidFill>
                            <a:schemeClr val="bg1"/>
                          </a:solidFill>
                          <a:latin typeface="+mj-ea"/>
                          <a:ea typeface="+mj-ea"/>
                          <a:cs typeface="+mn-cs"/>
                          <a:sym typeface="Calibri"/>
                        </a:rPr>
                        <a:t>Ratio of land consumption rate to population growth rate</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935320539"/>
                  </a:ext>
                </a:extLst>
              </a:tr>
              <a:tr h="841432">
                <a:tc>
                  <a:txBody>
                    <a:bodyPr/>
                    <a:lstStyle/>
                    <a:p>
                      <a:pPr algn="l"/>
                      <a:r>
                        <a:rPr lang="en-US" sz="1200" dirty="0">
                          <a:solidFill>
                            <a:schemeClr val="accent1">
                              <a:lumMod val="20000"/>
                              <a:lumOff val="80000"/>
                            </a:schemeClr>
                          </a:solidFill>
                          <a:latin typeface="+mj-ea"/>
                          <a:ea typeface="+mj-ea"/>
                        </a:rPr>
                        <a:t>Sub-Indicators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Land consumption rate</a:t>
                      </a:r>
                    </a:p>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Population growth</a:t>
                      </a:r>
                    </a:p>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Urban vs rural</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262787140"/>
                  </a:ext>
                </a:extLst>
              </a:tr>
              <a:tr h="610437">
                <a:tc>
                  <a:txBody>
                    <a:bodyPr/>
                    <a:lstStyle/>
                    <a:p>
                      <a:pPr algn="l"/>
                      <a:r>
                        <a:rPr lang="en-US" sz="1200" dirty="0">
                          <a:solidFill>
                            <a:schemeClr val="accent1">
                              <a:lumMod val="20000"/>
                              <a:lumOff val="80000"/>
                            </a:schemeClr>
                          </a:solidFill>
                          <a:latin typeface="+mj-ea"/>
                          <a:ea typeface="+mj-ea"/>
                        </a:rPr>
                        <a:t>Custodian’s expert group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l"/>
                      <a:r>
                        <a:rPr lang="en-US" sz="1200" dirty="0">
                          <a:solidFill>
                            <a:schemeClr val="bg1"/>
                          </a:solidFill>
                          <a:latin typeface="+mj-ea"/>
                          <a:ea typeface="+mj-ea"/>
                          <a:cs typeface="+mn-cs"/>
                          <a:sym typeface="Calibri"/>
                        </a:rPr>
                        <a:t>EC/JRC (GHSL), NASA/CIESIN </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28356945"/>
                  </a:ext>
                </a:extLst>
              </a:tr>
              <a:tr h="1601008">
                <a:tc>
                  <a:txBody>
                    <a:bodyPr/>
                    <a:lstStyle/>
                    <a:p>
                      <a:pPr algn="l"/>
                      <a:r>
                        <a:rPr lang="en-US" sz="1200" dirty="0">
                          <a:solidFill>
                            <a:schemeClr val="accent1">
                              <a:lumMod val="20000"/>
                              <a:lumOff val="80000"/>
                            </a:schemeClr>
                          </a:solidFill>
                          <a:latin typeface="+mj-ea"/>
                          <a:ea typeface="+mj-ea"/>
                        </a:rPr>
                        <a:t>EO in Custodian guidelines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indent="0" algn="l">
                        <a:buFont typeface="Arial" panose="020B0604020202020204" pitchFamily="34" charset="0"/>
                        <a:buNone/>
                      </a:pPr>
                      <a:r>
                        <a:rPr lang="en-US" sz="1200" dirty="0">
                          <a:solidFill>
                            <a:schemeClr val="bg1"/>
                          </a:solidFill>
                          <a:latin typeface="+mj-ea"/>
                          <a:ea typeface="+mj-ea"/>
                          <a:cs typeface="+mn-cs"/>
                          <a:sym typeface="Calibri"/>
                        </a:rPr>
                        <a:t>Extensive consideration of EO in methodology. The Global Human Settlement Layer (GHSL) open framework is proposed for global open spatial baseline data production (built-up and population grids).</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622119904"/>
                  </a:ext>
                </a:extLst>
              </a:tr>
              <a:tr h="1022030">
                <a:tc>
                  <a:txBody>
                    <a:bodyPr/>
                    <a:lstStyle/>
                    <a:p>
                      <a:pPr algn="l"/>
                      <a:r>
                        <a:rPr lang="en-US" sz="1200" dirty="0">
                          <a:solidFill>
                            <a:schemeClr val="accent1">
                              <a:lumMod val="20000"/>
                              <a:lumOff val="80000"/>
                            </a:schemeClr>
                          </a:solidFill>
                          <a:latin typeface="+mj-ea"/>
                          <a:ea typeface="+mj-ea"/>
                        </a:rPr>
                        <a:t>EO products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Human settlements (built up)</a:t>
                      </a:r>
                    </a:p>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Population density (census population data disaggregated with EO)</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1904106"/>
                  </a:ext>
                </a:extLst>
              </a:tr>
              <a:tr h="1260573">
                <a:tc>
                  <a:txBody>
                    <a:bodyPr/>
                    <a:lstStyle/>
                    <a:p>
                      <a:pPr algn="l"/>
                      <a:r>
                        <a:rPr lang="en-US" sz="1200" dirty="0">
                          <a:solidFill>
                            <a:schemeClr val="accent1">
                              <a:lumMod val="20000"/>
                              <a:lumOff val="80000"/>
                            </a:schemeClr>
                          </a:solidFill>
                          <a:latin typeface="+mj-ea"/>
                          <a:ea typeface="+mj-ea"/>
                        </a:rPr>
                        <a:t>Source of EO</a:t>
                      </a:r>
                    </a:p>
                  </a:txBody>
                  <a:tcPr>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Free: Landsat, Sentinel 1, Sentinel 2, </a:t>
                      </a:r>
                    </a:p>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Commercial: </a:t>
                      </a:r>
                      <a:r>
                        <a:rPr lang="en-US" sz="1200" dirty="0" err="1">
                          <a:solidFill>
                            <a:schemeClr val="bg1"/>
                          </a:solidFill>
                          <a:latin typeface="+mj-ea"/>
                          <a:ea typeface="+mj-ea"/>
                          <a:cs typeface="+mn-cs"/>
                          <a:sym typeface="Calibri"/>
                        </a:rPr>
                        <a:t>WorldView</a:t>
                      </a:r>
                      <a:r>
                        <a:rPr lang="en-US" sz="1200" dirty="0">
                          <a:solidFill>
                            <a:schemeClr val="bg1"/>
                          </a:solidFill>
                          <a:latin typeface="+mj-ea"/>
                          <a:ea typeface="+mj-ea"/>
                          <a:cs typeface="+mn-cs"/>
                          <a:sym typeface="Calibri"/>
                        </a:rPr>
                        <a:t>, Pleiades, </a:t>
                      </a:r>
                      <a:r>
                        <a:rPr lang="en-US" sz="1200" dirty="0" err="1">
                          <a:solidFill>
                            <a:schemeClr val="bg1"/>
                          </a:solidFill>
                          <a:latin typeface="+mj-ea"/>
                          <a:ea typeface="+mj-ea"/>
                          <a:cs typeface="+mn-cs"/>
                          <a:sym typeface="Calibri"/>
                        </a:rPr>
                        <a:t>GeoEye</a:t>
                      </a:r>
                      <a:r>
                        <a:rPr lang="en-US" sz="1200" dirty="0">
                          <a:solidFill>
                            <a:schemeClr val="bg1"/>
                          </a:solidFill>
                          <a:latin typeface="+mj-ea"/>
                          <a:ea typeface="+mj-ea"/>
                          <a:cs typeface="+mn-cs"/>
                          <a:sym typeface="Calibri"/>
                        </a:rPr>
                        <a:t>, SPOT 6/7, Planet, </a:t>
                      </a:r>
                      <a:r>
                        <a:rPr lang="en-US" sz="1200" dirty="0" err="1">
                          <a:solidFill>
                            <a:schemeClr val="bg1"/>
                          </a:solidFill>
                          <a:latin typeface="+mj-ea"/>
                          <a:ea typeface="+mj-ea"/>
                          <a:cs typeface="+mn-cs"/>
                          <a:sym typeface="Calibri"/>
                        </a:rPr>
                        <a:t>TerraSAR</a:t>
                      </a:r>
                      <a:r>
                        <a:rPr lang="en-US" sz="1200" dirty="0">
                          <a:solidFill>
                            <a:schemeClr val="bg1"/>
                          </a:solidFill>
                          <a:latin typeface="+mj-ea"/>
                          <a:ea typeface="+mj-ea"/>
                          <a:cs typeface="+mn-cs"/>
                          <a:sym typeface="Calibri"/>
                        </a:rPr>
                        <a:t>-X, Cosmo-</a:t>
                      </a:r>
                      <a:r>
                        <a:rPr lang="en-US" sz="1200" dirty="0" err="1">
                          <a:solidFill>
                            <a:schemeClr val="bg1"/>
                          </a:solidFill>
                          <a:latin typeface="+mj-ea"/>
                          <a:ea typeface="+mj-ea"/>
                          <a:cs typeface="+mn-cs"/>
                          <a:sym typeface="Calibri"/>
                        </a:rPr>
                        <a:t>Skymed</a:t>
                      </a:r>
                      <a:endParaRPr lang="en-US" sz="1200" dirty="0">
                        <a:solidFill>
                          <a:schemeClr val="bg1"/>
                        </a:solidFill>
                        <a:latin typeface="+mj-ea"/>
                        <a:ea typeface="+mj-ea"/>
                        <a:cs typeface="+mn-cs"/>
                        <a:sym typeface="Calibri"/>
                      </a:endParaRPr>
                    </a:p>
                  </a:txBody>
                  <a:tcPr marL="121920" marR="121920" marT="60960" marB="60960">
                    <a:lnT w="12700" cap="flat" cmpd="sng" algn="ctr">
                      <a:solidFill>
                        <a:schemeClr val="tx1"/>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997591424"/>
                  </a:ext>
                </a:extLst>
              </a:tr>
            </a:tbl>
          </a:graphicData>
        </a:graphic>
      </p:graphicFrame>
      <p:graphicFrame>
        <p:nvGraphicFramePr>
          <p:cNvPr id="5" name="Table 4">
            <a:extLst>
              <a:ext uri="{FF2B5EF4-FFF2-40B4-BE49-F238E27FC236}">
                <a16:creationId xmlns:a16="http://schemas.microsoft.com/office/drawing/2014/main" id="{6587D4AB-A822-A547-9148-A1D1F0B9A733}"/>
              </a:ext>
            </a:extLst>
          </p:cNvPr>
          <p:cNvGraphicFramePr>
            <a:graphicFrameLocks noGrp="1"/>
          </p:cNvGraphicFramePr>
          <p:nvPr>
            <p:extLst/>
          </p:nvPr>
        </p:nvGraphicFramePr>
        <p:xfrm>
          <a:off x="4572002" y="539999"/>
          <a:ext cx="4514848" cy="6317999"/>
        </p:xfrm>
        <a:graphic>
          <a:graphicData uri="http://schemas.openxmlformats.org/drawingml/2006/table">
            <a:tbl>
              <a:tblPr firstCol="1" bandRow="1">
                <a:effectLst>
                  <a:outerShdw blurRad="50800" dist="38100" dir="2700000" algn="tl" rotWithShape="0">
                    <a:prstClr val="black">
                      <a:alpha val="40000"/>
                    </a:prstClr>
                  </a:outerShdw>
                </a:effectLst>
                <a:tableStyleId>{D03447BB-5D67-496B-8E87-E561075AD55C}</a:tableStyleId>
              </a:tblPr>
              <a:tblGrid>
                <a:gridCol w="1128712">
                  <a:extLst>
                    <a:ext uri="{9D8B030D-6E8A-4147-A177-3AD203B41FA5}">
                      <a16:colId xmlns:a16="http://schemas.microsoft.com/office/drawing/2014/main" val="2234039682"/>
                    </a:ext>
                  </a:extLst>
                </a:gridCol>
                <a:gridCol w="3386136">
                  <a:extLst>
                    <a:ext uri="{9D8B030D-6E8A-4147-A177-3AD203B41FA5}">
                      <a16:colId xmlns:a16="http://schemas.microsoft.com/office/drawing/2014/main" val="1112148745"/>
                    </a:ext>
                  </a:extLst>
                </a:gridCol>
              </a:tblGrid>
              <a:tr h="1185787">
                <a:tc>
                  <a:txBody>
                    <a:bodyPr/>
                    <a:lstStyle/>
                    <a:p>
                      <a:pPr algn="l"/>
                      <a:r>
                        <a:rPr lang="en-US" sz="1200" dirty="0">
                          <a:solidFill>
                            <a:schemeClr val="accent1">
                              <a:lumMod val="20000"/>
                              <a:lumOff val="80000"/>
                            </a:schemeClr>
                          </a:solidFill>
                          <a:latin typeface="+mj-lt"/>
                        </a:rPr>
                        <a:t>Global Datasets</a:t>
                      </a:r>
                    </a:p>
                  </a:txBody>
                  <a:tcPr>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Global Human Settlement Layer (GHSL 2015, 2000, 1990, 1975), EC/JRC</a:t>
                      </a:r>
                    </a:p>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World Settlement Footprint (WSF 2015, soon WSF Evolution), DLR &amp; ESA</a:t>
                      </a:r>
                    </a:p>
                  </a:txBody>
                  <a:tcPr marL="121920" marR="121920" marT="60960" marB="60960">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29995671"/>
                  </a:ext>
                </a:extLst>
              </a:tr>
              <a:tr h="1112548">
                <a:tc>
                  <a:txBody>
                    <a:bodyPr/>
                    <a:lstStyle/>
                    <a:p>
                      <a:pPr algn="l"/>
                      <a:r>
                        <a:rPr lang="en-US" sz="1200" dirty="0">
                          <a:solidFill>
                            <a:schemeClr val="accent1">
                              <a:lumMod val="20000"/>
                              <a:lumOff val="80000"/>
                            </a:schemeClr>
                          </a:solidFill>
                          <a:latin typeface="+mj-lt"/>
                        </a:rPr>
                        <a:t>EO good practice examples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Examples from EO4SD Urban project (ESA), GEO Human Planet initiative (EC/JRC), </a:t>
                      </a:r>
                    </a:p>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NASA CIESIN</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610788436"/>
                  </a:ext>
                </a:extLst>
              </a:tr>
              <a:tr h="1036600">
                <a:tc>
                  <a:txBody>
                    <a:bodyPr/>
                    <a:lstStyle/>
                    <a:p>
                      <a:pPr algn="l"/>
                      <a:r>
                        <a:rPr lang="en-US" sz="1200" dirty="0">
                          <a:solidFill>
                            <a:schemeClr val="accent1">
                              <a:lumMod val="20000"/>
                              <a:lumOff val="80000"/>
                            </a:schemeClr>
                          </a:solidFill>
                          <a:latin typeface="+mj-lt"/>
                        </a:rPr>
                        <a:t>Platforms</a:t>
                      </a:r>
                      <a:br>
                        <a:rPr lang="en-US" sz="1200" dirty="0">
                          <a:solidFill>
                            <a:schemeClr val="accent1">
                              <a:lumMod val="20000"/>
                              <a:lumOff val="80000"/>
                            </a:schemeClr>
                          </a:solidFill>
                          <a:latin typeface="+mj-lt"/>
                        </a:rPr>
                      </a:br>
                      <a:r>
                        <a:rPr lang="en-US" sz="1200" dirty="0">
                          <a:solidFill>
                            <a:schemeClr val="accent1">
                              <a:lumMod val="20000"/>
                              <a:lumOff val="80000"/>
                            </a:schemeClr>
                          </a:solidFill>
                          <a:latin typeface="+mj-lt"/>
                        </a:rPr>
                        <a:t>(with data analytics)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EC/JRC GHSL Portal (</a:t>
                      </a:r>
                      <a:r>
                        <a:rPr lang="en-US" sz="1200" dirty="0" err="1">
                          <a:solidFill>
                            <a:schemeClr val="bg1"/>
                          </a:solidFill>
                          <a:latin typeface="+mj-ea"/>
                          <a:ea typeface="+mj-ea"/>
                          <a:cs typeface="+mn-cs"/>
                          <a:sym typeface="Calibri"/>
                        </a:rPr>
                        <a:t>GHSL.jrc.ec.europa.eu</a:t>
                      </a:r>
                      <a:r>
                        <a:rPr lang="en-US" sz="1200" dirty="0">
                          <a:solidFill>
                            <a:schemeClr val="bg1"/>
                          </a:solidFill>
                          <a:latin typeface="+mj-ea"/>
                          <a:ea typeface="+mj-ea"/>
                          <a:cs typeface="+mn-cs"/>
                          <a:sym typeface="Calibri"/>
                        </a:rPr>
                        <a:t>)</a:t>
                      </a:r>
                    </a:p>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ESA/DLR Urban-TEP (</a:t>
                      </a:r>
                      <a:r>
                        <a:rPr lang="en-US" sz="1200" dirty="0">
                          <a:solidFill>
                            <a:schemeClr val="bg1"/>
                          </a:solidFill>
                          <a:latin typeface="+mj-ea"/>
                          <a:ea typeface="+mj-ea"/>
                          <a:cs typeface="+mn-cs"/>
                          <a:sym typeface="Calibri"/>
                          <a:hlinkClick r:id="rId3">
                            <a:extLst>
                              <a:ext uri="{A12FA001-AC4F-418D-AE19-62706E023703}">
                                <ahyp:hlinkClr xmlns:ahyp="http://schemas.microsoft.com/office/drawing/2018/hyperlinkcolor" xmlns="" val="tx"/>
                              </a:ext>
                            </a:extLst>
                          </a:hlinkClick>
                        </a:rPr>
                        <a:t>https://urban-tep.eu/</a:t>
                      </a:r>
                      <a:r>
                        <a:rPr lang="en-US" sz="1200" dirty="0">
                          <a:solidFill>
                            <a:schemeClr val="bg1"/>
                          </a:solidFill>
                          <a:latin typeface="+mj-ea"/>
                          <a:ea typeface="+mj-ea"/>
                          <a:cs typeface="+mn-cs"/>
                          <a:sym typeface="Calibri"/>
                        </a:rPr>
                        <a:t>)</a:t>
                      </a:r>
                    </a:p>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CI/NASA </a:t>
                      </a:r>
                      <a:r>
                        <a:rPr lang="en-US" sz="1200" dirty="0" err="1">
                          <a:solidFill>
                            <a:schemeClr val="bg1"/>
                          </a:solidFill>
                          <a:latin typeface="+mj-ea"/>
                          <a:ea typeface="+mj-ea"/>
                          <a:cs typeface="+mn-cs"/>
                          <a:sym typeface="Calibri"/>
                        </a:rPr>
                        <a:t>Trends.earth</a:t>
                      </a:r>
                      <a:r>
                        <a:rPr lang="en-US" sz="1200" dirty="0">
                          <a:solidFill>
                            <a:schemeClr val="bg1"/>
                          </a:solidFill>
                          <a:latin typeface="+mj-ea"/>
                          <a:ea typeface="+mj-ea"/>
                          <a:cs typeface="+mn-cs"/>
                          <a:sym typeface="Calibri"/>
                        </a:rPr>
                        <a:t> Urban Mapper</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109050966"/>
                  </a:ext>
                </a:extLst>
              </a:tr>
              <a:tr h="584780">
                <a:tc>
                  <a:txBody>
                    <a:bodyPr/>
                    <a:lstStyle/>
                    <a:p>
                      <a:pPr algn="l"/>
                      <a:r>
                        <a:rPr lang="en-US" sz="1200" dirty="0">
                          <a:solidFill>
                            <a:schemeClr val="accent1">
                              <a:lumMod val="20000"/>
                              <a:lumOff val="80000"/>
                            </a:schemeClr>
                          </a:solidFill>
                          <a:latin typeface="+mj-lt"/>
                        </a:rPr>
                        <a:t>S/W Toolbox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latin typeface="+mn-lt"/>
                          <a:ea typeface="+mn-ea"/>
                          <a:cs typeface="+mn-cs"/>
                          <a:sym typeface="Calibri"/>
                        </a:rPr>
                        <a:t>Open Data Cube (free, open 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bg1"/>
                        </a:solidFill>
                        <a:latin typeface="+mj-ea"/>
                        <a:ea typeface="+mj-ea"/>
                        <a:cs typeface="+mn-cs"/>
                        <a:sym typeface="Calibri"/>
                      </a:endParaRP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24218052"/>
                  </a:ext>
                </a:extLst>
              </a:tr>
              <a:tr h="908580">
                <a:tc>
                  <a:txBody>
                    <a:bodyPr/>
                    <a:lstStyle/>
                    <a:p>
                      <a:pPr algn="l"/>
                      <a:r>
                        <a:rPr lang="en-US" sz="1200" dirty="0">
                          <a:solidFill>
                            <a:schemeClr val="accent1">
                              <a:lumMod val="20000"/>
                              <a:lumOff val="80000"/>
                            </a:schemeClr>
                          </a:solidFill>
                          <a:latin typeface="+mj-lt"/>
                        </a:rPr>
                        <a:t>GEO Initiative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GEO Human Planet</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279140807"/>
                  </a:ext>
                </a:extLst>
              </a:tr>
              <a:tr h="581124">
                <a:tc>
                  <a:txBody>
                    <a:bodyPr/>
                    <a:lstStyle/>
                    <a:p>
                      <a:pPr algn="l"/>
                      <a:r>
                        <a:rPr lang="en-US" sz="1200" dirty="0">
                          <a:solidFill>
                            <a:schemeClr val="accent1">
                              <a:lumMod val="20000"/>
                              <a:lumOff val="80000"/>
                            </a:schemeClr>
                          </a:solidFill>
                          <a:latin typeface="+mj-lt"/>
                        </a:rPr>
                        <a:t>Knowledge Hub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GHSL Portal (EC/JRC)</a:t>
                      </a:r>
                    </a:p>
                    <a:p>
                      <a:pPr marL="171450" indent="-171450" algn="l">
                        <a:buFont typeface="Arial" panose="020B0604020202020204" pitchFamily="34" charset="0"/>
                        <a:buChar char="•"/>
                      </a:pPr>
                      <a:r>
                        <a:rPr lang="en-US" sz="1200" dirty="0" err="1">
                          <a:solidFill>
                            <a:schemeClr val="bg1"/>
                          </a:solidFill>
                          <a:latin typeface="+mj-ea"/>
                          <a:ea typeface="+mj-ea"/>
                          <a:cs typeface="+mn-cs"/>
                          <a:sym typeface="Calibri"/>
                        </a:rPr>
                        <a:t>PoPGrid</a:t>
                      </a:r>
                      <a:r>
                        <a:rPr lang="en-US" sz="1200" dirty="0">
                          <a:solidFill>
                            <a:schemeClr val="bg1"/>
                          </a:solidFill>
                          <a:latin typeface="+mj-ea"/>
                          <a:ea typeface="+mj-ea"/>
                          <a:cs typeface="+mn-cs"/>
                          <a:sym typeface="Calibri"/>
                        </a:rPr>
                        <a:t> (NASA/CIESIN)</a:t>
                      </a:r>
                    </a:p>
                  </a:txBody>
                  <a:tcPr marL="121920" marR="121920" marT="60960" marB="6096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28694112"/>
                  </a:ext>
                </a:extLst>
              </a:tr>
              <a:tr h="908580">
                <a:tc>
                  <a:txBody>
                    <a:bodyPr/>
                    <a:lstStyle/>
                    <a:p>
                      <a:pPr algn="l"/>
                      <a:r>
                        <a:rPr lang="en-US" sz="1200" dirty="0">
                          <a:solidFill>
                            <a:schemeClr val="accent1">
                              <a:lumMod val="20000"/>
                              <a:lumOff val="80000"/>
                            </a:schemeClr>
                          </a:solidFill>
                          <a:latin typeface="+mj-lt"/>
                        </a:rPr>
                        <a:t>National Experience</a:t>
                      </a:r>
                    </a:p>
                  </a:txBody>
                  <a:tcPr>
                    <a:lnT w="12700" cap="flat" cmpd="sng" algn="ctr">
                      <a:solidFill>
                        <a:schemeClr val="tx1"/>
                      </a:solidFill>
                      <a:prstDash val="solid"/>
                      <a:round/>
                      <a:headEnd type="none" w="med" len="med"/>
                      <a:tailEnd type="none" w="med" len="med"/>
                    </a:lnT>
                    <a:solidFill>
                      <a:schemeClr val="accent1">
                        <a:lumMod val="50000"/>
                      </a:schemeClr>
                    </a:solidFill>
                  </a:tcPr>
                </a:tc>
                <a:tc>
                  <a:txBody>
                    <a:bodyPr/>
                    <a:lstStyle/>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Colombia (wit NASA)</a:t>
                      </a:r>
                    </a:p>
                    <a:p>
                      <a:pPr marL="171450" indent="-171450" algn="l">
                        <a:buFont typeface="Arial" panose="020B0604020202020204" pitchFamily="34" charset="0"/>
                        <a:buChar char="•"/>
                      </a:pPr>
                      <a:r>
                        <a:rPr lang="en-US" sz="1200" dirty="0">
                          <a:solidFill>
                            <a:schemeClr val="bg1"/>
                          </a:solidFill>
                          <a:latin typeface="+mj-ea"/>
                          <a:ea typeface="+mj-ea"/>
                          <a:cs typeface="+mn-cs"/>
                          <a:sym typeface="Calibri"/>
                        </a:rPr>
                        <a:t>Mexico (with GA and NASA)</a:t>
                      </a:r>
                    </a:p>
                    <a:p>
                      <a:pPr algn="l"/>
                      <a:endParaRPr lang="en-US" sz="1200" dirty="0">
                        <a:solidFill>
                          <a:schemeClr val="bg1"/>
                        </a:solidFill>
                        <a:latin typeface="+mj-ea"/>
                        <a:ea typeface="+mj-ea"/>
                        <a:cs typeface="+mn-cs"/>
                        <a:sym typeface="Calibri"/>
                      </a:endParaRPr>
                    </a:p>
                  </a:txBody>
                  <a:tcPr marL="121920" marR="121920" marT="60960" marB="60960">
                    <a:lnT w="12700" cap="flat" cmpd="sng" algn="ctr">
                      <a:solidFill>
                        <a:schemeClr val="tx1"/>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1853049044"/>
                  </a:ext>
                </a:extLst>
              </a:tr>
            </a:tbl>
          </a:graphicData>
        </a:graphic>
      </p:graphicFrame>
      <p:pic>
        <p:nvPicPr>
          <p:cNvPr id="6" name="Picture 5">
            <a:extLst>
              <a:ext uri="{FF2B5EF4-FFF2-40B4-BE49-F238E27FC236}">
                <a16:creationId xmlns:a16="http://schemas.microsoft.com/office/drawing/2014/main" id="{265F2884-47A8-CF4C-9515-4D517AF444FF}"/>
              </a:ext>
            </a:extLst>
          </p:cNvPr>
          <p:cNvPicPr>
            <a:picLocks noChangeAspect="1"/>
          </p:cNvPicPr>
          <p:nvPr/>
        </p:nvPicPr>
        <p:blipFill>
          <a:blip r:embed="rId4"/>
          <a:stretch>
            <a:fillRect/>
          </a:stretch>
        </p:blipFill>
        <p:spPr>
          <a:xfrm>
            <a:off x="8604000" y="-6600"/>
            <a:ext cx="540000" cy="540000"/>
          </a:xfrm>
          <a:prstGeom prst="rect">
            <a:avLst/>
          </a:prstGeom>
        </p:spPr>
      </p:pic>
      <p:sp>
        <p:nvSpPr>
          <p:cNvPr id="7" name="Rounded Rectangle 6">
            <a:extLst>
              <a:ext uri="{FF2B5EF4-FFF2-40B4-BE49-F238E27FC236}">
                <a16:creationId xmlns:a16="http://schemas.microsoft.com/office/drawing/2014/main" id="{1B6CE5A5-A318-A448-BA74-4145AD4329C4}"/>
              </a:ext>
            </a:extLst>
          </p:cNvPr>
          <p:cNvSpPr/>
          <p:nvPr/>
        </p:nvSpPr>
        <p:spPr>
          <a:xfrm>
            <a:off x="4604171" y="2819400"/>
            <a:ext cx="4495797" cy="1066800"/>
          </a:xfrm>
          <a:prstGeom prst="roundRect">
            <a:avLst/>
          </a:prstGeom>
          <a:solidFill>
            <a:schemeClr val="bg1">
              <a:alpha val="15000"/>
            </a:schemeClr>
          </a:solidFill>
          <a:ln w="254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315625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rotWithShape="1">
          <a:blip r:embed="rId3">
            <a:extLst>
              <a:ext uri="{28A0092B-C50C-407E-A947-70E740481C1C}">
                <a14:useLocalDpi xmlns:a14="http://schemas.microsoft.com/office/drawing/2010/main" val="0"/>
              </a:ext>
            </a:extLst>
          </a:blip>
          <a:srcRect l="14908" r="10695" b="7417"/>
          <a:stretch/>
        </p:blipFill>
        <p:spPr bwMode="auto">
          <a:xfrm>
            <a:off x="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6389" y="2443163"/>
            <a:ext cx="7947025" cy="584200"/>
          </a:xfrm>
        </p:spPr>
        <p:txBody>
          <a:bodyPr>
            <a:normAutofit fontScale="90000"/>
          </a:bodyPr>
          <a:lstStyle/>
          <a:p>
            <a:pPr>
              <a:defRPr/>
            </a:pPr>
            <a:r>
              <a:rPr lang="en-GB" dirty="0"/>
              <a:t/>
            </a:r>
            <a:br>
              <a:rPr lang="en-GB" dirty="0"/>
            </a:br>
            <a:endParaRPr lang="en-GB" dirty="0"/>
          </a:p>
        </p:txBody>
      </p:sp>
      <p:sp>
        <p:nvSpPr>
          <p:cNvPr id="21509" name="Rectangle 7"/>
          <p:cNvSpPr>
            <a:spLocks noChangeArrowheads="1"/>
          </p:cNvSpPr>
          <p:nvPr/>
        </p:nvSpPr>
        <p:spPr bwMode="auto">
          <a:xfrm>
            <a:off x="4702879" y="965548"/>
            <a:ext cx="429110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r>
              <a:rPr lang="en-US" altLang="en-US" sz="2000" b="1" i="1" dirty="0">
                <a:solidFill>
                  <a:schemeClr val="bg1"/>
                </a:solidFill>
                <a:latin typeface="Calibri" charset="0"/>
              </a:rPr>
              <a:t>Transforming  our World: The 2030 Plan for Global Action </a:t>
            </a:r>
          </a:p>
          <a:p>
            <a:endParaRPr lang="en-US" altLang="en-US" sz="2000" b="1" i="1" dirty="0">
              <a:solidFill>
                <a:schemeClr val="bg1"/>
              </a:solidFill>
              <a:latin typeface="Calibri" charset="0"/>
            </a:endParaRPr>
          </a:p>
          <a:p>
            <a:r>
              <a:rPr lang="en-US" altLang="en-US" sz="2000" b="1" dirty="0">
                <a:solidFill>
                  <a:schemeClr val="bg1"/>
                </a:solidFill>
                <a:latin typeface="Calibri" charset="0"/>
              </a:rPr>
              <a:t>Article 76: </a:t>
            </a:r>
            <a:br>
              <a:rPr lang="en-US" altLang="en-US" sz="2000" b="1" dirty="0">
                <a:solidFill>
                  <a:schemeClr val="bg1"/>
                </a:solidFill>
                <a:latin typeface="Calibri" charset="0"/>
              </a:rPr>
            </a:br>
            <a:r>
              <a:rPr lang="en-US" altLang="en-US" sz="1800" b="1" dirty="0">
                <a:solidFill>
                  <a:schemeClr val="bg1"/>
                </a:solidFill>
                <a:latin typeface="Calibri" charset="0"/>
              </a:rPr>
              <a:t>… </a:t>
            </a:r>
            <a:r>
              <a:rPr lang="en-US" altLang="en-US" sz="1800" dirty="0">
                <a:solidFill>
                  <a:schemeClr val="bg1"/>
                </a:solidFill>
                <a:latin typeface="Calibri" charset="0"/>
              </a:rPr>
              <a:t>We will promote transparent and accountable scaling-up of appropriate public-private cooperation to exploit the contribution to be made by a wide range of data, </a:t>
            </a:r>
            <a:r>
              <a:rPr lang="en-US" altLang="en-US" sz="1800" b="1" dirty="0">
                <a:solidFill>
                  <a:schemeClr val="bg1"/>
                </a:solidFill>
                <a:latin typeface="Calibri" charset="0"/>
              </a:rPr>
              <a:t>including Earth observation and geo-spatial information</a:t>
            </a:r>
            <a:r>
              <a:rPr lang="en-US" altLang="en-US" sz="1800" dirty="0">
                <a:solidFill>
                  <a:schemeClr val="bg1"/>
                </a:solidFill>
                <a:latin typeface="Calibri" charset="0"/>
              </a:rPr>
              <a:t>, while ensuring national ownership in supporting and tracking progress. </a:t>
            </a:r>
          </a:p>
        </p:txBody>
      </p:sp>
      <p:cxnSp>
        <p:nvCxnSpPr>
          <p:cNvPr id="21510" name="Straight Connector 8"/>
          <p:cNvCxnSpPr>
            <a:cxnSpLocks noChangeShapeType="1"/>
          </p:cNvCxnSpPr>
          <p:nvPr/>
        </p:nvCxnSpPr>
        <p:spPr bwMode="auto">
          <a:xfrm flipV="1">
            <a:off x="3497264" y="1695451"/>
            <a:ext cx="625475" cy="1101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1" name="Straight Connector 9"/>
          <p:cNvCxnSpPr>
            <a:cxnSpLocks noChangeShapeType="1"/>
          </p:cNvCxnSpPr>
          <p:nvPr/>
        </p:nvCxnSpPr>
        <p:spPr bwMode="auto">
          <a:xfrm>
            <a:off x="3490914" y="3035301"/>
            <a:ext cx="719137" cy="1546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1" name="Picture 10" descr="Screen Shot 2016-05-30 at 10.06.54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613" y="257967"/>
            <a:ext cx="4351247" cy="5842793"/>
          </a:xfrm>
          <a:prstGeom prst="rect">
            <a:avLst/>
          </a:prstGeom>
          <a:solidFill>
            <a:schemeClr val="bg2">
              <a:lumMod val="60000"/>
              <a:lumOff val="40000"/>
            </a:schemeClr>
          </a:solidFill>
          <a:ln>
            <a:solidFill>
              <a:schemeClr val="bg2">
                <a:lumMod val="50000"/>
              </a:schemeClr>
            </a:solidFill>
          </a:ln>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3989" y="5322048"/>
            <a:ext cx="660545" cy="660545"/>
          </a:xfrm>
          <a:prstGeom prst="roundRect">
            <a:avLst/>
          </a:prstGeom>
        </p:spPr>
      </p:pic>
      <p:pic>
        <p:nvPicPr>
          <p:cNvPr id="1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7"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94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6" y="4870469"/>
            <a:ext cx="1547813"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7"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2876" y="1066016"/>
            <a:ext cx="6353385" cy="2462213"/>
          </a:xfrm>
          <a:prstGeom prst="rect">
            <a:avLst/>
          </a:prstGeom>
          <a:solidFill>
            <a:schemeClr val="accent5">
              <a:lumMod val="40000"/>
              <a:lumOff val="60000"/>
            </a:schemeClr>
          </a:solidFill>
        </p:spPr>
        <p:txBody>
          <a:bodyPr wrap="square">
            <a:spAutoFit/>
          </a:bodyPr>
          <a:lstStyle>
            <a:lvl1pPr marL="298450" indent="-285750">
              <a:tabLst>
                <a:tab pos="298450" algn="l"/>
              </a:tabLst>
              <a:defRPr sz="2400">
                <a:solidFill>
                  <a:schemeClr val="tx1"/>
                </a:solidFill>
                <a:latin typeface="Verdana" charset="0"/>
                <a:ea typeface="MS PGothic" charset="-128"/>
              </a:defRPr>
            </a:lvl1pPr>
            <a:lvl2pPr marL="742950" indent="-285750">
              <a:tabLst>
                <a:tab pos="298450" algn="l"/>
              </a:tabLst>
              <a:defRPr sz="2400">
                <a:solidFill>
                  <a:schemeClr val="tx1"/>
                </a:solidFill>
                <a:latin typeface="Verdana" charset="0"/>
                <a:ea typeface="MS PGothic" charset="-128"/>
              </a:defRPr>
            </a:lvl2pPr>
            <a:lvl3pPr marL="1143000" indent="-228600">
              <a:tabLst>
                <a:tab pos="298450" algn="l"/>
              </a:tabLst>
              <a:defRPr sz="2400">
                <a:solidFill>
                  <a:schemeClr val="tx1"/>
                </a:solidFill>
                <a:latin typeface="Verdana" charset="0"/>
                <a:ea typeface="MS PGothic" charset="-128"/>
              </a:defRPr>
            </a:lvl3pPr>
            <a:lvl4pPr marL="1600200" indent="-228600">
              <a:tabLst>
                <a:tab pos="298450" algn="l"/>
              </a:tabLst>
              <a:defRPr sz="2400">
                <a:solidFill>
                  <a:schemeClr val="tx1"/>
                </a:solidFill>
                <a:latin typeface="Verdana" charset="0"/>
                <a:ea typeface="MS PGothic" charset="-128"/>
              </a:defRPr>
            </a:lvl4pPr>
            <a:lvl5pPr marL="2057400" indent="-228600">
              <a:tabLst>
                <a:tab pos="298450" algn="l"/>
              </a:tabLst>
              <a:defRPr sz="2400">
                <a:solidFill>
                  <a:schemeClr val="tx1"/>
                </a:solidFill>
                <a:latin typeface="Verdana" charset="0"/>
                <a:ea typeface="MS PGothic" charset="-128"/>
              </a:defRPr>
            </a:lvl5pPr>
            <a:lvl6pPr marL="25146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6pPr>
            <a:lvl7pPr marL="29718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7pPr>
            <a:lvl8pPr marL="34290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8pPr>
            <a:lvl9pPr marL="38862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9pPr>
          </a:lstStyle>
          <a:p>
            <a:pPr marL="228600" indent="-215900">
              <a:spcBef>
                <a:spcPts val="400"/>
              </a:spcBef>
              <a:buClr>
                <a:srgbClr val="2865A2"/>
              </a:buClr>
              <a:buSzPct val="120000"/>
              <a:buFont typeface="Wingdings" charset="2"/>
              <a:buChar char="§"/>
              <a:defRPr/>
            </a:pPr>
            <a:r>
              <a:rPr lang="en-US" altLang="en-US" sz="1800" dirty="0">
                <a:solidFill>
                  <a:srgbClr val="215968"/>
                </a:solidFill>
                <a:latin typeface="Calibri" charset="0"/>
              </a:rPr>
              <a:t>The monitoring of the MDGs taught us that </a:t>
            </a:r>
            <a:r>
              <a:rPr lang="en-US" altLang="en-US" sz="1800" b="1" dirty="0">
                <a:solidFill>
                  <a:srgbClr val="215968"/>
                </a:solidFill>
                <a:latin typeface="Calibri" charset="0"/>
              </a:rPr>
              <a:t>data are</a:t>
            </a:r>
            <a:r>
              <a:rPr lang="en-US" altLang="en-US" sz="1800" dirty="0">
                <a:solidFill>
                  <a:srgbClr val="215968"/>
                </a:solidFill>
                <a:latin typeface="Calibri" charset="0"/>
              </a:rPr>
              <a:t> </a:t>
            </a:r>
            <a:r>
              <a:rPr lang="en-US" altLang="en-US" sz="1800" b="1" dirty="0">
                <a:solidFill>
                  <a:srgbClr val="215968"/>
                </a:solidFill>
                <a:latin typeface="Calibri" charset="0"/>
              </a:rPr>
              <a:t>indispensable </a:t>
            </a:r>
            <a:r>
              <a:rPr lang="en-US" altLang="en-US" sz="1800" b="1">
                <a:solidFill>
                  <a:srgbClr val="215968"/>
                </a:solidFill>
                <a:latin typeface="Calibri" charset="0"/>
              </a:rPr>
              <a:t>elements of </a:t>
            </a:r>
            <a:r>
              <a:rPr lang="en-US" altLang="en-US" sz="1800" b="1" dirty="0">
                <a:solidFill>
                  <a:srgbClr val="215968"/>
                </a:solidFill>
                <a:latin typeface="Calibri" charset="0"/>
              </a:rPr>
              <a:t>the development agenda</a:t>
            </a:r>
            <a:r>
              <a:rPr lang="en-US" altLang="en-US" sz="1800" dirty="0">
                <a:solidFill>
                  <a:srgbClr val="215968"/>
                </a:solidFill>
                <a:latin typeface="Calibri" charset="0"/>
              </a:rPr>
              <a:t>.</a:t>
            </a:r>
            <a:endParaRPr lang="en-US" altLang="en-US" sz="1800" dirty="0">
              <a:latin typeface="Calibri" charset="0"/>
            </a:endParaRPr>
          </a:p>
          <a:p>
            <a:pPr marL="228600" indent="-215900">
              <a:spcBef>
                <a:spcPts val="400"/>
              </a:spcBef>
              <a:buClr>
                <a:srgbClr val="2865A2"/>
              </a:buClr>
              <a:buSzPct val="120000"/>
              <a:buFont typeface="Wingdings" charset="2"/>
              <a:buChar char="§"/>
              <a:defRPr/>
            </a:pPr>
            <a:r>
              <a:rPr lang="en-US" altLang="en-US" sz="1800" dirty="0">
                <a:solidFill>
                  <a:srgbClr val="215968"/>
                </a:solidFill>
                <a:latin typeface="Calibri" charset="0"/>
              </a:rPr>
              <a:t>Despite improvement, </a:t>
            </a:r>
            <a:r>
              <a:rPr lang="en-US" altLang="en-US" sz="1800" b="1" dirty="0">
                <a:solidFill>
                  <a:srgbClr val="215968"/>
                </a:solidFill>
                <a:latin typeface="Calibri" charset="0"/>
              </a:rPr>
              <a:t>critical data </a:t>
            </a:r>
            <a:r>
              <a:rPr lang="en-US" altLang="en-US" sz="1800" dirty="0">
                <a:solidFill>
                  <a:srgbClr val="215968"/>
                </a:solidFill>
                <a:latin typeface="Calibri" charset="0"/>
              </a:rPr>
              <a:t>for informed policy making on development </a:t>
            </a:r>
            <a:r>
              <a:rPr lang="en-US" altLang="en-US" sz="1800" b="1" dirty="0">
                <a:solidFill>
                  <a:srgbClr val="215968"/>
                </a:solidFill>
                <a:latin typeface="Calibri" charset="0"/>
              </a:rPr>
              <a:t>are still lacking</a:t>
            </a:r>
            <a:r>
              <a:rPr lang="en-US" altLang="en-US" sz="1800" dirty="0">
                <a:solidFill>
                  <a:srgbClr val="215968"/>
                </a:solidFill>
                <a:latin typeface="Calibri" charset="0"/>
              </a:rPr>
              <a:t>.</a:t>
            </a:r>
            <a:endParaRPr lang="en-US" altLang="en-US" sz="1800" dirty="0">
              <a:latin typeface="Calibri" charset="0"/>
            </a:endParaRPr>
          </a:p>
          <a:p>
            <a:pPr marL="228600" indent="-215900">
              <a:spcBef>
                <a:spcPts val="400"/>
              </a:spcBef>
              <a:buClr>
                <a:srgbClr val="2865A2"/>
              </a:buClr>
              <a:buSzPct val="120000"/>
              <a:buFont typeface="Wingdings" charset="2"/>
              <a:buChar char="§"/>
              <a:defRPr/>
            </a:pPr>
            <a:r>
              <a:rPr lang="en-US" altLang="en-US" sz="1800" b="1" dirty="0">
                <a:solidFill>
                  <a:srgbClr val="215968"/>
                </a:solidFill>
                <a:latin typeface="Calibri" charset="0"/>
              </a:rPr>
              <a:t>New technology </a:t>
            </a:r>
            <a:r>
              <a:rPr lang="en-US" altLang="en-US" sz="1800" dirty="0">
                <a:solidFill>
                  <a:srgbClr val="215968"/>
                </a:solidFill>
                <a:latin typeface="Calibri" charset="0"/>
              </a:rPr>
              <a:t>is changing the </a:t>
            </a:r>
            <a:r>
              <a:rPr lang="en-US" altLang="en-US" sz="1800" b="1" dirty="0">
                <a:solidFill>
                  <a:srgbClr val="215968"/>
                </a:solidFill>
                <a:latin typeface="Calibri" charset="0"/>
              </a:rPr>
              <a:t>way data are collected </a:t>
            </a:r>
            <a:r>
              <a:rPr lang="en-US" altLang="en-US" sz="1800" dirty="0">
                <a:solidFill>
                  <a:srgbClr val="215968"/>
                </a:solidFill>
                <a:latin typeface="Calibri" charset="0"/>
              </a:rPr>
              <a:t>and disseminated.</a:t>
            </a:r>
            <a:endParaRPr lang="en-US" altLang="en-US" sz="1800" dirty="0">
              <a:latin typeface="Calibri" charset="0"/>
            </a:endParaRPr>
          </a:p>
          <a:p>
            <a:pPr marL="228600" indent="-215900">
              <a:spcBef>
                <a:spcPts val="400"/>
              </a:spcBef>
              <a:buClr>
                <a:srgbClr val="2865A2"/>
              </a:buClr>
              <a:buSzPct val="120000"/>
              <a:buFont typeface="Wingdings" charset="2"/>
              <a:buChar char="§"/>
              <a:defRPr/>
            </a:pPr>
            <a:r>
              <a:rPr lang="en-US" altLang="en-US" sz="1800" dirty="0">
                <a:solidFill>
                  <a:srgbClr val="215968"/>
                </a:solidFill>
                <a:latin typeface="Calibri" charset="0"/>
              </a:rPr>
              <a:t>Data should be </a:t>
            </a:r>
            <a:r>
              <a:rPr lang="en-US" altLang="en-US" sz="1800" b="1" dirty="0">
                <a:solidFill>
                  <a:srgbClr val="215968"/>
                </a:solidFill>
                <a:latin typeface="Calibri" charset="0"/>
              </a:rPr>
              <a:t>open</a:t>
            </a:r>
            <a:r>
              <a:rPr lang="en-US" altLang="en-US" sz="1800" dirty="0">
                <a:solidFill>
                  <a:srgbClr val="215968"/>
                </a:solidFill>
                <a:latin typeface="Calibri" charset="0"/>
              </a:rPr>
              <a:t>, </a:t>
            </a:r>
            <a:r>
              <a:rPr lang="en-US" altLang="en-US" sz="1800" b="1" dirty="0">
                <a:solidFill>
                  <a:srgbClr val="215968"/>
                </a:solidFill>
                <a:latin typeface="Calibri" charset="0"/>
              </a:rPr>
              <a:t>easily accessible </a:t>
            </a:r>
            <a:r>
              <a:rPr lang="en-US" altLang="en-US" sz="1800" dirty="0">
                <a:solidFill>
                  <a:srgbClr val="215968"/>
                </a:solidFill>
                <a:latin typeface="Calibri" charset="0"/>
              </a:rPr>
              <a:t>and </a:t>
            </a:r>
            <a:r>
              <a:rPr lang="en-US" altLang="en-US" sz="1800" b="1" dirty="0">
                <a:solidFill>
                  <a:srgbClr val="215968"/>
                </a:solidFill>
                <a:latin typeface="Calibri" charset="0"/>
              </a:rPr>
              <a:t>effective for decision-­‐making.</a:t>
            </a:r>
            <a:endParaRPr lang="en-US" altLang="en-US" sz="1800" b="1" dirty="0"/>
          </a:p>
        </p:txBody>
      </p:sp>
      <p:sp>
        <p:nvSpPr>
          <p:cNvPr id="23557" name="Rectangle 7"/>
          <p:cNvSpPr>
            <a:spLocks noChangeArrowheads="1"/>
          </p:cNvSpPr>
          <p:nvPr/>
        </p:nvSpPr>
        <p:spPr bwMode="auto">
          <a:xfrm>
            <a:off x="5805489" y="4886344"/>
            <a:ext cx="1981199"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r>
              <a:rPr lang="en-US" altLang="en-US" sz="1200" i="1">
                <a:solidFill>
                  <a:srgbClr val="211D1E"/>
                </a:solidFill>
                <a:latin typeface="Calibri" charset="0"/>
              </a:rPr>
              <a:t>First UN World Data Forum </a:t>
            </a:r>
            <a:br>
              <a:rPr lang="en-US" altLang="en-US" sz="1200" i="1">
                <a:solidFill>
                  <a:srgbClr val="211D1E"/>
                </a:solidFill>
                <a:latin typeface="Calibri" charset="0"/>
              </a:rPr>
            </a:br>
            <a:r>
              <a:rPr lang="en-US" altLang="en-US" sz="1200" i="1">
                <a:solidFill>
                  <a:srgbClr val="211D1E"/>
                </a:solidFill>
                <a:latin typeface="Calibri" charset="0"/>
              </a:rPr>
              <a:t>on Sustainable Development </a:t>
            </a:r>
            <a:br>
              <a:rPr lang="en-US" altLang="en-US" sz="1200" i="1">
                <a:solidFill>
                  <a:srgbClr val="211D1E"/>
                </a:solidFill>
                <a:latin typeface="Calibri" charset="0"/>
              </a:rPr>
            </a:br>
            <a:r>
              <a:rPr lang="en-US" altLang="en-US" sz="1200" i="1">
                <a:solidFill>
                  <a:srgbClr val="211D1E"/>
                </a:solidFill>
                <a:latin typeface="Calibri" charset="0"/>
              </a:rPr>
              <a:t>Data </a:t>
            </a:r>
            <a:br>
              <a:rPr lang="en-US" altLang="en-US" sz="1200" i="1">
                <a:solidFill>
                  <a:srgbClr val="211D1E"/>
                </a:solidFill>
                <a:latin typeface="Calibri" charset="0"/>
              </a:rPr>
            </a:br>
            <a:r>
              <a:rPr lang="en-US" altLang="en-US" sz="1200" i="1">
                <a:solidFill>
                  <a:srgbClr val="211D1E"/>
                </a:solidFill>
                <a:latin typeface="Calibri" charset="0"/>
              </a:rPr>
              <a:t>15-18 January 2017</a:t>
            </a:r>
            <a:br>
              <a:rPr lang="en-US" altLang="en-US" sz="1200" i="1">
                <a:solidFill>
                  <a:srgbClr val="211D1E"/>
                </a:solidFill>
                <a:latin typeface="Calibri" charset="0"/>
              </a:rPr>
            </a:br>
            <a:r>
              <a:rPr lang="en-US" altLang="en-US" sz="1200" i="1">
                <a:solidFill>
                  <a:srgbClr val="211D1E"/>
                </a:solidFill>
                <a:latin typeface="Calibri" charset="0"/>
              </a:rPr>
              <a:t>Cape Town, South Africa. </a:t>
            </a:r>
            <a:endParaRPr lang="en-US" altLang="en-US" sz="1200" i="1">
              <a:latin typeface="Calibri" charset="0"/>
            </a:endParaRPr>
          </a:p>
        </p:txBody>
      </p:sp>
      <p:sp>
        <p:nvSpPr>
          <p:cNvPr id="9" name="Rounded Rectangle 8"/>
          <p:cNvSpPr/>
          <p:nvPr/>
        </p:nvSpPr>
        <p:spPr>
          <a:xfrm>
            <a:off x="52388" y="3548494"/>
            <a:ext cx="8999537" cy="1064414"/>
          </a:xfrm>
          <a:prstGeom prst="roundRect">
            <a:avLst/>
          </a:prstGeom>
          <a:solidFill>
            <a:schemeClr val="accent5">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anchor="ctr"/>
          <a:lstStyle/>
          <a:p>
            <a:pPr algn="ctr" fontAlgn="auto">
              <a:spcBef>
                <a:spcPts val="0"/>
              </a:spcBef>
              <a:spcAft>
                <a:spcPts val="0"/>
              </a:spcAft>
              <a:defRPr/>
            </a:pPr>
            <a:r>
              <a:rPr lang="en-US" dirty="0">
                <a:latin typeface="Calibri" panose="020F0502020204030204" pitchFamily="34" charset="0"/>
              </a:rPr>
              <a:t>A World That Counts: </a:t>
            </a:r>
            <a:r>
              <a:rPr lang="en-US" b="1" dirty="0" err="1">
                <a:latin typeface="Calibri" panose="020F0502020204030204" pitchFamily="34" charset="0"/>
              </a:rPr>
              <a:t>Mobilising</a:t>
            </a:r>
            <a:r>
              <a:rPr lang="en-US" b="1" dirty="0">
                <a:latin typeface="Calibri" panose="020F0502020204030204" pitchFamily="34" charset="0"/>
              </a:rPr>
              <a:t> the Data Revolution for Sustainable Development</a:t>
            </a:r>
            <a:r>
              <a:rPr lang="en-US" dirty="0">
                <a:latin typeface="Calibri" panose="020F0502020204030204" pitchFamily="34" charset="0"/>
              </a:rPr>
              <a:t>, Nov. 2014 </a:t>
            </a:r>
          </a:p>
          <a:p>
            <a:pPr algn="ctr" fontAlgn="auto">
              <a:spcBef>
                <a:spcPts val="300"/>
              </a:spcBef>
              <a:spcAft>
                <a:spcPts val="0"/>
              </a:spcAft>
              <a:defRPr/>
            </a:pPr>
            <a:r>
              <a:rPr lang="en-US" sz="1600" i="1" dirty="0">
                <a:latin typeface="Calibri" panose="020F0502020204030204" pitchFamily="34" charset="0"/>
              </a:rPr>
              <a:t>UN SG Independent Expert Advisory Group on data revolution for sustainable development</a:t>
            </a:r>
            <a:endParaRPr lang="en-US" sz="1200" i="1" dirty="0">
              <a:latin typeface="Calibri" panose="020F0502020204030204" pitchFamily="34" charset="0"/>
            </a:endParaRPr>
          </a:p>
        </p:txBody>
      </p:sp>
      <p:sp>
        <p:nvSpPr>
          <p:cNvPr id="23559" name="object 2"/>
          <p:cNvSpPr>
            <a:spLocks noChangeAspect="1"/>
          </p:cNvSpPr>
          <p:nvPr/>
        </p:nvSpPr>
        <p:spPr bwMode="auto">
          <a:xfrm>
            <a:off x="6405774" y="56299"/>
            <a:ext cx="2646152" cy="3594979"/>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endParaRPr lang="en-US" altLang="en-US"/>
          </a:p>
        </p:txBody>
      </p:sp>
      <p:sp>
        <p:nvSpPr>
          <p:cNvPr id="10" name="TextBox 9"/>
          <p:cNvSpPr txBox="1"/>
          <p:nvPr/>
        </p:nvSpPr>
        <p:spPr>
          <a:xfrm>
            <a:off x="142876" y="4653394"/>
            <a:ext cx="5662613" cy="1579920"/>
          </a:xfrm>
          <a:prstGeom prst="rect">
            <a:avLst/>
          </a:prstGeom>
          <a:solidFill>
            <a:schemeClr val="accent5">
              <a:lumMod val="40000"/>
              <a:lumOff val="60000"/>
            </a:schemeClr>
          </a:solidFill>
        </p:spPr>
        <p:txBody>
          <a:bodyPr rIns="36000">
            <a:spAutoFit/>
          </a:bodyPr>
          <a:lstStyle>
            <a:lvl1pPr marL="298450" indent="-285750">
              <a:tabLst>
                <a:tab pos="298450" algn="l"/>
              </a:tabLst>
              <a:defRPr sz="2400">
                <a:solidFill>
                  <a:schemeClr val="tx1"/>
                </a:solidFill>
                <a:latin typeface="Verdana" charset="0"/>
                <a:ea typeface="MS PGothic" charset="-128"/>
              </a:defRPr>
            </a:lvl1pPr>
            <a:lvl2pPr marL="742950" indent="-285750">
              <a:tabLst>
                <a:tab pos="298450" algn="l"/>
              </a:tabLst>
              <a:defRPr sz="2400">
                <a:solidFill>
                  <a:schemeClr val="tx1"/>
                </a:solidFill>
                <a:latin typeface="Verdana" charset="0"/>
                <a:ea typeface="MS PGothic" charset="-128"/>
              </a:defRPr>
            </a:lvl2pPr>
            <a:lvl3pPr marL="1143000" indent="-228600">
              <a:tabLst>
                <a:tab pos="298450" algn="l"/>
              </a:tabLst>
              <a:defRPr sz="2400">
                <a:solidFill>
                  <a:schemeClr val="tx1"/>
                </a:solidFill>
                <a:latin typeface="Verdana" charset="0"/>
                <a:ea typeface="MS PGothic" charset="-128"/>
              </a:defRPr>
            </a:lvl3pPr>
            <a:lvl4pPr marL="1600200" indent="-228600">
              <a:tabLst>
                <a:tab pos="298450" algn="l"/>
              </a:tabLst>
              <a:defRPr sz="2400">
                <a:solidFill>
                  <a:schemeClr val="tx1"/>
                </a:solidFill>
                <a:latin typeface="Verdana" charset="0"/>
                <a:ea typeface="MS PGothic" charset="-128"/>
              </a:defRPr>
            </a:lvl4pPr>
            <a:lvl5pPr marL="2057400" indent="-228600">
              <a:tabLst>
                <a:tab pos="298450" algn="l"/>
              </a:tabLst>
              <a:defRPr sz="2400">
                <a:solidFill>
                  <a:schemeClr val="tx1"/>
                </a:solidFill>
                <a:latin typeface="Verdana" charset="0"/>
                <a:ea typeface="MS PGothic" charset="-128"/>
              </a:defRPr>
            </a:lvl5pPr>
            <a:lvl6pPr marL="25146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6pPr>
            <a:lvl7pPr marL="29718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7pPr>
            <a:lvl8pPr marL="34290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8pPr>
            <a:lvl9pPr marL="38862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9pPr>
          </a:lstStyle>
          <a:p>
            <a:pPr marL="228600" indent="-215900">
              <a:spcBef>
                <a:spcPts val="400"/>
              </a:spcBef>
              <a:buClr>
                <a:srgbClr val="2865A2"/>
              </a:buClr>
              <a:buSzPct val="120000"/>
              <a:buFont typeface="Wingdings" charset="2"/>
              <a:buChar char="§"/>
              <a:tabLst>
                <a:tab pos="215900" algn="l"/>
              </a:tabLst>
              <a:defRPr/>
            </a:pPr>
            <a:r>
              <a:rPr lang="en-US" altLang="en-US" sz="1800" b="1" dirty="0">
                <a:solidFill>
                  <a:srgbClr val="215968"/>
                </a:solidFill>
                <a:latin typeface="Calibri" charset="0"/>
              </a:rPr>
              <a:t>Global Action Plan for Sustainable Development Data </a:t>
            </a:r>
            <a:r>
              <a:rPr lang="en-US" altLang="en-US" sz="1800" dirty="0">
                <a:solidFill>
                  <a:srgbClr val="215968"/>
                </a:solidFill>
                <a:latin typeface="Calibri" charset="0"/>
              </a:rPr>
              <a:t>launched at UN WDF in Jan </a:t>
            </a:r>
            <a:r>
              <a:rPr lang="en-US" altLang="en-US" sz="1800">
                <a:solidFill>
                  <a:srgbClr val="215968"/>
                </a:solidFill>
                <a:latin typeface="Calibri" charset="0"/>
              </a:rPr>
              <a:t>2017 .</a:t>
            </a:r>
            <a:endParaRPr lang="en-US" altLang="en-US" sz="1800" dirty="0">
              <a:solidFill>
                <a:srgbClr val="215968"/>
              </a:solidFill>
              <a:latin typeface="Calibri" charset="0"/>
            </a:endParaRPr>
          </a:p>
          <a:p>
            <a:pPr marL="228600" indent="-215900">
              <a:spcBef>
                <a:spcPts val="400"/>
              </a:spcBef>
              <a:buClr>
                <a:srgbClr val="2865A2"/>
              </a:buClr>
              <a:buSzPct val="120000"/>
              <a:buFont typeface="Wingdings" charset="2"/>
              <a:buChar char="§"/>
              <a:tabLst>
                <a:tab pos="215900" algn="l"/>
              </a:tabLst>
              <a:defRPr/>
            </a:pPr>
            <a:r>
              <a:rPr lang="en-US" altLang="en-US" sz="1800" b="1" dirty="0">
                <a:solidFill>
                  <a:srgbClr val="215968"/>
                </a:solidFill>
                <a:latin typeface="Calibri" charset="0"/>
              </a:rPr>
              <a:t>modernizing NSOs </a:t>
            </a:r>
            <a:r>
              <a:rPr lang="en-US" altLang="en-US" sz="1800" dirty="0">
                <a:solidFill>
                  <a:srgbClr val="215968"/>
                </a:solidFill>
                <a:latin typeface="Calibri" charset="0"/>
              </a:rPr>
              <a:t>is essential to achieving the 2030 SDGs.</a:t>
            </a:r>
          </a:p>
          <a:p>
            <a:pPr marL="228600" indent="-215900">
              <a:spcBef>
                <a:spcPts val="400"/>
              </a:spcBef>
              <a:buClr>
                <a:srgbClr val="2865A2"/>
              </a:buClr>
              <a:buSzPct val="120000"/>
              <a:buFont typeface="Wingdings" charset="2"/>
              <a:buChar char="§"/>
              <a:tabLst>
                <a:tab pos="215900" algn="l"/>
              </a:tabLst>
              <a:defRPr/>
            </a:pPr>
            <a:r>
              <a:rPr lang="en-US" altLang="en-US" sz="1800" b="1" dirty="0">
                <a:solidFill>
                  <a:srgbClr val="215968"/>
                </a:solidFill>
                <a:latin typeface="Calibri" charset="0"/>
              </a:rPr>
              <a:t>Integrating geospatial and statistical data </a:t>
            </a:r>
            <a:r>
              <a:rPr lang="en-US" altLang="en-US" sz="1800" dirty="0">
                <a:solidFill>
                  <a:srgbClr val="215968"/>
                </a:solidFill>
                <a:latin typeface="Calibri" charset="0"/>
              </a:rPr>
              <a:t>is a necessity.</a:t>
            </a:r>
          </a:p>
        </p:txBody>
      </p:sp>
      <p:sp>
        <p:nvSpPr>
          <p:cNvPr id="11" name="Title 2"/>
          <p:cNvSpPr>
            <a:spLocks noGrp="1"/>
          </p:cNvSpPr>
          <p:nvPr>
            <p:ph type="title" idx="4294967295"/>
          </p:nvPr>
        </p:nvSpPr>
        <p:spPr>
          <a:xfrm>
            <a:off x="173356" y="110350"/>
            <a:ext cx="7173913" cy="769938"/>
          </a:xfrm>
        </p:spPr>
        <p:txBody>
          <a:bodyPr/>
          <a:lstStyle/>
          <a:p>
            <a:r>
              <a:rPr lang="en-US" altLang="en-US" sz="2400" b="1" i="1" dirty="0" err="1">
                <a:latin typeface="Verdana" charset="0"/>
                <a:ea typeface="MS PGothic" charset="-128"/>
                <a:cs typeface="Verdana" charset="0"/>
              </a:rPr>
              <a:t>Mobilising</a:t>
            </a:r>
            <a:r>
              <a:rPr lang="en-US" altLang="en-US" sz="2400" b="1" i="1" dirty="0">
                <a:latin typeface="Verdana" charset="0"/>
                <a:ea typeface="MS PGothic" charset="-128"/>
                <a:cs typeface="Verdana" charset="0"/>
              </a:rPr>
              <a:t> the data revolution </a:t>
            </a:r>
            <a:r>
              <a:rPr lang="en-US" altLang="en-US" sz="2400" dirty="0">
                <a:latin typeface="Verdana" charset="0"/>
                <a:ea typeface="MS PGothic" charset="-128"/>
                <a:cs typeface="Verdana" charset="0"/>
              </a:rPr>
              <a:t/>
            </a:r>
            <a:br>
              <a:rPr lang="en-US" altLang="en-US" sz="2400" dirty="0">
                <a:latin typeface="Verdana" charset="0"/>
                <a:ea typeface="MS PGothic" charset="-128"/>
                <a:cs typeface="Verdana" charset="0"/>
              </a:rPr>
            </a:br>
            <a:r>
              <a:rPr lang="en-US" altLang="en-US" sz="2000" i="1" dirty="0">
                <a:latin typeface="Verdana" charset="0"/>
                <a:ea typeface="MS PGothic" charset="-128"/>
                <a:cs typeface="Verdana" charset="0"/>
              </a:rPr>
              <a:t>Sustained data for sustainable development</a:t>
            </a:r>
          </a:p>
        </p:txBody>
      </p:sp>
    </p:spTree>
    <p:extLst>
      <p:ext uri="{BB962C8B-B14F-4D97-AF65-F5344CB8AC3E}">
        <p14:creationId xmlns:p14="http://schemas.microsoft.com/office/powerpoint/2010/main" val="99521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80663F-FC58-4E00-8BCA-2C43DCFB947A}"/>
              </a:ext>
            </a:extLst>
          </p:cNvPr>
          <p:cNvPicPr>
            <a:picLocks/>
          </p:cNvPicPr>
          <p:nvPr/>
        </p:nvPicPr>
        <p:blipFill rotWithShape="1">
          <a:blip r:embed="rId3"/>
          <a:srcRect l="18096" t="-3028" b="2172"/>
          <a:stretch/>
        </p:blipFill>
        <p:spPr>
          <a:xfrm>
            <a:off x="0" y="-271699"/>
            <a:ext cx="9174480" cy="7282099"/>
          </a:xfrm>
          <a:prstGeom prst="rect">
            <a:avLst/>
          </a:prstGeom>
        </p:spPr>
      </p:pic>
      <p:pic>
        <p:nvPicPr>
          <p:cNvPr id="8" name="Picture 2" descr="Related image">
            <a:extLst>
              <a:ext uri="{FF2B5EF4-FFF2-40B4-BE49-F238E27FC236}">
                <a16:creationId xmlns:a16="http://schemas.microsoft.com/office/drawing/2014/main" id="{BFB2F846-2332-4DFA-B21E-A13367EB1AB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96849" y="6289638"/>
            <a:ext cx="1042045" cy="412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esa logo png">
            <a:extLst>
              <a:ext uri="{FF2B5EF4-FFF2-40B4-BE49-F238E27FC236}">
                <a16:creationId xmlns:a16="http://schemas.microsoft.com/office/drawing/2014/main" id="{DACFEBEC-7A8F-48E0-9010-9EEBB858AC3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30651" y="6210126"/>
            <a:ext cx="1157784" cy="5716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7F41C2E-F2C8-428C-B99B-8527A01513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066413">
            <a:off x="459201" y="585609"/>
            <a:ext cx="3551595" cy="5130406"/>
          </a:xfrm>
          <a:prstGeom prst="rect">
            <a:avLst/>
          </a:prstGeom>
          <a:effectLst>
            <a:outerShdw blurRad="50800" dist="76200" dir="2700000" algn="tl" rotWithShape="0">
              <a:prstClr val="black">
                <a:alpha val="40000"/>
              </a:prstClr>
            </a:outerShdw>
          </a:effectLst>
        </p:spPr>
      </p:pic>
      <p:sp>
        <p:nvSpPr>
          <p:cNvPr id="12" name="Rectangle 11">
            <a:extLst>
              <a:ext uri="{FF2B5EF4-FFF2-40B4-BE49-F238E27FC236}">
                <a16:creationId xmlns:a16="http://schemas.microsoft.com/office/drawing/2014/main" id="{47FE3AE7-2D6A-4AA4-BBAB-6CF815945206}"/>
              </a:ext>
            </a:extLst>
          </p:cNvPr>
          <p:cNvSpPr/>
          <p:nvPr/>
        </p:nvSpPr>
        <p:spPr>
          <a:xfrm>
            <a:off x="4416170" y="1229061"/>
            <a:ext cx="4572265" cy="3477875"/>
          </a:xfrm>
          <a:prstGeom prst="rect">
            <a:avLst/>
          </a:prstGeom>
        </p:spPr>
        <p:txBody>
          <a:bodyPr wrap="square">
            <a:spAutoFit/>
          </a:bodyPr>
          <a:lstStyle/>
          <a:p>
            <a:pPr marL="167879" indent="-167879"/>
            <a:r>
              <a:rPr lang="en-US" sz="2000" dirty="0">
                <a:solidFill>
                  <a:schemeClr val="bg1"/>
                </a:solidFill>
                <a:latin typeface="Calibri" charset="0"/>
                <a:ea typeface="Calibri" charset="0"/>
                <a:cs typeface="Calibri" charset="0"/>
              </a:rPr>
              <a:t>“</a:t>
            </a:r>
            <a:r>
              <a:rPr lang="en-US" sz="2000" i="1" dirty="0">
                <a:solidFill>
                  <a:schemeClr val="bg1"/>
                </a:solidFill>
                <a:latin typeface="Calibri" charset="0"/>
                <a:ea typeface="Calibri" charset="0"/>
                <a:cs typeface="Calibri" charset="0"/>
              </a:rPr>
              <a:t>The integration of statistics, geospatial information, </a:t>
            </a:r>
            <a:r>
              <a:rPr lang="en-US" sz="2000" b="1" i="1" dirty="0">
                <a:solidFill>
                  <a:srgbClr val="FFC000"/>
                </a:solidFill>
                <a:latin typeface="Calibri" charset="0"/>
                <a:ea typeface="Calibri" charset="0"/>
                <a:cs typeface="Calibri" charset="0"/>
              </a:rPr>
              <a:t>Earth observations</a:t>
            </a:r>
            <a:r>
              <a:rPr lang="en-US" sz="2000" i="1" dirty="0">
                <a:solidFill>
                  <a:schemeClr val="bg1"/>
                </a:solidFill>
                <a:latin typeface="Calibri" charset="0"/>
                <a:ea typeface="Calibri" charset="0"/>
                <a:cs typeface="Calibri" charset="0"/>
              </a:rPr>
              <a:t>, and other sources of Big Data, </a:t>
            </a:r>
            <a:r>
              <a:rPr lang="en-US" sz="2000" b="1" i="1" dirty="0">
                <a:solidFill>
                  <a:srgbClr val="FFC000"/>
                </a:solidFill>
                <a:latin typeface="Calibri" charset="0"/>
                <a:ea typeface="Calibri" charset="0"/>
                <a:cs typeface="Calibri" charset="0"/>
              </a:rPr>
              <a:t>combined with new emerging technologies</a:t>
            </a:r>
            <a:r>
              <a:rPr lang="en-US" sz="2000" i="1" dirty="0">
                <a:solidFill>
                  <a:schemeClr val="bg1"/>
                </a:solidFill>
                <a:latin typeface="Calibri" charset="0"/>
                <a:ea typeface="Calibri" charset="0"/>
                <a:cs typeface="Calibri" charset="0"/>
              </a:rPr>
              <a:t>, analytics and processes, are </a:t>
            </a:r>
            <a:r>
              <a:rPr lang="en-US" sz="2000" b="1" i="1" dirty="0">
                <a:solidFill>
                  <a:schemeClr val="bg1"/>
                </a:solidFill>
                <a:latin typeface="Calibri" charset="0"/>
                <a:ea typeface="Calibri" charset="0"/>
                <a:cs typeface="Calibri" charset="0"/>
              </a:rPr>
              <a:t>becoming </a:t>
            </a:r>
            <a:r>
              <a:rPr lang="en-US" sz="2000" b="1" i="1" dirty="0">
                <a:solidFill>
                  <a:srgbClr val="FFC000"/>
                </a:solidFill>
                <a:latin typeface="Calibri" charset="0"/>
                <a:ea typeface="Calibri" charset="0"/>
                <a:cs typeface="Calibri" charset="0"/>
              </a:rPr>
              <a:t>a fundamental requirement for countries</a:t>
            </a:r>
            <a:r>
              <a:rPr lang="en-US" sz="2000" i="1" dirty="0">
                <a:solidFill>
                  <a:srgbClr val="FFC000"/>
                </a:solidFill>
                <a:latin typeface="Calibri" charset="0"/>
                <a:ea typeface="Calibri" charset="0"/>
                <a:cs typeface="Calibri" charset="0"/>
              </a:rPr>
              <a:t> </a:t>
            </a:r>
            <a:r>
              <a:rPr lang="en-US" sz="2000" i="1" dirty="0">
                <a:solidFill>
                  <a:schemeClr val="bg1"/>
                </a:solidFill>
                <a:latin typeface="Calibri" charset="0"/>
                <a:ea typeface="Calibri" charset="0"/>
                <a:cs typeface="Calibri" charset="0"/>
              </a:rPr>
              <a:t>to measure and monitor local to global sustainable development policies and programs</a:t>
            </a:r>
            <a:r>
              <a:rPr lang="en-US" sz="2000" dirty="0">
                <a:solidFill>
                  <a:schemeClr val="bg1"/>
                </a:solidFill>
                <a:latin typeface="Calibri" charset="0"/>
                <a:ea typeface="Calibri" charset="0"/>
                <a:cs typeface="Calibri" charset="0"/>
              </a:rPr>
              <a:t>”</a:t>
            </a:r>
          </a:p>
          <a:p>
            <a:pPr algn="r"/>
            <a:endParaRPr lang="en-US" sz="2000" dirty="0">
              <a:solidFill>
                <a:schemeClr val="bg1"/>
              </a:solidFill>
            </a:endParaRPr>
          </a:p>
          <a:p>
            <a:pPr algn="r"/>
            <a:r>
              <a:rPr lang="en-US" sz="2000" b="1" i="1" dirty="0">
                <a:solidFill>
                  <a:srgbClr val="FFC000"/>
                </a:solidFill>
                <a:latin typeface="Calibri" charset="0"/>
                <a:ea typeface="Calibri" charset="0"/>
                <a:cs typeface="Calibri" charset="0"/>
              </a:rPr>
              <a:t>UN-GGIM co-chairs</a:t>
            </a:r>
          </a:p>
        </p:txBody>
      </p:sp>
      <p:sp>
        <p:nvSpPr>
          <p:cNvPr id="2" name="Rectangle 1"/>
          <p:cNvSpPr/>
          <p:nvPr/>
        </p:nvSpPr>
        <p:spPr>
          <a:xfrm>
            <a:off x="1698314" y="6207695"/>
            <a:ext cx="4572000" cy="338554"/>
          </a:xfrm>
          <a:prstGeom prst="rect">
            <a:avLst/>
          </a:prstGeom>
        </p:spPr>
        <p:txBody>
          <a:bodyPr>
            <a:spAutoFit/>
          </a:bodyPr>
          <a:lstStyle/>
          <a:p>
            <a:r>
              <a:rPr lang="en-US" sz="1600" dirty="0">
                <a:solidFill>
                  <a:schemeClr val="bg1"/>
                </a:solidFill>
                <a:hlinkClick r:id="rId7"/>
              </a:rPr>
              <a:t>http://eohandbook.com/sdg/</a:t>
            </a:r>
            <a:r>
              <a:rPr lang="en-US" sz="1600" dirty="0">
                <a:solidFill>
                  <a:schemeClr val="bg1"/>
                </a:solidFill>
              </a:rPr>
              <a:t> </a:t>
            </a:r>
          </a:p>
        </p:txBody>
      </p:sp>
    </p:spTree>
    <p:extLst>
      <p:ext uri="{BB962C8B-B14F-4D97-AF65-F5344CB8AC3E}">
        <p14:creationId xmlns:p14="http://schemas.microsoft.com/office/powerpoint/2010/main" val="103316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5240" y="152400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1006" r="15502"/>
          <a:stretch/>
        </p:blipFill>
        <p:spPr bwMode="auto">
          <a:xfrm>
            <a:off x="-1" y="0"/>
            <a:ext cx="9159241" cy="7010400"/>
          </a:xfrm>
          <a:prstGeom prst="rect">
            <a:avLst/>
          </a:prstGeom>
          <a:solidFill>
            <a:schemeClr val="bg1"/>
          </a:solidFill>
          <a:ln>
            <a:noFill/>
          </a:ln>
          <a:extLst/>
        </p:spPr>
      </p:pic>
      <p:grpSp>
        <p:nvGrpSpPr>
          <p:cNvPr id="18" name="Gruppieren 17"/>
          <p:cNvGrpSpPr>
            <a:grpSpLocks noChangeAspect="1"/>
          </p:cNvGrpSpPr>
          <p:nvPr/>
        </p:nvGrpSpPr>
        <p:grpSpPr>
          <a:xfrm>
            <a:off x="286398" y="703800"/>
            <a:ext cx="1373685" cy="5925600"/>
            <a:chOff x="178829" y="1931382"/>
            <a:chExt cx="945666" cy="4079273"/>
          </a:xfrm>
        </p:grpSpPr>
        <p:pic>
          <p:nvPicPr>
            <p:cNvPr id="19" name="Picture 50"/>
            <p:cNvPicPr/>
            <p:nvPr/>
          </p:nvPicPr>
          <p:blipFill>
            <a:blip r:embed="rId4" cstate="print">
              <a:extLst>
                <a:ext uri="{28A0092B-C50C-407E-A947-70E740481C1C}">
                  <a14:useLocalDpi xmlns:a14="http://schemas.microsoft.com/office/drawing/2010/main"/>
                </a:ext>
              </a:extLst>
            </a:blip>
            <a:srcRect/>
            <a:stretch>
              <a:fillRect/>
            </a:stretch>
          </p:blipFill>
          <p:spPr bwMode="auto">
            <a:xfrm>
              <a:off x="178830" y="1931382"/>
              <a:ext cx="945664" cy="702982"/>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0" name="Picture 9" descr="http://due.esrin.esa.int/meetings/LogoImages/20120329131541.jpeg"/>
            <p:cNvPicPr/>
            <p:nvPr/>
          </p:nvPicPr>
          <p:blipFill>
            <a:blip r:embed="rId5" cstate="print">
              <a:extLst>
                <a:ext uri="{28A0092B-C50C-407E-A947-70E740481C1C}">
                  <a14:useLocalDpi xmlns:a14="http://schemas.microsoft.com/office/drawing/2010/main"/>
                </a:ext>
              </a:extLst>
            </a:blip>
            <a:srcRect/>
            <a:stretch>
              <a:fillRect/>
            </a:stretch>
          </p:blipFill>
          <p:spPr bwMode="auto">
            <a:xfrm>
              <a:off x="178831" y="2802499"/>
              <a:ext cx="945664" cy="642256"/>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1" name="Picture 14" descr="http://www.aviso.oceanobs.com/uploads/tx_missionaviso/sentinel3_2.png"/>
            <p:cNvPicPr/>
            <p:nvPr/>
          </p:nvPicPr>
          <p:blipFill rotWithShape="1">
            <a:blip r:embed="rId6" cstate="screen">
              <a:extLst>
                <a:ext uri="{28A0092B-C50C-407E-A947-70E740481C1C}">
                  <a14:useLocalDpi xmlns:a14="http://schemas.microsoft.com/office/drawing/2010/main"/>
                </a:ext>
              </a:extLst>
            </a:blip>
            <a:srcRect/>
            <a:stretch/>
          </p:blipFill>
          <p:spPr bwMode="auto">
            <a:xfrm>
              <a:off x="178830" y="3608553"/>
              <a:ext cx="945664" cy="680618"/>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2"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8830" y="4468518"/>
              <a:ext cx="945664" cy="672835"/>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a:extLst/>
          </p:spPr>
        </p:pic>
        <p:pic>
          <p:nvPicPr>
            <p:cNvPr id="23" name="Grafik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8829" y="5314508"/>
              <a:ext cx="945665" cy="696147"/>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grpSp>
        <p:nvGrpSpPr>
          <p:cNvPr id="4" name="Gruppieren 3"/>
          <p:cNvGrpSpPr/>
          <p:nvPr/>
        </p:nvGrpSpPr>
        <p:grpSpPr>
          <a:xfrm>
            <a:off x="6952001" y="1928543"/>
            <a:ext cx="1871931" cy="4396057"/>
            <a:chOff x="6663610" y="1819275"/>
            <a:chExt cx="2258373" cy="4873869"/>
          </a:xfrm>
        </p:grpSpPr>
        <p:pic>
          <p:nvPicPr>
            <p:cNvPr id="12"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663611" y="1819275"/>
              <a:ext cx="2258371" cy="127033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a:extLst/>
          </p:spPr>
        </p:pic>
        <p:pic>
          <p:nvPicPr>
            <p:cNvPr id="14" name="Picture 2"/>
            <p:cNvPicPr preferRelativeResize="0">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663612" y="3607775"/>
              <a:ext cx="2258369" cy="129604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a:extLst/>
          </p:spPr>
        </p:pic>
        <p:pic>
          <p:nvPicPr>
            <p:cNvPr id="16" name="Obrázek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663610" y="5419803"/>
              <a:ext cx="2258373" cy="1273341"/>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sp>
        <p:nvSpPr>
          <p:cNvPr id="52" name="Rechteck 51"/>
          <p:cNvSpPr/>
          <p:nvPr/>
        </p:nvSpPr>
        <p:spPr>
          <a:xfrm>
            <a:off x="1708928" y="250700"/>
            <a:ext cx="1574814" cy="276999"/>
          </a:xfrm>
          <a:prstGeom prst="rect">
            <a:avLst/>
          </a:prstGeom>
          <a:ln>
            <a:noFill/>
          </a:ln>
          <a:effectLst>
            <a:outerShdw blurRad="50800" dist="38100" dir="5400000" algn="t" rotWithShape="0">
              <a:prstClr val="black">
                <a:alpha val="40000"/>
              </a:prstClr>
            </a:outerShdw>
          </a:effectLst>
        </p:spPr>
        <p:txBody>
          <a:bodyPr wrap="square">
            <a:spAutoFit/>
          </a:bodyPr>
          <a:lstStyle/>
          <a:p>
            <a:r>
              <a:rPr lang="en-US" sz="1200" b="1" dirty="0">
                <a:ln w="10541" cmpd="sng">
                  <a:solidFill>
                    <a:schemeClr val="accent1">
                      <a:lumMod val="60000"/>
                      <a:lumOff val="40000"/>
                    </a:schemeClr>
                  </a:solidFill>
                  <a:prstDash val="solid"/>
                </a:ln>
                <a:solidFill>
                  <a:schemeClr val="bg1"/>
                </a:solidFill>
                <a:latin typeface="+mj-lt"/>
              </a:rPr>
              <a:t>&gt;15 TB per day</a:t>
            </a:r>
            <a:endParaRPr lang="de-DE" sz="1200" b="1" dirty="0">
              <a:ln w="10541" cmpd="sng">
                <a:solidFill>
                  <a:schemeClr val="accent1">
                    <a:lumMod val="60000"/>
                    <a:lumOff val="40000"/>
                  </a:schemeClr>
                </a:solidFill>
                <a:prstDash val="solid"/>
              </a:ln>
              <a:solidFill>
                <a:schemeClr val="bg1"/>
              </a:solidFill>
              <a:latin typeface="+mj-lt"/>
            </a:endParaRPr>
          </a:p>
        </p:txBody>
      </p:sp>
      <p:sp>
        <p:nvSpPr>
          <p:cNvPr id="24" name="Rechteck 23"/>
          <p:cNvSpPr/>
          <p:nvPr/>
        </p:nvSpPr>
        <p:spPr>
          <a:xfrm>
            <a:off x="0" y="225623"/>
            <a:ext cx="1935473" cy="307777"/>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1400" b="1" dirty="0">
                <a:solidFill>
                  <a:schemeClr val="bg1"/>
                </a:solidFill>
                <a:latin typeface="+mj-lt"/>
                <a:cs typeface="Arial" pitchFamily="34" charset="0"/>
              </a:rPr>
              <a:t>Sentinels Fleet</a:t>
            </a:r>
          </a:p>
        </p:txBody>
      </p:sp>
      <p:sp>
        <p:nvSpPr>
          <p:cNvPr id="27" name="Rechteck 26"/>
          <p:cNvSpPr/>
          <p:nvPr/>
        </p:nvSpPr>
        <p:spPr>
          <a:xfrm>
            <a:off x="6875690" y="956195"/>
            <a:ext cx="2024551" cy="738664"/>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1400" b="1" dirty="0">
                <a:solidFill>
                  <a:schemeClr val="bg1"/>
                </a:solidFill>
                <a:latin typeface="+mj-lt"/>
                <a:cs typeface="Arial" pitchFamily="34" charset="0"/>
              </a:rPr>
              <a:t>High Performance Computing Infrastructures</a:t>
            </a:r>
          </a:p>
        </p:txBody>
      </p:sp>
      <p:sp>
        <p:nvSpPr>
          <p:cNvPr id="26" name="Rounded Rectangle 25"/>
          <p:cNvSpPr/>
          <p:nvPr/>
        </p:nvSpPr>
        <p:spPr>
          <a:xfrm>
            <a:off x="1946480" y="711286"/>
            <a:ext cx="4719124" cy="888914"/>
          </a:xfrm>
          <a:prstGeom prst="roundRect">
            <a:avLst/>
          </a:prstGeom>
          <a:solidFill>
            <a:schemeClr val="tx2">
              <a:lumMod val="50000"/>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914147"/>
            <a:r>
              <a:rPr lang="en-GB" sz="2000" b="1" dirty="0">
                <a:solidFill>
                  <a:srgbClr val="FFFFFF"/>
                </a:solidFill>
                <a:effectLst>
                  <a:outerShdw blurRad="38100" dist="38100" dir="2700000" algn="tl">
                    <a:srgbClr val="000000">
                      <a:alpha val="43137"/>
                    </a:srgbClr>
                  </a:outerShdw>
                </a:effectLst>
              </a:rPr>
              <a:t>Advent of steady </a:t>
            </a:r>
            <a:r>
              <a:rPr lang="en-GB" b="1" dirty="0">
                <a:solidFill>
                  <a:srgbClr val="FFFFFF"/>
                </a:solidFill>
                <a:effectLst>
                  <a:outerShdw blurRad="38100" dist="38100" dir="2700000" algn="tl">
                    <a:srgbClr val="000000">
                      <a:alpha val="43137"/>
                    </a:srgbClr>
                  </a:outerShdw>
                </a:effectLst>
              </a:rPr>
              <a:t>satellite</a:t>
            </a:r>
            <a:r>
              <a:rPr lang="en-GB" sz="2000" b="1" dirty="0">
                <a:solidFill>
                  <a:srgbClr val="FFFFFF"/>
                </a:solidFill>
                <a:effectLst>
                  <a:outerShdw blurRad="38100" dist="38100" dir="2700000" algn="tl">
                    <a:srgbClr val="000000">
                      <a:alpha val="43137"/>
                    </a:srgbClr>
                  </a:outerShdw>
                </a:effectLst>
              </a:rPr>
              <a:t> data streams </a:t>
            </a:r>
          </a:p>
        </p:txBody>
      </p:sp>
      <p:sp>
        <p:nvSpPr>
          <p:cNvPr id="28" name="Rounded Rectangle 27"/>
          <p:cNvSpPr/>
          <p:nvPr/>
        </p:nvSpPr>
        <p:spPr>
          <a:xfrm>
            <a:off x="1931240" y="6125400"/>
            <a:ext cx="4749604" cy="504000"/>
          </a:xfrm>
          <a:prstGeom prst="roundRect">
            <a:avLst/>
          </a:prstGeom>
          <a:solidFill>
            <a:schemeClr val="tx2">
              <a:lumMod val="50000"/>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914147"/>
            <a:r>
              <a:rPr lang="en-GB" sz="2000" b="1" dirty="0">
                <a:solidFill>
                  <a:srgbClr val="FFFFFF"/>
                </a:solidFill>
                <a:effectLst>
                  <a:outerShdw blurRad="38100" dist="38100" dir="2700000" algn="tl">
                    <a:srgbClr val="000000">
                      <a:alpha val="43137"/>
                    </a:srgbClr>
                  </a:outerShdw>
                </a:effectLst>
              </a:rPr>
              <a:t>Building on ICT advances </a:t>
            </a:r>
          </a:p>
        </p:txBody>
      </p:sp>
      <p:sp>
        <p:nvSpPr>
          <p:cNvPr id="2" name="Oval 1"/>
          <p:cNvSpPr>
            <a:spLocks noChangeAspect="1"/>
          </p:cNvSpPr>
          <p:nvPr/>
        </p:nvSpPr>
        <p:spPr>
          <a:xfrm>
            <a:off x="2376156" y="1931428"/>
            <a:ext cx="3859772" cy="3859772"/>
          </a:xfrm>
          <a:prstGeom prst="ellipse">
            <a:avLst/>
          </a:prstGeom>
          <a:solidFill>
            <a:schemeClr val="accent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2000" dirty="0" err="1"/>
              <a:t>Mobilise</a:t>
            </a:r>
            <a:r>
              <a:rPr lang="en-US" sz="2000" dirty="0"/>
              <a:t> the data revolution</a:t>
            </a:r>
          </a:p>
          <a:p>
            <a:pPr algn="ctr">
              <a:spcBef>
                <a:spcPts val="1200"/>
              </a:spcBef>
            </a:pPr>
            <a:r>
              <a:rPr lang="en-US" sz="2000" dirty="0"/>
              <a:t>for the benefits of all</a:t>
            </a:r>
          </a:p>
          <a:p>
            <a:pPr algn="ctr">
              <a:spcBef>
                <a:spcPts val="1200"/>
              </a:spcBef>
            </a:pPr>
            <a:r>
              <a:rPr lang="en-US" sz="2000" dirty="0"/>
              <a:t>leaving no one behind</a:t>
            </a:r>
          </a:p>
        </p:txBody>
      </p:sp>
    </p:spTree>
    <p:extLst>
      <p:ext uri="{BB962C8B-B14F-4D97-AF65-F5344CB8AC3E}">
        <p14:creationId xmlns:p14="http://schemas.microsoft.com/office/powerpoint/2010/main" val="24033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lded Corner 24">
            <a:extLst>
              <a:ext uri="{FF2B5EF4-FFF2-40B4-BE49-F238E27FC236}">
                <a16:creationId xmlns:a16="http://schemas.microsoft.com/office/drawing/2014/main" id="{923C3E0D-34EE-CF46-A320-6F8BB386A7F0}"/>
              </a:ext>
            </a:extLst>
          </p:cNvPr>
          <p:cNvSpPr/>
          <p:nvPr/>
        </p:nvSpPr>
        <p:spPr>
          <a:xfrm>
            <a:off x="2167620" y="1307251"/>
            <a:ext cx="1656000" cy="1260000"/>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Not enough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“fit for purpose” products</a:t>
            </a:r>
          </a:p>
        </p:txBody>
      </p:sp>
      <p:sp>
        <p:nvSpPr>
          <p:cNvPr id="4" name="Title 1"/>
          <p:cNvSpPr txBox="1">
            <a:spLocks/>
          </p:cNvSpPr>
          <p:nvPr/>
        </p:nvSpPr>
        <p:spPr bwMode="auto">
          <a:xfrm>
            <a:off x="-19843" y="153739"/>
            <a:ext cx="9180000" cy="777970"/>
          </a:xfrm>
          <a:prstGeom prst="rect">
            <a:avLst/>
          </a:prstGeom>
          <a:solidFill>
            <a:schemeClr val="accent5">
              <a:lumMod val="50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tabLst>
                <a:tab pos="5065713" algn="l"/>
              </a:tabLst>
            </a:pPr>
            <a:r>
              <a:rPr lang="en-US" sz="2000" kern="0" dirty="0">
                <a:solidFill>
                  <a:schemeClr val="accent5">
                    <a:lumMod val="60000"/>
                    <a:lumOff val="40000"/>
                  </a:schemeClr>
                </a:solidFill>
                <a:latin typeface="Verdana" panose="020B0604030504040204" pitchFamily="34" charset="0"/>
                <a:ea typeface="Verdana" panose="020B0604030504040204" pitchFamily="34" charset="0"/>
                <a:cs typeface="Verdana" panose="020B0604030504040204" pitchFamily="34" charset="0"/>
              </a:rPr>
              <a:t>Commonly stated obstacles to the scaling-up and operational use </a:t>
            </a:r>
            <a:br>
              <a:rPr lang="en-US" sz="2000" kern="0" dirty="0">
                <a:solidFill>
                  <a:schemeClr val="accent5">
                    <a:lumMod val="60000"/>
                    <a:lumOff val="40000"/>
                  </a:schemeClr>
                </a:solidFill>
                <a:latin typeface="Verdana" panose="020B0604030504040204" pitchFamily="34" charset="0"/>
                <a:ea typeface="Verdana" panose="020B0604030504040204" pitchFamily="34" charset="0"/>
                <a:cs typeface="Verdana" panose="020B0604030504040204" pitchFamily="34" charset="0"/>
              </a:rPr>
            </a:br>
            <a:r>
              <a:rPr lang="en-US" sz="2000" kern="0" dirty="0">
                <a:solidFill>
                  <a:schemeClr val="bg1"/>
                </a:solidFill>
                <a:latin typeface="Verdana" panose="020B0604030504040204" pitchFamily="34" charset="0"/>
                <a:ea typeface="Verdana" panose="020B0604030504040204" pitchFamily="34" charset="0"/>
                <a:cs typeface="Verdana" panose="020B0604030504040204" pitchFamily="34" charset="0"/>
              </a:rPr>
              <a:t>of EO in the global sustainable development agenda</a:t>
            </a:r>
            <a:endParaRPr lang="en-US" sz="2000" kern="0" dirty="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3"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lded Corner 20">
            <a:extLst>
              <a:ext uri="{FF2B5EF4-FFF2-40B4-BE49-F238E27FC236}">
                <a16:creationId xmlns:a16="http://schemas.microsoft.com/office/drawing/2014/main" id="{C5373AF8-7A95-6F45-9936-ADB04E35189C}"/>
              </a:ext>
            </a:extLst>
          </p:cNvPr>
          <p:cNvSpPr/>
          <p:nvPr/>
        </p:nvSpPr>
        <p:spPr>
          <a:xfrm>
            <a:off x="137851" y="1511576"/>
            <a:ext cx="1695564" cy="1337556"/>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Restrictive data access policies</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(including cost)</a:t>
            </a:r>
          </a:p>
        </p:txBody>
      </p:sp>
      <p:sp>
        <p:nvSpPr>
          <p:cNvPr id="22" name="Folded Corner 21">
            <a:extLst>
              <a:ext uri="{FF2B5EF4-FFF2-40B4-BE49-F238E27FC236}">
                <a16:creationId xmlns:a16="http://schemas.microsoft.com/office/drawing/2014/main" id="{97A43DA6-AB2F-6D4F-8878-6CFF4AFFC103}"/>
              </a:ext>
            </a:extLst>
          </p:cNvPr>
          <p:cNvSpPr/>
          <p:nvPr/>
        </p:nvSpPr>
        <p:spPr>
          <a:xfrm>
            <a:off x="6468232" y="1273954"/>
            <a:ext cx="2428240" cy="1469245"/>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nchorCtr="0"/>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Needs for continuity of observations and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long-term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EO programs</a:t>
            </a:r>
          </a:p>
        </p:txBody>
      </p:sp>
      <p:sp>
        <p:nvSpPr>
          <p:cNvPr id="23" name="Folded Corner 22">
            <a:extLst>
              <a:ext uri="{FF2B5EF4-FFF2-40B4-BE49-F238E27FC236}">
                <a16:creationId xmlns:a16="http://schemas.microsoft.com/office/drawing/2014/main" id="{12377669-CF5E-704D-B64E-4F7D8C4BCA94}"/>
              </a:ext>
            </a:extLst>
          </p:cNvPr>
          <p:cNvSpPr/>
          <p:nvPr/>
        </p:nvSpPr>
        <p:spPr>
          <a:xfrm>
            <a:off x="4142522" y="1722876"/>
            <a:ext cx="2105878" cy="1791214"/>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Frequency of observations insufficient to track changes at appropriate scales</a:t>
            </a:r>
          </a:p>
        </p:txBody>
      </p:sp>
      <p:sp>
        <p:nvSpPr>
          <p:cNvPr id="24" name="Folded Corner 23">
            <a:extLst>
              <a:ext uri="{FF2B5EF4-FFF2-40B4-BE49-F238E27FC236}">
                <a16:creationId xmlns:a16="http://schemas.microsoft.com/office/drawing/2014/main" id="{0B26014D-B103-6247-AF77-934F45761508}"/>
              </a:ext>
            </a:extLst>
          </p:cNvPr>
          <p:cNvSpPr/>
          <p:nvPr/>
        </p:nvSpPr>
        <p:spPr>
          <a:xfrm>
            <a:off x="6743399" y="3206311"/>
            <a:ext cx="2153073" cy="1150065"/>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Capacity building and training </a:t>
            </a:r>
          </a:p>
        </p:txBody>
      </p:sp>
      <p:sp>
        <p:nvSpPr>
          <p:cNvPr id="26" name="Folded Corner 25">
            <a:extLst>
              <a:ext uri="{FF2B5EF4-FFF2-40B4-BE49-F238E27FC236}">
                <a16:creationId xmlns:a16="http://schemas.microsoft.com/office/drawing/2014/main" id="{1FA28996-A772-7F4A-81AF-E29AF9A27718}"/>
              </a:ext>
            </a:extLst>
          </p:cNvPr>
          <p:cNvSpPr/>
          <p:nvPr/>
        </p:nvSpPr>
        <p:spPr>
          <a:xfrm>
            <a:off x="2010830" y="3206312"/>
            <a:ext cx="1797487" cy="1005148"/>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Lack of </a:t>
            </a:r>
          </a:p>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analysis ready data</a:t>
            </a:r>
          </a:p>
        </p:txBody>
      </p:sp>
      <p:sp>
        <p:nvSpPr>
          <p:cNvPr id="27" name="Folded Corner 26">
            <a:extLst>
              <a:ext uri="{FF2B5EF4-FFF2-40B4-BE49-F238E27FC236}">
                <a16:creationId xmlns:a16="http://schemas.microsoft.com/office/drawing/2014/main" id="{8FCCA66F-0A8B-9B46-A0F4-15050E39985F}"/>
              </a:ext>
            </a:extLst>
          </p:cNvPr>
          <p:cNvSpPr/>
          <p:nvPr/>
        </p:nvSpPr>
        <p:spPr>
          <a:xfrm>
            <a:off x="177415" y="3702955"/>
            <a:ext cx="1656000" cy="1558068"/>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Lack of standardisation of EO data processing methodologies</a:t>
            </a:r>
          </a:p>
        </p:txBody>
      </p:sp>
      <p:sp>
        <p:nvSpPr>
          <p:cNvPr id="28" name="Folded Corner 27">
            <a:extLst>
              <a:ext uri="{FF2B5EF4-FFF2-40B4-BE49-F238E27FC236}">
                <a16:creationId xmlns:a16="http://schemas.microsoft.com/office/drawing/2014/main" id="{68CA4AB4-7E79-ED45-AE5E-00082DCE44AF}"/>
              </a:ext>
            </a:extLst>
          </p:cNvPr>
          <p:cNvSpPr/>
          <p:nvPr/>
        </p:nvSpPr>
        <p:spPr>
          <a:xfrm>
            <a:off x="2030116" y="4841854"/>
            <a:ext cx="1836814" cy="1080157"/>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Difficulties to discover and access EO data</a:t>
            </a:r>
          </a:p>
        </p:txBody>
      </p:sp>
      <p:sp>
        <p:nvSpPr>
          <p:cNvPr id="29" name="Folded Corner 28">
            <a:extLst>
              <a:ext uri="{FF2B5EF4-FFF2-40B4-BE49-F238E27FC236}">
                <a16:creationId xmlns:a16="http://schemas.microsoft.com/office/drawing/2014/main" id="{48BF6E25-ED8E-8E4D-99B9-0142BC113A97}"/>
              </a:ext>
            </a:extLst>
          </p:cNvPr>
          <p:cNvSpPr/>
          <p:nvPr/>
        </p:nvSpPr>
        <p:spPr>
          <a:xfrm>
            <a:off x="4082757" y="3994652"/>
            <a:ext cx="2225408" cy="1487981"/>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Lack of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clear and solid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user-oriented methods and guidelines</a:t>
            </a:r>
          </a:p>
        </p:txBody>
      </p:sp>
      <p:sp>
        <p:nvSpPr>
          <p:cNvPr id="30" name="Folded Corner 29">
            <a:extLst>
              <a:ext uri="{FF2B5EF4-FFF2-40B4-BE49-F238E27FC236}">
                <a16:creationId xmlns:a16="http://schemas.microsoft.com/office/drawing/2014/main" id="{E76CC23A-9E6F-454C-8C7A-8EF22A164CD3}"/>
              </a:ext>
            </a:extLst>
          </p:cNvPr>
          <p:cNvSpPr/>
          <p:nvPr/>
        </p:nvSpPr>
        <p:spPr>
          <a:xfrm>
            <a:off x="6597845" y="4708165"/>
            <a:ext cx="2200133" cy="1244211"/>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Insufficient solid track records of  successful case studies </a:t>
            </a:r>
          </a:p>
        </p:txBody>
      </p:sp>
    </p:spTree>
    <p:extLst>
      <p:ext uri="{BB962C8B-B14F-4D97-AF65-F5344CB8AC3E}">
        <p14:creationId xmlns:p14="http://schemas.microsoft.com/office/powerpoint/2010/main" val="418931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23"/>
                                        </p:tgtEl>
                                        <p:attrNameLst>
                                          <p:attrName>fillcolor</p:attrName>
                                        </p:attrNameLst>
                                      </p:cBhvr>
                                      <p:to>
                                        <a:srgbClr val="73FB79"/>
                                      </p:to>
                                    </p:animClr>
                                    <p:set>
                                      <p:cBhvr>
                                        <p:cTn id="58" dur="500" fill="hold"/>
                                        <p:tgtEl>
                                          <p:spTgt spid="23"/>
                                        </p:tgtEl>
                                        <p:attrNameLst>
                                          <p:attrName>fill.type</p:attrName>
                                        </p:attrNameLst>
                                      </p:cBhvr>
                                      <p:to>
                                        <p:strVal val="solid"/>
                                      </p:to>
                                    </p:set>
                                    <p:set>
                                      <p:cBhvr>
                                        <p:cTn id="59" dur="500" fill="hold"/>
                                        <p:tgtEl>
                                          <p:spTgt spid="23"/>
                                        </p:tgtEl>
                                        <p:attrNameLst>
                                          <p:attrName>fill.on</p:attrName>
                                        </p:attrNameLst>
                                      </p:cBhvr>
                                      <p:to>
                                        <p:strVal val="true"/>
                                      </p:to>
                                    </p:set>
                                  </p:childTnLst>
                                </p:cTn>
                              </p:par>
                            </p:childTnLst>
                          </p:cTn>
                        </p:par>
                        <p:par>
                          <p:cTn id="60" fill="hold">
                            <p:stCondLst>
                              <p:cond delay="500"/>
                            </p:stCondLst>
                            <p:childTnLst>
                              <p:par>
                                <p:cTn id="61" presetID="1" presetClass="emph" presetSubtype="2" fill="hold" nodeType="afterEffect">
                                  <p:stCondLst>
                                    <p:cond delay="250"/>
                                  </p:stCondLst>
                                  <p:childTnLst>
                                    <p:animClr clrSpc="rgb" dir="cw">
                                      <p:cBhvr>
                                        <p:cTn id="62" dur="500" fill="hold"/>
                                        <p:tgtEl>
                                          <p:spTgt spid="21"/>
                                        </p:tgtEl>
                                        <p:attrNameLst>
                                          <p:attrName>fillcolor</p:attrName>
                                        </p:attrNameLst>
                                      </p:cBhvr>
                                      <p:to>
                                        <a:srgbClr val="73FB79"/>
                                      </p:to>
                                    </p:animClr>
                                    <p:set>
                                      <p:cBhvr>
                                        <p:cTn id="63" dur="500" fill="hold"/>
                                        <p:tgtEl>
                                          <p:spTgt spid="21"/>
                                        </p:tgtEl>
                                        <p:attrNameLst>
                                          <p:attrName>fill.type</p:attrName>
                                        </p:attrNameLst>
                                      </p:cBhvr>
                                      <p:to>
                                        <p:strVal val="solid"/>
                                      </p:to>
                                    </p:set>
                                    <p:set>
                                      <p:cBhvr>
                                        <p:cTn id="64" dur="500" fill="hold"/>
                                        <p:tgtEl>
                                          <p:spTgt spid="21"/>
                                        </p:tgtEl>
                                        <p:attrNameLst>
                                          <p:attrName>fill.on</p:attrName>
                                        </p:attrNameLst>
                                      </p:cBhvr>
                                      <p:to>
                                        <p:strVal val="true"/>
                                      </p:to>
                                    </p:set>
                                  </p:childTnLst>
                                </p:cTn>
                              </p:par>
                            </p:childTnLst>
                          </p:cTn>
                        </p:par>
                        <p:par>
                          <p:cTn id="65" fill="hold">
                            <p:stCondLst>
                              <p:cond delay="1250"/>
                            </p:stCondLst>
                            <p:childTnLst>
                              <p:par>
                                <p:cTn id="66" presetID="1" presetClass="emph" presetSubtype="2" fill="hold" nodeType="afterEffect">
                                  <p:stCondLst>
                                    <p:cond delay="250"/>
                                  </p:stCondLst>
                                  <p:childTnLst>
                                    <p:animClr clrSpc="rgb" dir="cw">
                                      <p:cBhvr>
                                        <p:cTn id="67" dur="500" fill="hold"/>
                                        <p:tgtEl>
                                          <p:spTgt spid="22"/>
                                        </p:tgtEl>
                                        <p:attrNameLst>
                                          <p:attrName>fillcolor</p:attrName>
                                        </p:attrNameLst>
                                      </p:cBhvr>
                                      <p:to>
                                        <a:srgbClr val="73FB79"/>
                                      </p:to>
                                    </p:animClr>
                                    <p:set>
                                      <p:cBhvr>
                                        <p:cTn id="68" dur="500" fill="hold"/>
                                        <p:tgtEl>
                                          <p:spTgt spid="22"/>
                                        </p:tgtEl>
                                        <p:attrNameLst>
                                          <p:attrName>fill.type</p:attrName>
                                        </p:attrNameLst>
                                      </p:cBhvr>
                                      <p:to>
                                        <p:strVal val="solid"/>
                                      </p:to>
                                    </p:set>
                                    <p:set>
                                      <p:cBhvr>
                                        <p:cTn id="69" dur="500" fill="hold"/>
                                        <p:tgtEl>
                                          <p:spTgt spid="22"/>
                                        </p:tgtEl>
                                        <p:attrNameLst>
                                          <p:attrName>fill.on</p:attrName>
                                        </p:attrNameLst>
                                      </p:cBhvr>
                                      <p:to>
                                        <p:strVal val="true"/>
                                      </p:to>
                                    </p:set>
                                  </p:childTnLst>
                                </p:cTn>
                              </p:par>
                            </p:childTnLst>
                          </p:cTn>
                        </p:par>
                        <p:par>
                          <p:cTn id="70" fill="hold">
                            <p:stCondLst>
                              <p:cond delay="2000"/>
                            </p:stCondLst>
                            <p:childTnLst>
                              <p:par>
                                <p:cTn id="71" presetID="1" presetClass="emph" presetSubtype="2" fill="hold" nodeType="afterEffect">
                                  <p:stCondLst>
                                    <p:cond delay="250"/>
                                  </p:stCondLst>
                                  <p:childTnLst>
                                    <p:animClr clrSpc="rgb" dir="cw">
                                      <p:cBhvr>
                                        <p:cTn id="72" dur="500" fill="hold"/>
                                        <p:tgtEl>
                                          <p:spTgt spid="25"/>
                                        </p:tgtEl>
                                        <p:attrNameLst>
                                          <p:attrName>fillcolor</p:attrName>
                                        </p:attrNameLst>
                                      </p:cBhvr>
                                      <p:to>
                                        <a:srgbClr val="73FB79"/>
                                      </p:to>
                                    </p:animClr>
                                    <p:set>
                                      <p:cBhvr>
                                        <p:cTn id="73" dur="500" fill="hold"/>
                                        <p:tgtEl>
                                          <p:spTgt spid="25"/>
                                        </p:tgtEl>
                                        <p:attrNameLst>
                                          <p:attrName>fill.type</p:attrName>
                                        </p:attrNameLst>
                                      </p:cBhvr>
                                      <p:to>
                                        <p:strVal val="solid"/>
                                      </p:to>
                                    </p:set>
                                    <p:set>
                                      <p:cBhvr>
                                        <p:cTn id="74" dur="500" fill="hold"/>
                                        <p:tgtEl>
                                          <p:spTgt spid="25"/>
                                        </p:tgtEl>
                                        <p:attrNameLst>
                                          <p:attrName>fill.on</p:attrName>
                                        </p:attrNameLst>
                                      </p:cBhvr>
                                      <p:to>
                                        <p:strVal val="true"/>
                                      </p:to>
                                    </p:set>
                                  </p:childTnLst>
                                </p:cTn>
                              </p:par>
                            </p:childTnLst>
                          </p:cTn>
                        </p:par>
                        <p:par>
                          <p:cTn id="75" fill="hold">
                            <p:stCondLst>
                              <p:cond delay="2750"/>
                            </p:stCondLst>
                            <p:childTnLst>
                              <p:par>
                                <p:cTn id="76" presetID="1" presetClass="emph" presetSubtype="2" fill="hold" nodeType="afterEffect">
                                  <p:stCondLst>
                                    <p:cond delay="0"/>
                                  </p:stCondLst>
                                  <p:childTnLst>
                                    <p:animClr clrSpc="rgb" dir="cw">
                                      <p:cBhvr>
                                        <p:cTn id="77" dur="2000" fill="hold"/>
                                        <p:tgtEl>
                                          <p:spTgt spid="28"/>
                                        </p:tgtEl>
                                        <p:attrNameLst>
                                          <p:attrName>fillcolor</p:attrName>
                                        </p:attrNameLst>
                                      </p:cBhvr>
                                      <p:to>
                                        <a:srgbClr val="FF2600"/>
                                      </p:to>
                                    </p:animClr>
                                    <p:set>
                                      <p:cBhvr>
                                        <p:cTn id="78" dur="2000" fill="hold"/>
                                        <p:tgtEl>
                                          <p:spTgt spid="28"/>
                                        </p:tgtEl>
                                        <p:attrNameLst>
                                          <p:attrName>fill.type</p:attrName>
                                        </p:attrNameLst>
                                      </p:cBhvr>
                                      <p:to>
                                        <p:strVal val="solid"/>
                                      </p:to>
                                    </p:set>
                                    <p:set>
                                      <p:cBhvr>
                                        <p:cTn id="79" dur="2000" fill="hold"/>
                                        <p:tgtEl>
                                          <p:spTgt spid="28"/>
                                        </p:tgtEl>
                                        <p:attrNameLst>
                                          <p:attrName>fill.on</p:attrName>
                                        </p:attrNameLst>
                                      </p:cBhvr>
                                      <p:to>
                                        <p:strVal val="true"/>
                                      </p:to>
                                    </p:set>
                                  </p:childTnLst>
                                </p:cTn>
                              </p:par>
                            </p:childTnLst>
                          </p:cTn>
                        </p:par>
                        <p:par>
                          <p:cTn id="80" fill="hold">
                            <p:stCondLst>
                              <p:cond delay="4750"/>
                            </p:stCondLst>
                            <p:childTnLst>
                              <p:par>
                                <p:cTn id="81" presetID="1" presetClass="emph" presetSubtype="2" fill="hold" nodeType="afterEffect">
                                  <p:stCondLst>
                                    <p:cond delay="0"/>
                                  </p:stCondLst>
                                  <p:childTnLst>
                                    <p:animClr clrSpc="rgb" dir="cw">
                                      <p:cBhvr>
                                        <p:cTn id="82" dur="2000" fill="hold"/>
                                        <p:tgtEl>
                                          <p:spTgt spid="26"/>
                                        </p:tgtEl>
                                        <p:attrNameLst>
                                          <p:attrName>fillcolor</p:attrName>
                                        </p:attrNameLst>
                                      </p:cBhvr>
                                      <p:to>
                                        <a:srgbClr val="FF2600"/>
                                      </p:to>
                                    </p:animClr>
                                    <p:set>
                                      <p:cBhvr>
                                        <p:cTn id="83" dur="2000" fill="hold"/>
                                        <p:tgtEl>
                                          <p:spTgt spid="26"/>
                                        </p:tgtEl>
                                        <p:attrNameLst>
                                          <p:attrName>fill.type</p:attrName>
                                        </p:attrNameLst>
                                      </p:cBhvr>
                                      <p:to>
                                        <p:strVal val="solid"/>
                                      </p:to>
                                    </p:set>
                                    <p:set>
                                      <p:cBhvr>
                                        <p:cTn id="84"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animBg="1"/>
      <p:bldP spid="22" grpId="0" animBg="1"/>
      <p:bldP spid="23" grpId="0" animBg="1"/>
      <p:bldP spid="24" grpId="0" animBg="1"/>
      <p:bldP spid="26"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7"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9" y="747416"/>
            <a:ext cx="9061525" cy="4932716"/>
          </a:xfrm>
          <a:prstGeom prst="rect">
            <a:avLst/>
          </a:prstGeom>
        </p:spPr>
      </p:pic>
      <p:sp>
        <p:nvSpPr>
          <p:cNvPr id="2" name="Title 1"/>
          <p:cNvSpPr>
            <a:spLocks noGrp="1"/>
          </p:cNvSpPr>
          <p:nvPr>
            <p:ph type="title"/>
          </p:nvPr>
        </p:nvSpPr>
        <p:spPr>
          <a:xfrm>
            <a:off x="0" y="126534"/>
            <a:ext cx="9180000" cy="486000"/>
          </a:xfrm>
          <a:solidFill>
            <a:schemeClr val="accent5">
              <a:lumMod val="50000"/>
            </a:schemeClr>
          </a:solidFill>
        </p:spPr>
        <p:txBody>
          <a:bodyPr>
            <a:noAutofit/>
          </a:bodyPr>
          <a:lstStyle/>
          <a:p>
            <a:pPr algn="ctr">
              <a:tabLst>
                <a:tab pos="7018338" algn="l"/>
              </a:tabLst>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Proliferation of platforms for </a:t>
            </a:r>
            <a:r>
              <a:rPr lang="en-US" sz="2000" dirty="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rPr>
              <a:t>EO data access and </a:t>
            </a:r>
            <a:r>
              <a:rPr lang="en-US" sz="2000" dirty="0" err="1">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rPr>
              <a:t>visualisation</a:t>
            </a:r>
            <a:endParaRPr lang="en-US" sz="2000" dirty="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rot="20700000">
            <a:off x="7333160" y="2550583"/>
            <a:ext cx="1236236" cy="276999"/>
          </a:xfrm>
          <a:prstGeom prst="rect">
            <a:avLst/>
          </a:prstGeom>
          <a:noFill/>
        </p:spPr>
        <p:txBody>
          <a:bodyPr wrap="none" rtlCol="0">
            <a:spAutoFit/>
          </a:bodyPr>
          <a:lstStyle/>
          <a:p>
            <a:pPr defTabSz="685800" fontAlgn="auto">
              <a:spcBef>
                <a:spcPts val="0"/>
              </a:spcBef>
              <a:spcAft>
                <a:spcPts val="0"/>
              </a:spcAft>
              <a:defRPr/>
            </a:pPr>
            <a:r>
              <a:rPr lang="en-US" sz="1200" kern="0" dirty="0">
                <a:solidFill>
                  <a:srgbClr val="FFFF00"/>
                </a:solidFill>
              </a:rPr>
              <a:t>GEOSS Portal</a:t>
            </a:r>
          </a:p>
        </p:txBody>
      </p:sp>
      <p:pic>
        <p:nvPicPr>
          <p:cNvPr id="1026" name="Picture 2" descr="http://www.sentinel-hub.com/sites/all/themes/sentinel/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00000">
            <a:off x="5911155" y="4337487"/>
            <a:ext cx="943687" cy="2264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rot="21176740">
            <a:off x="5741821" y="1527187"/>
            <a:ext cx="3153108" cy="1629148"/>
            <a:chOff x="5682569" y="603166"/>
            <a:chExt cx="3153108" cy="1629148"/>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2569" y="603166"/>
              <a:ext cx="3153108" cy="1629148"/>
            </a:xfrm>
            <a:prstGeom prst="rect">
              <a:avLst/>
            </a:prstGeom>
            <a:effectLst>
              <a:glow rad="215900">
                <a:schemeClr val="bg1"/>
              </a:glow>
            </a:effectLst>
          </p:spPr>
        </p:pic>
        <p:sp>
          <p:nvSpPr>
            <p:cNvPr id="15" name="TextBox 14"/>
            <p:cNvSpPr txBox="1"/>
            <p:nvPr/>
          </p:nvSpPr>
          <p:spPr>
            <a:xfrm>
              <a:off x="6563086" y="710162"/>
              <a:ext cx="2145972" cy="338554"/>
            </a:xfrm>
            <a:prstGeom prst="rect">
              <a:avLst/>
            </a:prstGeom>
            <a:solidFill>
              <a:schemeClr val="bg1"/>
            </a:solidFill>
          </p:spPr>
          <p:txBody>
            <a:bodyPr wrap="none" rtlCol="0">
              <a:spAutoFit/>
            </a:bodyPr>
            <a:lstStyle/>
            <a:p>
              <a:r>
                <a:rPr lang="en-US" sz="1600" dirty="0" err="1">
                  <a:solidFill>
                    <a:srgbClr val="92D050"/>
                  </a:solidFill>
                </a:rPr>
                <a:t>RemotePixelViewer</a:t>
              </a:r>
              <a:endParaRPr lang="en-US" sz="1600" dirty="0">
                <a:solidFill>
                  <a:srgbClr val="92D050"/>
                </a:solidFill>
              </a:endParaRPr>
            </a:p>
          </p:txBody>
        </p:sp>
      </p:grpSp>
      <p:grpSp>
        <p:nvGrpSpPr>
          <p:cNvPr id="18" name="Group 17"/>
          <p:cNvGrpSpPr/>
          <p:nvPr/>
        </p:nvGrpSpPr>
        <p:grpSpPr>
          <a:xfrm rot="1002773">
            <a:off x="5062003" y="2974353"/>
            <a:ext cx="2957411" cy="1893946"/>
            <a:chOff x="2175919" y="884858"/>
            <a:chExt cx="2957411" cy="1893946"/>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5919" y="884858"/>
              <a:ext cx="2957411" cy="1893946"/>
            </a:xfrm>
            <a:prstGeom prst="rect">
              <a:avLst/>
            </a:prstGeom>
            <a:effectLst>
              <a:glow rad="127000">
                <a:schemeClr val="bg1"/>
              </a:glow>
              <a:softEdge rad="0"/>
            </a:effectLst>
          </p:spPr>
        </p:pic>
        <p:sp>
          <p:nvSpPr>
            <p:cNvPr id="17" name="Rectangle 16"/>
            <p:cNvSpPr/>
            <p:nvPr/>
          </p:nvSpPr>
          <p:spPr>
            <a:xfrm>
              <a:off x="2798991" y="1522137"/>
              <a:ext cx="1316386" cy="338554"/>
            </a:xfrm>
            <a:prstGeom prst="rect">
              <a:avLst/>
            </a:prstGeom>
            <a:solidFill>
              <a:schemeClr val="bg1"/>
            </a:solidFill>
          </p:spPr>
          <p:txBody>
            <a:bodyPr wrap="none">
              <a:spAutoFit/>
            </a:bodyPr>
            <a:lstStyle/>
            <a:p>
              <a:r>
                <a:rPr lang="en-US" sz="1600" dirty="0" err="1">
                  <a:solidFill>
                    <a:srgbClr val="92D050"/>
                  </a:solidFill>
                </a:rPr>
                <a:t>EOBrowser</a:t>
              </a:r>
              <a:endParaRPr lang="en-US" sz="1600" dirty="0">
                <a:solidFill>
                  <a:srgbClr val="92D050"/>
                </a:solidFill>
              </a:endParaRPr>
            </a:p>
          </p:txBody>
        </p:sp>
      </p:gr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669" y="5086703"/>
            <a:ext cx="2991842" cy="1036839"/>
          </a:xfrm>
          <a:prstGeom prst="rect">
            <a:avLst/>
          </a:prstGeom>
        </p:spPr>
      </p:pic>
      <p:grpSp>
        <p:nvGrpSpPr>
          <p:cNvPr id="21" name="Group 20"/>
          <p:cNvGrpSpPr/>
          <p:nvPr/>
        </p:nvGrpSpPr>
        <p:grpSpPr>
          <a:xfrm rot="21313410">
            <a:off x="5955246" y="4391502"/>
            <a:ext cx="3083240" cy="1658772"/>
            <a:chOff x="1786304" y="3050597"/>
            <a:chExt cx="3083240" cy="16587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6304" y="3050597"/>
              <a:ext cx="3083240" cy="1658772"/>
            </a:xfrm>
            <a:prstGeom prst="rect">
              <a:avLst/>
            </a:prstGeom>
            <a:effectLst>
              <a:glow rad="203200">
                <a:schemeClr val="bg1"/>
              </a:glow>
            </a:effectLst>
          </p:spPr>
        </p:pic>
        <p:sp>
          <p:nvSpPr>
            <p:cNvPr id="20" name="Rectangle 19"/>
            <p:cNvSpPr/>
            <p:nvPr/>
          </p:nvSpPr>
          <p:spPr>
            <a:xfrm>
              <a:off x="2650625" y="3293334"/>
              <a:ext cx="1377300" cy="338554"/>
            </a:xfrm>
            <a:prstGeom prst="rect">
              <a:avLst/>
            </a:prstGeom>
            <a:solidFill>
              <a:schemeClr val="bg1"/>
            </a:solidFill>
            <a:effectLst>
              <a:glow>
                <a:schemeClr val="bg1"/>
              </a:glow>
            </a:effectLst>
          </p:spPr>
          <p:txBody>
            <a:bodyPr wrap="none">
              <a:spAutoFit/>
            </a:bodyPr>
            <a:lstStyle/>
            <a:p>
              <a:r>
                <a:rPr lang="en-US" sz="1600" dirty="0" err="1">
                  <a:solidFill>
                    <a:srgbClr val="92D050"/>
                  </a:solidFill>
                </a:rPr>
                <a:t>LandViewer</a:t>
              </a:r>
              <a:endParaRPr lang="en-US" sz="1600" dirty="0">
                <a:solidFill>
                  <a:srgbClr val="92D050"/>
                </a:solidFill>
              </a:endParaRPr>
            </a:p>
          </p:txBody>
        </p:sp>
      </p:grpSp>
      <p:grpSp>
        <p:nvGrpSpPr>
          <p:cNvPr id="25" name="Group 24"/>
          <p:cNvGrpSpPr/>
          <p:nvPr/>
        </p:nvGrpSpPr>
        <p:grpSpPr>
          <a:xfrm rot="537496">
            <a:off x="2317263" y="4472323"/>
            <a:ext cx="3185293" cy="1705340"/>
            <a:chOff x="2830245" y="2900271"/>
            <a:chExt cx="3185293" cy="1705340"/>
          </a:xfrm>
        </p:grpSpPr>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0245" y="2900271"/>
              <a:ext cx="3185293" cy="1705340"/>
            </a:xfrm>
            <a:prstGeom prst="rect">
              <a:avLst/>
            </a:prstGeom>
            <a:effectLst>
              <a:glow rad="127000">
                <a:schemeClr val="bg1"/>
              </a:glow>
            </a:effectLst>
          </p:spPr>
        </p:pic>
        <p:sp>
          <p:nvSpPr>
            <p:cNvPr id="26" name="Rectangle 25"/>
            <p:cNvSpPr/>
            <p:nvPr/>
          </p:nvSpPr>
          <p:spPr>
            <a:xfrm>
              <a:off x="3058094" y="4082676"/>
              <a:ext cx="2729593" cy="338554"/>
            </a:xfrm>
            <a:prstGeom prst="rect">
              <a:avLst/>
            </a:prstGeom>
            <a:solidFill>
              <a:schemeClr val="bg1"/>
            </a:solidFill>
            <a:effectLst>
              <a:glow>
                <a:schemeClr val="bg1"/>
              </a:glow>
            </a:effectLst>
          </p:spPr>
          <p:txBody>
            <a:bodyPr wrap="none">
              <a:spAutoFit/>
            </a:bodyPr>
            <a:lstStyle/>
            <a:p>
              <a:r>
                <a:rPr lang="en-US" sz="1600" dirty="0">
                  <a:solidFill>
                    <a:srgbClr val="92D050"/>
                  </a:solidFill>
                </a:rPr>
                <a:t>Sentinel Hub Playground</a:t>
              </a:r>
            </a:p>
          </p:txBody>
        </p:sp>
      </p:grpSp>
    </p:spTree>
    <p:extLst>
      <p:ext uri="{BB962C8B-B14F-4D97-AF65-F5344CB8AC3E}">
        <p14:creationId xmlns:p14="http://schemas.microsoft.com/office/powerpoint/2010/main" val="16936515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9"/>
          <p:cNvSpPr/>
          <p:nvPr/>
        </p:nvSpPr>
        <p:spPr bwMode="auto">
          <a:xfrm>
            <a:off x="6819546" y="3408840"/>
            <a:ext cx="2263540" cy="1222407"/>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33" eaLnBrk="0" hangingPunct="0"/>
            <a:endParaRPr lang="de-DE">
              <a:latin typeface="Arial" pitchFamily="34" charset="0"/>
            </a:endParaRPr>
          </a:p>
        </p:txBody>
      </p:sp>
      <p:pic>
        <p:nvPicPr>
          <p:cNvPr id="19" name="Grafik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0825" y="3454120"/>
            <a:ext cx="1047354" cy="786388"/>
          </a:xfrm>
          <a:prstGeom prst="rect">
            <a:avLst/>
          </a:prstGeom>
        </p:spPr>
      </p:pic>
      <p:sp>
        <p:nvSpPr>
          <p:cNvPr id="21" name="Textfeld 22"/>
          <p:cNvSpPr txBox="1"/>
          <p:nvPr/>
        </p:nvSpPr>
        <p:spPr>
          <a:xfrm>
            <a:off x="6819546" y="4220941"/>
            <a:ext cx="1240052" cy="369332"/>
          </a:xfrm>
          <a:prstGeom prst="rect">
            <a:avLst/>
          </a:prstGeom>
          <a:noFill/>
        </p:spPr>
        <p:txBody>
          <a:bodyPr wrap="square" rtlCol="0">
            <a:spAutoFit/>
          </a:bodyPr>
          <a:lstStyle/>
          <a:p>
            <a:pPr algn="ctr" fontAlgn="base">
              <a:spcBef>
                <a:spcPct val="0"/>
              </a:spcBef>
              <a:spcAft>
                <a:spcPct val="0"/>
              </a:spcAft>
            </a:pPr>
            <a:r>
              <a:rPr lang="en-GB" sz="900" dirty="0">
                <a:solidFill>
                  <a:prstClr val="black"/>
                </a:solidFill>
                <a:latin typeface="+mn-lt"/>
                <a:cs typeface="Arial" charset="0"/>
              </a:rPr>
              <a:t>User knowledge &amp; algorithms</a:t>
            </a:r>
          </a:p>
        </p:txBody>
      </p:sp>
      <p:sp>
        <p:nvSpPr>
          <p:cNvPr id="45" name="Textfeld 21"/>
          <p:cNvSpPr txBox="1"/>
          <p:nvPr/>
        </p:nvSpPr>
        <p:spPr>
          <a:xfrm>
            <a:off x="8129334" y="4143170"/>
            <a:ext cx="743882" cy="230832"/>
          </a:xfrm>
          <a:prstGeom prst="rect">
            <a:avLst/>
          </a:prstGeom>
          <a:noFill/>
        </p:spPr>
        <p:txBody>
          <a:bodyPr wrap="none" rtlCol="0">
            <a:spAutoFit/>
          </a:bodyPr>
          <a:lstStyle/>
          <a:p>
            <a:pPr algn="ctr" fontAlgn="base">
              <a:spcBef>
                <a:spcPct val="0"/>
              </a:spcBef>
              <a:spcAft>
                <a:spcPct val="0"/>
              </a:spcAft>
            </a:pPr>
            <a:r>
              <a:rPr lang="en-GB" sz="900" dirty="0">
                <a:solidFill>
                  <a:prstClr val="black"/>
                </a:solidFill>
                <a:latin typeface="+mn-lt"/>
                <a:cs typeface="Arial" charset="0"/>
              </a:rPr>
              <a:t>User data</a:t>
            </a:r>
          </a:p>
        </p:txBody>
      </p:sp>
      <p:pic>
        <p:nvPicPr>
          <p:cNvPr id="46" name="Grafik 23" descr="Biomasse_Auschnitt.tif"/>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8059598" y="3540385"/>
            <a:ext cx="883356" cy="613858"/>
          </a:xfrm>
          <a:prstGeom prst="rect">
            <a:avLst/>
          </a:prstGeom>
          <a:ln w="12700" cmpd="sng">
            <a:solidFill>
              <a:schemeClr val="tx1">
                <a:lumMod val="50000"/>
                <a:lumOff val="50000"/>
              </a:schemeClr>
            </a:solidFill>
          </a:ln>
          <a:effectLst>
            <a:outerShdw blurRad="50800" dist="38100" dir="2700000" algn="tl" rotWithShape="0">
              <a:prstClr val="black">
                <a:alpha val="40000"/>
              </a:prstClr>
            </a:outerShdw>
          </a:effectLst>
        </p:spPr>
      </p:pic>
      <p:sp>
        <p:nvSpPr>
          <p:cNvPr id="65" name="Textfeld 25"/>
          <p:cNvSpPr txBox="1"/>
          <p:nvPr/>
        </p:nvSpPr>
        <p:spPr>
          <a:xfrm>
            <a:off x="7058826" y="5976068"/>
            <a:ext cx="1508746" cy="230832"/>
          </a:xfrm>
          <a:prstGeom prst="rect">
            <a:avLst/>
          </a:prstGeom>
          <a:noFill/>
        </p:spPr>
        <p:txBody>
          <a:bodyPr wrap="none" rtlCol="0">
            <a:spAutoFit/>
          </a:bodyPr>
          <a:lstStyle/>
          <a:p>
            <a:pPr algn="ctr" fontAlgn="base">
              <a:spcBef>
                <a:spcPct val="0"/>
              </a:spcBef>
              <a:spcAft>
                <a:spcPct val="0"/>
              </a:spcAft>
            </a:pPr>
            <a:r>
              <a:rPr lang="en-GB" sz="900" dirty="0">
                <a:solidFill>
                  <a:prstClr val="black"/>
                </a:solidFill>
                <a:latin typeface="+mn-lt"/>
                <a:cs typeface="Arial" charset="0"/>
              </a:rPr>
              <a:t>User generated results</a:t>
            </a:r>
          </a:p>
        </p:txBody>
      </p:sp>
      <p:sp>
        <p:nvSpPr>
          <p:cNvPr id="7183" name="TextBox 7182"/>
          <p:cNvSpPr txBox="1"/>
          <p:nvPr/>
        </p:nvSpPr>
        <p:spPr>
          <a:xfrm>
            <a:off x="6632339" y="3144831"/>
            <a:ext cx="2627510" cy="230832"/>
          </a:xfrm>
          <a:prstGeom prst="rect">
            <a:avLst/>
          </a:prstGeom>
          <a:noFill/>
        </p:spPr>
        <p:txBody>
          <a:bodyPr wrap="square" rtlCol="0">
            <a:spAutoFit/>
          </a:bodyPr>
          <a:lstStyle/>
          <a:p>
            <a:pPr algn="ctr"/>
            <a:r>
              <a:rPr lang="en-GB" sz="900" dirty="0"/>
              <a:t>Remote access for expert users </a:t>
            </a:r>
          </a:p>
        </p:txBody>
      </p:sp>
      <p:pic>
        <p:nvPicPr>
          <p:cNvPr id="69" name="Grafik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724" y="4829568"/>
            <a:ext cx="1124547" cy="882301"/>
          </a:xfrm>
          <a:prstGeom prst="rect">
            <a:avLst/>
          </a:prstGeom>
        </p:spPr>
      </p:pic>
      <p:sp>
        <p:nvSpPr>
          <p:cNvPr id="77" name="TextBox 76"/>
          <p:cNvSpPr txBox="1"/>
          <p:nvPr/>
        </p:nvSpPr>
        <p:spPr>
          <a:xfrm>
            <a:off x="27343" y="4444231"/>
            <a:ext cx="1571797" cy="369332"/>
          </a:xfrm>
          <a:prstGeom prst="rect">
            <a:avLst/>
          </a:prstGeom>
          <a:noFill/>
        </p:spPr>
        <p:txBody>
          <a:bodyPr wrap="square" rtlCol="0">
            <a:spAutoFit/>
          </a:bodyPr>
          <a:lstStyle/>
          <a:p>
            <a:pPr algn="ctr"/>
            <a:r>
              <a:rPr lang="en-GB" sz="900" dirty="0"/>
              <a:t>Mobile data collection citizen science</a:t>
            </a:r>
          </a:p>
        </p:txBody>
      </p:sp>
      <p:sp>
        <p:nvSpPr>
          <p:cNvPr id="56" name="Wolke 14"/>
          <p:cNvSpPr/>
          <p:nvPr/>
        </p:nvSpPr>
        <p:spPr>
          <a:xfrm>
            <a:off x="1278690" y="2359233"/>
            <a:ext cx="5153286" cy="3645724"/>
          </a:xfrm>
          <a:prstGeom prst="cloud">
            <a:avLst/>
          </a:prstGeom>
          <a:solidFill>
            <a:schemeClr val="accent5">
              <a:lumMod val="50000"/>
              <a:alpha val="28000"/>
            </a:schemeClr>
          </a:solidFill>
          <a:ln>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7" name="Gruppieren 6"/>
          <p:cNvGrpSpPr/>
          <p:nvPr/>
        </p:nvGrpSpPr>
        <p:grpSpPr>
          <a:xfrm>
            <a:off x="3042131" y="3360143"/>
            <a:ext cx="1383713" cy="1028294"/>
            <a:chOff x="106703" y="2571314"/>
            <a:chExt cx="1957116" cy="1484192"/>
          </a:xfrm>
        </p:grpSpPr>
        <p:grpSp>
          <p:nvGrpSpPr>
            <p:cNvPr id="78" name="Gruppieren 52"/>
            <p:cNvGrpSpPr/>
            <p:nvPr/>
          </p:nvGrpSpPr>
          <p:grpSpPr>
            <a:xfrm>
              <a:off x="209108" y="2571314"/>
              <a:ext cx="1755674" cy="1484192"/>
              <a:chOff x="1403648" y="1700808"/>
              <a:chExt cx="1755674" cy="1484192"/>
            </a:xfrm>
            <a:effectLst/>
          </p:grpSpPr>
          <p:pic>
            <p:nvPicPr>
              <p:cNvPr id="80" name="Grafik 9" descr="soil.tif"/>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48" y="1844824"/>
                <a:ext cx="1584176" cy="1100905"/>
              </a:xfrm>
              <a:prstGeom prst="rect">
                <a:avLst/>
              </a:prstGeom>
            </p:spPr>
          </p:pic>
          <p:pic>
            <p:nvPicPr>
              <p:cNvPr id="82" name="Grafik 10" descr="slope.tif"/>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48" y="1772816"/>
                <a:ext cx="1607423" cy="1200889"/>
              </a:xfrm>
              <a:prstGeom prst="rect">
                <a:avLst/>
              </a:prstGeom>
            </p:spPr>
          </p:pic>
          <p:pic>
            <p:nvPicPr>
              <p:cNvPr id="83" name="Grafik 11" descr="aspect.tif"/>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48" y="1700808"/>
                <a:ext cx="1604045" cy="1484192"/>
              </a:xfrm>
              <a:prstGeom prst="rect">
                <a:avLst/>
              </a:prstGeom>
            </p:spPr>
          </p:pic>
          <p:pic>
            <p:nvPicPr>
              <p:cNvPr id="84" name="Grafik 12" descr="elevation.tif"/>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503137" y="1772815"/>
                <a:ext cx="1656185" cy="1340176"/>
              </a:xfrm>
              <a:prstGeom prst="rect">
                <a:avLst/>
              </a:prstGeom>
              <a:effectLst/>
            </p:spPr>
          </p:pic>
        </p:grpSp>
        <p:sp>
          <p:nvSpPr>
            <p:cNvPr id="79" name="Textfeld 8"/>
            <p:cNvSpPr txBox="1"/>
            <p:nvPr/>
          </p:nvSpPr>
          <p:spPr>
            <a:xfrm rot="21012092">
              <a:off x="106703" y="3486563"/>
              <a:ext cx="1957116" cy="555288"/>
            </a:xfrm>
            <a:prstGeom prst="rect">
              <a:avLst/>
            </a:prstGeom>
            <a:noFill/>
          </p:spPr>
          <p:txBody>
            <a:bodyPr wrap="none" rtlCol="0">
              <a:spAutoFit/>
            </a:bodyPr>
            <a:lstStyle/>
            <a:p>
              <a:pPr algn="ctr" fontAlgn="base">
                <a:spcBef>
                  <a:spcPct val="0"/>
                </a:spcBef>
                <a:spcAft>
                  <a:spcPct val="0"/>
                </a:spcAft>
              </a:pPr>
              <a:r>
                <a:rPr lang="en-GB" sz="1100" dirty="0">
                  <a:solidFill>
                    <a:prstClr val="black"/>
                  </a:solidFill>
                  <a:latin typeface="+mj-lt"/>
                  <a:cs typeface="Arial" charset="0"/>
                </a:rPr>
                <a:t>Ancillary data</a:t>
              </a:r>
            </a:p>
            <a:p>
              <a:pPr algn="ctr" fontAlgn="base">
                <a:spcBef>
                  <a:spcPct val="0"/>
                </a:spcBef>
                <a:spcAft>
                  <a:spcPct val="0"/>
                </a:spcAft>
              </a:pPr>
              <a:r>
                <a:rPr lang="en-GB" sz="800" dirty="0">
                  <a:solidFill>
                    <a:prstClr val="black"/>
                  </a:solidFill>
                  <a:latin typeface="+mj-lt"/>
                  <a:cs typeface="Arial" charset="0"/>
                </a:rPr>
                <a:t>(land use, DEM, soil,…)</a:t>
              </a:r>
            </a:p>
          </p:txBody>
        </p:sp>
      </p:grpSp>
      <p:grpSp>
        <p:nvGrpSpPr>
          <p:cNvPr id="70" name="Group 69"/>
          <p:cNvGrpSpPr/>
          <p:nvPr/>
        </p:nvGrpSpPr>
        <p:grpSpPr>
          <a:xfrm>
            <a:off x="2889421" y="4294235"/>
            <a:ext cx="1851828" cy="1261067"/>
            <a:chOff x="4773" y="1809024"/>
            <a:chExt cx="1851828" cy="1261067"/>
          </a:xfrm>
        </p:grpSpPr>
        <p:sp>
          <p:nvSpPr>
            <p:cNvPr id="75" name="Textfeld 27"/>
            <p:cNvSpPr txBox="1"/>
            <p:nvPr/>
          </p:nvSpPr>
          <p:spPr>
            <a:xfrm>
              <a:off x="4773" y="2639204"/>
              <a:ext cx="1851828" cy="430887"/>
            </a:xfrm>
            <a:prstGeom prst="rect">
              <a:avLst/>
            </a:prstGeom>
            <a:noFill/>
          </p:spPr>
          <p:txBody>
            <a:bodyPr wrap="square" rtlCol="0">
              <a:spAutoFit/>
            </a:bodyPr>
            <a:lstStyle/>
            <a:p>
              <a:pPr algn="ctr"/>
              <a:r>
                <a:rPr lang="en-GB" sz="1100" dirty="0">
                  <a:solidFill>
                    <a:prstClr val="black"/>
                  </a:solidFill>
                  <a:latin typeface="+mj-lt"/>
                  <a:cs typeface="Arial" charset="0"/>
                </a:rPr>
                <a:t>Processing &amp; </a:t>
              </a:r>
              <a:br>
                <a:rPr lang="en-GB" sz="1100" dirty="0">
                  <a:solidFill>
                    <a:prstClr val="black"/>
                  </a:solidFill>
                  <a:latin typeface="+mj-lt"/>
                  <a:cs typeface="Arial" charset="0"/>
                </a:rPr>
              </a:br>
              <a:r>
                <a:rPr lang="en-GB" sz="1100" dirty="0">
                  <a:solidFill>
                    <a:prstClr val="black"/>
                  </a:solidFill>
                  <a:latin typeface="+mj-lt"/>
                  <a:cs typeface="Arial" charset="0"/>
                </a:rPr>
                <a:t>Storage Capacities</a:t>
              </a:r>
            </a:p>
          </p:txBody>
        </p:sp>
        <p:pic>
          <p:nvPicPr>
            <p:cNvPr id="76" name="Grafik 2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8359" y="1809024"/>
              <a:ext cx="746147" cy="1055868"/>
            </a:xfrm>
            <a:prstGeom prst="rect">
              <a:avLst/>
            </a:prstGeom>
          </p:spPr>
        </p:pic>
      </p:grpSp>
      <p:sp>
        <p:nvSpPr>
          <p:cNvPr id="72" name="Textfeld 17"/>
          <p:cNvSpPr txBox="1"/>
          <p:nvPr/>
        </p:nvSpPr>
        <p:spPr>
          <a:xfrm>
            <a:off x="3625915" y="3176541"/>
            <a:ext cx="1124026" cy="261610"/>
          </a:xfrm>
          <a:prstGeom prst="rect">
            <a:avLst/>
          </a:prstGeom>
          <a:noFill/>
        </p:spPr>
        <p:txBody>
          <a:bodyPr wrap="none" rtlCol="0">
            <a:spAutoFit/>
          </a:bodyPr>
          <a:lstStyle/>
          <a:p>
            <a:pPr algn="ctr"/>
            <a:r>
              <a:rPr lang="en-GB" sz="1100" dirty="0">
                <a:solidFill>
                  <a:prstClr val="black"/>
                </a:solidFill>
                <a:latin typeface="+mn-lt"/>
                <a:cs typeface="Arial" charset="0"/>
              </a:rPr>
              <a:t>Satellite data</a:t>
            </a:r>
            <a:endParaRPr lang="en-GB" sz="800" dirty="0">
              <a:solidFill>
                <a:prstClr val="black"/>
              </a:solidFill>
              <a:latin typeface="+mn-lt"/>
              <a:cs typeface="Arial" charset="0"/>
            </a:endParaRPr>
          </a:p>
        </p:txBody>
      </p:sp>
      <p:grpSp>
        <p:nvGrpSpPr>
          <p:cNvPr id="87" name="Group 86"/>
          <p:cNvGrpSpPr/>
          <p:nvPr/>
        </p:nvGrpSpPr>
        <p:grpSpPr>
          <a:xfrm>
            <a:off x="5025928" y="3076927"/>
            <a:ext cx="992259" cy="959237"/>
            <a:chOff x="5104275" y="2910055"/>
            <a:chExt cx="1131422" cy="1064483"/>
          </a:xfrm>
        </p:grpSpPr>
        <p:pic>
          <p:nvPicPr>
            <p:cNvPr id="89" name="Grafik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53803" y="2910055"/>
              <a:ext cx="1081894" cy="819084"/>
            </a:xfrm>
            <a:prstGeom prst="rect">
              <a:avLst/>
            </a:prstGeom>
          </p:spPr>
        </p:pic>
        <p:sp>
          <p:nvSpPr>
            <p:cNvPr id="90" name="Textfeld 17"/>
            <p:cNvSpPr txBox="1"/>
            <p:nvPr/>
          </p:nvSpPr>
          <p:spPr>
            <a:xfrm>
              <a:off x="5104275" y="3684225"/>
              <a:ext cx="1018463" cy="290313"/>
            </a:xfrm>
            <a:prstGeom prst="rect">
              <a:avLst/>
            </a:prstGeom>
            <a:noFill/>
          </p:spPr>
          <p:txBody>
            <a:bodyPr wrap="none" rtlCol="0">
              <a:spAutoFit/>
            </a:bodyPr>
            <a:lstStyle/>
            <a:p>
              <a:pPr algn="ctr"/>
              <a:r>
                <a:rPr lang="en-GB" sz="1100" dirty="0">
                  <a:solidFill>
                    <a:prstClr val="black"/>
                  </a:solidFill>
                  <a:latin typeface="+mj-lt"/>
                  <a:cs typeface="Arial" charset="0"/>
                </a:rPr>
                <a:t>Toolboxes</a:t>
              </a:r>
            </a:p>
          </p:txBody>
        </p:sp>
      </p:grpSp>
      <p:sp>
        <p:nvSpPr>
          <p:cNvPr id="88" name="Rectangle 87"/>
          <p:cNvSpPr/>
          <p:nvPr/>
        </p:nvSpPr>
        <p:spPr>
          <a:xfrm>
            <a:off x="5161362" y="3533229"/>
            <a:ext cx="648000" cy="22951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a:t>
            </a:r>
            <a:r>
              <a:rPr lang="en-GB" sz="1200" dirty="0" err="1"/>
              <a:t>api</a:t>
            </a:r>
            <a:r>
              <a:rPr lang="en-GB" sz="1200" dirty="0"/>
              <a:t>}</a:t>
            </a:r>
          </a:p>
        </p:txBody>
      </p:sp>
      <p:grpSp>
        <p:nvGrpSpPr>
          <p:cNvPr id="91" name="Group 90"/>
          <p:cNvGrpSpPr/>
          <p:nvPr/>
        </p:nvGrpSpPr>
        <p:grpSpPr>
          <a:xfrm>
            <a:off x="1925339" y="3128884"/>
            <a:ext cx="1296931" cy="2008595"/>
            <a:chOff x="1201358" y="944789"/>
            <a:chExt cx="1296931" cy="1780952"/>
          </a:xfrm>
        </p:grpSpPr>
        <p:sp>
          <p:nvSpPr>
            <p:cNvPr id="92" name="Rechteck 30"/>
            <p:cNvSpPr/>
            <p:nvPr/>
          </p:nvSpPr>
          <p:spPr bwMode="auto">
            <a:xfrm>
              <a:off x="1415005" y="947895"/>
              <a:ext cx="834887" cy="1777846"/>
            </a:xfrm>
            <a:prstGeom prst="rect">
              <a:avLst/>
            </a:prstGeom>
            <a:blipFill dpi="0" rotWithShape="0">
              <a:blip r:embed="rId12" cstate="print"/>
              <a:srcRect/>
              <a:stretch>
                <a:fillRect/>
              </a:stretch>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33" eaLnBrk="0" hangingPunct="0"/>
              <a:endParaRPr lang="de-DE">
                <a:latin typeface="Arial" pitchFamily="34" charset="0"/>
              </a:endParaRPr>
            </a:p>
          </p:txBody>
        </p:sp>
        <p:sp>
          <p:nvSpPr>
            <p:cNvPr id="93" name="Textfeld 22"/>
            <p:cNvSpPr txBox="1"/>
            <p:nvPr/>
          </p:nvSpPr>
          <p:spPr>
            <a:xfrm>
              <a:off x="1201358" y="1700882"/>
              <a:ext cx="1273078" cy="338554"/>
            </a:xfrm>
            <a:prstGeom prst="rect">
              <a:avLst/>
            </a:prstGeom>
            <a:noFill/>
          </p:spPr>
          <p:txBody>
            <a:bodyPr wrap="square" rtlCol="0">
              <a:spAutoFit/>
            </a:bodyPr>
            <a:lstStyle/>
            <a:p>
              <a:pPr algn="ctr" fontAlgn="base">
                <a:spcBef>
                  <a:spcPct val="0"/>
                </a:spcBef>
                <a:spcAft>
                  <a:spcPct val="0"/>
                </a:spcAft>
              </a:pPr>
              <a:r>
                <a:rPr lang="en-GB" sz="800" dirty="0">
                  <a:solidFill>
                    <a:prstClr val="black"/>
                  </a:solidFill>
                  <a:latin typeface="+mj-lt"/>
                  <a:cs typeface="Arial" charset="0"/>
                </a:rPr>
                <a:t>knowledge &amp; algorithms</a:t>
              </a:r>
            </a:p>
          </p:txBody>
        </p:sp>
        <p:sp>
          <p:nvSpPr>
            <p:cNvPr id="94" name="Textfeld 29"/>
            <p:cNvSpPr txBox="1"/>
            <p:nvPr/>
          </p:nvSpPr>
          <p:spPr>
            <a:xfrm>
              <a:off x="1619859" y="2486035"/>
              <a:ext cx="431228" cy="215444"/>
            </a:xfrm>
            <a:prstGeom prst="rect">
              <a:avLst/>
            </a:prstGeom>
            <a:noFill/>
          </p:spPr>
          <p:txBody>
            <a:bodyPr wrap="none" rtlCol="0">
              <a:spAutoFit/>
            </a:bodyPr>
            <a:lstStyle/>
            <a:p>
              <a:pPr algn="ctr" fontAlgn="base">
                <a:spcBef>
                  <a:spcPct val="0"/>
                </a:spcBef>
                <a:spcAft>
                  <a:spcPct val="0"/>
                </a:spcAft>
              </a:pPr>
              <a:r>
                <a:rPr lang="en-GB" sz="800" dirty="0">
                  <a:solidFill>
                    <a:prstClr val="black"/>
                  </a:solidFill>
                  <a:latin typeface="+mj-lt"/>
                  <a:cs typeface="Arial" charset="0"/>
                </a:rPr>
                <a:t>tools</a:t>
              </a:r>
            </a:p>
          </p:txBody>
        </p:sp>
        <p:pic>
          <p:nvPicPr>
            <p:cNvPr id="95" name="Grafik 2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523557" y="1321943"/>
              <a:ext cx="576236" cy="432657"/>
            </a:xfrm>
            <a:prstGeom prst="rect">
              <a:avLst/>
            </a:prstGeom>
          </p:spPr>
        </p:pic>
        <p:pic>
          <p:nvPicPr>
            <p:cNvPr id="96" name="Grafik 1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41833" y="2048577"/>
              <a:ext cx="600180" cy="454386"/>
            </a:xfrm>
            <a:prstGeom prst="rect">
              <a:avLst/>
            </a:prstGeom>
          </p:spPr>
        </p:pic>
        <p:sp>
          <p:nvSpPr>
            <p:cNvPr id="97" name="Textfeld 22"/>
            <p:cNvSpPr txBox="1"/>
            <p:nvPr/>
          </p:nvSpPr>
          <p:spPr>
            <a:xfrm>
              <a:off x="1225211" y="944789"/>
              <a:ext cx="1273078" cy="430887"/>
            </a:xfrm>
            <a:prstGeom prst="rect">
              <a:avLst/>
            </a:prstGeom>
            <a:noFill/>
          </p:spPr>
          <p:txBody>
            <a:bodyPr wrap="square" rtlCol="0">
              <a:spAutoFit/>
            </a:bodyPr>
            <a:lstStyle/>
            <a:p>
              <a:pPr algn="ctr" fontAlgn="base">
                <a:spcBef>
                  <a:spcPct val="0"/>
                </a:spcBef>
                <a:spcAft>
                  <a:spcPct val="0"/>
                </a:spcAft>
              </a:pPr>
              <a:r>
                <a:rPr lang="en-GB" sz="1100" dirty="0">
                  <a:solidFill>
                    <a:prstClr val="black"/>
                  </a:solidFill>
                  <a:latin typeface="+mj-lt"/>
                  <a:cs typeface="Arial" charset="0"/>
                </a:rPr>
                <a:t>Service </a:t>
              </a:r>
            </a:p>
            <a:p>
              <a:pPr algn="ctr" fontAlgn="base">
                <a:spcBef>
                  <a:spcPct val="0"/>
                </a:spcBef>
                <a:spcAft>
                  <a:spcPct val="0"/>
                </a:spcAft>
              </a:pPr>
              <a:r>
                <a:rPr lang="en-GB" sz="1100" dirty="0">
                  <a:solidFill>
                    <a:prstClr val="black"/>
                  </a:solidFill>
                  <a:latin typeface="+mj-lt"/>
                  <a:cs typeface="Arial" charset="0"/>
                </a:rPr>
                <a:t>providers</a:t>
              </a:r>
            </a:p>
          </p:txBody>
        </p:sp>
      </p:grpSp>
      <p:pic>
        <p:nvPicPr>
          <p:cNvPr id="99" name="Picture 2" descr="C:\Users\esther amler\aaawork2017\missions\estec\s2.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63466" y="2836506"/>
            <a:ext cx="448924" cy="394509"/>
          </a:xfrm>
          <a:prstGeom prst="rect">
            <a:avLst/>
          </a:prstGeom>
          <a:noFill/>
          <a:extLst>
            <a:ext uri="{909E8E84-426E-40dd-AFC4-6F175D3DCCD1}">
              <a14:hiddenFill xmlns="" xmlns:a14="http://schemas.microsoft.com/office/drawing/2010/main">
                <a:solidFill>
                  <a:srgbClr val="FFFFFF"/>
                </a:solidFill>
              </a14:hiddenFill>
            </a:ext>
          </a:extLst>
        </p:spPr>
      </p:pic>
      <p:pic>
        <p:nvPicPr>
          <p:cNvPr id="100" name="Picture 3" descr="C:\Users\esther amler\aaawork2017\missions\estec\s3.pn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34313" y="2720037"/>
            <a:ext cx="465243" cy="450474"/>
          </a:xfrm>
          <a:prstGeom prst="rect">
            <a:avLst/>
          </a:prstGeom>
          <a:noFill/>
          <a:extLst>
            <a:ext uri="{909E8E84-426E-40dd-AFC4-6F175D3DCCD1}">
              <a14:hiddenFill xmlns="" xmlns:a14="http://schemas.microsoft.com/office/drawing/2010/main">
                <a:solidFill>
                  <a:srgbClr val="FFFFFF"/>
                </a:solidFill>
              </a14:hiddenFill>
            </a:ext>
          </a:extLst>
        </p:spPr>
      </p:pic>
      <p:pic>
        <p:nvPicPr>
          <p:cNvPr id="101" name="Picture 4" descr="C:\Users\esther amler\aaawork2017\missions\estec\s1.png"/>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47443" y="2739784"/>
            <a:ext cx="629346" cy="495085"/>
          </a:xfrm>
          <a:prstGeom prst="rect">
            <a:avLst/>
          </a:prstGeom>
          <a:noFill/>
          <a:extLst>
            <a:ext uri="{909E8E84-426E-40dd-AFC4-6F175D3DCCD1}">
              <a14:hiddenFill xmlns="" xmlns:a14="http://schemas.microsoft.com/office/drawing/2010/main">
                <a:solidFill>
                  <a:srgbClr val="FFFFFF"/>
                </a:solidFill>
              </a14:hiddenFill>
            </a:ext>
          </a:extLst>
        </p:spPr>
      </p:pic>
      <p:sp>
        <p:nvSpPr>
          <p:cNvPr id="102" name="Title 1"/>
          <p:cNvSpPr>
            <a:spLocks noGrp="1"/>
          </p:cNvSpPr>
          <p:nvPr>
            <p:ph type="title" idx="4294967295"/>
          </p:nvPr>
        </p:nvSpPr>
        <p:spPr>
          <a:xfrm>
            <a:off x="1" y="65015"/>
            <a:ext cx="9147906" cy="720000"/>
          </a:xfrm>
          <a:prstGeom prst="rect">
            <a:avLst/>
          </a:prstGeom>
          <a:solidFill>
            <a:schemeClr val="accent5">
              <a:lumMod val="50000"/>
            </a:schemeClr>
          </a:solidFill>
        </p:spPr>
        <p:txBody>
          <a:bodyPr anchor="ctr">
            <a:no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Collaborative “big data” exploitation platforms</a:t>
            </a:r>
          </a:p>
        </p:txBody>
      </p:sp>
      <p:sp>
        <p:nvSpPr>
          <p:cNvPr id="6" name="Right Arrow 5"/>
          <p:cNvSpPr/>
          <p:nvPr/>
        </p:nvSpPr>
        <p:spPr>
          <a:xfrm rot="20455192">
            <a:off x="1093682" y="4781750"/>
            <a:ext cx="742120" cy="38422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ight Arrow 102"/>
          <p:cNvSpPr/>
          <p:nvPr/>
        </p:nvSpPr>
        <p:spPr>
          <a:xfrm rot="10800000">
            <a:off x="6103357" y="3828502"/>
            <a:ext cx="742120" cy="38422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p:cNvSpPr/>
          <p:nvPr/>
        </p:nvSpPr>
        <p:spPr>
          <a:xfrm rot="1773515">
            <a:off x="5918924" y="4675458"/>
            <a:ext cx="877834" cy="38422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670560" y="916252"/>
            <a:ext cx="6091310" cy="1172116"/>
          </a:xfrm>
          <a:prstGeom prst="rect">
            <a:avLst/>
          </a:prstGeom>
        </p:spPr>
        <p:txBody>
          <a:bodyPr wrap="square">
            <a:spAutoFit/>
          </a:bodyPr>
          <a:lstStyle/>
          <a:p>
            <a:pPr algn="ctr">
              <a:spcAft>
                <a:spcPts val="450"/>
              </a:spcAft>
            </a:pPr>
            <a:r>
              <a:rPr lang="en-US" sz="1600" b="1" i="1" dirty="0">
                <a:solidFill>
                  <a:srgbClr val="C00000"/>
                </a:solidFill>
              </a:rPr>
              <a:t>“</a:t>
            </a:r>
            <a:r>
              <a:rPr lang="en-US" b="1" i="1" dirty="0">
                <a:solidFill>
                  <a:srgbClr val="C00000"/>
                </a:solidFill>
              </a:rPr>
              <a:t>Bringing the users to the data”</a:t>
            </a:r>
          </a:p>
          <a:p>
            <a:pPr marL="145733" algn="ctr"/>
            <a:r>
              <a:rPr lang="en-US" sz="1600" b="1" dirty="0"/>
              <a:t>Simplify the extraction of information </a:t>
            </a:r>
            <a:r>
              <a:rPr lang="en-US" sz="1600" dirty="0"/>
              <a:t>from EO data</a:t>
            </a:r>
          </a:p>
          <a:p>
            <a:pPr marL="145733" algn="ctr"/>
            <a:r>
              <a:rPr lang="en-US" sz="1600" b="1" dirty="0"/>
              <a:t>Enable large scale exploitation </a:t>
            </a:r>
            <a:r>
              <a:rPr lang="en-US" sz="1600" dirty="0"/>
              <a:t>of EO data</a:t>
            </a:r>
          </a:p>
          <a:p>
            <a:pPr marL="145733" algn="ctr"/>
            <a:r>
              <a:rPr lang="en-US" sz="1600" b="1" dirty="0"/>
              <a:t>Stimulate innovation </a:t>
            </a:r>
            <a:r>
              <a:rPr lang="en-US" sz="1600" dirty="0"/>
              <a:t>with EO data</a:t>
            </a:r>
          </a:p>
        </p:txBody>
      </p:sp>
      <p:sp>
        <p:nvSpPr>
          <p:cNvPr id="3" name="Rounded Rectangle 2"/>
          <p:cNvSpPr/>
          <p:nvPr/>
        </p:nvSpPr>
        <p:spPr>
          <a:xfrm>
            <a:off x="174443" y="886112"/>
            <a:ext cx="2321558" cy="1226667"/>
          </a:xfrm>
          <a:prstGeom prst="roundRect">
            <a:avLst/>
          </a:prstGeom>
          <a:solidFill>
            <a:schemeClr val="accent1">
              <a:lumMod val="50000"/>
            </a:schemeClr>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power of the </a:t>
            </a:r>
            <a:r>
              <a:rPr lang="en-US" sz="1600" dirty="0">
                <a:solidFill>
                  <a:schemeClr val="accent5">
                    <a:lumMod val="60000"/>
                    <a:lumOff val="40000"/>
                  </a:schemeClr>
                </a:solidFill>
              </a:rPr>
              <a:t>Cloud</a:t>
            </a:r>
          </a:p>
          <a:p>
            <a:pPr algn="ctr"/>
            <a:r>
              <a:rPr lang="en-US" sz="1600" dirty="0"/>
              <a:t>The power of </a:t>
            </a:r>
            <a:br>
              <a:rPr lang="en-US" sz="1600" dirty="0"/>
            </a:br>
            <a:r>
              <a:rPr lang="en-US" sz="1600" dirty="0">
                <a:solidFill>
                  <a:schemeClr val="accent5">
                    <a:lumMod val="60000"/>
                    <a:lumOff val="40000"/>
                  </a:schemeClr>
                </a:solidFill>
              </a:rPr>
              <a:t>Partnerships</a:t>
            </a:r>
          </a:p>
        </p:txBody>
      </p:sp>
      <p:pic>
        <p:nvPicPr>
          <p:cNvPr id="48" name="Picture 7"/>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3907"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575323" y="4058811"/>
            <a:ext cx="915479" cy="848642"/>
          </a:xfrm>
          <a:prstGeom prst="rect">
            <a:avLst/>
          </a:prstGeom>
        </p:spPr>
      </p:pic>
      <p:sp>
        <p:nvSpPr>
          <p:cNvPr id="47" name="Textfeld 27"/>
          <p:cNvSpPr txBox="1"/>
          <p:nvPr/>
        </p:nvSpPr>
        <p:spPr>
          <a:xfrm>
            <a:off x="4150409" y="4873868"/>
            <a:ext cx="1851828" cy="261610"/>
          </a:xfrm>
          <a:prstGeom prst="rect">
            <a:avLst/>
          </a:prstGeom>
          <a:noFill/>
        </p:spPr>
        <p:txBody>
          <a:bodyPr wrap="square" rtlCol="0">
            <a:spAutoFit/>
          </a:bodyPr>
          <a:lstStyle/>
          <a:p>
            <a:pPr algn="ctr"/>
            <a:r>
              <a:rPr lang="en-GB" sz="1100" dirty="0">
                <a:solidFill>
                  <a:prstClr val="black"/>
                </a:solidFill>
                <a:latin typeface="+mj-lt"/>
                <a:cs typeface="Arial" charset="0"/>
              </a:rPr>
              <a:t>Data Analytics</a:t>
            </a:r>
          </a:p>
        </p:txBody>
      </p:sp>
      <p:sp>
        <p:nvSpPr>
          <p:cNvPr id="49" name="TextBox 48">
            <a:extLst>
              <a:ext uri="{FF2B5EF4-FFF2-40B4-BE49-F238E27FC236}">
                <a16:creationId xmlns:a16="http://schemas.microsoft.com/office/drawing/2014/main" id="{0BE793F9-EE7A-9642-AD19-D284EA33F2D3}"/>
              </a:ext>
            </a:extLst>
          </p:cNvPr>
          <p:cNvSpPr txBox="1"/>
          <p:nvPr/>
        </p:nvSpPr>
        <p:spPr>
          <a:xfrm>
            <a:off x="-4147" y="2396977"/>
            <a:ext cx="1885347" cy="830997"/>
          </a:xfrm>
          <a:prstGeom prst="rect">
            <a:avLst/>
          </a:prstGeom>
          <a:solidFill>
            <a:schemeClr val="bg1">
              <a:alpha val="80000"/>
            </a:schemeClr>
          </a:solidFill>
        </p:spPr>
        <p:txBody>
          <a:bodyPr wrap="square" rtlCol="0">
            <a:spAutoFit/>
          </a:bodyPr>
          <a:lstStyle/>
          <a:p>
            <a:pPr algn="ctr"/>
            <a:r>
              <a:rPr lang="en-US" sz="1600" b="1" dirty="0">
                <a:solidFill>
                  <a:srgbClr val="002060"/>
                </a:solidFill>
              </a:rPr>
              <a:t>Platforms as enabling technology</a:t>
            </a:r>
          </a:p>
        </p:txBody>
      </p:sp>
      <p:pic>
        <p:nvPicPr>
          <p:cNvPr id="50" name="Picture 49">
            <a:extLst>
              <a:ext uri="{FF2B5EF4-FFF2-40B4-BE49-F238E27FC236}">
                <a16:creationId xmlns:a16="http://schemas.microsoft.com/office/drawing/2014/main" id="{43FBB688-AC6A-9D43-A255-8728D6A897D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815929" y="4731840"/>
            <a:ext cx="2292397" cy="1203254"/>
          </a:xfrm>
          <a:prstGeom prst="rect">
            <a:avLst/>
          </a:prstGeom>
        </p:spPr>
      </p:pic>
    </p:spTree>
    <p:extLst>
      <p:ext uri="{BB962C8B-B14F-4D97-AF65-F5344CB8AC3E}">
        <p14:creationId xmlns:p14="http://schemas.microsoft.com/office/powerpoint/2010/main" val="820691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022" y="5531664"/>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bwMode="auto">
          <a:xfrm>
            <a:off x="-30480" y="76200"/>
            <a:ext cx="9180000" cy="720000"/>
          </a:xfrm>
          <a:prstGeom prst="rect">
            <a:avLst/>
          </a:prstGeom>
          <a:solidFill>
            <a:schemeClr val="accent5">
              <a:lumMod val="50000"/>
            </a:schemeClr>
          </a:solid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Proliferation of  </a:t>
            </a:r>
            <a:r>
              <a:rPr lang="en-US" sz="2400" dirty="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rPr>
              <a:t>EO exploitation platforms</a:t>
            </a:r>
          </a:p>
        </p:txBody>
      </p:sp>
      <p:grpSp>
        <p:nvGrpSpPr>
          <p:cNvPr id="14" name="Group 13"/>
          <p:cNvGrpSpPr/>
          <p:nvPr/>
        </p:nvGrpSpPr>
        <p:grpSpPr>
          <a:xfrm>
            <a:off x="144293" y="1088793"/>
            <a:ext cx="2593504" cy="3580560"/>
            <a:chOff x="647237" y="817313"/>
            <a:chExt cx="2593504" cy="358056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237" y="2344925"/>
              <a:ext cx="2593504" cy="1501679"/>
            </a:xfrm>
            <a:prstGeom prst="rect">
              <a:avLst/>
            </a:prstGeom>
          </p:spPr>
        </p:pic>
        <p:pic>
          <p:nvPicPr>
            <p:cNvPr id="8" name="Picture 2" descr="https://foodsecurity-tep.eo.esa.int/sites/default/files/TEP_food_security_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20759" y="3953750"/>
              <a:ext cx="1566583" cy="444123"/>
            </a:xfrm>
            <a:prstGeom prst="rect">
              <a:avLst/>
            </a:prstGeom>
            <a:solidFill>
              <a:srgbClr val="FFFFFF"/>
            </a:solidFill>
            <a:extLst/>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4789" y="817313"/>
              <a:ext cx="2438400" cy="1341120"/>
            </a:xfrm>
            <a:prstGeom prst="rect">
              <a:avLst/>
            </a:prstGeom>
          </p:spPr>
        </p:pic>
      </p:grpSp>
      <p:pic>
        <p:nvPicPr>
          <p:cNvPr id="13" name="Picture 12"/>
          <p:cNvPicPr>
            <a:picLocks noChangeAspect="1"/>
          </p:cNvPicPr>
          <p:nvPr/>
        </p:nvPicPr>
        <p:blipFill>
          <a:blip r:embed="rId6"/>
          <a:stretch>
            <a:fillRect/>
          </a:stretch>
        </p:blipFill>
        <p:spPr>
          <a:xfrm>
            <a:off x="6048560" y="1323186"/>
            <a:ext cx="2923498" cy="2213454"/>
          </a:xfrm>
          <a:prstGeom prst="rect">
            <a:avLst/>
          </a:prstGeom>
        </p:spPr>
      </p:pic>
      <p:grpSp>
        <p:nvGrpSpPr>
          <p:cNvPr id="17" name="Group 16"/>
          <p:cNvGrpSpPr/>
          <p:nvPr/>
        </p:nvGrpSpPr>
        <p:grpSpPr>
          <a:xfrm>
            <a:off x="3207009" y="1118352"/>
            <a:ext cx="2543248" cy="2842758"/>
            <a:chOff x="3210296" y="774638"/>
            <a:chExt cx="2543248" cy="2842758"/>
          </a:xfrm>
        </p:grpSpPr>
        <p:pic>
          <p:nvPicPr>
            <p:cNvPr id="15" name="Picture 14"/>
            <p:cNvPicPr>
              <a:picLocks noChangeAspect="1"/>
            </p:cNvPicPr>
            <p:nvPr/>
          </p:nvPicPr>
          <p:blipFill>
            <a:blip r:embed="rId7"/>
            <a:stretch>
              <a:fillRect/>
            </a:stretch>
          </p:blipFill>
          <p:spPr>
            <a:xfrm>
              <a:off x="3210296" y="1453323"/>
              <a:ext cx="2543248" cy="2164073"/>
            </a:xfrm>
            <a:prstGeom prst="rect">
              <a:avLst/>
            </a:prstGeom>
          </p:spPr>
        </p:pic>
        <p:pic>
          <p:nvPicPr>
            <p:cNvPr id="16" name="Picture 15"/>
            <p:cNvPicPr>
              <a:picLocks noChangeAspect="1"/>
            </p:cNvPicPr>
            <p:nvPr/>
          </p:nvPicPr>
          <p:blipFill>
            <a:blip r:embed="rId8"/>
            <a:stretch>
              <a:fillRect/>
            </a:stretch>
          </p:blipFill>
          <p:spPr>
            <a:xfrm>
              <a:off x="3253065" y="774638"/>
              <a:ext cx="1887826" cy="654050"/>
            </a:xfrm>
            <a:prstGeom prst="rect">
              <a:avLst/>
            </a:prstGeom>
          </p:spPr>
        </p:pic>
      </p:grpSp>
      <p:grpSp>
        <p:nvGrpSpPr>
          <p:cNvPr id="22" name="Group 21"/>
          <p:cNvGrpSpPr/>
          <p:nvPr/>
        </p:nvGrpSpPr>
        <p:grpSpPr>
          <a:xfrm>
            <a:off x="6315218" y="3727167"/>
            <a:ext cx="2641600" cy="2325249"/>
            <a:chOff x="5905500" y="2508735"/>
            <a:chExt cx="3149600" cy="2547014"/>
          </a:xfrm>
        </p:grpSpPr>
        <p:pic>
          <p:nvPicPr>
            <p:cNvPr id="21" name="Picture 20"/>
            <p:cNvPicPr>
              <a:picLocks noChangeAspect="1"/>
            </p:cNvPicPr>
            <p:nvPr/>
          </p:nvPicPr>
          <p:blipFill>
            <a:blip r:embed="rId9"/>
            <a:stretch>
              <a:fillRect/>
            </a:stretch>
          </p:blipFill>
          <p:spPr>
            <a:xfrm>
              <a:off x="5905500" y="2508735"/>
              <a:ext cx="3104542" cy="174691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05500" y="3938149"/>
              <a:ext cx="3149600" cy="1117600"/>
            </a:xfrm>
            <a:prstGeom prst="rect">
              <a:avLst/>
            </a:prstGeom>
          </p:spPr>
        </p:pic>
      </p:grpSp>
      <p:pic>
        <p:nvPicPr>
          <p:cNvPr id="23" name="Picture 22"/>
          <p:cNvPicPr>
            <a:picLocks noChangeAspect="1"/>
          </p:cNvPicPr>
          <p:nvPr/>
        </p:nvPicPr>
        <p:blipFill>
          <a:blip r:embed="rId11"/>
          <a:stretch>
            <a:fillRect/>
          </a:stretch>
        </p:blipFill>
        <p:spPr>
          <a:xfrm>
            <a:off x="4193691" y="5488356"/>
            <a:ext cx="1976848" cy="1128121"/>
          </a:xfrm>
          <a:prstGeom prst="rect">
            <a:avLst/>
          </a:prstGeom>
        </p:spPr>
      </p:pic>
      <p:pic>
        <p:nvPicPr>
          <p:cNvPr id="28"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10478" y="4335517"/>
            <a:ext cx="1404920" cy="14573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a:extLst>
              <a:ext uri="{FF2B5EF4-FFF2-40B4-BE49-F238E27FC236}">
                <a16:creationId xmlns:a16="http://schemas.microsoft.com/office/drawing/2014/main" id="{00EDD262-E36D-F842-BD27-C02103591DAB}"/>
              </a:ext>
            </a:extLst>
          </p:cNvPr>
          <p:cNvPicPr>
            <a:picLocks noChangeAspect="1"/>
          </p:cNvPicPr>
          <p:nvPr/>
        </p:nvPicPr>
        <p:blipFill>
          <a:blip r:embed="rId13"/>
          <a:stretch>
            <a:fillRect/>
          </a:stretch>
        </p:blipFill>
        <p:spPr>
          <a:xfrm>
            <a:off x="144293" y="4961655"/>
            <a:ext cx="892376" cy="846823"/>
          </a:xfrm>
          <a:prstGeom prst="rect">
            <a:avLst/>
          </a:prstGeom>
        </p:spPr>
      </p:pic>
      <p:pic>
        <p:nvPicPr>
          <p:cNvPr id="6" name="Picture 5">
            <a:extLst>
              <a:ext uri="{FF2B5EF4-FFF2-40B4-BE49-F238E27FC236}">
                <a16:creationId xmlns:a16="http://schemas.microsoft.com/office/drawing/2014/main" id="{1EC3ACA0-BB9F-9846-AFCA-695AE4182F7B}"/>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1142802" y="5792825"/>
            <a:ext cx="1784188" cy="758752"/>
          </a:xfrm>
          <a:prstGeom prst="rect">
            <a:avLst/>
          </a:prstGeom>
        </p:spPr>
      </p:pic>
    </p:spTree>
    <p:extLst>
      <p:ext uri="{BB962C8B-B14F-4D97-AF65-F5344CB8AC3E}">
        <p14:creationId xmlns:p14="http://schemas.microsoft.com/office/powerpoint/2010/main" val="2813953182"/>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119</TotalTime>
  <Words>2362</Words>
  <Application>Microsoft Office PowerPoint</Application>
  <PresentationFormat>On-screen Show (4:3)</PresentationFormat>
  <Paragraphs>382</Paragraphs>
  <Slides>17</Slides>
  <Notes>15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17</vt:i4>
      </vt:variant>
    </vt:vector>
  </HeadingPairs>
  <TitlesOfParts>
    <vt:vector size="32" baseType="lpstr">
      <vt:lpstr>ＭＳ Ｐゴシック</vt:lpstr>
      <vt:lpstr>Arial</vt:lpstr>
      <vt:lpstr>Arial Bold</vt:lpstr>
      <vt:lpstr>Arial Unicode MS</vt:lpstr>
      <vt:lpstr>Avenir Roman</vt:lpstr>
      <vt:lpstr>Calibri</vt:lpstr>
      <vt:lpstr>Courier New</vt:lpstr>
      <vt:lpstr>Droid Serif</vt:lpstr>
      <vt:lpstr>Helvetica</vt:lpstr>
      <vt:lpstr>Times New Roman</vt:lpstr>
      <vt:lpstr>Verdana</vt:lpstr>
      <vt:lpstr>Wingdings</vt:lpstr>
      <vt:lpstr>ヒラギノ角ゴ Pro W3</vt:lpstr>
      <vt:lpstr>Default</vt:lpstr>
      <vt:lpstr>ESA Presentation</vt:lpstr>
      <vt:lpstr>AHT on Sustainable Development Goals (SDG AHT)</vt:lpstr>
      <vt:lpstr> </vt:lpstr>
      <vt:lpstr>Mobilising the data revolution  Sustained data for sustainable development</vt:lpstr>
      <vt:lpstr>PowerPoint Presentation</vt:lpstr>
      <vt:lpstr>PowerPoint Presentation</vt:lpstr>
      <vt:lpstr>PowerPoint Presentation</vt:lpstr>
      <vt:lpstr>Proliferation of platforms for EO data access and visualisation</vt:lpstr>
      <vt:lpstr>Collaborative “big data” exploitation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Anne Kennerley</cp:lastModifiedBy>
  <cp:revision>303</cp:revision>
  <dcterms:modified xsi:type="dcterms:W3CDTF">2019-05-01T20:33:03Z</dcterms:modified>
</cp:coreProperties>
</file>