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431" r:id="rId3"/>
    <p:sldId id="402" r:id="rId4"/>
    <p:sldId id="436" r:id="rId5"/>
    <p:sldId id="432" r:id="rId6"/>
    <p:sldId id="401" r:id="rId7"/>
    <p:sldId id="433" r:id="rId8"/>
    <p:sldId id="435" r:id="rId9"/>
    <p:sldId id="438" r:id="rId10"/>
    <p:sldId id="437" r:id="rId11"/>
    <p:sldId id="414"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2"/>
    <p:restoredTop sz="95219" autoAdjust="0"/>
  </p:normalViewPr>
  <p:slideViewPr>
    <p:cSldViewPr>
      <p:cViewPr varScale="1">
        <p:scale>
          <a:sx n="116" d="100"/>
          <a:sy n="116" d="100"/>
        </p:scale>
        <p:origin x="33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3</a:t>
            </a:fld>
            <a:endParaRPr lang="en-GB"/>
          </a:p>
        </p:txBody>
      </p:sp>
    </p:spTree>
    <p:extLst>
      <p:ext uri="{BB962C8B-B14F-4D97-AF65-F5344CB8AC3E}">
        <p14:creationId xmlns:p14="http://schemas.microsoft.com/office/powerpoint/2010/main" val="418939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buFont typeface="Wingdings" charset="0"/>
              <a:buNone/>
            </a:pPr>
            <a:endParaRPr lang="de-DE"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DD055AB-6E9E-2147-B53D-E3617F3AD7F7}" type="slidenum">
              <a:rPr lang="en-US" sz="1200">
                <a:cs typeface="Arial" charset="0"/>
              </a:rPr>
              <a:pPr eaLnBrk="1" hangingPunct="1"/>
              <a:t>5</a:t>
            </a:fld>
            <a:endParaRPr lang="en-US" sz="1200">
              <a:cs typeface="Arial" charset="0"/>
            </a:endParaRPr>
          </a:p>
        </p:txBody>
      </p:sp>
    </p:spTree>
    <p:extLst>
      <p:ext uri="{BB962C8B-B14F-4D97-AF65-F5344CB8AC3E}">
        <p14:creationId xmlns:p14="http://schemas.microsoft.com/office/powerpoint/2010/main" val="301572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buFont typeface="Wingdings" charset="0"/>
              <a:buNone/>
            </a:pPr>
            <a:endParaRPr lang="de-DE"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DD055AB-6E9E-2147-B53D-E3617F3AD7F7}" type="slidenum">
              <a:rPr lang="en-US" sz="1200">
                <a:cs typeface="Arial" charset="0"/>
              </a:rPr>
              <a:pPr eaLnBrk="1" hangingPunct="1"/>
              <a:t>6</a:t>
            </a:fld>
            <a:endParaRPr lang="en-US" sz="1200">
              <a:cs typeface="Arial" charset="0"/>
            </a:endParaRPr>
          </a:p>
        </p:txBody>
      </p:sp>
    </p:spTree>
    <p:extLst>
      <p:ext uri="{BB962C8B-B14F-4D97-AF65-F5344CB8AC3E}">
        <p14:creationId xmlns:p14="http://schemas.microsoft.com/office/powerpoint/2010/main" val="166422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366129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28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15950" y="1673225"/>
            <a:ext cx="7653338" cy="431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ftr" sz="quarter" idx="10"/>
          </p:nvPr>
        </p:nvSpPr>
        <p:spPr>
          <a:xfrm>
            <a:off x="715963" y="6405563"/>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86379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4"/>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it-IT" smtClean="0"/>
              <a:pPr defTabSz="914400"/>
              <a:t>‹#›</a:t>
            </a:fld>
            <a:endParaRPr lang="it-IT"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296746513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1"/>
            <a:ext cx="1905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hiweek.esa.int/NikalWebsitePortal/esa-eo-phi-week-2019/phiwee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bigdatafromspace2019.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gitalearth2019.eu/"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dcc.ac.uk/events/idcc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90" y="2514602"/>
            <a:ext cx="68448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FFFF"/>
                </a:solidFill>
                <a:latin typeface="+mj-lt"/>
              </a:rPr>
              <a:t>Working Group on Information Systems and Services (WGISS)</a:t>
            </a:r>
            <a:endParaRPr sz="3600" b="1" dirty="0">
              <a:solidFill>
                <a:srgbClr val="FFFFFF"/>
              </a:solidFill>
              <a:latin typeface="+mj-lt"/>
            </a:endParaRPr>
          </a:p>
        </p:txBody>
      </p:sp>
      <p:sp>
        <p:nvSpPr>
          <p:cNvPr id="11" name="Shape 11"/>
          <p:cNvSpPr/>
          <p:nvPr/>
        </p:nvSpPr>
        <p:spPr>
          <a:xfrm>
            <a:off x="622790" y="3759202"/>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Iolanda Maggio, ESA,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WGISS#47</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WGISS Relevant Conferences</a:t>
            </a:r>
          </a:p>
          <a:p>
            <a:pPr lvl="0" defTabSz="914400">
              <a:lnSpc>
                <a:spcPct val="150000"/>
              </a:lnSpc>
              <a:defRPr>
                <a:solidFill>
                  <a:srgbClr val="000000"/>
                </a:solidFill>
              </a:defRPr>
            </a:pPr>
            <a:r>
              <a:rPr lang="en-AU" dirty="0">
                <a:solidFill>
                  <a:srgbClr val="FFFFFF"/>
                </a:solidFill>
                <a:latin typeface="Arial Bold"/>
                <a:ea typeface="Arial Bold"/>
                <a:cs typeface="Arial Bold"/>
              </a:rPr>
              <a:t>NOAA – Silver Spring, USA</a:t>
            </a:r>
            <a:endParaRPr lang="en-AU"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Arial Bold"/>
                <a:sym typeface="Arial Bold"/>
              </a:rPr>
              <a:t>01</a:t>
            </a:r>
            <a:r>
              <a:rPr lang="en-AU" baseline="30000" dirty="0">
                <a:solidFill>
                  <a:srgbClr val="FFFFFF"/>
                </a:solidFill>
                <a:latin typeface="Arial Bold"/>
                <a:ea typeface="Arial Bold"/>
                <a:cs typeface="Arial Bold"/>
                <a:sym typeface="Arial Bold"/>
              </a:rPr>
              <a:t>st</a:t>
            </a:r>
            <a:r>
              <a:rPr lang="en-AU" dirty="0">
                <a:solidFill>
                  <a:srgbClr val="FFFFFF"/>
                </a:solidFill>
                <a:latin typeface="Arial Bold"/>
                <a:ea typeface="Arial Bold"/>
                <a:cs typeface="Arial Bold"/>
                <a:sym typeface="Arial Bold"/>
              </a:rPr>
              <a:t>  May 2019</a:t>
            </a:r>
          </a:p>
        </p:txBody>
      </p:sp>
      <p:pic>
        <p:nvPicPr>
          <p:cNvPr id="12" name="ceos_logo.png"/>
          <p:cNvPicPr/>
          <p:nvPr/>
        </p:nvPicPr>
        <p:blipFill>
          <a:blip r:embed="rId3" cstate="email">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90" y="2246636"/>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CF55-92BB-2D40-A7B6-B822BC0FB854}"/>
              </a:ext>
            </a:extLst>
          </p:cNvPr>
          <p:cNvSpPr>
            <a:spLocks noGrp="1"/>
          </p:cNvSpPr>
          <p:nvPr>
            <p:ph type="title"/>
          </p:nvPr>
        </p:nvSpPr>
        <p:spPr>
          <a:xfrm>
            <a:off x="457200" y="381000"/>
            <a:ext cx="6105525" cy="427038"/>
          </a:xfrm>
          <a:noFill/>
          <a:ln>
            <a:noFill/>
          </a:ln>
          <a:effectLst/>
        </p:spPr>
        <p:txBody>
          <a:bodyPr lIns="80691" tIns="40351" rIns="80691" bIns="40351" anchor="ctr"/>
          <a:lstStyle/>
          <a:p>
            <a:pPr defTabSz="457200" eaLnBrk="0" hangingPunct="0"/>
            <a:r>
              <a:rPr lang="en-GB" sz="2400" b="1" dirty="0">
                <a:solidFill>
                  <a:prstClr val="white"/>
                </a:solidFill>
                <a:latin typeface="+mj-lt"/>
                <a:ea typeface="Verdana" pitchFamily="34" charset="0"/>
                <a:cs typeface="Verdana" pitchFamily="34" charset="0"/>
              </a:rPr>
              <a:t>EO Phi-Week Conference </a:t>
            </a:r>
          </a:p>
        </p:txBody>
      </p:sp>
      <p:sp>
        <p:nvSpPr>
          <p:cNvPr id="4" name="TextBox 3">
            <a:extLst>
              <a:ext uri="{FF2B5EF4-FFF2-40B4-BE49-F238E27FC236}">
                <a16:creationId xmlns:a16="http://schemas.microsoft.com/office/drawing/2014/main" id="{50F0FA88-8824-CC4F-BF38-8FAA95ABBDBE}"/>
              </a:ext>
            </a:extLst>
          </p:cNvPr>
          <p:cNvSpPr txBox="1"/>
          <p:nvPr/>
        </p:nvSpPr>
        <p:spPr>
          <a:xfrm>
            <a:off x="710687" y="6400800"/>
            <a:ext cx="772262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it-IT" dirty="0">
                <a:hlinkClick r:id="rId2"/>
              </a:rPr>
              <a:t>https://phiweek.esa.int/NikalWebsitePortal/esa-eo-phi-week-2019/phiweek/</a:t>
            </a:r>
            <a:endParaRPr kumimoji="0" lang="en-GB" sz="1800" b="0" i="0" u="none" strike="noStrike" cap="none" spc="0" normalizeH="0" baseline="0" dirty="0">
              <a:ln>
                <a:noFill/>
              </a:ln>
              <a:solidFill>
                <a:srgbClr val="002569"/>
              </a:solidFill>
              <a:effectLst/>
              <a:uFillTx/>
            </a:endParaRPr>
          </a:p>
        </p:txBody>
      </p:sp>
      <p:pic>
        <p:nvPicPr>
          <p:cNvPr id="5" name="Picture 4">
            <a:extLst>
              <a:ext uri="{FF2B5EF4-FFF2-40B4-BE49-F238E27FC236}">
                <a16:creationId xmlns:a16="http://schemas.microsoft.com/office/drawing/2014/main" id="{92BA77F4-75D4-824A-89EC-C96B7DC93F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3000"/>
            <a:ext cx="9144000" cy="1858139"/>
          </a:xfrm>
          <a:prstGeom prst="rect">
            <a:avLst/>
          </a:prstGeom>
        </p:spPr>
      </p:pic>
      <p:sp>
        <p:nvSpPr>
          <p:cNvPr id="6" name="TextBox 5">
            <a:extLst>
              <a:ext uri="{FF2B5EF4-FFF2-40B4-BE49-F238E27FC236}">
                <a16:creationId xmlns:a16="http://schemas.microsoft.com/office/drawing/2014/main" id="{F94A9205-6657-A34F-B5CA-3D7E6D4C0DD5}"/>
              </a:ext>
            </a:extLst>
          </p:cNvPr>
          <p:cNvSpPr txBox="1"/>
          <p:nvPr/>
        </p:nvSpPr>
        <p:spPr>
          <a:xfrm>
            <a:off x="76200" y="3153343"/>
            <a:ext cx="8705161" cy="28623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n-GB" dirty="0"/>
              <a:t>Explore the latest applications of transformative technologies affecting Science Innovation and </a:t>
            </a:r>
            <a:r>
              <a:rPr lang="en-GB" dirty="0" err="1"/>
              <a:t>FutureEO</a:t>
            </a:r>
            <a:r>
              <a:rPr lang="en-GB" dirty="0"/>
              <a:t> missions and services</a:t>
            </a:r>
          </a:p>
          <a:p>
            <a:pPr marL="285750" indent="-285750">
              <a:buFont typeface="Arial" panose="020B0604020202020204" pitchFamily="34" charset="0"/>
              <a:buChar char="•"/>
            </a:pPr>
            <a:r>
              <a:rPr lang="en-GB" dirty="0"/>
              <a:t>Connect with innovation ecosystems and emerging EO players, including for example data scientists, deep tech innovators, large ICT corporates and </a:t>
            </a:r>
            <a:r>
              <a:rPr lang="en-GB" dirty="0" err="1"/>
              <a:t>startups</a:t>
            </a:r>
            <a:endParaRPr lang="en-GB" dirty="0"/>
          </a:p>
          <a:p>
            <a:pPr marL="285750" indent="-285750">
              <a:buFont typeface="Arial" panose="020B0604020202020204" pitchFamily="34" charset="0"/>
              <a:buChar char="•"/>
            </a:pPr>
            <a:r>
              <a:rPr lang="en-GB" dirty="0"/>
              <a:t>Gather and foster emerging EO Open Science communities</a:t>
            </a:r>
          </a:p>
          <a:p>
            <a:pPr marL="285750" indent="-285750">
              <a:buFont typeface="Arial" panose="020B0604020202020204" pitchFamily="34" charset="0"/>
              <a:buChar char="•"/>
            </a:pPr>
            <a:r>
              <a:rPr lang="en-GB" dirty="0"/>
              <a:t>Inspire early career scientists, entrepreneurs, citizens and dreamers by showcasing the scientific and business opportunities related to Open Science and </a:t>
            </a:r>
            <a:r>
              <a:rPr lang="en-GB" dirty="0" err="1"/>
              <a:t>FutureEO</a:t>
            </a:r>
            <a:endParaRPr lang="en-GB" dirty="0"/>
          </a:p>
          <a:p>
            <a:pPr marL="285750" indent="-285750">
              <a:buFont typeface="Arial" panose="020B0604020202020204" pitchFamily="34" charset="0"/>
              <a:buChar char="•"/>
            </a:pPr>
            <a:r>
              <a:rPr lang="en-GB" dirty="0"/>
              <a:t>Partner with new players by fostering new collaboration across disciplines.</a:t>
            </a:r>
          </a:p>
          <a:p>
            <a:endParaRPr kumimoji="0" lang="en-GB" sz="1800" b="0" i="0" u="none" strike="noStrike" cap="none" spc="0" normalizeH="0" baseline="0" dirty="0">
              <a:ln>
                <a:noFill/>
              </a:ln>
              <a:solidFill>
                <a:srgbClr val="002569"/>
              </a:solidFill>
              <a:effectLst/>
              <a:uFillTx/>
            </a:endParaRPr>
          </a:p>
        </p:txBody>
      </p:sp>
      <p:sp>
        <p:nvSpPr>
          <p:cNvPr id="7" name="TextBox 6">
            <a:extLst>
              <a:ext uri="{FF2B5EF4-FFF2-40B4-BE49-F238E27FC236}">
                <a16:creationId xmlns:a16="http://schemas.microsoft.com/office/drawing/2014/main" id="{6C7D5AB6-D68C-F847-8F7E-4F135A044DCE}"/>
              </a:ext>
            </a:extLst>
          </p:cNvPr>
          <p:cNvSpPr txBox="1"/>
          <p:nvPr/>
        </p:nvSpPr>
        <p:spPr>
          <a:xfrm>
            <a:off x="1484385" y="5841026"/>
            <a:ext cx="588879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dirty="0"/>
              <a:t>The deadline for the abstract submission is </a:t>
            </a:r>
            <a:r>
              <a:rPr lang="en-GB" b="1" dirty="0"/>
              <a:t>17 May 2019</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52158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k you languages transpar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24" y="857251"/>
            <a:ext cx="9227524" cy="53459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073592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93E77-8A3D-6D49-840F-E249E88669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1" y="1159526"/>
            <a:ext cx="5138850" cy="2802874"/>
          </a:xfrm>
          <a:prstGeom prst="rect">
            <a:avLst/>
          </a:prstGeom>
        </p:spPr>
      </p:pic>
      <p:pic>
        <p:nvPicPr>
          <p:cNvPr id="2" name="Picture 1">
            <a:extLst>
              <a:ext uri="{FF2B5EF4-FFF2-40B4-BE49-F238E27FC236}">
                <a16:creationId xmlns:a16="http://schemas.microsoft.com/office/drawing/2014/main" id="{6F427211-44FB-144F-9D69-78298DC243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5501" y="1159526"/>
            <a:ext cx="4139318" cy="2802874"/>
          </a:xfrm>
          <a:prstGeom prst="rect">
            <a:avLst/>
          </a:prstGeom>
        </p:spPr>
      </p:pic>
      <p:sp>
        <p:nvSpPr>
          <p:cNvPr id="7" name="Rectangle 6">
            <a:extLst>
              <a:ext uri="{FF2B5EF4-FFF2-40B4-BE49-F238E27FC236}">
                <a16:creationId xmlns:a16="http://schemas.microsoft.com/office/drawing/2014/main" id="{8D036C4D-475E-4F4F-9893-168DEB8F6EB4}"/>
              </a:ext>
            </a:extLst>
          </p:cNvPr>
          <p:cNvSpPr>
            <a:spLocks noChangeArrowheads="1"/>
          </p:cNvSpPr>
          <p:nvPr/>
        </p:nvSpPr>
        <p:spPr bwMode="auto">
          <a:xfrm>
            <a:off x="2438400" y="228600"/>
            <a:ext cx="4953000" cy="6858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80691" tIns="40351" rIns="80691" bIns="40351" anchor="ctr"/>
          <a:lstStyle/>
          <a:p>
            <a:pPr eaLnBrk="0" hangingPunct="0">
              <a:defRPr/>
            </a:pPr>
            <a:r>
              <a:rPr lang="en-GB" sz="2400" b="1" dirty="0" err="1">
                <a:solidFill>
                  <a:prstClr val="white"/>
                </a:solidFill>
                <a:latin typeface="+mj-lt"/>
                <a:ea typeface="Verdana" pitchFamily="34" charset="0"/>
                <a:cs typeface="Verdana" pitchFamily="34" charset="0"/>
              </a:rPr>
              <a:t>BiDS</a:t>
            </a:r>
            <a:r>
              <a:rPr lang="en-GB" sz="2400" b="1" dirty="0">
                <a:solidFill>
                  <a:prstClr val="white"/>
                </a:solidFill>
                <a:latin typeface="+mj-lt"/>
                <a:ea typeface="Verdana" pitchFamily="34" charset="0"/>
                <a:cs typeface="Verdana" pitchFamily="34" charset="0"/>
              </a:rPr>
              <a:t> 2019 Conference</a:t>
            </a:r>
          </a:p>
        </p:txBody>
      </p:sp>
      <p:sp>
        <p:nvSpPr>
          <p:cNvPr id="8" name="TextBox 7">
            <a:extLst>
              <a:ext uri="{FF2B5EF4-FFF2-40B4-BE49-F238E27FC236}">
                <a16:creationId xmlns:a16="http://schemas.microsoft.com/office/drawing/2014/main" id="{681A1FC0-53E8-254B-B7F1-986EE65D6142}"/>
              </a:ext>
            </a:extLst>
          </p:cNvPr>
          <p:cNvSpPr txBox="1"/>
          <p:nvPr/>
        </p:nvSpPr>
        <p:spPr>
          <a:xfrm>
            <a:off x="533400" y="4214870"/>
            <a:ext cx="7882669"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l" rtl="0" latinLnBrk="1" hangingPunct="0">
              <a:buFont typeface="Arial" panose="020B0604020202020204" pitchFamily="34" charset="0"/>
              <a:buChar char="•"/>
            </a:pPr>
            <a:r>
              <a:rPr lang="en-GB" dirty="0">
                <a:solidFill>
                  <a:schemeClr val="tx1"/>
                </a:solidFill>
              </a:rPr>
              <a:t>Over 600 registrations from more than 50 different countries;</a:t>
            </a:r>
          </a:p>
          <a:p>
            <a:pPr marL="285750" indent="-285750" algn="l" rtl="0" latinLnBrk="1" hangingPunct="0">
              <a:buFont typeface="Arial" panose="020B0604020202020204" pitchFamily="34" charset="0"/>
              <a:buChar char="•"/>
            </a:pPr>
            <a:r>
              <a:rPr lang="en-GB" dirty="0">
                <a:solidFill>
                  <a:schemeClr val="tx1"/>
                </a:solidFill>
              </a:rPr>
              <a:t>Artificial intelligence and machine learning techniques focus;</a:t>
            </a:r>
          </a:p>
          <a:p>
            <a:pPr marL="285750" indent="-285750" algn="l" rtl="0" latinLnBrk="1" hangingPunct="0">
              <a:buFont typeface="Arial" panose="020B0604020202020204" pitchFamily="34" charset="0"/>
              <a:buChar char="•"/>
            </a:pPr>
            <a:endParaRPr lang="en-GB" dirty="0">
              <a:solidFill>
                <a:schemeClr val="tx1"/>
              </a:solidFill>
            </a:endParaRPr>
          </a:p>
          <a:p>
            <a:pPr marL="285750" indent="-285750" algn="l" rtl="0" latinLnBrk="1" hangingPunct="0">
              <a:buFont typeface="Arial" panose="020B0604020202020204" pitchFamily="34" charset="0"/>
              <a:buChar char="•"/>
            </a:pPr>
            <a:r>
              <a:rPr lang="en-GB" dirty="0">
                <a:solidFill>
                  <a:schemeClr val="tx1"/>
                </a:solidFill>
              </a:rPr>
              <a:t> </a:t>
            </a:r>
            <a:r>
              <a:rPr lang="it-IT" dirty="0">
                <a:hlinkClick r:id="rId4"/>
              </a:rPr>
              <a:t>https://www.bigdatafromspace2019.org./</a:t>
            </a:r>
            <a:endParaRPr lang="en-GB" dirty="0">
              <a:solidFill>
                <a:schemeClr val="tx1"/>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tx1"/>
              </a:solidFill>
              <a:effectLst/>
              <a:uFillTx/>
            </a:endParaRPr>
          </a:p>
        </p:txBody>
      </p:sp>
    </p:spTree>
    <p:extLst>
      <p:ext uri="{BB962C8B-B14F-4D97-AF65-F5344CB8AC3E}">
        <p14:creationId xmlns:p14="http://schemas.microsoft.com/office/powerpoint/2010/main" val="147274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38400" y="228600"/>
            <a:ext cx="7550150" cy="6858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80691" tIns="40351" rIns="80691" bIns="40351" anchor="ctr"/>
          <a:lstStyle/>
          <a:p>
            <a:pPr eaLnBrk="0" hangingPunct="0"/>
            <a:r>
              <a:rPr lang="en-GB" sz="2400" b="1" dirty="0">
                <a:solidFill>
                  <a:prstClr val="white"/>
                </a:solidFill>
                <a:latin typeface="+mj-lt"/>
                <a:ea typeface="Verdana" pitchFamily="34" charset="0"/>
                <a:cs typeface="Verdana" pitchFamily="34" charset="0"/>
              </a:rPr>
              <a:t>EGU 2019 CONFERENCE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9200"/>
            <a:ext cx="9144000" cy="3273778"/>
          </a:xfrm>
          <a:prstGeom prst="rect">
            <a:avLst/>
          </a:prstGeom>
        </p:spPr>
      </p:pic>
      <p:sp>
        <p:nvSpPr>
          <p:cNvPr id="6" name="TextBox 5"/>
          <p:cNvSpPr txBox="1"/>
          <p:nvPr/>
        </p:nvSpPr>
        <p:spPr>
          <a:xfrm>
            <a:off x="5943600" y="6317231"/>
            <a:ext cx="2723823" cy="369332"/>
          </a:xfrm>
          <a:prstGeom prst="rect">
            <a:avLst/>
          </a:prstGeom>
          <a:noFill/>
        </p:spPr>
        <p:txBody>
          <a:bodyPr wrap="none" rtlCol="0">
            <a:spAutoFit/>
          </a:bodyPr>
          <a:lstStyle/>
          <a:p>
            <a:r>
              <a:rPr lang="en-US" dirty="0"/>
              <a:t>https://www.egu2019.eu/</a:t>
            </a:r>
          </a:p>
        </p:txBody>
      </p:sp>
      <p:sp>
        <p:nvSpPr>
          <p:cNvPr id="2" name="TextBox 1">
            <a:extLst>
              <a:ext uri="{FF2B5EF4-FFF2-40B4-BE49-F238E27FC236}">
                <a16:creationId xmlns:a16="http://schemas.microsoft.com/office/drawing/2014/main" id="{4F2645D3-D54E-D645-BA8A-C1292E20017A}"/>
              </a:ext>
            </a:extLst>
          </p:cNvPr>
          <p:cNvSpPr txBox="1"/>
          <p:nvPr/>
        </p:nvSpPr>
        <p:spPr>
          <a:xfrm>
            <a:off x="0" y="4562907"/>
            <a:ext cx="9144000" cy="17543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rtl="0" latinLnBrk="1" hangingPunct="0"/>
            <a:r>
              <a:rPr lang="en-GB" dirty="0"/>
              <a:t>The EGU General Assembly 2019 was again a great success with 5.531 oral, 9.432 </a:t>
            </a:r>
          </a:p>
          <a:p>
            <a:pPr algn="just" rtl="0" latinLnBrk="1" hangingPunct="0"/>
            <a:r>
              <a:rPr lang="en-GB" dirty="0"/>
              <a:t>poster, and 1.287 PICO presentations. 683 unique scientific sessions together with 87 </a:t>
            </a:r>
          </a:p>
          <a:p>
            <a:pPr algn="just" rtl="0" latinLnBrk="1" hangingPunct="0"/>
            <a:r>
              <a:rPr lang="en-GB" dirty="0"/>
              <a:t>short courses and 338 side events created an interesting programme. At the conference</a:t>
            </a:r>
          </a:p>
          <a:p>
            <a:pPr algn="just" rtl="0" latinLnBrk="1" hangingPunct="0"/>
            <a:r>
              <a:rPr lang="en-GB" dirty="0"/>
              <a:t>16.273 scientists from 113 countries participated, of which 53% were under the age of </a:t>
            </a:r>
          </a:p>
          <a:p>
            <a:pPr algn="just" rtl="0" latinLnBrk="1" hangingPunct="0"/>
            <a:r>
              <a:rPr lang="en-GB" dirty="0"/>
              <a:t>35 years, keen media presence and reporting, and thousands of visits to the </a:t>
            </a:r>
            <a:r>
              <a:rPr lang="en-GB" dirty="0" err="1"/>
              <a:t>webstreams</a:t>
            </a:r>
            <a:r>
              <a:rPr lang="en-GB" dirty="0"/>
              <a:t> as well as to the EGU blog </a:t>
            </a:r>
            <a:r>
              <a:rPr lang="en-GB" dirty="0" err="1"/>
              <a:t>GeoLog</a:t>
            </a:r>
            <a:r>
              <a:rPr lang="en-GB" dirty="0"/>
              <a:t>.</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38042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D73D3E-3186-BF4A-AA48-85662AD4D354}"/>
              </a:ext>
            </a:extLst>
          </p:cNvPr>
          <p:cNvSpPr/>
          <p:nvPr/>
        </p:nvSpPr>
        <p:spPr>
          <a:xfrm>
            <a:off x="0" y="5791200"/>
            <a:ext cx="8991600" cy="830997"/>
          </a:xfrm>
          <a:prstGeom prst="rect">
            <a:avLst/>
          </a:prstGeom>
        </p:spPr>
        <p:txBody>
          <a:bodyPr wrap="square">
            <a:spAutoFit/>
          </a:bodyPr>
          <a:lstStyle/>
          <a:p>
            <a:r>
              <a:rPr lang="en-GB" sz="1600" dirty="0"/>
              <a:t>https://</a:t>
            </a:r>
            <a:r>
              <a:rPr lang="en-GB" sz="1600" dirty="0" err="1"/>
              <a:t>figshare.com</a:t>
            </a:r>
            <a:r>
              <a:rPr lang="en-GB" sz="1600" dirty="0"/>
              <a:t>/collections/EGU2019_ESSI2_9_Session_Establishing_Trustworthiness_and_Suitability_of_Data_Products_and_Services_with_Content-Rich_Interoperable_and_Findable_Quality_Descriptive_Information/4467452</a:t>
            </a:r>
          </a:p>
        </p:txBody>
      </p:sp>
      <p:pic>
        <p:nvPicPr>
          <p:cNvPr id="7" name="Picture 6">
            <a:extLst>
              <a:ext uri="{FF2B5EF4-FFF2-40B4-BE49-F238E27FC236}">
                <a16:creationId xmlns:a16="http://schemas.microsoft.com/office/drawing/2014/main" id="{62FB23F4-E53F-5C4C-AE77-A197124400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 y="1219200"/>
            <a:ext cx="5486400" cy="3343528"/>
          </a:xfrm>
          <a:prstGeom prst="rect">
            <a:avLst/>
          </a:prstGeom>
        </p:spPr>
      </p:pic>
      <p:sp>
        <p:nvSpPr>
          <p:cNvPr id="9" name="Rectangle 8">
            <a:extLst>
              <a:ext uri="{FF2B5EF4-FFF2-40B4-BE49-F238E27FC236}">
                <a16:creationId xmlns:a16="http://schemas.microsoft.com/office/drawing/2014/main" id="{1E3CEA02-A53D-7A43-A35F-B6AA11363C8A}"/>
              </a:ext>
            </a:extLst>
          </p:cNvPr>
          <p:cNvSpPr>
            <a:spLocks noChangeArrowheads="1"/>
          </p:cNvSpPr>
          <p:nvPr/>
        </p:nvSpPr>
        <p:spPr bwMode="auto">
          <a:xfrm>
            <a:off x="2438400" y="228600"/>
            <a:ext cx="7550150" cy="6858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80691" tIns="40351" rIns="80691" bIns="40351" anchor="ctr"/>
          <a:lstStyle/>
          <a:p>
            <a:pPr eaLnBrk="0" hangingPunct="0"/>
            <a:r>
              <a:rPr lang="en-GB" sz="2400" b="1" dirty="0">
                <a:solidFill>
                  <a:prstClr val="white"/>
                </a:solidFill>
                <a:latin typeface="+mj-lt"/>
                <a:ea typeface="Verdana" pitchFamily="34" charset="0"/>
                <a:cs typeface="Verdana" pitchFamily="34" charset="0"/>
              </a:rPr>
              <a:t>EGU2019 – ESSI2.9</a:t>
            </a:r>
          </a:p>
        </p:txBody>
      </p:sp>
      <p:pic>
        <p:nvPicPr>
          <p:cNvPr id="2" name="Picture 1">
            <a:extLst>
              <a:ext uri="{FF2B5EF4-FFF2-40B4-BE49-F238E27FC236}">
                <a16:creationId xmlns:a16="http://schemas.microsoft.com/office/drawing/2014/main" id="{6652FABB-FF08-5A4D-B01F-5773C789623A}"/>
              </a:ext>
            </a:extLst>
          </p:cNvPr>
          <p:cNvPicPr>
            <a:picLocks noChangeAspect="1"/>
          </p:cNvPicPr>
          <p:nvPr/>
        </p:nvPicPr>
        <p:blipFill>
          <a:blip r:embed="rId3"/>
          <a:stretch>
            <a:fillRect/>
          </a:stretch>
        </p:blipFill>
        <p:spPr>
          <a:xfrm>
            <a:off x="5257800" y="3200400"/>
            <a:ext cx="3505200" cy="2480603"/>
          </a:xfrm>
          <a:prstGeom prst="rect">
            <a:avLst/>
          </a:prstGeom>
        </p:spPr>
      </p:pic>
    </p:spTree>
    <p:extLst>
      <p:ext uri="{BB962C8B-B14F-4D97-AF65-F5344CB8AC3E}">
        <p14:creationId xmlns:p14="http://schemas.microsoft.com/office/powerpoint/2010/main" val="300261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2057400" y="228600"/>
            <a:ext cx="7550150" cy="6858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80691" tIns="40351" rIns="80691" bIns="40351" anchor="ctr"/>
          <a:lstStyle/>
          <a:p>
            <a:pPr eaLnBrk="0" hangingPunct="0"/>
            <a:r>
              <a:rPr lang="en-GB" sz="2400" b="1" dirty="0">
                <a:solidFill>
                  <a:prstClr val="white"/>
                </a:solidFill>
                <a:latin typeface="+mj-lt"/>
                <a:ea typeface="Verdana" pitchFamily="34" charset="0"/>
                <a:cs typeface="Verdana" pitchFamily="34" charset="0"/>
              </a:rPr>
              <a:t>LIVING PLANET 2019 CONFERENCE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3000"/>
            <a:ext cx="9144000" cy="2382739"/>
          </a:xfrm>
          <a:prstGeom prst="rect">
            <a:avLst/>
          </a:prstGeom>
        </p:spPr>
      </p:pic>
      <p:pic>
        <p:nvPicPr>
          <p:cNvPr id="5" name="Picture 4">
            <a:extLst>
              <a:ext uri="{FF2B5EF4-FFF2-40B4-BE49-F238E27FC236}">
                <a16:creationId xmlns:a16="http://schemas.microsoft.com/office/drawing/2014/main" id="{A62F1E2A-F80B-7C4D-A557-EF0E9F5538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25739"/>
            <a:ext cx="9144000" cy="3274874"/>
          </a:xfrm>
          <a:prstGeom prst="rect">
            <a:avLst/>
          </a:prstGeom>
        </p:spPr>
      </p:pic>
    </p:spTree>
    <p:extLst>
      <p:ext uri="{BB962C8B-B14F-4D97-AF65-F5344CB8AC3E}">
        <p14:creationId xmlns:p14="http://schemas.microsoft.com/office/powerpoint/2010/main" val="142329085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984369" y="304800"/>
            <a:ext cx="617593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80691" tIns="40351" rIns="80691" bIns="40351" anchor="ctr"/>
          <a:lstStyle/>
          <a:p>
            <a:pPr eaLnBrk="0" hangingPunct="0"/>
            <a:r>
              <a:rPr lang="en-GB" sz="2400" b="1" dirty="0">
                <a:solidFill>
                  <a:prstClr val="white"/>
                </a:solidFill>
                <a:latin typeface="+mj-lt"/>
                <a:ea typeface="Verdana" pitchFamily="34" charset="0"/>
                <a:cs typeface="Verdana" pitchFamily="34" charset="0"/>
              </a:rPr>
              <a:t>LIVING PLANET 2019 CONFERENCE </a:t>
            </a:r>
            <a:r>
              <a:rPr lang="mr-IN" sz="2400" b="1" dirty="0">
                <a:solidFill>
                  <a:prstClr val="white"/>
                </a:solidFill>
                <a:latin typeface="+mj-lt"/>
                <a:ea typeface="Verdana" pitchFamily="34" charset="0"/>
              </a:rPr>
              <a:t>–</a:t>
            </a:r>
            <a:r>
              <a:rPr lang="en-GB" sz="2400" b="1" dirty="0">
                <a:solidFill>
                  <a:prstClr val="white"/>
                </a:solidFill>
                <a:latin typeface="+mj-lt"/>
                <a:ea typeface="Verdana" pitchFamily="34" charset="0"/>
                <a:cs typeface="Verdana" pitchFamily="34" charset="0"/>
              </a:rPr>
              <a:t> Mirko’s session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0394"/>
            <a:ext cx="9144000" cy="270967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038" y="5120777"/>
            <a:ext cx="1415366" cy="73773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7103" y="5018601"/>
            <a:ext cx="1022878" cy="900439"/>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4227" y="5079126"/>
            <a:ext cx="916741" cy="779390"/>
          </a:xfrm>
          <a:prstGeom prst="rect">
            <a:avLst/>
          </a:prstGeom>
        </p:spPr>
      </p:pic>
      <p:sp>
        <p:nvSpPr>
          <p:cNvPr id="11" name="TextBox 10"/>
          <p:cNvSpPr txBox="1"/>
          <p:nvPr/>
        </p:nvSpPr>
        <p:spPr>
          <a:xfrm>
            <a:off x="5715000" y="5046262"/>
            <a:ext cx="3294492" cy="923330"/>
          </a:xfrm>
          <a:prstGeom prst="rect">
            <a:avLst/>
          </a:prstGeom>
          <a:noFill/>
        </p:spPr>
        <p:txBody>
          <a:bodyPr wrap="none" rtlCol="0">
            <a:spAutoFit/>
          </a:bodyPr>
          <a:lstStyle/>
          <a:p>
            <a:pPr marL="285750" indent="-285750">
              <a:buFont typeface="Arial"/>
              <a:buChar char="•"/>
            </a:pPr>
            <a:r>
              <a:rPr lang="en-US" dirty="0"/>
              <a:t>Long Time Data series</a:t>
            </a:r>
          </a:p>
          <a:p>
            <a:pPr marL="285750" indent="-285750">
              <a:buFont typeface="Arial"/>
              <a:buChar char="•"/>
            </a:pPr>
            <a:r>
              <a:rPr lang="en-US" dirty="0"/>
              <a:t>Fundamental Data Records</a:t>
            </a:r>
          </a:p>
          <a:p>
            <a:endParaRPr lang="en-US" dirty="0"/>
          </a:p>
        </p:txBody>
      </p:sp>
    </p:spTree>
    <p:extLst>
      <p:ext uri="{BB962C8B-B14F-4D97-AF65-F5344CB8AC3E}">
        <p14:creationId xmlns:p14="http://schemas.microsoft.com/office/powerpoint/2010/main" val="17973662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E255-AE2B-BF4D-ABA6-1C5A25D1C69B}"/>
              </a:ext>
            </a:extLst>
          </p:cNvPr>
          <p:cNvSpPr>
            <a:spLocks noGrp="1"/>
          </p:cNvSpPr>
          <p:nvPr>
            <p:ph type="title"/>
          </p:nvPr>
        </p:nvSpPr>
        <p:spPr>
          <a:xfrm>
            <a:off x="1066800" y="381000"/>
            <a:ext cx="5142119" cy="427038"/>
          </a:xfrm>
          <a:noFill/>
          <a:ln>
            <a:noFill/>
          </a:ln>
          <a:effectLst/>
        </p:spPr>
        <p:txBody>
          <a:bodyPr lIns="80691" tIns="40351" rIns="80691" bIns="40351" anchor="ctr"/>
          <a:lstStyle/>
          <a:p>
            <a:pPr defTabSz="457200" eaLnBrk="0" hangingPunct="0"/>
            <a:r>
              <a:rPr lang="en-GB" sz="2400" b="1" dirty="0">
                <a:solidFill>
                  <a:prstClr val="white"/>
                </a:solidFill>
                <a:latin typeface="+mj-lt"/>
                <a:ea typeface="Verdana" pitchFamily="34" charset="0"/>
                <a:cs typeface="Verdana" pitchFamily="34" charset="0"/>
              </a:rPr>
              <a:t>IAC-19 Conference</a:t>
            </a:r>
          </a:p>
        </p:txBody>
      </p:sp>
      <p:pic>
        <p:nvPicPr>
          <p:cNvPr id="4" name="Picture 3">
            <a:extLst>
              <a:ext uri="{FF2B5EF4-FFF2-40B4-BE49-F238E27FC236}">
                <a16:creationId xmlns:a16="http://schemas.microsoft.com/office/drawing/2014/main" id="{4792DE3D-D6EF-1048-8B75-EE630163B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1868" y="1589688"/>
            <a:ext cx="3812132" cy="4071257"/>
          </a:xfrm>
          <a:prstGeom prst="rect">
            <a:avLst/>
          </a:prstGeom>
        </p:spPr>
      </p:pic>
      <p:sp>
        <p:nvSpPr>
          <p:cNvPr id="5" name="Rectangle 4">
            <a:extLst>
              <a:ext uri="{FF2B5EF4-FFF2-40B4-BE49-F238E27FC236}">
                <a16:creationId xmlns:a16="http://schemas.microsoft.com/office/drawing/2014/main" id="{5243EE80-98F7-F646-81CD-4734293D2D8B}"/>
              </a:ext>
            </a:extLst>
          </p:cNvPr>
          <p:cNvSpPr/>
          <p:nvPr/>
        </p:nvSpPr>
        <p:spPr>
          <a:xfrm>
            <a:off x="-391886" y="1752446"/>
            <a:ext cx="5723754" cy="3693319"/>
          </a:xfrm>
          <a:prstGeom prst="rect">
            <a:avLst/>
          </a:prstGeom>
        </p:spPr>
        <p:txBody>
          <a:bodyPr wrap="square">
            <a:spAutoFit/>
          </a:bodyPr>
          <a:lstStyle/>
          <a:p>
            <a:pPr marL="449580" algn="just"/>
            <a:r>
              <a:rPr lang="en-US" b="1" dirty="0">
                <a:latin typeface="Default Sans Serif,Verdana,Arial,Helvetica,sans-serif"/>
              </a:rPr>
              <a:t>1.4 Earth Observation Data Management Systems</a:t>
            </a:r>
            <a:endParaRPr lang="en-US" dirty="0">
              <a:latin typeface="Default Sans Serif,Verdana,Arial,Helvetica,sans-serif"/>
            </a:endParaRPr>
          </a:p>
          <a:p>
            <a:pPr marL="449580" algn="just"/>
            <a:r>
              <a:rPr lang="en-US" dirty="0">
                <a:latin typeface="Default Sans Serif,Verdana,Arial,Helvetica,sans-serif"/>
              </a:rPr>
              <a:t>Focus is on Earth Observation related data systems. Emphasis is on the challenges of new IT and web technologies (e.g. Big Data, Cloud, crowd sourcing) for acquisition, communication, processing, dissemination and archiving systems and concepts needed to address large data volumes. The session also covers innovative methods for the extraction of information from these large data systems and methods for making the results available to decision makers. </a:t>
            </a:r>
            <a:r>
              <a:rPr lang="en-US" b="1" u="sng" dirty="0">
                <a:latin typeface="Default Sans Serif,Verdana,Arial,Helvetica,sans-serif"/>
              </a:rPr>
              <a:t>Presentation of International coordination and </a:t>
            </a:r>
            <a:r>
              <a:rPr lang="en-US" b="1" u="sng" dirty="0" err="1">
                <a:latin typeface="Default Sans Serif,Verdana,Arial,Helvetica,sans-serif"/>
              </a:rPr>
              <a:t>programmes</a:t>
            </a:r>
            <a:r>
              <a:rPr lang="en-US" dirty="0">
                <a:latin typeface="Default Sans Serif,Verdana,Arial,Helvetica,sans-serif"/>
              </a:rPr>
              <a:t> - on Earth Observation data -related systems - is also encouraged.</a:t>
            </a:r>
            <a:endParaRPr lang="en-US" dirty="0">
              <a:effectLst/>
              <a:latin typeface="Default Sans Serif,Verdana,Arial,Helvetica,sans-serif"/>
            </a:endParaRPr>
          </a:p>
        </p:txBody>
      </p:sp>
      <p:sp>
        <p:nvSpPr>
          <p:cNvPr id="6" name="TextBox 5">
            <a:extLst>
              <a:ext uri="{FF2B5EF4-FFF2-40B4-BE49-F238E27FC236}">
                <a16:creationId xmlns:a16="http://schemas.microsoft.com/office/drawing/2014/main" id="{8D69316A-BB4E-ED48-8B45-1F66C9C75978}"/>
              </a:ext>
            </a:extLst>
          </p:cNvPr>
          <p:cNvSpPr txBox="1"/>
          <p:nvPr/>
        </p:nvSpPr>
        <p:spPr>
          <a:xfrm>
            <a:off x="152400" y="5727984"/>
            <a:ext cx="6571030" cy="307777"/>
          </a:xfrm>
          <a:prstGeom prst="rect">
            <a:avLst/>
          </a:prstGeom>
          <a:noFill/>
        </p:spPr>
        <p:txBody>
          <a:bodyPr wrap="none" rtlCol="0">
            <a:spAutoFit/>
          </a:bodyPr>
          <a:lstStyle/>
          <a:p>
            <a:r>
              <a:rPr lang="en-GB" sz="1400" dirty="0"/>
              <a:t>https://</a:t>
            </a:r>
            <a:r>
              <a:rPr lang="en-GB" sz="1400" dirty="0" err="1"/>
              <a:t>iafastro.directory</a:t>
            </a:r>
            <a:r>
              <a:rPr lang="en-GB" sz="1400" dirty="0"/>
              <a:t>/</a:t>
            </a:r>
            <a:r>
              <a:rPr lang="en-GB" sz="1400" dirty="0" err="1"/>
              <a:t>iac</a:t>
            </a:r>
            <a:r>
              <a:rPr lang="en-GB" sz="1400" dirty="0"/>
              <a:t>/browse/IAC-19/catalog-technical-programme#sec.B1</a:t>
            </a:r>
          </a:p>
        </p:txBody>
      </p:sp>
    </p:spTree>
    <p:extLst>
      <p:ext uri="{BB962C8B-B14F-4D97-AF65-F5344CB8AC3E}">
        <p14:creationId xmlns:p14="http://schemas.microsoft.com/office/powerpoint/2010/main" val="309531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CF55-92BB-2D40-A7B6-B822BC0FB854}"/>
              </a:ext>
            </a:extLst>
          </p:cNvPr>
          <p:cNvSpPr>
            <a:spLocks noGrp="1"/>
          </p:cNvSpPr>
          <p:nvPr>
            <p:ph type="title"/>
          </p:nvPr>
        </p:nvSpPr>
        <p:spPr>
          <a:xfrm>
            <a:off x="457200" y="381000"/>
            <a:ext cx="6105525" cy="427038"/>
          </a:xfrm>
          <a:noFill/>
          <a:ln>
            <a:noFill/>
          </a:ln>
          <a:effectLst/>
        </p:spPr>
        <p:txBody>
          <a:bodyPr lIns="80691" tIns="40351" rIns="80691" bIns="40351" anchor="ctr"/>
          <a:lstStyle/>
          <a:p>
            <a:pPr defTabSz="457200" eaLnBrk="0" hangingPunct="0"/>
            <a:r>
              <a:rPr lang="en-GB" sz="2400" b="1" dirty="0">
                <a:solidFill>
                  <a:prstClr val="white"/>
                </a:solidFill>
                <a:latin typeface="+mj-lt"/>
                <a:ea typeface="Verdana" pitchFamily="34" charset="0"/>
                <a:cs typeface="Verdana" pitchFamily="34" charset="0"/>
              </a:rPr>
              <a:t>ISDE11 Symposium </a:t>
            </a:r>
          </a:p>
        </p:txBody>
      </p:sp>
      <p:pic>
        <p:nvPicPr>
          <p:cNvPr id="6" name="Picture 5">
            <a:extLst>
              <a:ext uri="{FF2B5EF4-FFF2-40B4-BE49-F238E27FC236}">
                <a16:creationId xmlns:a16="http://schemas.microsoft.com/office/drawing/2014/main" id="{33AF1753-F76D-EB42-BD8E-30EBC34456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19200"/>
            <a:ext cx="9144000" cy="3521849"/>
          </a:xfrm>
          <a:prstGeom prst="rect">
            <a:avLst/>
          </a:prstGeom>
        </p:spPr>
      </p:pic>
      <p:sp>
        <p:nvSpPr>
          <p:cNvPr id="7" name="Rectangle 6">
            <a:extLst>
              <a:ext uri="{FF2B5EF4-FFF2-40B4-BE49-F238E27FC236}">
                <a16:creationId xmlns:a16="http://schemas.microsoft.com/office/drawing/2014/main" id="{9272C647-05C5-0F46-A566-2B36DB8DBD63}"/>
              </a:ext>
            </a:extLst>
          </p:cNvPr>
          <p:cNvSpPr/>
          <p:nvPr/>
        </p:nvSpPr>
        <p:spPr>
          <a:xfrm>
            <a:off x="0" y="2286000"/>
            <a:ext cx="3352200" cy="369332"/>
          </a:xfrm>
          <a:prstGeom prst="rect">
            <a:avLst/>
          </a:prstGeom>
        </p:spPr>
        <p:txBody>
          <a:bodyPr wrap="none">
            <a:spAutoFit/>
          </a:bodyPr>
          <a:lstStyle/>
          <a:p>
            <a:r>
              <a:rPr lang="it-IT" dirty="0">
                <a:hlinkClick r:id="rId3"/>
              </a:rPr>
              <a:t>http://www.digitalearth2019.eu/</a:t>
            </a:r>
            <a:endParaRPr lang="en-GB" dirty="0"/>
          </a:p>
        </p:txBody>
      </p:sp>
      <p:pic>
        <p:nvPicPr>
          <p:cNvPr id="8" name="Picture 7">
            <a:extLst>
              <a:ext uri="{FF2B5EF4-FFF2-40B4-BE49-F238E27FC236}">
                <a16:creationId xmlns:a16="http://schemas.microsoft.com/office/drawing/2014/main" id="{161EADDB-EB63-C84E-BD87-4BF7E0EA5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4769682"/>
            <a:ext cx="3962400" cy="2275535"/>
          </a:xfrm>
          <a:prstGeom prst="rect">
            <a:avLst/>
          </a:prstGeom>
        </p:spPr>
      </p:pic>
      <p:sp>
        <p:nvSpPr>
          <p:cNvPr id="9" name="TextBox 8">
            <a:extLst>
              <a:ext uri="{FF2B5EF4-FFF2-40B4-BE49-F238E27FC236}">
                <a16:creationId xmlns:a16="http://schemas.microsoft.com/office/drawing/2014/main" id="{7CD0BA1F-8BD5-684E-975B-7EB7304DBE6F}"/>
              </a:ext>
            </a:extLst>
          </p:cNvPr>
          <p:cNvSpPr txBox="1"/>
          <p:nvPr/>
        </p:nvSpPr>
        <p:spPr>
          <a:xfrm>
            <a:off x="8263" y="4932355"/>
            <a:ext cx="5173337" cy="20621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l" rtl="0" latinLnBrk="1" hangingPunct="0">
              <a:buFont typeface="Arial" panose="020B0604020202020204" pitchFamily="34" charset="0"/>
              <a:buChar char="•"/>
            </a:pPr>
            <a:r>
              <a:rPr lang="en-GB" sz="1600" dirty="0"/>
              <a:t>Earth Observations Data Cubes (EODC)</a:t>
            </a:r>
          </a:p>
          <a:p>
            <a:pPr marL="285750" indent="-285750" algn="l" rtl="0" latinLnBrk="1" hangingPunct="0">
              <a:buFont typeface="Arial" panose="020B0604020202020204" pitchFamily="34" charset="0"/>
              <a:buChar char="•"/>
            </a:pPr>
            <a:r>
              <a:rPr lang="en-GB" sz="1600" dirty="0"/>
              <a:t>Earth Observation Data to Knowledge Value Chains</a:t>
            </a:r>
          </a:p>
          <a:p>
            <a:pPr marL="285750" indent="-285750" algn="l" rtl="0" latinLnBrk="1" hangingPunct="0">
              <a:buFont typeface="Arial" panose="020B0604020202020204" pitchFamily="34" charset="0"/>
              <a:buChar char="•"/>
            </a:pPr>
            <a:r>
              <a:rPr lang="en-GB" sz="1600" dirty="0"/>
              <a:t>Multi-technique and multi-platform approaches for </a:t>
            </a:r>
          </a:p>
          <a:p>
            <a:pPr algn="l" rtl="0" latinLnBrk="1" hangingPunct="0"/>
            <a:r>
              <a:rPr lang="en-GB" sz="1600" dirty="0"/>
              <a:t>     digital heritage</a:t>
            </a:r>
          </a:p>
          <a:p>
            <a:pPr marL="285750" indent="-285750" algn="l" rtl="0" latinLnBrk="1" hangingPunct="0">
              <a:buFont typeface="Arial" panose="020B0604020202020204" pitchFamily="34" charset="0"/>
              <a:buChar char="•"/>
            </a:pPr>
            <a:r>
              <a:rPr lang="en-GB" sz="1600" dirty="0"/>
              <a:t>Space 4.0</a:t>
            </a:r>
          </a:p>
          <a:p>
            <a:pPr marL="285750" indent="-285750" algn="l" rtl="0" latinLnBrk="1" hangingPunct="0">
              <a:buFont typeface="Arial" panose="020B0604020202020204" pitchFamily="34" charset="0"/>
              <a:buChar char="•"/>
            </a:pPr>
            <a:r>
              <a:rPr lang="en-GB" sz="1600" dirty="0"/>
              <a:t>…</a:t>
            </a:r>
          </a:p>
          <a:p>
            <a:pPr marL="285750" indent="-285750" algn="l" rtl="0" latinLnBrk="1" hangingPunct="0">
              <a:buFont typeface="Arial" panose="020B0604020202020204" pitchFamily="34" charset="0"/>
              <a:buChar char="•"/>
            </a:pPr>
            <a:endParaRPr lang="it-IT" sz="1600" dirty="0"/>
          </a:p>
          <a:p>
            <a:pPr marL="0" marR="0" indent="0" algn="l" defTabSz="457200" rtl="0" fontAlgn="auto" latinLnBrk="1"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93722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CF55-92BB-2D40-A7B6-B822BC0FB854}"/>
              </a:ext>
            </a:extLst>
          </p:cNvPr>
          <p:cNvSpPr>
            <a:spLocks noGrp="1"/>
          </p:cNvSpPr>
          <p:nvPr>
            <p:ph type="title"/>
          </p:nvPr>
        </p:nvSpPr>
        <p:spPr>
          <a:xfrm>
            <a:off x="-533400" y="321587"/>
            <a:ext cx="6105525" cy="427038"/>
          </a:xfrm>
          <a:noFill/>
          <a:ln>
            <a:noFill/>
          </a:ln>
          <a:effectLst/>
        </p:spPr>
        <p:txBody>
          <a:bodyPr lIns="80691" tIns="40351" rIns="80691" bIns="40351" anchor="ctr"/>
          <a:lstStyle/>
          <a:p>
            <a:pPr defTabSz="457200" eaLnBrk="0" hangingPunct="0"/>
            <a:r>
              <a:rPr lang="en-GB" sz="2400" b="1" dirty="0">
                <a:solidFill>
                  <a:prstClr val="white"/>
                </a:solidFill>
                <a:latin typeface="+mj-lt"/>
                <a:ea typeface="Verdana" pitchFamily="34" charset="0"/>
                <a:cs typeface="Verdana" pitchFamily="34" charset="0"/>
              </a:rPr>
              <a:t>IDCC 2020 </a:t>
            </a:r>
          </a:p>
        </p:txBody>
      </p:sp>
      <p:pic>
        <p:nvPicPr>
          <p:cNvPr id="6" name="Picture 5">
            <a:extLst>
              <a:ext uri="{FF2B5EF4-FFF2-40B4-BE49-F238E27FC236}">
                <a16:creationId xmlns:a16="http://schemas.microsoft.com/office/drawing/2014/main" id="{635B0E08-F6B6-A441-9060-617FF4C721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4" y="2362200"/>
            <a:ext cx="6477000" cy="3650082"/>
          </a:xfrm>
          <a:prstGeom prst="rect">
            <a:avLst/>
          </a:prstGeom>
        </p:spPr>
      </p:pic>
      <p:pic>
        <p:nvPicPr>
          <p:cNvPr id="7" name="Picture 6">
            <a:extLst>
              <a:ext uri="{FF2B5EF4-FFF2-40B4-BE49-F238E27FC236}">
                <a16:creationId xmlns:a16="http://schemas.microsoft.com/office/drawing/2014/main" id="{FF203616-0CDF-6949-B5D3-665E81783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4" y="1124290"/>
            <a:ext cx="9144000" cy="1339816"/>
          </a:xfrm>
          <a:prstGeom prst="rect">
            <a:avLst/>
          </a:prstGeom>
        </p:spPr>
      </p:pic>
      <p:sp>
        <p:nvSpPr>
          <p:cNvPr id="8" name="TextBox 7">
            <a:extLst>
              <a:ext uri="{FF2B5EF4-FFF2-40B4-BE49-F238E27FC236}">
                <a16:creationId xmlns:a16="http://schemas.microsoft.com/office/drawing/2014/main" id="{05D5F9C9-B948-D847-ADA1-99F5F42CAC0A}"/>
              </a:ext>
            </a:extLst>
          </p:cNvPr>
          <p:cNvSpPr txBox="1"/>
          <p:nvPr/>
        </p:nvSpPr>
        <p:spPr>
          <a:xfrm>
            <a:off x="506776" y="6400800"/>
            <a:ext cx="368305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it-IT" dirty="0">
                <a:hlinkClick r:id="rId4"/>
              </a:rPr>
              <a:t>http://www.dcc.ac.uk/events/idcc20</a:t>
            </a:r>
            <a:endParaRPr kumimoji="0" lang="en-GB" sz="1800" b="0" i="0" u="none" strike="noStrike" cap="none" spc="0" normalizeH="0" baseline="0" dirty="0">
              <a:ln>
                <a:noFill/>
              </a:ln>
              <a:solidFill>
                <a:srgbClr val="002569"/>
              </a:solidFill>
              <a:effectLst/>
              <a:uFillTx/>
            </a:endParaRPr>
          </a:p>
        </p:txBody>
      </p:sp>
      <p:sp>
        <p:nvSpPr>
          <p:cNvPr id="9" name="TextBox 8">
            <a:extLst>
              <a:ext uri="{FF2B5EF4-FFF2-40B4-BE49-F238E27FC236}">
                <a16:creationId xmlns:a16="http://schemas.microsoft.com/office/drawing/2014/main" id="{9E498E78-C28A-8F48-A2E9-7D62A07858D7}"/>
              </a:ext>
            </a:extLst>
          </p:cNvPr>
          <p:cNvSpPr txBox="1"/>
          <p:nvPr/>
        </p:nvSpPr>
        <p:spPr>
          <a:xfrm>
            <a:off x="6491689" y="3352800"/>
            <a:ext cx="2499911" cy="18158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fontAlgn="base">
              <a:buFont typeface="Arial" panose="020B0604020202020204" pitchFamily="34" charset="0"/>
              <a:buChar char="•"/>
            </a:pPr>
            <a:r>
              <a:rPr lang="en-GB" sz="1400" dirty="0"/>
              <a:t>Social, political and cultural implications of digital curation</a:t>
            </a:r>
          </a:p>
          <a:p>
            <a:pPr marL="285750" indent="-285750" fontAlgn="base">
              <a:buFont typeface="Arial" panose="020B0604020202020204" pitchFamily="34" charset="0"/>
              <a:buChar char="•"/>
            </a:pPr>
            <a:r>
              <a:rPr lang="en-GB" sz="1400" dirty="0">
                <a:solidFill>
                  <a:srgbClr val="FF0000"/>
                </a:solidFill>
              </a:rPr>
              <a:t>Trust: assessing content and containers</a:t>
            </a:r>
          </a:p>
          <a:p>
            <a:pPr marL="285750" indent="-285750" fontAlgn="base">
              <a:buFont typeface="Arial" panose="020B0604020202020204" pitchFamily="34" charset="0"/>
              <a:buChar char="•"/>
            </a:pPr>
            <a:r>
              <a:rPr lang="en-GB" sz="1400" dirty="0">
                <a:solidFill>
                  <a:srgbClr val="FF0000"/>
                </a:solidFill>
              </a:rPr>
              <a:t>Data stewardship</a:t>
            </a:r>
          </a:p>
          <a:p>
            <a:pPr marL="285750" indent="-285750" fontAlgn="base">
              <a:buFont typeface="Arial" panose="020B0604020202020204" pitchFamily="34" charset="0"/>
              <a:buChar char="•"/>
            </a:pPr>
            <a:r>
              <a:rPr lang="en-GB" sz="1400" dirty="0">
                <a:solidFill>
                  <a:srgbClr val="FF0000"/>
                </a:solidFill>
              </a:rPr>
              <a:t>Preservation planning</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GB"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019551960"/>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16037</TotalTime>
  <Words>532</Words>
  <Application>Microsoft Macintosh PowerPoint</Application>
  <PresentationFormat>On-screen Show (4:3)</PresentationFormat>
  <Paragraphs>55</Paragraphs>
  <Slides>11</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MS PGothic</vt:lpstr>
      <vt:lpstr>Arial</vt:lpstr>
      <vt:lpstr>Arial Bold</vt:lpstr>
      <vt:lpstr>Avenir Roman</vt:lpstr>
      <vt:lpstr>Calibri</vt:lpstr>
      <vt:lpstr>Courier New</vt:lpstr>
      <vt:lpstr>Default Sans Serif,Verdana,Arial,Helvetica,sans-serif</vt:lpstr>
      <vt:lpstr>Droid Serif</vt:lpstr>
      <vt:lpstr>Helvetica</vt:lpstr>
      <vt:lpstr>Proxima Nova Regular</vt:lpstr>
      <vt:lpstr>Verdana</vt:lpstr>
      <vt:lpstr>Wingdings</vt:lpstr>
      <vt:lpstr>Default</vt:lpstr>
      <vt:lpstr>Working Group on Information Systems and Services (WGISS)</vt:lpstr>
      <vt:lpstr>PowerPoint Presentation</vt:lpstr>
      <vt:lpstr>PowerPoint Presentation</vt:lpstr>
      <vt:lpstr>PowerPoint Presentation</vt:lpstr>
      <vt:lpstr>PowerPoint Presentation</vt:lpstr>
      <vt:lpstr>PowerPoint Presentation</vt:lpstr>
      <vt:lpstr>IAC-19 Conference</vt:lpstr>
      <vt:lpstr>ISDE11 Symposium </vt:lpstr>
      <vt:lpstr>IDCC 2020 </vt:lpstr>
      <vt:lpstr>EO Phi-Week Conference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Iolanda Maggio</cp:lastModifiedBy>
  <cp:revision>631</cp:revision>
  <cp:lastPrinted>2019-04-30T19:17:05Z</cp:lastPrinted>
  <dcterms:modified xsi:type="dcterms:W3CDTF">2019-04-30T19:18:24Z</dcterms:modified>
</cp:coreProperties>
</file>