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99" r:id="rId3"/>
    <p:sldId id="297" r:id="rId4"/>
    <p:sldId id="298" r:id="rId5"/>
    <p:sldId id="309" r:id="rId6"/>
    <p:sldId id="314" r:id="rId7"/>
    <p:sldId id="315" r:id="rId8"/>
    <p:sldId id="316" r:id="rId9"/>
    <p:sldId id="317" r:id="rId10"/>
    <p:sldId id="320" r:id="rId11"/>
    <p:sldId id="301" r:id="rId12"/>
    <p:sldId id="302" r:id="rId13"/>
    <p:sldId id="303" r:id="rId14"/>
    <p:sldId id="311" r:id="rId15"/>
    <p:sldId id="304" r:id="rId16"/>
    <p:sldId id="321" r:id="rId17"/>
    <p:sldId id="306" r:id="rId18"/>
    <p:sldId id="310" r:id="rId19"/>
    <p:sldId id="307" r:id="rId20"/>
    <p:sldId id="312" r:id="rId21"/>
    <p:sldId id="319" r:id="rId22"/>
    <p:sldId id="318" r:id="rId23"/>
    <p:sldId id="322" r:id="rId24"/>
    <p:sldId id="296" r:id="rId2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1"/>
    <p:restoredTop sz="95219" autoAdjust="0"/>
  </p:normalViewPr>
  <p:slideViewPr>
    <p:cSldViewPr>
      <p:cViewPr varScale="1">
        <p:scale>
          <a:sx n="116" d="100"/>
          <a:sy n="116" d="100"/>
        </p:scale>
        <p:origin x="153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a:t>Preservability</a:t>
            </a:r>
            <a:r>
              <a:rPr lang="en-US" sz="1600" dirty="0"/>
              <a:t>: </a:t>
            </a:r>
            <a:r>
              <a:rPr lang="en-US" sz="1200" dirty="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a:t>Preservability</a:t>
            </a:r>
            <a:r>
              <a:rPr lang="en-US" sz="1200" dirty="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a:t>preservability</a:t>
            </a:r>
            <a:r>
              <a:rPr lang="en-US" sz="1200" dirty="0"/>
              <a:t>; however, the implication of defined file naming conventions on data usability and interoperability should also be considered when determining file naming conventions. </a:t>
            </a:r>
          </a:p>
          <a:p>
            <a:r>
              <a:rPr lang="en-US" sz="1600" b="1" dirty="0"/>
              <a:t>Accessibility</a:t>
            </a:r>
            <a:r>
              <a:rPr lang="en-US" sz="1600" dirty="0"/>
              <a:t>: </a:t>
            </a:r>
            <a:r>
              <a:rPr lang="en-US" sz="1200" dirty="0"/>
              <a:t>The maturity of the accessibility key component will focus on whether users can easily find and access data online. It measures whether a dataset is searchable and discoverable for collection only or to the granule level. </a:t>
            </a:r>
          </a:p>
          <a:p>
            <a:r>
              <a:rPr lang="en-US" sz="1600" b="1" dirty="0"/>
              <a:t>Usability</a:t>
            </a:r>
            <a:r>
              <a:rPr lang="en-US" sz="1600" dirty="0"/>
              <a:t>: </a:t>
            </a:r>
            <a:r>
              <a:rPr lang="en-US" sz="1200" dirty="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a:p>
          <a:p>
            <a:r>
              <a:rPr lang="en-US" sz="1600" b="1" dirty="0"/>
              <a:t>Production Sustainability</a:t>
            </a:r>
            <a:r>
              <a:rPr lang="en-US" sz="1600" dirty="0"/>
              <a:t>: </a:t>
            </a:r>
            <a:r>
              <a:rPr lang="en-US" sz="1200" dirty="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a:t>Data Quality Assurance (DQA)</a:t>
            </a:r>
            <a:r>
              <a:rPr lang="en-US" sz="1600" dirty="0"/>
              <a:t>: </a:t>
            </a:r>
            <a:r>
              <a:rPr lang="en-US" sz="1200" dirty="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a:t>Data Quality Control/ Monitoring</a:t>
            </a:r>
            <a:r>
              <a:rPr lang="en-US" sz="1600" dirty="0"/>
              <a:t>: </a:t>
            </a:r>
            <a:r>
              <a:rPr lang="en-US" sz="1200" dirty="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a:t>Data Quality Assessment</a:t>
            </a:r>
            <a:r>
              <a:rPr lang="en-US" sz="1600" dirty="0"/>
              <a:t>: </a:t>
            </a:r>
            <a:r>
              <a:rPr lang="en-US" sz="1200" dirty="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a:t>Transparency /Traceability</a:t>
            </a:r>
            <a:r>
              <a:rPr lang="en-US" sz="1600" dirty="0"/>
              <a:t>: </a:t>
            </a:r>
            <a:r>
              <a:rPr lang="en-US" sz="1200" dirty="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a:t>Data Integrity</a:t>
            </a:r>
            <a:r>
              <a:rPr lang="en-US" sz="1600" dirty="0"/>
              <a:t>: </a:t>
            </a:r>
            <a:r>
              <a:rPr lang="en-US" sz="1200" dirty="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a:p>
          <a:p>
            <a:r>
              <a:rPr lang="en-US" dirty="0"/>
              <a:t>Level 5 is</a:t>
            </a:r>
            <a:r>
              <a:rPr lang="en-US" baseline="0" dirty="0"/>
              <a:t> Level 4 + other things </a:t>
            </a:r>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15</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invertire</a:t>
            </a:r>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18</a:t>
            </a:fld>
            <a:endParaRPr lang="en-US"/>
          </a:p>
        </p:txBody>
      </p:sp>
    </p:spTree>
    <p:extLst>
      <p:ext uri="{BB962C8B-B14F-4D97-AF65-F5344CB8AC3E}">
        <p14:creationId xmlns:p14="http://schemas.microsoft.com/office/powerpoint/2010/main" val="156123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a:t>Preservability</a:t>
            </a:r>
            <a:r>
              <a:rPr lang="en-US" sz="1600" dirty="0"/>
              <a:t>: </a:t>
            </a:r>
            <a:r>
              <a:rPr lang="en-US" sz="1200" dirty="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a:t>Preservability</a:t>
            </a:r>
            <a:r>
              <a:rPr lang="en-US" sz="1200" dirty="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a:t>preservability</a:t>
            </a:r>
            <a:r>
              <a:rPr lang="en-US" sz="1200" dirty="0"/>
              <a:t>; however, the implication of defined file naming conventions on data usability and interoperability should also be considered when determining file naming conventions. </a:t>
            </a:r>
          </a:p>
          <a:p>
            <a:r>
              <a:rPr lang="en-US" sz="1600" b="1" dirty="0"/>
              <a:t>Accessibility</a:t>
            </a:r>
            <a:r>
              <a:rPr lang="en-US" sz="1600" dirty="0"/>
              <a:t>: </a:t>
            </a:r>
            <a:r>
              <a:rPr lang="en-US" sz="1200" dirty="0"/>
              <a:t>The maturity of the accessibility key component will focus on whether users can easily find and access data online. It measures whether a dataset is searchable and discoverable for collection only or to the granule level. </a:t>
            </a:r>
          </a:p>
          <a:p>
            <a:r>
              <a:rPr lang="en-US" sz="1600" b="1" dirty="0"/>
              <a:t>Usability</a:t>
            </a:r>
            <a:r>
              <a:rPr lang="en-US" sz="1600" dirty="0"/>
              <a:t>: </a:t>
            </a:r>
            <a:r>
              <a:rPr lang="en-US" sz="1200" dirty="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a:p>
          <a:p>
            <a:r>
              <a:rPr lang="en-US" sz="1600" b="1" dirty="0"/>
              <a:t>Production Sustainability</a:t>
            </a:r>
            <a:r>
              <a:rPr lang="en-US" sz="1600" dirty="0"/>
              <a:t>: </a:t>
            </a:r>
            <a:r>
              <a:rPr lang="en-US" sz="1200" dirty="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a:t>Data Quality Assurance (DQA)</a:t>
            </a:r>
            <a:r>
              <a:rPr lang="en-US" sz="1600" dirty="0"/>
              <a:t>: </a:t>
            </a:r>
            <a:r>
              <a:rPr lang="en-US" sz="1200" dirty="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a:t>Data Quality Control/ Monitoring</a:t>
            </a:r>
            <a:r>
              <a:rPr lang="en-US" sz="1600" dirty="0"/>
              <a:t>: </a:t>
            </a:r>
            <a:r>
              <a:rPr lang="en-US" sz="1200" dirty="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a:t>Data Quality Assessment</a:t>
            </a:r>
            <a:r>
              <a:rPr lang="en-US" sz="1600" dirty="0"/>
              <a:t>: </a:t>
            </a:r>
            <a:r>
              <a:rPr lang="en-US" sz="1200" dirty="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a:t>Transparency /Traceability</a:t>
            </a:r>
            <a:r>
              <a:rPr lang="en-US" sz="1600" dirty="0"/>
              <a:t>: </a:t>
            </a:r>
            <a:r>
              <a:rPr lang="en-US" sz="1200" dirty="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a:t>Data Integrity</a:t>
            </a:r>
            <a:r>
              <a:rPr lang="en-US" sz="1600" dirty="0"/>
              <a:t>: </a:t>
            </a:r>
            <a:r>
              <a:rPr lang="en-US" sz="1200" dirty="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a:p>
          <a:p>
            <a:r>
              <a:rPr lang="en-US" dirty="0"/>
              <a:t>Level 5 is</a:t>
            </a:r>
            <a:r>
              <a:rPr lang="en-US" baseline="0" dirty="0"/>
              <a:t> Level 4 + other things </a:t>
            </a:r>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19</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a:t>Preservability</a:t>
            </a:r>
            <a:r>
              <a:rPr lang="en-US" sz="1600" dirty="0"/>
              <a:t>: </a:t>
            </a:r>
            <a:r>
              <a:rPr lang="en-US" sz="1200" dirty="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a:t>Preservability</a:t>
            </a:r>
            <a:r>
              <a:rPr lang="en-US" sz="1200" dirty="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a:t>preservability</a:t>
            </a:r>
            <a:r>
              <a:rPr lang="en-US" sz="1200" dirty="0"/>
              <a:t>; however, the implication of defined file naming conventions on data usability and interoperability should also be considered when determining file naming conventions. </a:t>
            </a:r>
          </a:p>
          <a:p>
            <a:r>
              <a:rPr lang="en-US" sz="1600" b="1" dirty="0"/>
              <a:t>Accessibility</a:t>
            </a:r>
            <a:r>
              <a:rPr lang="en-US" sz="1600" dirty="0"/>
              <a:t>: </a:t>
            </a:r>
            <a:r>
              <a:rPr lang="en-US" sz="1200" dirty="0"/>
              <a:t>The maturity of the accessibility key component will focus on whether users can easily find and access data online. It measures whether a dataset is searchable and discoverable for collection only or to the granule level. </a:t>
            </a:r>
          </a:p>
          <a:p>
            <a:r>
              <a:rPr lang="en-US" sz="1600" b="1" dirty="0"/>
              <a:t>Usability</a:t>
            </a:r>
            <a:r>
              <a:rPr lang="en-US" sz="1600" dirty="0"/>
              <a:t>: </a:t>
            </a:r>
            <a:r>
              <a:rPr lang="en-US" sz="1200" dirty="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a:p>
          <a:p>
            <a:r>
              <a:rPr lang="en-US" sz="1600" b="1" dirty="0"/>
              <a:t>Production Sustainability</a:t>
            </a:r>
            <a:r>
              <a:rPr lang="en-US" sz="1600" dirty="0"/>
              <a:t>: </a:t>
            </a:r>
            <a:r>
              <a:rPr lang="en-US" sz="1200" dirty="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a:t>Data Quality Assurance (DQA)</a:t>
            </a:r>
            <a:r>
              <a:rPr lang="en-US" sz="1600" dirty="0"/>
              <a:t>: </a:t>
            </a:r>
            <a:r>
              <a:rPr lang="en-US" sz="1200" dirty="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a:t>Data Quality Control/ Monitoring</a:t>
            </a:r>
            <a:r>
              <a:rPr lang="en-US" sz="1600" dirty="0"/>
              <a:t>: </a:t>
            </a:r>
            <a:r>
              <a:rPr lang="en-US" sz="1200" dirty="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a:t>Data Quality Assessment</a:t>
            </a:r>
            <a:r>
              <a:rPr lang="en-US" sz="1600" dirty="0"/>
              <a:t>: </a:t>
            </a:r>
            <a:r>
              <a:rPr lang="en-US" sz="1200" dirty="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a:t>Transparency /Traceability</a:t>
            </a:r>
            <a:r>
              <a:rPr lang="en-US" sz="1600" dirty="0"/>
              <a:t>: </a:t>
            </a:r>
            <a:r>
              <a:rPr lang="en-US" sz="1200" dirty="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a:t>Data Integrity</a:t>
            </a:r>
            <a:r>
              <a:rPr lang="en-US" sz="1600" dirty="0"/>
              <a:t>: </a:t>
            </a:r>
            <a:r>
              <a:rPr lang="en-US" sz="1200" dirty="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a:p>
          <a:p>
            <a:r>
              <a:rPr lang="en-US" dirty="0"/>
              <a:t>Level 5 is</a:t>
            </a:r>
            <a:r>
              <a:rPr lang="en-US" baseline="0" dirty="0"/>
              <a:t> Level 4 + other things </a:t>
            </a:r>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21</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318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Capability Maturity Model Integration (CMMI) </a:t>
            </a:r>
            <a:r>
              <a:rPr lang="en-US" dirty="0"/>
              <a:t>is a process improvement training and appraisal program and service administered and marketed by Carnegie Mellon University (CMU) and required by many </a:t>
            </a:r>
            <a:r>
              <a:rPr lang="en-US" dirty="0" err="1"/>
              <a:t>DoD</a:t>
            </a:r>
            <a:r>
              <a:rPr lang="en-US" dirty="0"/>
              <a:t> and U.S. Government contracts, especially in software development. CMU claims CMMI can be used to guide process improvement across a project, division, or an entire organization. CMMI defines the following maturity levels for processes: Initial, Managed and Defined.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CMMI currently addresses three areas of interest: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Product and service development — CMMI for Development (CMMI-DEV),</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Service establishment, management, — CMMI for Services (CMMI-SVC), 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Product and service acquisition — CMMI for Acquisition (CMMI-ACQ).</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Climate Data Record Maturity Matrix (CDRMM):</a:t>
            </a:r>
            <a:r>
              <a:rPr lang="en-US" b="1" baseline="0" dirty="0"/>
              <a:t> </a:t>
            </a:r>
            <a:r>
              <a:rPr lang="en-US" dirty="0"/>
              <a:t>Bates and </a:t>
            </a:r>
            <a:r>
              <a:rPr lang="en-US" dirty="0" err="1"/>
              <a:t>Privette</a:t>
            </a:r>
            <a:r>
              <a:rPr lang="en-US" dirty="0"/>
              <a:t>, 2012</a:t>
            </a:r>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TECHNOLOGY READINESS LEVELS (TRLs)</a:t>
            </a:r>
            <a:r>
              <a:rPr lang="en-US" dirty="0"/>
              <a:t>:</a:t>
            </a:r>
            <a:r>
              <a:rPr lang="en-US" baseline="0" dirty="0"/>
              <a:t> </a:t>
            </a:r>
            <a:r>
              <a:rPr lang="en-US" i="1" dirty="0"/>
              <a:t>Standard which measures the maturity of new technologies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Scientific Readiness Levels (SRL)</a:t>
            </a:r>
            <a:r>
              <a:rPr lang="en-US" dirty="0"/>
              <a:t>:</a:t>
            </a:r>
            <a:r>
              <a:rPr lang="en-US" baseline="0" dirty="0"/>
              <a:t> </a:t>
            </a:r>
            <a:r>
              <a:rPr lang="en-US" dirty="0"/>
              <a:t>FOR SPACE APPLICATIONS </a:t>
            </a:r>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2</a:t>
            </a:fld>
            <a:endParaRPr lang="en-US"/>
          </a:p>
        </p:txBody>
      </p:sp>
    </p:spTree>
    <p:extLst>
      <p:ext uri="{BB962C8B-B14F-4D97-AF65-F5344CB8AC3E}">
        <p14:creationId xmlns:p14="http://schemas.microsoft.com/office/powerpoint/2010/main" val="305897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xfrm>
            <a:off x="3884602" y="8685559"/>
            <a:ext cx="2971801" cy="45698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1pPr>
            <a:lvl2pPr eaLnBrk="0" hangingPunc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2pPr>
            <a:lvl3pPr eaLnBrk="0" hangingPunc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3pPr>
            <a:lvl4pPr eaLnBrk="0" hangingPunc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4pPr>
            <a:lvl5pPr eaLnBrk="0" hangingPunc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5pPr>
            <a:lvl6pPr marL="2382604" indent="-216601" defTabSz="433200" eaLnBrk="0" fontAlgn="base" hangingPunct="0">
              <a:spcBef>
                <a:spcPct val="0"/>
              </a:spcBef>
              <a:spcAft>
                <a:spcPct val="0"/>
              </a:spcAft>
              <a:buClr>
                <a:srgbClr val="000000"/>
              </a:buClr>
              <a:buSzPct val="100000"/>
              <a:buFont typeface="Times New Roman" pitchFamily="18" charse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6pPr>
            <a:lvl7pPr marL="2815805" indent="-216601" defTabSz="433200" eaLnBrk="0" fontAlgn="base" hangingPunct="0">
              <a:spcBef>
                <a:spcPct val="0"/>
              </a:spcBef>
              <a:spcAft>
                <a:spcPct val="0"/>
              </a:spcAft>
              <a:buClr>
                <a:srgbClr val="000000"/>
              </a:buClr>
              <a:buSzPct val="100000"/>
              <a:buFont typeface="Times New Roman" pitchFamily="18" charse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7pPr>
            <a:lvl8pPr marL="3249005" indent="-216601" defTabSz="433200" eaLnBrk="0" fontAlgn="base" hangingPunct="0">
              <a:spcBef>
                <a:spcPct val="0"/>
              </a:spcBef>
              <a:spcAft>
                <a:spcPct val="0"/>
              </a:spcAft>
              <a:buClr>
                <a:srgbClr val="000000"/>
              </a:buClr>
              <a:buSzPct val="100000"/>
              <a:buFont typeface="Times New Roman" pitchFamily="18" charse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8pPr>
            <a:lvl9pPr marL="3682206" indent="-216601" defTabSz="433200" eaLnBrk="0" fontAlgn="base" hangingPunct="0">
              <a:spcBef>
                <a:spcPct val="0"/>
              </a:spcBef>
              <a:spcAft>
                <a:spcPct val="0"/>
              </a:spcAft>
              <a:buClr>
                <a:srgbClr val="000000"/>
              </a:buClr>
              <a:buSzPct val="100000"/>
              <a:buFont typeface="Times New Roman" pitchFamily="18" charse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9pPr>
          </a:lstStyle>
          <a:p>
            <a:pPr eaLnBrk="1" hangingPunct="1"/>
            <a:fld id="{07D88B94-5608-400B-B5A8-E17BD31BA015}" type="slidenum">
              <a:rPr lang="en-ZA" altLang="ja-JP">
                <a:solidFill>
                  <a:srgbClr val="000000"/>
                </a:solidFill>
              </a:rPr>
              <a:pPr eaLnBrk="1" hangingPunct="1"/>
              <a:t>3</a:t>
            </a:fld>
            <a:endParaRPr lang="en-ZA" altLang="ja-JP" dirty="0">
              <a:solidFill>
                <a:srgbClr val="000000"/>
              </a:solidFill>
            </a:endParaRPr>
          </a:p>
        </p:txBody>
      </p:sp>
      <p:sp>
        <p:nvSpPr>
          <p:cNvPr id="32771" name="Rectangle 1"/>
          <p:cNvSpPr>
            <a:spLocks noGrp="1" noRot="1" noChangeAspect="1" noChangeArrowheads="1" noTextEdit="1"/>
          </p:cNvSpPr>
          <p:nvPr>
            <p:ph type="sldImg"/>
          </p:nvPr>
        </p:nvSpPr>
        <p:spPr>
          <a:xfrm>
            <a:off x="1143000" y="685800"/>
            <a:ext cx="4573588" cy="3430588"/>
          </a:xfrm>
          <a:ln/>
        </p:spPr>
      </p:sp>
      <p:sp>
        <p:nvSpPr>
          <p:cNvPr id="32772" name="Rectangle 2"/>
          <p:cNvSpPr>
            <a:spLocks noGrp="1" noChangeArrowheads="1"/>
          </p:cNvSpPr>
          <p:nvPr>
            <p:ph type="body" idx="1"/>
          </p:nvPr>
        </p:nvSpPr>
        <p:spPr>
          <a:xfrm>
            <a:off x="686099" y="4343705"/>
            <a:ext cx="5485805" cy="41138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ja-JP" dirty="0"/>
          </a:p>
        </p:txBody>
      </p:sp>
    </p:spTree>
    <p:extLst>
      <p:ext uri="{BB962C8B-B14F-4D97-AF65-F5344CB8AC3E}">
        <p14:creationId xmlns:p14="http://schemas.microsoft.com/office/powerpoint/2010/main" val="22485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959D0E99-F3B2-42B7-B39A-7AE70D48018F}" type="slidenum">
              <a:rPr lang="en-GB" smtClean="0"/>
              <a:pPr>
                <a:defRPr/>
              </a:pPr>
              <a:t>4</a:t>
            </a:fld>
            <a:endParaRPr lang="en-GB" dirty="0"/>
          </a:p>
        </p:txBody>
      </p:sp>
    </p:spTree>
    <p:extLst>
      <p:ext uri="{BB962C8B-B14F-4D97-AF65-F5344CB8AC3E}">
        <p14:creationId xmlns:p14="http://schemas.microsoft.com/office/powerpoint/2010/main" val="67906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a:t>Preservability</a:t>
            </a:r>
            <a:r>
              <a:rPr lang="en-US" sz="1600" dirty="0"/>
              <a:t>: </a:t>
            </a:r>
            <a:r>
              <a:rPr lang="en-US" sz="1200" dirty="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a:t>Preservability</a:t>
            </a:r>
            <a:r>
              <a:rPr lang="en-US" sz="1200" dirty="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a:t>preservability</a:t>
            </a:r>
            <a:r>
              <a:rPr lang="en-US" sz="1200" dirty="0"/>
              <a:t>; however, the implication of defined file naming conventions on data usability and interoperability should also be considered when determining file naming conventions. </a:t>
            </a:r>
          </a:p>
          <a:p>
            <a:r>
              <a:rPr lang="en-US" sz="1600" b="1" dirty="0"/>
              <a:t>Accessibility</a:t>
            </a:r>
            <a:r>
              <a:rPr lang="en-US" sz="1600" dirty="0"/>
              <a:t>: </a:t>
            </a:r>
            <a:r>
              <a:rPr lang="en-US" sz="1200" dirty="0"/>
              <a:t>The maturity of the accessibility key component will focus on whether users can easily find and access data online. It measures whether a dataset is searchable and discoverable for collection only or to the granule level. </a:t>
            </a:r>
          </a:p>
          <a:p>
            <a:r>
              <a:rPr lang="en-US" sz="1600" b="1" dirty="0"/>
              <a:t>Usability</a:t>
            </a:r>
            <a:r>
              <a:rPr lang="en-US" sz="1600" dirty="0"/>
              <a:t>: </a:t>
            </a:r>
            <a:r>
              <a:rPr lang="en-US" sz="1200" dirty="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a:p>
          <a:p>
            <a:r>
              <a:rPr lang="en-US" sz="1600" b="1" dirty="0"/>
              <a:t>Production Sustainability</a:t>
            </a:r>
            <a:r>
              <a:rPr lang="en-US" sz="1600" dirty="0"/>
              <a:t>: </a:t>
            </a:r>
            <a:r>
              <a:rPr lang="en-US" sz="1200" dirty="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a:t>Data Quality Assurance (DQA)</a:t>
            </a:r>
            <a:r>
              <a:rPr lang="en-US" sz="1600" dirty="0"/>
              <a:t>: </a:t>
            </a:r>
            <a:r>
              <a:rPr lang="en-US" sz="1200" dirty="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a:t>Data Quality Control/ Monitoring</a:t>
            </a:r>
            <a:r>
              <a:rPr lang="en-US" sz="1600" dirty="0"/>
              <a:t>: </a:t>
            </a:r>
            <a:r>
              <a:rPr lang="en-US" sz="1200" dirty="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a:t>Data Quality Assessment</a:t>
            </a:r>
            <a:r>
              <a:rPr lang="en-US" sz="1600" dirty="0"/>
              <a:t>: </a:t>
            </a:r>
            <a:r>
              <a:rPr lang="en-US" sz="1200" dirty="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a:t>Transparency /Traceability</a:t>
            </a:r>
            <a:r>
              <a:rPr lang="en-US" sz="1600" dirty="0"/>
              <a:t>: </a:t>
            </a:r>
            <a:r>
              <a:rPr lang="en-US" sz="1200" dirty="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a:t>Data Integrity</a:t>
            </a:r>
            <a:r>
              <a:rPr lang="en-US" sz="1600" dirty="0"/>
              <a:t>: </a:t>
            </a:r>
            <a:r>
              <a:rPr lang="en-US" sz="1200" dirty="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a:p>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5</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11</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12</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13</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14</a:t>
            </a:fld>
            <a:endParaRPr lang="en-US"/>
          </a:p>
        </p:txBody>
      </p:sp>
    </p:spTree>
    <p:extLst>
      <p:ext uri="{BB962C8B-B14F-4D97-AF65-F5344CB8AC3E}">
        <p14:creationId xmlns:p14="http://schemas.microsoft.com/office/powerpoint/2010/main" val="3781840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2"/>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15950" y="1673225"/>
            <a:ext cx="7653338" cy="431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ftr" sz="quarter" idx="10"/>
          </p:nvPr>
        </p:nvSpPr>
        <p:spPr>
          <a:xfrm>
            <a:off x="715963" y="6405563"/>
            <a:ext cx="6526212"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86379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348" y="332992"/>
            <a:ext cx="6105525" cy="427038"/>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15950" y="1673225"/>
            <a:ext cx="3749675" cy="431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8025" y="1673225"/>
            <a:ext cx="3751263" cy="431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238" y="6438986"/>
            <a:ext cx="6526212"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161355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1"/>
            <a:ext cx="1905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90" y="2514602"/>
            <a:ext cx="68448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a:solidFill>
                  <a:srgbClr val="FFFFFF"/>
                </a:solidFill>
                <a:latin typeface="+mj-lt"/>
              </a:rPr>
              <a:t>Working Group on Information Systems and Services (WGISS)</a:t>
            </a:r>
            <a:endParaRPr sz="3600" b="1" dirty="0">
              <a:solidFill>
                <a:srgbClr val="FFFFFF"/>
              </a:solidFill>
              <a:latin typeface="+mj-lt"/>
            </a:endParaRPr>
          </a:p>
        </p:txBody>
      </p:sp>
      <p:sp>
        <p:nvSpPr>
          <p:cNvPr id="11" name="Shape 11"/>
          <p:cNvSpPr/>
          <p:nvPr/>
        </p:nvSpPr>
        <p:spPr>
          <a:xfrm>
            <a:off x="622790" y="3759202"/>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Iolanda Maggio, ESA, </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WGISS#47</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GEOSS DMP IG Proposal - Discussion </a:t>
            </a:r>
          </a:p>
          <a:p>
            <a:pPr lvl="0" defTabSz="914400">
              <a:lnSpc>
                <a:spcPct val="150000"/>
              </a:lnSpc>
              <a:defRPr>
                <a:solidFill>
                  <a:srgbClr val="000000"/>
                </a:solidFill>
              </a:defRPr>
            </a:pPr>
            <a:r>
              <a:rPr lang="en-AU" dirty="0">
                <a:solidFill>
                  <a:srgbClr val="FFFFFF"/>
                </a:solidFill>
                <a:latin typeface="Arial Bold"/>
                <a:ea typeface="Arial Bold"/>
                <a:cs typeface="Arial Bold"/>
              </a:rPr>
              <a:t>NOAA – Silver Spring, USA</a:t>
            </a:r>
            <a:endParaRPr lang="en-AU"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Arial Bold"/>
                <a:sym typeface="Arial Bold"/>
              </a:rPr>
              <a:t>1</a:t>
            </a:r>
            <a:r>
              <a:rPr lang="en-AU" baseline="30000" dirty="0">
                <a:solidFill>
                  <a:srgbClr val="FFFFFF"/>
                </a:solidFill>
                <a:latin typeface="Arial Bold"/>
                <a:ea typeface="Arial Bold"/>
                <a:cs typeface="Arial Bold"/>
                <a:sym typeface="Arial Bold"/>
              </a:rPr>
              <a:t>st </a:t>
            </a:r>
            <a:r>
              <a:rPr lang="en-AU" dirty="0">
                <a:solidFill>
                  <a:srgbClr val="FFFFFF"/>
                </a:solidFill>
                <a:latin typeface="Arial Bold"/>
                <a:ea typeface="Arial Bold"/>
                <a:cs typeface="Arial Bold"/>
                <a:sym typeface="Arial Bold"/>
              </a:rPr>
              <a:t>of May 2019</a:t>
            </a: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90" y="2246636"/>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475" y="2468562"/>
            <a:ext cx="6105525" cy="427038"/>
          </a:xfrm>
        </p:spPr>
        <p:txBody>
          <a:bodyPr/>
          <a:lstStyle/>
          <a:p>
            <a:pPr algn="ctr"/>
            <a:r>
              <a:rPr lang="en-US" sz="4400" b="1" dirty="0">
                <a:solidFill>
                  <a:schemeClr val="tx1">
                    <a:lumMod val="75000"/>
                    <a:lumOff val="25000"/>
                  </a:schemeClr>
                </a:solidFill>
              </a:rPr>
              <a:t>1^ EXERCISE</a:t>
            </a:r>
            <a:r>
              <a:rPr lang="en-US" b="1" dirty="0">
                <a:solidFill>
                  <a:schemeClr val="tx1">
                    <a:lumMod val="75000"/>
                    <a:lumOff val="25000"/>
                  </a:schemeClr>
                </a:solidFill>
              </a:rPr>
              <a:t>:</a:t>
            </a:r>
            <a:br>
              <a:rPr lang="en-US" b="1" dirty="0">
                <a:solidFill>
                  <a:schemeClr val="tx1">
                    <a:lumMod val="75000"/>
                    <a:lumOff val="25000"/>
                  </a:schemeClr>
                </a:solidFill>
              </a:rPr>
            </a:br>
            <a:r>
              <a:rPr lang="en-US" b="1" dirty="0">
                <a:solidFill>
                  <a:schemeClr val="tx1">
                    <a:lumMod val="75000"/>
                    <a:lumOff val="25000"/>
                  </a:schemeClr>
                </a:solidFill>
              </a:rPr>
              <a:t>DMP IG content completeness measuring through the Data Stewardship Maturity Matrix  </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93" l="837" r="100000"/>
                    </a14:imgEffect>
                  </a14:imgLayer>
                </a14:imgProps>
              </a:ext>
            </a:extLst>
          </a:blip>
          <a:stretch>
            <a:fillRect/>
          </a:stretch>
        </p:blipFill>
        <p:spPr>
          <a:xfrm>
            <a:off x="228600" y="1905000"/>
            <a:ext cx="2639391" cy="3810000"/>
          </a:xfrm>
          <a:prstGeom prst="rect">
            <a:avLst/>
          </a:prstGeom>
        </p:spPr>
      </p:pic>
    </p:spTree>
    <p:extLst>
      <p:ext uri="{BB962C8B-B14F-4D97-AF65-F5344CB8AC3E}">
        <p14:creationId xmlns:p14="http://schemas.microsoft.com/office/powerpoint/2010/main" val="136519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367" y="287151"/>
            <a:ext cx="8812916" cy="430887"/>
          </a:xfrm>
        </p:spPr>
        <p:txBody>
          <a:bodyPr/>
          <a:lstStyle/>
          <a:p>
            <a:pPr algn="ctr" defTabSz="457200">
              <a:spcBef>
                <a:spcPts val="500"/>
              </a:spcBef>
              <a:buSzPct val="100000"/>
              <a:buFont typeface="Arial"/>
              <a:buNone/>
            </a:pPr>
            <a:r>
              <a:rPr lang="en-US" sz="2400" b="1" dirty="0">
                <a:solidFill>
                  <a:schemeClr val="bg1"/>
                </a:solidFill>
                <a:latin typeface="+mj-lt"/>
              </a:rPr>
              <a:t>DMP Maturity Matrix Assessment</a:t>
            </a:r>
          </a:p>
        </p:txBody>
      </p:sp>
      <p:pic>
        <p:nvPicPr>
          <p:cNvPr id="3" name="Picture 2"/>
          <p:cNvPicPr>
            <a:picLocks noChangeAspect="1"/>
          </p:cNvPicPr>
          <p:nvPr/>
        </p:nvPicPr>
        <p:blipFill>
          <a:blip r:embed="rId3"/>
          <a:stretch>
            <a:fillRect/>
          </a:stretch>
        </p:blipFill>
        <p:spPr>
          <a:xfrm>
            <a:off x="996061" y="972298"/>
            <a:ext cx="7601906" cy="5885702"/>
          </a:xfrm>
          <a:prstGeom prst="rect">
            <a:avLst/>
          </a:prstGeom>
        </p:spPr>
      </p:pic>
    </p:spTree>
    <p:extLst>
      <p:ext uri="{BB962C8B-B14F-4D97-AF65-F5344CB8AC3E}">
        <p14:creationId xmlns:p14="http://schemas.microsoft.com/office/powerpoint/2010/main" val="5838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643" y="294107"/>
            <a:ext cx="8812916" cy="461665"/>
          </a:xfrm>
        </p:spPr>
        <p:txBody>
          <a:bodyPr/>
          <a:lstStyle/>
          <a:p>
            <a:pPr algn="ctr" defTabSz="457200">
              <a:spcBef>
                <a:spcPts val="500"/>
              </a:spcBef>
              <a:buSzPct val="100000"/>
              <a:buFont typeface="Arial"/>
              <a:buNone/>
            </a:pPr>
            <a:r>
              <a:rPr lang="en-US" sz="2400" b="1" dirty="0">
                <a:solidFill>
                  <a:schemeClr val="bg1"/>
                </a:solidFill>
                <a:latin typeface="+mj-lt"/>
              </a:rPr>
              <a:t>DMP Maturity Matrix Assessment</a:t>
            </a:r>
          </a:p>
        </p:txBody>
      </p:sp>
      <p:pic>
        <p:nvPicPr>
          <p:cNvPr id="3" name="Picture 2"/>
          <p:cNvPicPr>
            <a:picLocks noChangeAspect="1"/>
          </p:cNvPicPr>
          <p:nvPr/>
        </p:nvPicPr>
        <p:blipFill>
          <a:blip r:embed="rId3"/>
          <a:stretch>
            <a:fillRect/>
          </a:stretch>
        </p:blipFill>
        <p:spPr>
          <a:xfrm>
            <a:off x="853257" y="1227121"/>
            <a:ext cx="7892367" cy="5630879"/>
          </a:xfrm>
          <a:prstGeom prst="rect">
            <a:avLst/>
          </a:prstGeom>
        </p:spPr>
      </p:pic>
    </p:spTree>
    <p:extLst>
      <p:ext uri="{BB962C8B-B14F-4D97-AF65-F5344CB8AC3E}">
        <p14:creationId xmlns:p14="http://schemas.microsoft.com/office/powerpoint/2010/main" val="189583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643" y="294107"/>
            <a:ext cx="8812916" cy="461665"/>
          </a:xfrm>
        </p:spPr>
        <p:txBody>
          <a:bodyPr/>
          <a:lstStyle/>
          <a:p>
            <a:pPr algn="ctr" defTabSz="457200">
              <a:spcBef>
                <a:spcPts val="500"/>
              </a:spcBef>
              <a:buSzPct val="100000"/>
              <a:buFont typeface="Arial"/>
              <a:buNone/>
            </a:pPr>
            <a:r>
              <a:rPr lang="en-US" sz="2400" b="1" dirty="0">
                <a:solidFill>
                  <a:schemeClr val="bg1"/>
                </a:solidFill>
                <a:latin typeface="+mj-lt"/>
              </a:rPr>
              <a:t>DMP Maturity Matrix Assessment</a:t>
            </a:r>
          </a:p>
        </p:txBody>
      </p:sp>
      <p:pic>
        <p:nvPicPr>
          <p:cNvPr id="2" name="Picture 1"/>
          <p:cNvPicPr>
            <a:picLocks noChangeAspect="1"/>
          </p:cNvPicPr>
          <p:nvPr/>
        </p:nvPicPr>
        <p:blipFill>
          <a:blip r:embed="rId3"/>
          <a:stretch>
            <a:fillRect/>
          </a:stretch>
        </p:blipFill>
        <p:spPr>
          <a:xfrm>
            <a:off x="744120" y="1352008"/>
            <a:ext cx="7926334" cy="5505992"/>
          </a:xfrm>
          <a:prstGeom prst="rect">
            <a:avLst/>
          </a:prstGeom>
        </p:spPr>
      </p:pic>
    </p:spTree>
    <p:extLst>
      <p:ext uri="{BB962C8B-B14F-4D97-AF65-F5344CB8AC3E}">
        <p14:creationId xmlns:p14="http://schemas.microsoft.com/office/powerpoint/2010/main" val="104700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643" y="294107"/>
            <a:ext cx="8812916" cy="461665"/>
          </a:xfrm>
        </p:spPr>
        <p:txBody>
          <a:bodyPr/>
          <a:lstStyle/>
          <a:p>
            <a:pPr algn="ctr" defTabSz="457200">
              <a:spcBef>
                <a:spcPts val="500"/>
              </a:spcBef>
              <a:buSzPct val="100000"/>
              <a:buFont typeface="Arial"/>
              <a:buNone/>
            </a:pPr>
            <a:r>
              <a:rPr lang="en-US" sz="2400" b="1" dirty="0">
                <a:solidFill>
                  <a:schemeClr val="bg1"/>
                </a:solidFill>
                <a:latin typeface="+mj-lt"/>
              </a:rPr>
              <a:t>Assessment results and Rating</a:t>
            </a:r>
          </a:p>
        </p:txBody>
      </p:sp>
      <p:pic>
        <p:nvPicPr>
          <p:cNvPr id="2" name="Picture 1"/>
          <p:cNvPicPr>
            <a:picLocks noChangeAspect="1"/>
          </p:cNvPicPr>
          <p:nvPr/>
        </p:nvPicPr>
        <p:blipFill>
          <a:blip r:embed="rId3"/>
          <a:stretch>
            <a:fillRect/>
          </a:stretch>
        </p:blipFill>
        <p:spPr>
          <a:xfrm>
            <a:off x="2014516" y="1396051"/>
            <a:ext cx="4851400" cy="4508500"/>
          </a:xfrm>
          <a:prstGeom prst="rect">
            <a:avLst/>
          </a:prstGeom>
          <a:solidFill>
            <a:schemeClr val="accent1"/>
          </a:solidFill>
          <a:ln>
            <a:solidFill>
              <a:schemeClr val="tx1"/>
            </a:solidFill>
          </a:ln>
        </p:spPr>
      </p:pic>
    </p:spTree>
    <p:extLst>
      <p:ext uri="{BB962C8B-B14F-4D97-AF65-F5344CB8AC3E}">
        <p14:creationId xmlns:p14="http://schemas.microsoft.com/office/powerpoint/2010/main" val="298595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3" y="89475"/>
            <a:ext cx="8812916" cy="1107996"/>
          </a:xfrm>
          <a:noFill/>
          <a:ln>
            <a:noFill/>
          </a:ln>
        </p:spPr>
        <p:txBody>
          <a:bodyPr vert="horz" wrap="square" lIns="91440" tIns="45720" rIns="91440" bIns="45720" numCol="1" anchor="ctr" anchorCtr="0" compatLnSpc="1">
            <a:prstTxWarp prst="textNoShape">
              <a:avLst/>
            </a:prstTxWarp>
            <a:normAutofit/>
          </a:bodyPr>
          <a:lstStyle/>
          <a:p>
            <a:r>
              <a:rPr lang="en-US" sz="2400" kern="1200" dirty="0"/>
              <a:t>DMP Measurement Results </a:t>
            </a:r>
          </a:p>
        </p:txBody>
      </p:sp>
      <p:pic>
        <p:nvPicPr>
          <p:cNvPr id="3" name="Picture 2"/>
          <p:cNvPicPr>
            <a:picLocks noChangeAspect="1"/>
          </p:cNvPicPr>
          <p:nvPr/>
        </p:nvPicPr>
        <p:blipFill>
          <a:blip r:embed="rId3"/>
          <a:stretch>
            <a:fillRect/>
          </a:stretch>
        </p:blipFill>
        <p:spPr>
          <a:xfrm>
            <a:off x="0" y="1158028"/>
            <a:ext cx="9144000" cy="4981433"/>
          </a:xfrm>
          <a:prstGeom prst="rect">
            <a:avLst/>
          </a:prstGeom>
        </p:spPr>
      </p:pic>
      <p:grpSp>
        <p:nvGrpSpPr>
          <p:cNvPr id="14" name="Group 13"/>
          <p:cNvGrpSpPr/>
          <p:nvPr/>
        </p:nvGrpSpPr>
        <p:grpSpPr>
          <a:xfrm>
            <a:off x="812800" y="1549400"/>
            <a:ext cx="8331200" cy="4584700"/>
            <a:chOff x="812800" y="1549400"/>
            <a:chExt cx="8331200" cy="4584700"/>
          </a:xfrm>
        </p:grpSpPr>
        <p:sp>
          <p:nvSpPr>
            <p:cNvPr id="5" name="Rectangle 4"/>
            <p:cNvSpPr/>
            <p:nvPr/>
          </p:nvSpPr>
          <p:spPr>
            <a:xfrm rot="16200000">
              <a:off x="-1066800" y="3441700"/>
              <a:ext cx="4546600" cy="787400"/>
            </a:xfrm>
            <a:prstGeom prst="rect">
              <a:avLst/>
            </a:prstGeom>
            <a:solidFill>
              <a:schemeClr val="tx2">
                <a:lumMod val="60000"/>
                <a:lumOff val="4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5400000">
              <a:off x="298450" y="2863850"/>
              <a:ext cx="3556000" cy="952500"/>
            </a:xfrm>
            <a:prstGeom prst="rect">
              <a:avLst/>
            </a:prstGeom>
            <a:solidFill>
              <a:schemeClr val="tx2">
                <a:lumMod val="60000"/>
                <a:lumOff val="4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704850" y="3397250"/>
              <a:ext cx="4546600" cy="850900"/>
            </a:xfrm>
            <a:prstGeom prst="rect">
              <a:avLst/>
            </a:prstGeom>
            <a:solidFill>
              <a:schemeClr val="tx2">
                <a:lumMod val="60000"/>
                <a:lumOff val="4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6200000">
              <a:off x="2044700" y="2921000"/>
              <a:ext cx="3543300" cy="850900"/>
            </a:xfrm>
            <a:prstGeom prst="rect">
              <a:avLst/>
            </a:prstGeom>
            <a:solidFill>
              <a:schemeClr val="tx2">
                <a:lumMod val="60000"/>
                <a:lumOff val="4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16200000">
              <a:off x="4406900" y="1409700"/>
              <a:ext cx="596900" cy="927100"/>
            </a:xfrm>
            <a:prstGeom prst="rect">
              <a:avLst/>
            </a:prstGeom>
            <a:solidFill>
              <a:schemeClr val="tx2">
                <a:lumMod val="60000"/>
                <a:lumOff val="4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16200000">
              <a:off x="3937000" y="2819400"/>
              <a:ext cx="3543300" cy="1054100"/>
            </a:xfrm>
            <a:prstGeom prst="rect">
              <a:avLst/>
            </a:prstGeom>
            <a:solidFill>
              <a:schemeClr val="tx2">
                <a:lumMod val="60000"/>
                <a:lumOff val="4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6200000">
              <a:off x="4876800" y="2921000"/>
              <a:ext cx="3543300" cy="850900"/>
            </a:xfrm>
            <a:prstGeom prst="rect">
              <a:avLst/>
            </a:prstGeom>
            <a:solidFill>
              <a:schemeClr val="tx2">
                <a:lumMod val="60000"/>
                <a:lumOff val="4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5365750" y="3295650"/>
              <a:ext cx="4546600" cy="1130300"/>
            </a:xfrm>
            <a:prstGeom prst="rect">
              <a:avLst/>
            </a:prstGeom>
            <a:solidFill>
              <a:schemeClr val="tx2">
                <a:lumMod val="60000"/>
                <a:lumOff val="4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6200000">
              <a:off x="6400800" y="3378200"/>
              <a:ext cx="4546600" cy="939800"/>
            </a:xfrm>
            <a:prstGeom prst="rect">
              <a:avLst/>
            </a:prstGeom>
            <a:solidFill>
              <a:schemeClr val="tx2">
                <a:lumMod val="60000"/>
                <a:lumOff val="4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5995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475" y="2468562"/>
            <a:ext cx="6105525" cy="427038"/>
          </a:xfrm>
        </p:spPr>
        <p:txBody>
          <a:bodyPr/>
          <a:lstStyle/>
          <a:p>
            <a:pPr algn="ctr"/>
            <a:r>
              <a:rPr lang="en-US" sz="4400" b="1" dirty="0">
                <a:solidFill>
                  <a:schemeClr val="tx1">
                    <a:lumMod val="75000"/>
                    <a:lumOff val="25000"/>
                  </a:schemeClr>
                </a:solidFill>
              </a:rPr>
              <a:t>2^ EXERCISE</a:t>
            </a:r>
            <a:r>
              <a:rPr lang="en-US" b="1" dirty="0">
                <a:solidFill>
                  <a:schemeClr val="tx1">
                    <a:lumMod val="75000"/>
                    <a:lumOff val="25000"/>
                  </a:schemeClr>
                </a:solidFill>
              </a:rPr>
              <a:t>:</a:t>
            </a:r>
            <a:br>
              <a:rPr lang="en-US" b="1" dirty="0">
                <a:solidFill>
                  <a:schemeClr val="tx1">
                    <a:lumMod val="75000"/>
                    <a:lumOff val="25000"/>
                  </a:schemeClr>
                </a:solidFill>
              </a:rPr>
            </a:br>
            <a:r>
              <a:rPr lang="en-US" b="1" dirty="0">
                <a:solidFill>
                  <a:schemeClr val="tx1">
                    <a:lumMod val="75000"/>
                    <a:lumOff val="25000"/>
                  </a:schemeClr>
                </a:solidFill>
              </a:rPr>
              <a:t>Create a WIGISS Maturity Matrix with DMP IG simplifying the Data Stewardship Maturity Matrix</a:t>
            </a:r>
            <a:br>
              <a:rPr lang="en-US" b="1" dirty="0">
                <a:solidFill>
                  <a:schemeClr val="tx1">
                    <a:lumMod val="75000"/>
                    <a:lumOff val="25000"/>
                  </a:schemeClr>
                </a:solidFill>
              </a:rPr>
            </a:br>
            <a:r>
              <a:rPr lang="en-US" b="1" dirty="0">
                <a:solidFill>
                  <a:schemeClr val="tx1">
                    <a:lumMod val="75000"/>
                    <a:lumOff val="25000"/>
                  </a:schemeClr>
                </a:solidFill>
              </a:rPr>
              <a:t>  </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2743" b="97335" l="9878" r="92745"/>
                    </a14:imgEffect>
                  </a14:imgLayer>
                </a14:imgProps>
              </a:ext>
            </a:extLst>
          </a:blip>
          <a:stretch>
            <a:fillRect/>
          </a:stretch>
        </p:blipFill>
        <p:spPr>
          <a:xfrm>
            <a:off x="0" y="1828800"/>
            <a:ext cx="3632200" cy="4051300"/>
          </a:xfrm>
          <a:prstGeom prst="rect">
            <a:avLst/>
          </a:prstGeom>
        </p:spPr>
      </p:pic>
    </p:spTree>
    <p:extLst>
      <p:ext uri="{BB962C8B-B14F-4D97-AF65-F5344CB8AC3E}">
        <p14:creationId xmlns:p14="http://schemas.microsoft.com/office/powerpoint/2010/main" val="115055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105525" cy="461665"/>
          </a:xfrm>
        </p:spPr>
        <p:txBody>
          <a:bodyPr/>
          <a:lstStyle/>
          <a:p>
            <a:pPr algn="ctr" defTabSz="457200">
              <a:spcBef>
                <a:spcPts val="500"/>
              </a:spcBef>
              <a:buSzPct val="100000"/>
              <a:buFont typeface="Arial"/>
              <a:buNone/>
            </a:pPr>
            <a:r>
              <a:rPr lang="en-US" sz="2400" b="1" dirty="0">
                <a:solidFill>
                  <a:schemeClr val="bg1"/>
                </a:solidFill>
                <a:latin typeface="+mj-lt"/>
              </a:rPr>
              <a:t>Approach </a:t>
            </a:r>
          </a:p>
        </p:txBody>
      </p:sp>
      <p:sp>
        <p:nvSpPr>
          <p:cNvPr id="5" name="Rectangle 4"/>
          <p:cNvSpPr/>
          <p:nvPr/>
        </p:nvSpPr>
        <p:spPr>
          <a:xfrm>
            <a:off x="178372" y="2610683"/>
            <a:ext cx="8800528" cy="3416320"/>
          </a:xfrm>
          <a:prstGeom prst="rect">
            <a:avLst/>
          </a:prstGeom>
        </p:spPr>
        <p:txBody>
          <a:bodyPr wrap="square">
            <a:spAutoFit/>
          </a:bodyPr>
          <a:lstStyle/>
          <a:p>
            <a:r>
              <a:rPr lang="en-US" b="1" dirty="0">
                <a:solidFill>
                  <a:srgbClr val="000000"/>
                </a:solidFill>
              </a:rPr>
              <a:t>Implemented Solutions</a:t>
            </a:r>
            <a:r>
              <a:rPr lang="en-US" dirty="0">
                <a:solidFill>
                  <a:srgbClr val="000000"/>
                </a:solidFill>
              </a:rPr>
              <a:t>:</a:t>
            </a:r>
          </a:p>
          <a:p>
            <a:endParaRPr lang="en-US" dirty="0">
              <a:solidFill>
                <a:srgbClr val="000000"/>
              </a:solidFill>
            </a:endParaRPr>
          </a:p>
          <a:p>
            <a:pPr marL="285750" indent="-285750">
              <a:buFont typeface="Arial"/>
              <a:buChar char="•"/>
            </a:pPr>
            <a:r>
              <a:rPr lang="en-US" dirty="0">
                <a:solidFill>
                  <a:srgbClr val="000000"/>
                </a:solidFill>
              </a:rPr>
              <a:t>Substituting the Key components of the Maturity Matrix with the DMP IG </a:t>
            </a:r>
          </a:p>
          <a:p>
            <a:pPr marL="285750" indent="-285750">
              <a:buFont typeface="Arial"/>
              <a:buChar char="•"/>
            </a:pPr>
            <a:endParaRPr lang="en-US" dirty="0">
              <a:solidFill>
                <a:srgbClr val="000000"/>
              </a:solidFill>
            </a:endParaRPr>
          </a:p>
          <a:p>
            <a:pPr marL="285750" indent="-285750">
              <a:buFont typeface="Arial"/>
              <a:buChar char="•"/>
            </a:pPr>
            <a:endParaRPr lang="en-US" dirty="0">
              <a:solidFill>
                <a:srgbClr val="000000"/>
              </a:solidFill>
            </a:endParaRPr>
          </a:p>
          <a:p>
            <a:endParaRPr lang="en-US" dirty="0">
              <a:solidFill>
                <a:srgbClr val="000000"/>
              </a:solidFill>
            </a:endParaRPr>
          </a:p>
          <a:p>
            <a:pPr marL="285750" indent="-285750">
              <a:buFont typeface="Arial"/>
              <a:buChar char="•"/>
            </a:pPr>
            <a:endParaRPr lang="en-US" dirty="0">
              <a:solidFill>
                <a:srgbClr val="000000"/>
              </a:solidFill>
            </a:endParaRPr>
          </a:p>
          <a:p>
            <a:pPr marL="285750" indent="-285750">
              <a:buFont typeface="Arial"/>
              <a:buChar char="•"/>
            </a:pPr>
            <a:endParaRPr lang="en-US" dirty="0">
              <a:solidFill>
                <a:srgbClr val="000000"/>
              </a:solidFill>
            </a:endParaRPr>
          </a:p>
          <a:p>
            <a:pPr marL="285750" indent="-285750">
              <a:buFont typeface="Arial"/>
              <a:buChar char="•"/>
            </a:pPr>
            <a:r>
              <a:rPr lang="en-US" dirty="0">
                <a:solidFill>
                  <a:srgbClr val="000000"/>
                </a:solidFill>
              </a:rPr>
              <a:t>Normalizing the number of maturity levels reducing them to new 4 levels</a:t>
            </a:r>
          </a:p>
          <a:p>
            <a:pPr marL="285750" indent="-285750">
              <a:buFont typeface="Arial"/>
              <a:buChar char="•"/>
            </a:pPr>
            <a:r>
              <a:rPr lang="en-US" dirty="0">
                <a:solidFill>
                  <a:srgbClr val="000000"/>
                </a:solidFill>
              </a:rPr>
              <a:t>Giving a weight to every components of the principles in order to give an incremental order for the implementation of the preservation and </a:t>
            </a:r>
            <a:r>
              <a:rPr lang="en-US" dirty="0" err="1">
                <a:solidFill>
                  <a:srgbClr val="000000"/>
                </a:solidFill>
              </a:rPr>
              <a:t>curation</a:t>
            </a:r>
            <a:r>
              <a:rPr lang="en-US" dirty="0">
                <a:solidFill>
                  <a:srgbClr val="000000"/>
                </a:solidFill>
              </a:rPr>
              <a:t> activities</a:t>
            </a:r>
          </a:p>
          <a:p>
            <a:pPr marL="285750" indent="-285750">
              <a:buFont typeface="Arial"/>
              <a:buChar char="•"/>
            </a:pPr>
            <a:endParaRPr lang="en-US" dirty="0">
              <a:solidFill>
                <a:srgbClr val="000000"/>
              </a:solidFill>
            </a:endParaRPr>
          </a:p>
        </p:txBody>
      </p:sp>
      <p:sp>
        <p:nvSpPr>
          <p:cNvPr id="6" name="TextBox 5"/>
          <p:cNvSpPr txBox="1"/>
          <p:nvPr/>
        </p:nvSpPr>
        <p:spPr>
          <a:xfrm>
            <a:off x="373129" y="1308100"/>
            <a:ext cx="8592898" cy="923330"/>
          </a:xfrm>
          <a:prstGeom prst="rect">
            <a:avLst/>
          </a:prstGeom>
          <a:noFill/>
        </p:spPr>
        <p:txBody>
          <a:bodyPr wrap="square" rtlCol="0">
            <a:spAutoFit/>
          </a:bodyPr>
          <a:lstStyle/>
          <a:p>
            <a:r>
              <a:rPr lang="en-US" b="1" dirty="0"/>
              <a:t>NEED</a:t>
            </a:r>
            <a:r>
              <a:rPr lang="en-US" dirty="0"/>
              <a:t>:</a:t>
            </a:r>
          </a:p>
          <a:p>
            <a:r>
              <a:rPr lang="en-US" dirty="0"/>
              <a:t>Create a Maturity Matrix with DMP IG simplifying</a:t>
            </a:r>
            <a:r>
              <a:rPr lang="en-US" sz="1050" dirty="0"/>
              <a:t> </a:t>
            </a:r>
            <a:r>
              <a:rPr lang="en-US" dirty="0"/>
              <a:t>the WGISS EO Data Stewardship Maturity Matrix</a:t>
            </a:r>
          </a:p>
        </p:txBody>
      </p:sp>
      <p:sp>
        <p:nvSpPr>
          <p:cNvPr id="7" name="Down Arrow 6"/>
          <p:cNvSpPr/>
          <p:nvPr/>
        </p:nvSpPr>
        <p:spPr>
          <a:xfrm>
            <a:off x="3619500" y="2120900"/>
            <a:ext cx="1828800" cy="609600"/>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0" y="3526367"/>
            <a:ext cx="9144000" cy="417746"/>
          </a:xfrm>
          <a:prstGeom prst="rect">
            <a:avLst/>
          </a:prstGeom>
        </p:spPr>
      </p:pic>
      <p:pic>
        <p:nvPicPr>
          <p:cNvPr id="8" name="Picture 7"/>
          <p:cNvPicPr>
            <a:picLocks noChangeAspect="1"/>
          </p:cNvPicPr>
          <p:nvPr/>
        </p:nvPicPr>
        <p:blipFill>
          <a:blip r:embed="rId3"/>
          <a:stretch>
            <a:fillRect/>
          </a:stretch>
        </p:blipFill>
        <p:spPr>
          <a:xfrm>
            <a:off x="0" y="4063999"/>
            <a:ext cx="9144000" cy="605307"/>
          </a:xfrm>
          <a:prstGeom prst="rect">
            <a:avLst/>
          </a:prstGeom>
        </p:spPr>
      </p:pic>
    </p:spTree>
    <p:extLst>
      <p:ext uri="{BB962C8B-B14F-4D97-AF65-F5344CB8AC3E}">
        <p14:creationId xmlns:p14="http://schemas.microsoft.com/office/powerpoint/2010/main" val="1609384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105525" cy="769441"/>
          </a:xfrm>
        </p:spPr>
        <p:txBody>
          <a:bodyPr/>
          <a:lstStyle/>
          <a:p>
            <a:pPr algn="ctr" defTabSz="457200">
              <a:spcBef>
                <a:spcPts val="500"/>
              </a:spcBef>
              <a:buSzPct val="100000"/>
              <a:buFont typeface="Arial"/>
              <a:buNone/>
            </a:pPr>
            <a:r>
              <a:rPr lang="en-US" sz="2400" b="1" dirty="0">
                <a:solidFill>
                  <a:schemeClr val="bg1"/>
                </a:solidFill>
                <a:latin typeface="+mj-lt"/>
              </a:rPr>
              <a:t>DMP Guidelines and key Components  mapping</a:t>
            </a:r>
          </a:p>
        </p:txBody>
      </p:sp>
      <p:graphicFrame>
        <p:nvGraphicFramePr>
          <p:cNvPr id="5" name="Table 4"/>
          <p:cNvGraphicFramePr>
            <a:graphicFrameLocks noGrp="1"/>
          </p:cNvGraphicFramePr>
          <p:nvPr>
            <p:extLst>
              <p:ext uri="{D42A27DB-BD31-4B8C-83A1-F6EECF244321}">
                <p14:modId xmlns:p14="http://schemas.microsoft.com/office/powerpoint/2010/main" val="1791424044"/>
              </p:ext>
            </p:extLst>
          </p:nvPr>
        </p:nvGraphicFramePr>
        <p:xfrm>
          <a:off x="205613" y="1533602"/>
          <a:ext cx="8731726" cy="5019599"/>
        </p:xfrm>
        <a:graphic>
          <a:graphicData uri="http://schemas.openxmlformats.org/drawingml/2006/table">
            <a:tbl>
              <a:tblPr firstRow="1" bandRow="1">
                <a:tableStyleId>{5C22544A-7EE6-4342-B048-85BDC9FD1C3A}</a:tableStyleId>
              </a:tblPr>
              <a:tblGrid>
                <a:gridCol w="4778211">
                  <a:extLst>
                    <a:ext uri="{9D8B030D-6E8A-4147-A177-3AD203B41FA5}">
                      <a16:colId xmlns:a16="http://schemas.microsoft.com/office/drawing/2014/main" val="20000"/>
                    </a:ext>
                  </a:extLst>
                </a:gridCol>
                <a:gridCol w="3953515">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DMP Implementation Guidelines</a:t>
                      </a:r>
                    </a:p>
                  </a:txBody>
                  <a:tcPr/>
                </a:tc>
                <a:tc>
                  <a:txBody>
                    <a:bodyPr/>
                    <a:lstStyle/>
                    <a:p>
                      <a:pPr algn="ctr"/>
                      <a:r>
                        <a:rPr lang="en-US" sz="1800" dirty="0"/>
                        <a:t>MM Key Components</a:t>
                      </a:r>
                    </a:p>
                  </a:txBody>
                  <a:tcPr/>
                </a:tc>
                <a:extLst>
                  <a:ext uri="{0D108BD9-81ED-4DB2-BD59-A6C34878D82A}">
                    <a16:rowId xmlns:a16="http://schemas.microsoft.com/office/drawing/2014/main" val="10000"/>
                  </a:ext>
                </a:extLst>
              </a:tr>
              <a:tr h="370840">
                <a:tc>
                  <a:txBody>
                    <a:bodyPr/>
                    <a:lstStyle/>
                    <a:p>
                      <a:pPr algn="l"/>
                      <a:r>
                        <a:rPr lang="en-US" sz="1800" dirty="0"/>
                        <a:t>DMP-1: Discoverability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Accessibility</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DMP-2: Accessibility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Accessibility</a:t>
                      </a:r>
                    </a:p>
                  </a:txBody>
                  <a:tcPr/>
                </a:tc>
                <a:extLst>
                  <a:ext uri="{0D108BD9-81ED-4DB2-BD59-A6C34878D82A}">
                    <a16:rowId xmlns:a16="http://schemas.microsoft.com/office/drawing/2014/main" val="10002"/>
                  </a:ext>
                </a:extLst>
              </a:tr>
              <a:tr h="370840">
                <a:tc>
                  <a:txBody>
                    <a:bodyPr/>
                    <a:lstStyle/>
                    <a:p>
                      <a:pPr algn="l"/>
                      <a:r>
                        <a:rPr lang="en-US" sz="1800" dirty="0"/>
                        <a:t>DMP-3: Encoding</a:t>
                      </a:r>
                    </a:p>
                  </a:txBody>
                  <a:tcPr/>
                </a:tc>
                <a:tc>
                  <a:txBody>
                    <a:bodyPr/>
                    <a:lstStyle/>
                    <a:p>
                      <a:pPr algn="l"/>
                      <a:r>
                        <a:rPr lang="en-US" sz="1800" dirty="0"/>
                        <a:t>Usability</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DMP-4: Documentation</a:t>
                      </a:r>
                    </a:p>
                  </a:txBody>
                  <a:tcPr/>
                </a:tc>
                <a:tc>
                  <a:txBody>
                    <a:bodyPr/>
                    <a:lstStyle/>
                    <a:p>
                      <a:pPr algn="l"/>
                      <a:r>
                        <a:rPr lang="en-US" sz="1800" dirty="0"/>
                        <a:t>Usability</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DMP-5: Traceability</a:t>
                      </a:r>
                    </a:p>
                  </a:txBody>
                  <a:tcPr/>
                </a:tc>
                <a:tc>
                  <a:txBody>
                    <a:bodyPr/>
                    <a:lstStyle/>
                    <a:p>
                      <a:pPr algn="l"/>
                      <a:r>
                        <a:rPr lang="en-US" sz="1800" dirty="0"/>
                        <a:t>Transparency /Traceability </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DMP-6: </a:t>
                      </a:r>
                      <a:r>
                        <a:rPr lang="en-US" sz="1800" dirty="0">
                          <a:latin typeface="+mn-lt"/>
                        </a:rPr>
                        <a:t>Quality</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Data Quality Control/ Monitoring Data Quality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Data Quality Assurance</a:t>
                      </a: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DMP-7: Preservation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Preservability</a:t>
                      </a:r>
                      <a:endParaRPr lang="en-US" sz="1800" dirty="0"/>
                    </a:p>
                  </a:txBody>
                  <a:tcPr/>
                </a:tc>
                <a:extLst>
                  <a:ext uri="{0D108BD9-81ED-4DB2-BD59-A6C34878D82A}">
                    <a16:rowId xmlns:a16="http://schemas.microsoft.com/office/drawing/2014/main" val="10007"/>
                  </a:ext>
                </a:extLst>
              </a:tr>
              <a:tr h="498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DMP-8: </a:t>
                      </a:r>
                      <a:r>
                        <a:rPr lang="en-US" sz="1800" dirty="0">
                          <a:latin typeface="+mn-lt"/>
                        </a:rPr>
                        <a:t>Verification</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Data Integrity</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DMP-9: </a:t>
                      </a:r>
                      <a:r>
                        <a:rPr lang="en-US" sz="1800" dirty="0">
                          <a:latin typeface="+mn-lt"/>
                        </a:rPr>
                        <a:t>Review and reprocessing</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Production Sustainability</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DMP-10:</a:t>
                      </a:r>
                      <a:r>
                        <a:rPr lang="en-US" sz="1800" baseline="0" dirty="0"/>
                        <a:t> </a:t>
                      </a:r>
                      <a:r>
                        <a:rPr lang="en-US" sz="1800" dirty="0">
                          <a:latin typeface="+mn-lt"/>
                        </a:rPr>
                        <a:t>Persistent and resolvable identifiers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Transparency /Traceability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464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181600" cy="1107996"/>
          </a:xfrm>
        </p:spPr>
        <p:txBody>
          <a:bodyPr/>
          <a:lstStyle/>
          <a:p>
            <a:pPr algn="ctr" defTabSz="457200">
              <a:spcBef>
                <a:spcPts val="500"/>
              </a:spcBef>
              <a:buSzPct val="100000"/>
              <a:buFont typeface="Arial"/>
              <a:buNone/>
            </a:pPr>
            <a:r>
              <a:rPr lang="en-US" sz="2400" b="1" dirty="0">
                <a:solidFill>
                  <a:schemeClr val="bg1"/>
                </a:solidFill>
                <a:latin typeface="+mj-lt"/>
              </a:rPr>
              <a:t>WGISS EO Data Stewardship Maturity Matrix </a:t>
            </a:r>
          </a:p>
        </p:txBody>
      </p:sp>
      <p:sp>
        <p:nvSpPr>
          <p:cNvPr id="4" name="Footer Placeholder 3"/>
          <p:cNvSpPr>
            <a:spLocks noGrp="1"/>
          </p:cNvSpPr>
          <p:nvPr>
            <p:ph type="ftr" sz="quarter" idx="10"/>
          </p:nvPr>
        </p:nvSpPr>
        <p:spPr/>
        <p:txBody>
          <a:bodyPr/>
          <a:lstStyle/>
          <a:p>
            <a:pPr>
              <a:defRPr/>
            </a:pPr>
            <a:r>
              <a:rPr lang="en-GB"/>
              <a:t>ESA UNCLASSIFIED – For Official Use</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1"/>
            <a:ext cx="8001000" cy="5943600"/>
          </a:xfrm>
          <a:prstGeom prst="rect">
            <a:avLst/>
          </a:prstGeom>
          <a:noFill/>
          <a:ln>
            <a:noFill/>
          </a:ln>
        </p:spPr>
      </p:pic>
    </p:spTree>
    <p:extLst>
      <p:ext uri="{BB962C8B-B14F-4D97-AF65-F5344CB8AC3E}">
        <p14:creationId xmlns:p14="http://schemas.microsoft.com/office/powerpoint/2010/main" val="341548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084" y="363687"/>
            <a:ext cx="7960491" cy="461665"/>
          </a:xfrm>
        </p:spPr>
        <p:txBody>
          <a:bodyPr/>
          <a:lstStyle/>
          <a:p>
            <a:pPr algn="ctr">
              <a:spcBef>
                <a:spcPts val="500"/>
              </a:spcBef>
              <a:buSzPct val="100000"/>
              <a:buFont typeface="Arial"/>
              <a:buNone/>
            </a:pPr>
            <a:r>
              <a:rPr lang="en-GB" sz="2400" b="1" dirty="0">
                <a:solidFill>
                  <a:schemeClr val="bg1"/>
                </a:solidFill>
                <a:latin typeface="+mj-lt"/>
              </a:rPr>
              <a:t>BACKGROUND: Starting Points</a:t>
            </a:r>
          </a:p>
        </p:txBody>
      </p:sp>
      <p:sp>
        <p:nvSpPr>
          <p:cNvPr id="3" name="TextBox 2"/>
          <p:cNvSpPr txBox="1"/>
          <p:nvPr/>
        </p:nvSpPr>
        <p:spPr>
          <a:xfrm>
            <a:off x="391027" y="1333500"/>
            <a:ext cx="8511673" cy="2400657"/>
          </a:xfrm>
          <a:prstGeom prst="rect">
            <a:avLst/>
          </a:prstGeom>
          <a:noFill/>
        </p:spPr>
        <p:txBody>
          <a:bodyPr wrap="square" rtlCol="0">
            <a:spAutoFit/>
          </a:bodyPr>
          <a:lstStyle/>
          <a:p>
            <a:r>
              <a:rPr lang="en-US" sz="2400" b="1" dirty="0">
                <a:solidFill>
                  <a:srgbClr val="000000"/>
                </a:solidFill>
                <a:latin typeface="Calibri"/>
                <a:cs typeface="Calibri"/>
              </a:rPr>
              <a:t>Scientific Data Stewardship Maturity Matrix</a:t>
            </a:r>
            <a:r>
              <a:rPr lang="en-US" b="1" dirty="0">
                <a:solidFill>
                  <a:srgbClr val="000000"/>
                </a:solidFill>
                <a:latin typeface="Calibri"/>
                <a:cs typeface="Calibri"/>
              </a:rPr>
              <a:t>: </a:t>
            </a:r>
          </a:p>
          <a:p>
            <a:pPr marL="285750" indent="-285750">
              <a:buFont typeface="Arial"/>
              <a:buChar char="•"/>
            </a:pPr>
            <a:r>
              <a:rPr lang="en-US" dirty="0"/>
              <a:t>A Unified Framework for Measuring Stewardship Practices Applied to Digital Environmental Datasets. </a:t>
            </a:r>
          </a:p>
          <a:p>
            <a:pPr marL="285750" indent="-285750">
              <a:buFont typeface="Arial"/>
              <a:buChar char="•"/>
            </a:pPr>
            <a:r>
              <a:rPr lang="en-US" dirty="0"/>
              <a:t>It indicates all possible activities to be performed to preserve and improve the information content, quality, accessibility, and usability of data and metadata.</a:t>
            </a:r>
          </a:p>
          <a:p>
            <a:pPr marL="285750" indent="-285750">
              <a:buFont typeface="Arial"/>
              <a:buChar char="•"/>
            </a:pPr>
            <a:r>
              <a:rPr lang="en-US" dirty="0"/>
              <a:t>Gives a technical evaluation of the level of preservation and helps with self assessment of preservation.</a:t>
            </a:r>
            <a:r>
              <a:rPr lang="en-US" b="1" dirty="0">
                <a:solidFill>
                  <a:srgbClr val="000000"/>
                </a:solidFill>
                <a:latin typeface="Calibri"/>
                <a:cs typeface="Calibri"/>
              </a:rPr>
              <a:t> </a:t>
            </a:r>
          </a:p>
          <a:p>
            <a:endParaRPr lang="en-US" dirty="0"/>
          </a:p>
        </p:txBody>
      </p:sp>
      <p:sp>
        <p:nvSpPr>
          <p:cNvPr id="6" name="TextBox 5"/>
          <p:cNvSpPr txBox="1"/>
          <p:nvPr/>
        </p:nvSpPr>
        <p:spPr>
          <a:xfrm>
            <a:off x="393700" y="3975100"/>
            <a:ext cx="8382000" cy="2031325"/>
          </a:xfrm>
          <a:prstGeom prst="rect">
            <a:avLst/>
          </a:prstGeom>
          <a:noFill/>
        </p:spPr>
        <p:txBody>
          <a:bodyPr wrap="square" rtlCol="0">
            <a:spAutoFit/>
          </a:bodyPr>
          <a:lstStyle/>
          <a:p>
            <a:r>
              <a:rPr lang="en-US" b="1" dirty="0"/>
              <a:t>Data Management Principles</a:t>
            </a:r>
            <a:r>
              <a:rPr lang="en-US" dirty="0"/>
              <a:t>: </a:t>
            </a:r>
          </a:p>
          <a:p>
            <a:pPr marL="285750" indent="-285750">
              <a:buFont typeface="Arial"/>
              <a:buChar char="•"/>
            </a:pPr>
            <a:r>
              <a:rPr lang="en-US" dirty="0"/>
              <a:t>These principles address the need for discovery, accessibility, usability, preservation, and </a:t>
            </a:r>
            <a:r>
              <a:rPr lang="en-US" dirty="0" err="1"/>
              <a:t>curation</a:t>
            </a:r>
            <a:r>
              <a:rPr lang="en-US" dirty="0"/>
              <a:t> of the resources made available through GEOSS. </a:t>
            </a:r>
          </a:p>
          <a:p>
            <a:pPr marL="285750" indent="-285750">
              <a:buFont typeface="Arial"/>
              <a:buChar char="•"/>
            </a:pPr>
            <a:r>
              <a:rPr lang="en-US" dirty="0"/>
              <a:t>The DMP provide guidelines that data providers and others can use as they seek to implement the principles.</a:t>
            </a:r>
          </a:p>
          <a:p>
            <a:pPr marL="285750" indent="-285750">
              <a:buFont typeface="Arial"/>
              <a:buChar char="•"/>
            </a:pPr>
            <a:r>
              <a:rPr lang="en-US" dirty="0"/>
              <a:t>The DMP provide a basis for assessing how well the principles are being adhered to in practice. </a:t>
            </a:r>
          </a:p>
        </p:txBody>
      </p:sp>
    </p:spTree>
    <p:extLst>
      <p:ext uri="{BB962C8B-B14F-4D97-AF65-F5344CB8AC3E}">
        <p14:creationId xmlns:p14="http://schemas.microsoft.com/office/powerpoint/2010/main" val="4238369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0"/>
            <a:ext cx="5562600" cy="830997"/>
          </a:xfrm>
          <a:prstGeom prst="rect">
            <a:avLst/>
          </a:prstGeom>
        </p:spPr>
        <p:txBody>
          <a:bodyPr/>
          <a:lstStyle/>
          <a:p>
            <a:pPr algn="ctr">
              <a:spcBef>
                <a:spcPts val="500"/>
              </a:spcBef>
              <a:buSzPct val="100000"/>
              <a:buFont typeface="Arial"/>
              <a:buNone/>
            </a:pPr>
            <a:r>
              <a:rPr lang="en-US" sz="2400" b="1" dirty="0">
                <a:solidFill>
                  <a:schemeClr val="bg1"/>
                </a:solidFill>
                <a:latin typeface="+mj-lt"/>
                <a:ea typeface="Arial Bold"/>
                <a:cs typeface="Arial Bold"/>
                <a:sym typeface="Arial Bold"/>
              </a:rPr>
              <a:t>WGISS </a:t>
            </a:r>
            <a:r>
              <a:rPr lang="en-US" sz="2400" b="1" dirty="0">
                <a:solidFill>
                  <a:srgbClr val="FFFF00"/>
                </a:solidFill>
                <a:latin typeface="+mj-lt"/>
                <a:ea typeface="Arial Bold"/>
                <a:cs typeface="Arial Bold"/>
                <a:sym typeface="Arial Bold"/>
              </a:rPr>
              <a:t>Data Management</a:t>
            </a:r>
            <a:r>
              <a:rPr lang="en-US" sz="2400" b="1" dirty="0">
                <a:solidFill>
                  <a:schemeClr val="bg1"/>
                </a:solidFill>
                <a:latin typeface="+mj-lt"/>
                <a:ea typeface="Arial Bold"/>
                <a:cs typeface="Arial Bold"/>
                <a:sym typeface="Arial Bold"/>
              </a:rPr>
              <a:t> and Stewardship Maturity Matrix - White Paper </a:t>
            </a:r>
          </a:p>
        </p:txBody>
      </p:sp>
      <p:pic>
        <p:nvPicPr>
          <p:cNvPr id="5" name="Picture 4"/>
          <p:cNvPicPr>
            <a:picLocks noChangeAspect="1"/>
          </p:cNvPicPr>
          <p:nvPr/>
        </p:nvPicPr>
        <p:blipFill>
          <a:blip r:embed="rId2"/>
          <a:stretch>
            <a:fillRect/>
          </a:stretch>
        </p:blipFill>
        <p:spPr>
          <a:xfrm>
            <a:off x="378050" y="1257300"/>
            <a:ext cx="2572708" cy="3213100"/>
          </a:xfrm>
          <a:prstGeom prst="rect">
            <a:avLst/>
          </a:prstGeom>
          <a:ln>
            <a:solidFill>
              <a:schemeClr val="tx2"/>
            </a:solidFill>
          </a:ln>
        </p:spPr>
      </p:pic>
      <p:sp>
        <p:nvSpPr>
          <p:cNvPr id="6" name="TextBox 5"/>
          <p:cNvSpPr txBox="1"/>
          <p:nvPr/>
        </p:nvSpPr>
        <p:spPr>
          <a:xfrm>
            <a:off x="3454401" y="1346200"/>
            <a:ext cx="5549899" cy="3724097"/>
          </a:xfrm>
          <a:prstGeom prst="rect">
            <a:avLst/>
          </a:prstGeom>
          <a:noFill/>
        </p:spPr>
        <p:txBody>
          <a:bodyPr wrap="square" rtlCol="0">
            <a:spAutoFit/>
          </a:bodyPr>
          <a:lstStyle/>
          <a:p>
            <a:r>
              <a:rPr lang="en-US" sz="2000" b="1" dirty="0"/>
              <a:t>Data stewardship </a:t>
            </a:r>
            <a:r>
              <a:rPr lang="en-US" sz="2000" dirty="0"/>
              <a:t>“encompasses all activities that preserve and improve the information content, accessibility, and usability of data and metadata” (National Research Council 2007). </a:t>
            </a:r>
          </a:p>
          <a:p>
            <a:r>
              <a:rPr lang="en-US" sz="2000" dirty="0"/>
              <a:t> </a:t>
            </a:r>
          </a:p>
          <a:p>
            <a:r>
              <a:rPr lang="en-US" sz="2000" b="1" dirty="0"/>
              <a:t>Data management </a:t>
            </a:r>
            <a:r>
              <a:rPr lang="en-US" sz="2000" dirty="0"/>
              <a:t>includes all activities for “planning, execution and oversight of policies, practices and projects that acquire, control, protect, deliver and enhance the value of data and information assets.” (</a:t>
            </a:r>
            <a:r>
              <a:rPr lang="en-US" sz="2000" dirty="0" err="1"/>
              <a:t>Mosely</a:t>
            </a:r>
            <a:r>
              <a:rPr lang="en-US" sz="2000" dirty="0"/>
              <a:t> et al. 2009).</a:t>
            </a:r>
          </a:p>
          <a:p>
            <a:r>
              <a:rPr lang="en-US" dirty="0"/>
              <a:t> </a:t>
            </a:r>
          </a:p>
          <a:p>
            <a:endParaRPr lang="en-US" dirty="0"/>
          </a:p>
        </p:txBody>
      </p:sp>
      <p:sp>
        <p:nvSpPr>
          <p:cNvPr id="7" name="TextBox 6"/>
          <p:cNvSpPr txBox="1"/>
          <p:nvPr/>
        </p:nvSpPr>
        <p:spPr>
          <a:xfrm>
            <a:off x="368301" y="4924961"/>
            <a:ext cx="8648699" cy="1323439"/>
          </a:xfrm>
          <a:prstGeom prst="rect">
            <a:avLst/>
          </a:prstGeom>
          <a:noFill/>
        </p:spPr>
        <p:txBody>
          <a:bodyPr wrap="square" rtlCol="0">
            <a:spAutoFit/>
          </a:bodyPr>
          <a:lstStyle/>
          <a:p>
            <a:r>
              <a:rPr lang="en-US" sz="2000" dirty="0"/>
              <a:t>In addition to data preservation, accessibility, and usability, WGISS MM also covers discoverability, use and services capabilities, program budget, data policy, etc.</a:t>
            </a:r>
          </a:p>
          <a:p>
            <a:endParaRPr lang="en-US" sz="2000" dirty="0"/>
          </a:p>
        </p:txBody>
      </p:sp>
    </p:spTree>
    <p:extLst>
      <p:ext uri="{BB962C8B-B14F-4D97-AF65-F5344CB8AC3E}">
        <p14:creationId xmlns:p14="http://schemas.microsoft.com/office/powerpoint/2010/main" val="143447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13" y="283467"/>
            <a:ext cx="8812916" cy="672525"/>
          </a:xfrm>
        </p:spPr>
        <p:txBody>
          <a:bodyPr/>
          <a:lstStyle/>
          <a:p>
            <a:pPr algn="ctr" defTabSz="457200">
              <a:spcBef>
                <a:spcPts val="500"/>
              </a:spcBef>
              <a:buSzPct val="100000"/>
              <a:buFont typeface="Arial"/>
              <a:buNone/>
            </a:pPr>
            <a:r>
              <a:rPr lang="en-US" sz="2400" b="1" dirty="0">
                <a:solidFill>
                  <a:schemeClr val="bg1"/>
                </a:solidFill>
                <a:latin typeface="+mj-lt"/>
              </a:rPr>
              <a:t>WGISS Contribution to DMP Evolution</a:t>
            </a:r>
          </a:p>
        </p:txBody>
      </p:sp>
      <p:pic>
        <p:nvPicPr>
          <p:cNvPr id="3" name="Picture 2"/>
          <p:cNvPicPr>
            <a:picLocks noChangeAspect="1"/>
          </p:cNvPicPr>
          <p:nvPr/>
        </p:nvPicPr>
        <p:blipFill>
          <a:blip r:embed="rId3"/>
          <a:stretch>
            <a:fillRect/>
          </a:stretch>
        </p:blipFill>
        <p:spPr>
          <a:xfrm>
            <a:off x="0" y="1158028"/>
            <a:ext cx="9144000" cy="4981433"/>
          </a:xfrm>
          <a:prstGeom prst="rect">
            <a:avLst/>
          </a:prstGeom>
        </p:spPr>
      </p:pic>
      <p:grpSp>
        <p:nvGrpSpPr>
          <p:cNvPr id="14" name="Group 13"/>
          <p:cNvGrpSpPr/>
          <p:nvPr/>
        </p:nvGrpSpPr>
        <p:grpSpPr>
          <a:xfrm>
            <a:off x="812800" y="1549400"/>
            <a:ext cx="8331200" cy="4584700"/>
            <a:chOff x="812800" y="1549400"/>
            <a:chExt cx="8331200" cy="4584700"/>
          </a:xfrm>
          <a:solidFill>
            <a:schemeClr val="tx2">
              <a:lumMod val="40000"/>
              <a:lumOff val="60000"/>
            </a:schemeClr>
          </a:solidFill>
        </p:grpSpPr>
        <p:sp>
          <p:nvSpPr>
            <p:cNvPr id="5" name="Rectangle 4"/>
            <p:cNvSpPr/>
            <p:nvPr/>
          </p:nvSpPr>
          <p:spPr>
            <a:xfrm rot="16200000">
              <a:off x="-1066800" y="3441700"/>
              <a:ext cx="4546600" cy="787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5400000">
              <a:off x="298450" y="2863850"/>
              <a:ext cx="3556000" cy="9525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704850" y="3397250"/>
              <a:ext cx="4546600" cy="8509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6200000">
              <a:off x="2044700" y="2921000"/>
              <a:ext cx="3543300" cy="8509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16200000">
              <a:off x="4406900" y="1409700"/>
              <a:ext cx="596900" cy="9271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16200000">
              <a:off x="3937000" y="2819400"/>
              <a:ext cx="3543300" cy="10541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6200000">
              <a:off x="4876800" y="2921000"/>
              <a:ext cx="3543300" cy="8509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5365750" y="3295650"/>
              <a:ext cx="4546600" cy="11303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6200000">
              <a:off x="6400800" y="3378200"/>
              <a:ext cx="4546600" cy="9398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322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477000" cy="427038"/>
          </a:xfrm>
        </p:spPr>
        <p:txBody>
          <a:bodyPr/>
          <a:lstStyle/>
          <a:p>
            <a:pPr algn="ctr" defTabSz="457200">
              <a:spcBef>
                <a:spcPts val="500"/>
              </a:spcBef>
              <a:buSzPct val="100000"/>
            </a:pPr>
            <a:r>
              <a:rPr lang="en-US" sz="2400" b="1" dirty="0">
                <a:solidFill>
                  <a:schemeClr val="bg1"/>
                </a:solidFill>
                <a:latin typeface="+mj-lt"/>
              </a:rPr>
              <a:t>Proposal for improvement of the GEOSS DMP IG using the Maturity Matrix </a:t>
            </a:r>
          </a:p>
        </p:txBody>
      </p:sp>
      <p:sp>
        <p:nvSpPr>
          <p:cNvPr id="4" name="Rectangle 3">
            <a:extLst>
              <a:ext uri="{FF2B5EF4-FFF2-40B4-BE49-F238E27FC236}">
                <a16:creationId xmlns:a16="http://schemas.microsoft.com/office/drawing/2014/main" id="{06DFE7E6-49A4-BB43-974A-5A0D00FBF484}"/>
              </a:ext>
            </a:extLst>
          </p:cNvPr>
          <p:cNvSpPr/>
          <p:nvPr/>
        </p:nvSpPr>
        <p:spPr>
          <a:xfrm>
            <a:off x="304800" y="2590800"/>
            <a:ext cx="8534400" cy="2246769"/>
          </a:xfrm>
          <a:prstGeom prst="rect">
            <a:avLst/>
          </a:prstGeom>
        </p:spPr>
        <p:txBody>
          <a:bodyPr wrap="square">
            <a:spAutoFit/>
          </a:bodyPr>
          <a:lstStyle/>
          <a:p>
            <a:pPr marL="342900" indent="-342900" algn="just">
              <a:buFont typeface="Symbol" pitchFamily="2" charset="2"/>
              <a:buChar char=""/>
            </a:pPr>
            <a:r>
              <a:rPr lang="en-US" sz="2000" b="1" dirty="0"/>
              <a:t>DMP-1</a:t>
            </a:r>
            <a:r>
              <a:rPr lang="en-US" sz="2000" dirty="0"/>
              <a:t>:   </a:t>
            </a:r>
            <a:r>
              <a:rPr lang="en-US" sz="2000" b="1" i="1" dirty="0"/>
              <a:t>Discoverability</a:t>
            </a:r>
            <a:r>
              <a:rPr lang="en-US" sz="2000" dirty="0"/>
              <a:t>: e.g. Automatic Dissemination Reports </a:t>
            </a:r>
          </a:p>
          <a:p>
            <a:pPr algn="just"/>
            <a:r>
              <a:rPr lang="en-US" sz="2000" dirty="0"/>
              <a:t>                    and Future Technologies and standard changes planned </a:t>
            </a:r>
          </a:p>
          <a:p>
            <a:pPr algn="just"/>
            <a:endParaRPr lang="it-IT" sz="2000" dirty="0"/>
          </a:p>
          <a:p>
            <a:pPr marL="342900" indent="-342900" algn="just">
              <a:buFont typeface="Symbol" pitchFamily="2" charset="2"/>
              <a:buChar char=""/>
            </a:pPr>
            <a:r>
              <a:rPr lang="en-US" sz="2000" b="1" dirty="0"/>
              <a:t>DMP-6</a:t>
            </a:r>
            <a:r>
              <a:rPr lang="en-US" sz="2000" dirty="0"/>
              <a:t>:   </a:t>
            </a:r>
            <a:r>
              <a:rPr lang="en-US" sz="2000" b="1" i="1" dirty="0"/>
              <a:t>Quality</a:t>
            </a:r>
            <a:r>
              <a:rPr lang="en-US" sz="2000" dirty="0"/>
              <a:t>: e.g. Data uncertainty and reliability, Data Integrity</a:t>
            </a:r>
          </a:p>
          <a:p>
            <a:pPr marL="342900" indent="-342900" algn="just">
              <a:buFont typeface="Symbol" pitchFamily="2" charset="2"/>
              <a:buChar char=""/>
            </a:pPr>
            <a:endParaRPr lang="en-US" sz="2000" dirty="0"/>
          </a:p>
          <a:p>
            <a:pPr marL="342900" indent="-342900" algn="just">
              <a:buFont typeface="Symbol" pitchFamily="2" charset="2"/>
              <a:buChar char=""/>
            </a:pPr>
            <a:r>
              <a:rPr lang="en-US" sz="2000" b="1" dirty="0"/>
              <a:t>DMP-9</a:t>
            </a:r>
            <a:r>
              <a:rPr lang="en-US" sz="2000" dirty="0"/>
              <a:t>:   </a:t>
            </a:r>
            <a:r>
              <a:rPr lang="en-US" sz="2000" b="1" i="1" dirty="0"/>
              <a:t>Review and Reprocessing</a:t>
            </a:r>
            <a:r>
              <a:rPr lang="en-US" sz="2000" dirty="0"/>
              <a:t>: e.g. introducing and improving </a:t>
            </a:r>
          </a:p>
          <a:p>
            <a:pPr algn="just"/>
            <a:r>
              <a:rPr lang="en-US" sz="2000" dirty="0"/>
              <a:t>                    the Sustainability concepts.</a:t>
            </a:r>
            <a:endParaRPr lang="it-IT" sz="2000" dirty="0"/>
          </a:p>
        </p:txBody>
      </p:sp>
      <p:sp>
        <p:nvSpPr>
          <p:cNvPr id="5" name="TextBox 4">
            <a:extLst>
              <a:ext uri="{FF2B5EF4-FFF2-40B4-BE49-F238E27FC236}">
                <a16:creationId xmlns:a16="http://schemas.microsoft.com/office/drawing/2014/main" id="{917E378E-B9DA-EF40-9280-181D70BA9C36}"/>
              </a:ext>
            </a:extLst>
          </p:cNvPr>
          <p:cNvSpPr txBox="1"/>
          <p:nvPr/>
        </p:nvSpPr>
        <p:spPr>
          <a:xfrm>
            <a:off x="1600200" y="1828800"/>
            <a:ext cx="5052022"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2569"/>
                </a:solidFill>
                <a:effectLst/>
                <a:uFillTx/>
              </a:rPr>
              <a:t>Not exhaustive AREAS to be supported: </a:t>
            </a:r>
          </a:p>
        </p:txBody>
      </p:sp>
    </p:spTree>
    <p:extLst>
      <p:ext uri="{BB962C8B-B14F-4D97-AF65-F5344CB8AC3E}">
        <p14:creationId xmlns:p14="http://schemas.microsoft.com/office/powerpoint/2010/main" val="645842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105525" cy="427038"/>
          </a:xfrm>
        </p:spPr>
        <p:txBody>
          <a:bodyPr/>
          <a:lstStyle/>
          <a:p>
            <a:pPr algn="ctr" defTabSz="457200">
              <a:spcBef>
                <a:spcPts val="500"/>
              </a:spcBef>
              <a:buSzPct val="100000"/>
              <a:buFont typeface="Arial"/>
              <a:buNone/>
            </a:pPr>
            <a:r>
              <a:rPr lang="en-US" sz="2400" b="1" dirty="0">
                <a:solidFill>
                  <a:schemeClr val="bg1"/>
                </a:solidFill>
                <a:latin typeface="+mj-lt"/>
              </a:rPr>
              <a:t>Open Points and Way Forward</a:t>
            </a:r>
          </a:p>
        </p:txBody>
      </p:sp>
      <p:sp>
        <p:nvSpPr>
          <p:cNvPr id="6" name="TextBox 5"/>
          <p:cNvSpPr txBox="1"/>
          <p:nvPr/>
        </p:nvSpPr>
        <p:spPr>
          <a:xfrm>
            <a:off x="228600" y="1295400"/>
            <a:ext cx="8686800" cy="4678204"/>
          </a:xfrm>
          <a:prstGeom prst="rect">
            <a:avLst/>
          </a:prstGeom>
          <a:noFill/>
        </p:spPr>
        <p:txBody>
          <a:bodyPr wrap="square" rtlCol="0">
            <a:spAutoFit/>
          </a:bodyPr>
          <a:lstStyle/>
          <a:p>
            <a:r>
              <a:rPr lang="en-US" sz="2000" b="1" dirty="0"/>
              <a:t>Open Points</a:t>
            </a:r>
            <a:r>
              <a:rPr lang="en-US" sz="2000" dirty="0"/>
              <a:t>:</a:t>
            </a:r>
          </a:p>
          <a:p>
            <a:endParaRPr lang="en-US" sz="2000" dirty="0"/>
          </a:p>
          <a:p>
            <a:pPr marL="285750" indent="-285750">
              <a:buFont typeface="Wingdings" charset="2"/>
              <a:buChar char="Ø"/>
            </a:pPr>
            <a:r>
              <a:rPr lang="en-GB" sz="2000" dirty="0"/>
              <a:t>GEOSS Evolve initiative could be not more supported BUT GEO indicated interest on FAIR DMP</a:t>
            </a:r>
          </a:p>
          <a:p>
            <a:pPr marL="285750" indent="-285750">
              <a:buFont typeface="Wingdings" charset="2"/>
              <a:buChar char="Ø"/>
            </a:pPr>
            <a:r>
              <a:rPr lang="en-GB" sz="2000" dirty="0"/>
              <a:t>RDA is fully involved on FAIR Data Maturity Model with a Working Group already fully active on this topic </a:t>
            </a:r>
          </a:p>
          <a:p>
            <a:pPr marL="285750" indent="-285750">
              <a:buFont typeface="Wingdings" charset="2"/>
              <a:buChar char="Ø"/>
            </a:pPr>
            <a:endParaRPr lang="en-GB" sz="2000" dirty="0"/>
          </a:p>
          <a:p>
            <a:r>
              <a:rPr lang="en-GB" sz="2000" b="1" dirty="0"/>
              <a:t>Next Steps</a:t>
            </a:r>
            <a:r>
              <a:rPr lang="en-GB" sz="2000" dirty="0"/>
              <a:t>:</a:t>
            </a:r>
          </a:p>
          <a:p>
            <a:pPr marL="342900" indent="-342900">
              <a:buFont typeface="Wingdings" pitchFamily="2" charset="2"/>
              <a:buChar char="Ø"/>
            </a:pPr>
            <a:r>
              <a:rPr lang="en-GB" sz="2000" dirty="0"/>
              <a:t>Verification of last version of DMP IG</a:t>
            </a:r>
          </a:p>
          <a:p>
            <a:pPr marL="342900" indent="-342900">
              <a:buFont typeface="Wingdings" pitchFamily="2" charset="2"/>
              <a:buChar char="Ø"/>
            </a:pPr>
            <a:r>
              <a:rPr lang="en-GB" sz="2000" dirty="0"/>
              <a:t>Finalise and circulate the GEOSS DMP IG Improvement proposal </a:t>
            </a:r>
          </a:p>
          <a:p>
            <a:endParaRPr lang="en-US" sz="2000" dirty="0"/>
          </a:p>
          <a:p>
            <a:endParaRPr lang="en-US" sz="2000" dirty="0"/>
          </a:p>
          <a:p>
            <a:endParaRPr lang="en-US" sz="2000" dirty="0"/>
          </a:p>
          <a:p>
            <a:endParaRPr lang="en-US" sz="2000" dirty="0"/>
          </a:p>
          <a:p>
            <a:endParaRPr lang="en-US" dirty="0"/>
          </a:p>
        </p:txBody>
      </p:sp>
      <p:pic>
        <p:nvPicPr>
          <p:cNvPr id="4" name="Picture 3">
            <a:extLst>
              <a:ext uri="{FF2B5EF4-FFF2-40B4-BE49-F238E27FC236}">
                <a16:creationId xmlns:a16="http://schemas.microsoft.com/office/drawing/2014/main" id="{16E5858C-627B-7D48-8462-00D5A402CDD0}"/>
              </a:ext>
            </a:extLst>
          </p:cNvPr>
          <p:cNvPicPr>
            <a:picLocks noChangeAspect="1"/>
          </p:cNvPicPr>
          <p:nvPr/>
        </p:nvPicPr>
        <p:blipFill>
          <a:blip r:embed="rId2"/>
          <a:stretch>
            <a:fillRect/>
          </a:stretch>
        </p:blipFill>
        <p:spPr>
          <a:xfrm>
            <a:off x="7054369" y="4495800"/>
            <a:ext cx="2058417" cy="2436743"/>
          </a:xfrm>
          <a:prstGeom prst="rect">
            <a:avLst/>
          </a:prstGeom>
        </p:spPr>
      </p:pic>
      <p:sp>
        <p:nvSpPr>
          <p:cNvPr id="5" name="TextBox 4">
            <a:extLst>
              <a:ext uri="{FF2B5EF4-FFF2-40B4-BE49-F238E27FC236}">
                <a16:creationId xmlns:a16="http://schemas.microsoft.com/office/drawing/2014/main" id="{A3815AA3-E103-3D4C-9CD3-40D633E0D89D}"/>
              </a:ext>
            </a:extLst>
          </p:cNvPr>
          <p:cNvSpPr txBox="1"/>
          <p:nvPr/>
        </p:nvSpPr>
        <p:spPr>
          <a:xfrm>
            <a:off x="73968" y="5068081"/>
            <a:ext cx="6837768"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b="1" dirty="0"/>
              <a:t>The relevant due date need to be defined after clarification of </a:t>
            </a:r>
          </a:p>
          <a:p>
            <a:pPr algn="ctr"/>
            <a:r>
              <a:rPr lang="en-US" b="1" dirty="0"/>
              <a:t>the Open Points</a:t>
            </a:r>
          </a:p>
          <a:p>
            <a:pPr marL="0" marR="0" indent="0" algn="l" defTabSz="457200" rtl="0" fontAlgn="auto" latinLnBrk="1"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3109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hank you languages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524999" cy="73576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511193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0" descr="http://www.earthobservations.org/images/logos/it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690582"/>
            <a:ext cx="1416193" cy="7361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0" y="1312608"/>
            <a:ext cx="9144000" cy="2339102"/>
          </a:xfrm>
          <a:prstGeom prst="rect">
            <a:avLst/>
          </a:prstGeom>
          <a:noFill/>
        </p:spPr>
        <p:txBody>
          <a:bodyPr wrap="square" rtlCol="0">
            <a:spAutoFit/>
          </a:bodyPr>
          <a:lstStyle/>
          <a:p>
            <a:pPr marL="342900" indent="-342900">
              <a:buFont typeface="Arial"/>
              <a:buChar char="•"/>
            </a:pPr>
            <a:r>
              <a:rPr lang="en-US" sz="1600" dirty="0">
                <a:latin typeface="+mn-lt"/>
              </a:rPr>
              <a:t>Start Date: April 2014</a:t>
            </a:r>
          </a:p>
          <a:p>
            <a:pPr marL="342900" indent="-342900">
              <a:buFont typeface="Arial"/>
              <a:buChar char="•"/>
            </a:pPr>
            <a:endParaRPr lang="en-US" sz="600" dirty="0">
              <a:latin typeface="+mn-lt"/>
            </a:endParaRPr>
          </a:p>
          <a:p>
            <a:pPr marL="342900" indent="-342900">
              <a:buFont typeface="Arial"/>
              <a:buChar char="•"/>
            </a:pPr>
            <a:r>
              <a:rPr lang="en-US" sz="1600" dirty="0">
                <a:latin typeface="+mn-lt"/>
              </a:rPr>
              <a:t>GEOSS Data Management Principles Document</a:t>
            </a:r>
          </a:p>
          <a:p>
            <a:pPr marL="800100" lvl="1" indent="-342900">
              <a:buFont typeface="Wingdings" charset="2"/>
              <a:buChar char="Ø"/>
            </a:pPr>
            <a:r>
              <a:rPr lang="en-US" sz="1600" dirty="0">
                <a:latin typeface="+mn-lt"/>
              </a:rPr>
              <a:t>Preliminary version reviewed by </a:t>
            </a:r>
            <a:r>
              <a:rPr lang="en-US" altLang="ja-JP" sz="1600" dirty="0">
                <a:latin typeface="+mn-lt"/>
              </a:rPr>
              <a:t>GEO-XI</a:t>
            </a:r>
            <a:r>
              <a:rPr lang="en-US" sz="1600" dirty="0">
                <a:latin typeface="+mn-lt"/>
              </a:rPr>
              <a:t> in </a:t>
            </a:r>
            <a:r>
              <a:rPr lang="en-US" altLang="ja-JP" sz="1600" dirty="0">
                <a:latin typeface="+mn-lt"/>
              </a:rPr>
              <a:t>November</a:t>
            </a:r>
            <a:r>
              <a:rPr lang="en-US" sz="1600" dirty="0">
                <a:latin typeface="+mn-lt"/>
              </a:rPr>
              <a:t> 2014</a:t>
            </a:r>
          </a:p>
          <a:p>
            <a:pPr marL="800100" lvl="1" indent="-342900">
              <a:buFont typeface="Wingdings" charset="2"/>
              <a:buChar char="Ø"/>
            </a:pPr>
            <a:r>
              <a:rPr lang="en-US" sz="1600" dirty="0">
                <a:latin typeface="+mn-lt"/>
              </a:rPr>
              <a:t>Incorporated in GEO Strategic Plan 2016-2025</a:t>
            </a:r>
          </a:p>
          <a:p>
            <a:pPr marL="1257300" lvl="2" indent="-342900">
              <a:buFont typeface="Courier New"/>
              <a:buChar char="o"/>
            </a:pPr>
            <a:r>
              <a:rPr lang="en-US" sz="1600" dirty="0">
                <a:latin typeface="+mn-lt"/>
              </a:rPr>
              <a:t>Short Version on Page 12 and Long Version in Reference Document</a:t>
            </a:r>
          </a:p>
          <a:p>
            <a:pPr marL="342900" indent="-342900">
              <a:buFont typeface="Arial"/>
              <a:buChar char="•"/>
            </a:pPr>
            <a:endParaRPr lang="en-US" sz="600" dirty="0"/>
          </a:p>
          <a:p>
            <a:pPr marL="342900" indent="-342900">
              <a:buFont typeface="Arial"/>
              <a:buChar char="•"/>
            </a:pPr>
            <a:r>
              <a:rPr lang="en-US" sz="1600" dirty="0">
                <a:latin typeface="+mn-lt"/>
              </a:rPr>
              <a:t>GEOSS Data Management Principles Implementation Guidelines</a:t>
            </a:r>
          </a:p>
          <a:p>
            <a:pPr marL="800100" lvl="1" indent="-342900">
              <a:buFont typeface="Wingdings" charset="2"/>
              <a:buChar char="Ø"/>
            </a:pPr>
            <a:r>
              <a:rPr lang="en-US" sz="1600" dirty="0">
                <a:latin typeface="+mn-lt"/>
              </a:rPr>
              <a:t>Preliminary Version is GEO-XII Document 10 (40 pages)</a:t>
            </a:r>
          </a:p>
          <a:p>
            <a:pPr marL="342900" indent="-342900">
              <a:buFont typeface="Arial"/>
              <a:buChar char="•"/>
            </a:pPr>
            <a:endParaRPr lang="en-US" sz="600" dirty="0"/>
          </a:p>
          <a:p>
            <a:pPr marL="342900" indent="-342900">
              <a:buFont typeface="Arial"/>
              <a:buChar char="•"/>
            </a:pPr>
            <a:r>
              <a:rPr lang="en-US" sz="1600" dirty="0">
                <a:latin typeface="+mn-lt"/>
              </a:rPr>
              <a:t>DMPTF Members and Partners</a:t>
            </a:r>
          </a:p>
        </p:txBody>
      </p:sp>
      <p:pic>
        <p:nvPicPr>
          <p:cNvPr id="7" name="Picture 2" descr="http://www.earthobservations.org/images/logos/ce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322430"/>
            <a:ext cx="1344395" cy="69878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6" descr="http://www.earthobservations.org/images/logos/codat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3394438"/>
            <a:ext cx="1594362" cy="488838"/>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8" descr="http://www.earthobservations.org/images/logos/cosp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322430"/>
            <a:ext cx="648072" cy="70144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2" descr="http://www.earthobservations.org/images/logos/e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7" y="4042510"/>
            <a:ext cx="1185491" cy="616188"/>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6" descr="http://www.earthobservations.org/images/logos/iee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4834598"/>
            <a:ext cx="1070353" cy="556343"/>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4" descr="http://www.earthobservations.org/images/logos/wm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2040" y="6058734"/>
            <a:ext cx="1194147" cy="620688"/>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6" descr="http://www.earthobservations.org/images/logos/wd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0352" y="5442520"/>
            <a:ext cx="1089817" cy="60765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4" descr="http://www.earthobservations.org/images/logos/esi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8384" y="4167430"/>
            <a:ext cx="921903" cy="451144"/>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2" descr="http://www.earthobservations.org/images/logos/og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04048" y="5554678"/>
            <a:ext cx="876216" cy="455434"/>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30" descr="https://rd-alliance.org/sites/default/files/styles/medium/public/RDA_Logo_0_0.jpg?itok=3Ddn0ie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61912" y="5482670"/>
            <a:ext cx="1018400" cy="64807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図 3"/>
          <p:cNvPicPr>
            <a:picLocks noChangeAspect="1"/>
          </p:cNvPicPr>
          <p:nvPr/>
        </p:nvPicPr>
        <p:blipFill>
          <a:blip r:embed="rId14"/>
          <a:stretch>
            <a:fillRect/>
          </a:stretch>
        </p:blipFill>
        <p:spPr>
          <a:xfrm>
            <a:off x="3442963" y="5449659"/>
            <a:ext cx="648072" cy="437198"/>
          </a:xfrm>
          <a:prstGeom prst="rect">
            <a:avLst/>
          </a:prstGeom>
        </p:spPr>
      </p:pic>
      <p:pic>
        <p:nvPicPr>
          <p:cNvPr id="6" name="図 5"/>
          <p:cNvPicPr>
            <a:picLocks noChangeAspect="1"/>
          </p:cNvPicPr>
          <p:nvPr/>
        </p:nvPicPr>
        <p:blipFill>
          <a:blip r:embed="rId15"/>
          <a:stretch>
            <a:fillRect/>
          </a:stretch>
        </p:blipFill>
        <p:spPr>
          <a:xfrm>
            <a:off x="539552" y="3816565"/>
            <a:ext cx="684411" cy="454858"/>
          </a:xfrm>
          <a:prstGeom prst="rect">
            <a:avLst/>
          </a:prstGeom>
        </p:spPr>
      </p:pic>
      <p:pic>
        <p:nvPicPr>
          <p:cNvPr id="10" name="図 9"/>
          <p:cNvPicPr>
            <a:picLocks noChangeAspect="1"/>
          </p:cNvPicPr>
          <p:nvPr/>
        </p:nvPicPr>
        <p:blipFill>
          <a:blip r:embed="rId16"/>
          <a:stretch>
            <a:fillRect/>
          </a:stretch>
        </p:blipFill>
        <p:spPr>
          <a:xfrm>
            <a:off x="1475656" y="3816565"/>
            <a:ext cx="696767" cy="432048"/>
          </a:xfrm>
          <a:prstGeom prst="rect">
            <a:avLst/>
          </a:prstGeom>
        </p:spPr>
      </p:pic>
      <p:pic>
        <p:nvPicPr>
          <p:cNvPr id="21" name="図 20"/>
          <p:cNvPicPr>
            <a:picLocks noChangeAspect="1"/>
          </p:cNvPicPr>
          <p:nvPr/>
        </p:nvPicPr>
        <p:blipFill>
          <a:blip r:embed="rId17"/>
          <a:stretch>
            <a:fillRect/>
          </a:stretch>
        </p:blipFill>
        <p:spPr>
          <a:xfrm>
            <a:off x="3419872" y="3816565"/>
            <a:ext cx="684411" cy="454858"/>
          </a:xfrm>
          <a:prstGeom prst="rect">
            <a:avLst/>
          </a:prstGeom>
        </p:spPr>
      </p:pic>
      <p:pic>
        <p:nvPicPr>
          <p:cNvPr id="24" name="図 23"/>
          <p:cNvPicPr>
            <a:picLocks noChangeAspect="1"/>
          </p:cNvPicPr>
          <p:nvPr/>
        </p:nvPicPr>
        <p:blipFill>
          <a:blip r:embed="rId18"/>
          <a:stretch>
            <a:fillRect/>
          </a:stretch>
        </p:blipFill>
        <p:spPr>
          <a:xfrm>
            <a:off x="539552" y="4608653"/>
            <a:ext cx="684411" cy="454858"/>
          </a:xfrm>
          <a:prstGeom prst="rect">
            <a:avLst/>
          </a:prstGeom>
        </p:spPr>
      </p:pic>
      <p:pic>
        <p:nvPicPr>
          <p:cNvPr id="25" name="図 24"/>
          <p:cNvPicPr>
            <a:picLocks noChangeAspect="1"/>
          </p:cNvPicPr>
          <p:nvPr/>
        </p:nvPicPr>
        <p:blipFill>
          <a:blip r:embed="rId19"/>
          <a:stretch>
            <a:fillRect/>
          </a:stretch>
        </p:blipFill>
        <p:spPr>
          <a:xfrm>
            <a:off x="1475656" y="4608653"/>
            <a:ext cx="684411" cy="454858"/>
          </a:xfrm>
          <a:prstGeom prst="rect">
            <a:avLst/>
          </a:prstGeom>
        </p:spPr>
      </p:pic>
      <p:pic>
        <p:nvPicPr>
          <p:cNvPr id="26" name="図 25"/>
          <p:cNvPicPr>
            <a:picLocks noChangeAspect="1"/>
          </p:cNvPicPr>
          <p:nvPr/>
        </p:nvPicPr>
        <p:blipFill>
          <a:blip r:embed="rId20"/>
          <a:stretch>
            <a:fillRect/>
          </a:stretch>
        </p:blipFill>
        <p:spPr>
          <a:xfrm>
            <a:off x="2411760" y="4608653"/>
            <a:ext cx="684411" cy="454858"/>
          </a:xfrm>
          <a:prstGeom prst="rect">
            <a:avLst/>
          </a:prstGeom>
        </p:spPr>
      </p:pic>
      <p:pic>
        <p:nvPicPr>
          <p:cNvPr id="27" name="図 26"/>
          <p:cNvPicPr>
            <a:picLocks noChangeAspect="1"/>
          </p:cNvPicPr>
          <p:nvPr/>
        </p:nvPicPr>
        <p:blipFill>
          <a:blip r:embed="rId21"/>
          <a:stretch>
            <a:fillRect/>
          </a:stretch>
        </p:blipFill>
        <p:spPr>
          <a:xfrm>
            <a:off x="3419872" y="4608653"/>
            <a:ext cx="684411" cy="446770"/>
          </a:xfrm>
          <a:prstGeom prst="rect">
            <a:avLst/>
          </a:prstGeom>
        </p:spPr>
      </p:pic>
      <p:pic>
        <p:nvPicPr>
          <p:cNvPr id="28" name="図 27"/>
          <p:cNvPicPr>
            <a:picLocks noChangeAspect="1"/>
          </p:cNvPicPr>
          <p:nvPr/>
        </p:nvPicPr>
        <p:blipFill>
          <a:blip r:embed="rId22"/>
          <a:stretch>
            <a:fillRect/>
          </a:stretch>
        </p:blipFill>
        <p:spPr>
          <a:xfrm>
            <a:off x="539552" y="5449939"/>
            <a:ext cx="684411" cy="454858"/>
          </a:xfrm>
          <a:prstGeom prst="rect">
            <a:avLst/>
          </a:prstGeom>
        </p:spPr>
      </p:pic>
      <p:pic>
        <p:nvPicPr>
          <p:cNvPr id="29" name="図 28"/>
          <p:cNvPicPr>
            <a:picLocks noChangeAspect="1"/>
          </p:cNvPicPr>
          <p:nvPr/>
        </p:nvPicPr>
        <p:blipFill>
          <a:blip r:embed="rId23"/>
          <a:stretch>
            <a:fillRect/>
          </a:stretch>
        </p:blipFill>
        <p:spPr>
          <a:xfrm>
            <a:off x="1475656" y="5446921"/>
            <a:ext cx="684411" cy="454858"/>
          </a:xfrm>
          <a:prstGeom prst="rect">
            <a:avLst/>
          </a:prstGeom>
        </p:spPr>
      </p:pic>
      <p:pic>
        <p:nvPicPr>
          <p:cNvPr id="30" name="図 29"/>
          <p:cNvPicPr>
            <a:picLocks noChangeAspect="1"/>
          </p:cNvPicPr>
          <p:nvPr/>
        </p:nvPicPr>
        <p:blipFill>
          <a:blip r:embed="rId24"/>
          <a:stretch>
            <a:fillRect/>
          </a:stretch>
        </p:blipFill>
        <p:spPr>
          <a:xfrm>
            <a:off x="2446395" y="5445514"/>
            <a:ext cx="648072" cy="430707"/>
          </a:xfrm>
          <a:prstGeom prst="rect">
            <a:avLst/>
          </a:prstGeom>
        </p:spPr>
      </p:pic>
      <p:pic>
        <p:nvPicPr>
          <p:cNvPr id="31" name="図 30"/>
          <p:cNvPicPr>
            <a:picLocks noChangeAspect="1"/>
          </p:cNvPicPr>
          <p:nvPr/>
        </p:nvPicPr>
        <p:blipFill>
          <a:blip r:embed="rId25"/>
          <a:stretch>
            <a:fillRect/>
          </a:stretch>
        </p:blipFill>
        <p:spPr>
          <a:xfrm>
            <a:off x="2411760" y="3816565"/>
            <a:ext cx="684411" cy="454858"/>
          </a:xfrm>
          <a:prstGeom prst="rect">
            <a:avLst/>
          </a:prstGeom>
        </p:spPr>
      </p:pic>
      <p:pic>
        <p:nvPicPr>
          <p:cNvPr id="2" name="図 1"/>
          <p:cNvPicPr>
            <a:picLocks noChangeAspect="1"/>
          </p:cNvPicPr>
          <p:nvPr/>
        </p:nvPicPr>
        <p:blipFill>
          <a:blip r:embed="rId26"/>
          <a:stretch>
            <a:fillRect/>
          </a:stretch>
        </p:blipFill>
        <p:spPr>
          <a:xfrm>
            <a:off x="574187" y="6182625"/>
            <a:ext cx="648072" cy="430707"/>
          </a:xfrm>
          <a:prstGeom prst="rect">
            <a:avLst/>
          </a:prstGeom>
        </p:spPr>
      </p:pic>
      <p:pic>
        <p:nvPicPr>
          <p:cNvPr id="32" name="Picture 18" descr="http://www.earthobservations.org/images/logos/icsu.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60032" y="4834598"/>
            <a:ext cx="1573916" cy="534538"/>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図 2"/>
          <p:cNvPicPr>
            <a:picLocks noChangeAspect="1"/>
          </p:cNvPicPr>
          <p:nvPr/>
        </p:nvPicPr>
        <p:blipFill>
          <a:blip r:embed="rId28"/>
          <a:stretch>
            <a:fillRect/>
          </a:stretch>
        </p:blipFill>
        <p:spPr>
          <a:xfrm>
            <a:off x="5076056" y="4161717"/>
            <a:ext cx="1063230" cy="456857"/>
          </a:xfrm>
          <a:prstGeom prst="rect">
            <a:avLst/>
          </a:prstGeom>
        </p:spPr>
      </p:pic>
      <p:sp>
        <p:nvSpPr>
          <p:cNvPr id="5" name="Rectangle 4"/>
          <p:cNvSpPr/>
          <p:nvPr/>
        </p:nvSpPr>
        <p:spPr>
          <a:xfrm>
            <a:off x="1024199" y="0"/>
            <a:ext cx="7357801" cy="1107996"/>
          </a:xfrm>
          <a:prstGeom prst="rect">
            <a:avLst/>
          </a:prstGeom>
        </p:spPr>
        <p:txBody>
          <a:bodyPr/>
          <a:lstStyle/>
          <a:p>
            <a:pPr algn="ctr">
              <a:spcBef>
                <a:spcPts val="500"/>
              </a:spcBef>
              <a:buSzPct val="100000"/>
              <a:buFont typeface="Arial"/>
              <a:buNone/>
            </a:pPr>
            <a:r>
              <a:rPr lang="en-US" sz="2400" b="1" dirty="0">
                <a:solidFill>
                  <a:schemeClr val="bg1"/>
                </a:solidFill>
                <a:latin typeface="+mj-lt"/>
                <a:ea typeface="Arial Bold"/>
                <a:cs typeface="Arial Bold"/>
                <a:sym typeface="Arial Bold"/>
              </a:rPr>
              <a:t>The GEOSS Data Management Principles </a:t>
            </a:r>
          </a:p>
          <a:p>
            <a:pPr algn="ctr">
              <a:spcBef>
                <a:spcPts val="500"/>
              </a:spcBef>
              <a:buSzPct val="100000"/>
              <a:buFont typeface="Arial"/>
              <a:buNone/>
            </a:pPr>
            <a:r>
              <a:rPr lang="en-US" sz="2400" b="1" dirty="0">
                <a:solidFill>
                  <a:schemeClr val="bg1"/>
                </a:solidFill>
                <a:latin typeface="+mj-lt"/>
                <a:ea typeface="Arial Bold"/>
                <a:cs typeface="Arial Bold"/>
                <a:sym typeface="Arial Bold"/>
              </a:rPr>
              <a:t>Implementation Guidelines</a:t>
            </a:r>
          </a:p>
        </p:txBody>
      </p:sp>
    </p:spTree>
    <p:extLst>
      <p:ext uri="{BB962C8B-B14F-4D97-AF65-F5344CB8AC3E}">
        <p14:creationId xmlns:p14="http://schemas.microsoft.com/office/powerpoint/2010/main" val="22035574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86" y="1772816"/>
            <a:ext cx="1368152" cy="910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19" descr="openacc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780928"/>
            <a:ext cx="2038488" cy="871687"/>
          </a:xfrm>
          <a:prstGeom prst="rect">
            <a:avLst/>
          </a:prstGeom>
        </p:spPr>
      </p:pic>
      <p:sp>
        <p:nvSpPr>
          <p:cNvPr id="5" name="TextBox 4"/>
          <p:cNvSpPr txBox="1"/>
          <p:nvPr/>
        </p:nvSpPr>
        <p:spPr>
          <a:xfrm>
            <a:off x="218274" y="243685"/>
            <a:ext cx="9144000" cy="430887"/>
          </a:xfrm>
          <a:prstGeom prst="rect">
            <a:avLst/>
          </a:prstGeom>
        </p:spPr>
        <p:txBody>
          <a:bodyPr/>
          <a:lstStyle>
            <a:lvl1pPr algn="ctr">
              <a:spcBef>
                <a:spcPts val="500"/>
              </a:spcBef>
              <a:buSzPct val="100000"/>
              <a:buFont typeface="Arial"/>
              <a:buNone/>
              <a:defRPr sz="2400" b="1">
                <a:solidFill>
                  <a:schemeClr val="bg1"/>
                </a:solidFill>
                <a:latin typeface="+mj-lt"/>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r>
              <a:rPr lang="en-US" dirty="0"/>
              <a:t>Data Management Principles</a:t>
            </a:r>
          </a:p>
        </p:txBody>
      </p:sp>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645024"/>
            <a:ext cx="1930333" cy="9534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bwMode="auto">
          <a:xfrm flipH="1">
            <a:off x="107504" y="3645024"/>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 xmlns:a14="http://schemas.microsoft.com/office/drawing/2010/main">
                <a:solidFill>
                  <a:srgbClr val="FFFF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195736" y="3573016"/>
            <a:ext cx="7279398" cy="954107"/>
          </a:xfrm>
          <a:prstGeom prst="rect">
            <a:avLst/>
          </a:prstGeom>
          <a:noFill/>
        </p:spPr>
        <p:txBody>
          <a:bodyPr wrap="square" rtlCol="0">
            <a:spAutoFit/>
          </a:bodyPr>
          <a:lstStyle/>
          <a:p>
            <a:r>
              <a:rPr lang="en-US" sz="2000" b="1" dirty="0">
                <a:solidFill>
                  <a:srgbClr val="FF0000"/>
                </a:solidFill>
                <a:latin typeface="+mn-lt"/>
              </a:rPr>
              <a:t>USABILITY</a:t>
            </a:r>
          </a:p>
          <a:p>
            <a:r>
              <a:rPr lang="en-US" b="1" dirty="0">
                <a:solidFill>
                  <a:srgbClr val="008000"/>
                </a:solidFill>
                <a:latin typeface="+mn-lt"/>
              </a:rPr>
              <a:t>DMP-3:</a:t>
            </a:r>
            <a:r>
              <a:rPr lang="en-US" dirty="0">
                <a:latin typeface="+mn-lt"/>
              </a:rPr>
              <a:t>  Encoding                 </a:t>
            </a:r>
            <a:r>
              <a:rPr lang="en-US" b="1" dirty="0">
                <a:solidFill>
                  <a:srgbClr val="008000"/>
                </a:solidFill>
                <a:latin typeface="+mn-lt"/>
              </a:rPr>
              <a:t>DMP-4:</a:t>
            </a:r>
            <a:r>
              <a:rPr lang="en-US" dirty="0">
                <a:latin typeface="+mn-lt"/>
              </a:rPr>
              <a:t>  Documentation</a:t>
            </a:r>
          </a:p>
          <a:p>
            <a:r>
              <a:rPr lang="en-US" b="1" dirty="0">
                <a:solidFill>
                  <a:srgbClr val="008000"/>
                </a:solidFill>
                <a:latin typeface="+mn-lt"/>
              </a:rPr>
              <a:t>DMP-5:</a:t>
            </a:r>
            <a:r>
              <a:rPr lang="en-US" dirty="0">
                <a:latin typeface="+mn-lt"/>
              </a:rPr>
              <a:t>  Traceability              </a:t>
            </a:r>
            <a:r>
              <a:rPr lang="en-US" b="1" dirty="0">
                <a:solidFill>
                  <a:srgbClr val="008000"/>
                </a:solidFill>
                <a:latin typeface="+mn-lt"/>
              </a:rPr>
              <a:t>DMP-6:</a:t>
            </a:r>
            <a:r>
              <a:rPr lang="en-US" dirty="0">
                <a:latin typeface="+mn-lt"/>
              </a:rPr>
              <a:t>  Quality</a:t>
            </a:r>
          </a:p>
        </p:txBody>
      </p:sp>
      <p:sp>
        <p:nvSpPr>
          <p:cNvPr id="7" name="TextBox 6"/>
          <p:cNvSpPr txBox="1"/>
          <p:nvPr/>
        </p:nvSpPr>
        <p:spPr>
          <a:xfrm>
            <a:off x="2195148" y="1772816"/>
            <a:ext cx="5874550" cy="677108"/>
          </a:xfrm>
          <a:prstGeom prst="rect">
            <a:avLst/>
          </a:prstGeom>
          <a:noFill/>
        </p:spPr>
        <p:txBody>
          <a:bodyPr wrap="none" rtlCol="0">
            <a:spAutoFit/>
          </a:bodyPr>
          <a:lstStyle/>
          <a:p>
            <a:r>
              <a:rPr lang="en-US" sz="2000" b="1" dirty="0">
                <a:solidFill>
                  <a:srgbClr val="FF0000"/>
                </a:solidFill>
                <a:latin typeface="+mn-lt"/>
              </a:rPr>
              <a:t>DISCOVERABILITY</a:t>
            </a:r>
          </a:p>
          <a:p>
            <a:r>
              <a:rPr lang="en-US" b="1" dirty="0">
                <a:solidFill>
                  <a:srgbClr val="008000"/>
                </a:solidFill>
                <a:latin typeface="+mn-lt"/>
              </a:rPr>
              <a:t>DMP-1:</a:t>
            </a:r>
            <a:r>
              <a:rPr lang="en-US" dirty="0">
                <a:latin typeface="+mn-lt"/>
              </a:rPr>
              <a:t>  Data and metadata will be discoverable</a:t>
            </a:r>
          </a:p>
        </p:txBody>
      </p:sp>
      <p:sp>
        <p:nvSpPr>
          <p:cNvPr id="3" name="TextBox 2"/>
          <p:cNvSpPr txBox="1"/>
          <p:nvPr/>
        </p:nvSpPr>
        <p:spPr>
          <a:xfrm>
            <a:off x="2183260" y="2780928"/>
            <a:ext cx="6122064" cy="677108"/>
          </a:xfrm>
          <a:prstGeom prst="rect">
            <a:avLst/>
          </a:prstGeom>
          <a:noFill/>
        </p:spPr>
        <p:txBody>
          <a:bodyPr wrap="none" rtlCol="0">
            <a:spAutoFit/>
          </a:bodyPr>
          <a:lstStyle/>
          <a:p>
            <a:r>
              <a:rPr lang="en-US" sz="2000" b="1" dirty="0">
                <a:solidFill>
                  <a:srgbClr val="FF0000"/>
                </a:solidFill>
                <a:latin typeface="+mn-lt"/>
              </a:rPr>
              <a:t>ACCESSIBILITY</a:t>
            </a:r>
          </a:p>
          <a:p>
            <a:r>
              <a:rPr lang="en-US" b="1" dirty="0">
                <a:solidFill>
                  <a:srgbClr val="008000"/>
                </a:solidFill>
                <a:latin typeface="+mn-lt"/>
              </a:rPr>
              <a:t>DMP-2:</a:t>
            </a:r>
            <a:r>
              <a:rPr lang="en-US" dirty="0">
                <a:latin typeface="+mn-lt"/>
              </a:rPr>
              <a:t>  Data will be accessible via online services </a:t>
            </a:r>
          </a:p>
        </p:txBody>
      </p:sp>
      <p:cxnSp>
        <p:nvCxnSpPr>
          <p:cNvPr id="16" name="Straight Connector 15"/>
          <p:cNvCxnSpPr/>
          <p:nvPr/>
        </p:nvCxnSpPr>
        <p:spPr bwMode="auto">
          <a:xfrm flipH="1">
            <a:off x="0" y="465313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 xmlns:a14="http://schemas.microsoft.com/office/drawing/2010/main">
                <a:solidFill>
                  <a:srgbClr val="FFFF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675538"/>
            <a:ext cx="1313537" cy="870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58" y="5643966"/>
            <a:ext cx="1375939" cy="10306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bwMode="auto">
          <a:xfrm flipH="1">
            <a:off x="179512" y="2708920"/>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 xmlns:a14="http://schemas.microsoft.com/office/drawing/2010/main">
                <a:solidFill>
                  <a:srgbClr val="FFFF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179512" y="177281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 xmlns:a14="http://schemas.microsoft.com/office/drawing/2010/main">
                <a:solidFill>
                  <a:srgbClr val="FFFF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0" y="556459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 xmlns:a14="http://schemas.microsoft.com/office/drawing/2010/main">
                <a:solidFill>
                  <a:srgbClr val="FFFF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165667" y="4675538"/>
            <a:ext cx="7236296" cy="677108"/>
          </a:xfrm>
          <a:prstGeom prst="rect">
            <a:avLst/>
          </a:prstGeom>
          <a:noFill/>
        </p:spPr>
        <p:txBody>
          <a:bodyPr wrap="square" rtlCol="0">
            <a:spAutoFit/>
          </a:bodyPr>
          <a:lstStyle/>
          <a:p>
            <a:r>
              <a:rPr lang="en-US" sz="2000" b="1" dirty="0">
                <a:solidFill>
                  <a:srgbClr val="FF0000"/>
                </a:solidFill>
                <a:latin typeface="+mn-lt"/>
              </a:rPr>
              <a:t>PRESERVATION</a:t>
            </a:r>
          </a:p>
          <a:p>
            <a:r>
              <a:rPr lang="en-US" b="1" dirty="0">
                <a:solidFill>
                  <a:srgbClr val="008000"/>
                </a:solidFill>
                <a:latin typeface="+mn-lt"/>
              </a:rPr>
              <a:t>DMP-7</a:t>
            </a:r>
            <a:r>
              <a:rPr lang="en-US" b="1" dirty="0">
                <a:latin typeface="+mn-lt"/>
              </a:rPr>
              <a:t>:</a:t>
            </a:r>
            <a:r>
              <a:rPr lang="en-US" dirty="0">
                <a:latin typeface="+mn-lt"/>
              </a:rPr>
              <a:t>  Preservation             </a:t>
            </a:r>
            <a:r>
              <a:rPr lang="en-US" b="1" dirty="0">
                <a:solidFill>
                  <a:srgbClr val="008000"/>
                </a:solidFill>
                <a:latin typeface="+mn-lt"/>
              </a:rPr>
              <a:t>DMP-8:</a:t>
            </a:r>
            <a:r>
              <a:rPr lang="en-US" dirty="0">
                <a:latin typeface="+mn-lt"/>
              </a:rPr>
              <a:t>  Verification   </a:t>
            </a:r>
          </a:p>
        </p:txBody>
      </p:sp>
      <p:sp>
        <p:nvSpPr>
          <p:cNvPr id="9" name="TextBox 8"/>
          <p:cNvSpPr txBox="1"/>
          <p:nvPr/>
        </p:nvSpPr>
        <p:spPr>
          <a:xfrm>
            <a:off x="2185524" y="5584439"/>
            <a:ext cx="5558395" cy="954107"/>
          </a:xfrm>
          <a:prstGeom prst="rect">
            <a:avLst/>
          </a:prstGeom>
          <a:noFill/>
        </p:spPr>
        <p:txBody>
          <a:bodyPr wrap="none" rtlCol="0">
            <a:spAutoFit/>
          </a:bodyPr>
          <a:lstStyle/>
          <a:p>
            <a:r>
              <a:rPr lang="en-US" sz="2000" b="1" dirty="0">
                <a:solidFill>
                  <a:srgbClr val="FF0000"/>
                </a:solidFill>
                <a:latin typeface="+mn-lt"/>
              </a:rPr>
              <a:t>CURATION</a:t>
            </a:r>
          </a:p>
          <a:p>
            <a:r>
              <a:rPr lang="en-US" b="1" dirty="0">
                <a:solidFill>
                  <a:srgbClr val="008000"/>
                </a:solidFill>
                <a:latin typeface="+mn-lt"/>
              </a:rPr>
              <a:t>DMP 9:</a:t>
            </a:r>
            <a:r>
              <a:rPr lang="en-US" dirty="0">
                <a:latin typeface="+mn-lt"/>
              </a:rPr>
              <a:t>  Review and reprocessing</a:t>
            </a:r>
          </a:p>
          <a:p>
            <a:r>
              <a:rPr lang="en-US" b="1" dirty="0">
                <a:solidFill>
                  <a:srgbClr val="008000"/>
                </a:solidFill>
                <a:latin typeface="+mn-lt"/>
              </a:rPr>
              <a:t>DMP 10:</a:t>
            </a:r>
            <a:r>
              <a:rPr lang="en-US" dirty="0">
                <a:solidFill>
                  <a:srgbClr val="008000"/>
                </a:solidFill>
                <a:latin typeface="+mn-lt"/>
              </a:rPr>
              <a:t>  </a:t>
            </a:r>
            <a:r>
              <a:rPr lang="en-US" dirty="0">
                <a:latin typeface="+mn-lt"/>
              </a:rPr>
              <a:t>Persistent and resolvable identifiers</a:t>
            </a:r>
          </a:p>
        </p:txBody>
      </p:sp>
      <p:sp>
        <p:nvSpPr>
          <p:cNvPr id="2" name="TextBox 1"/>
          <p:cNvSpPr txBox="1"/>
          <p:nvPr/>
        </p:nvSpPr>
        <p:spPr>
          <a:xfrm>
            <a:off x="218275" y="1190539"/>
            <a:ext cx="8558505" cy="584776"/>
          </a:xfrm>
          <a:prstGeom prst="rect">
            <a:avLst/>
          </a:prstGeom>
          <a:noFill/>
        </p:spPr>
        <p:txBody>
          <a:bodyPr wrap="square" rtlCol="0">
            <a:spAutoFit/>
          </a:bodyPr>
          <a:lstStyle/>
          <a:p>
            <a:r>
              <a:rPr lang="en-US" sz="1600" kern="0" dirty="0">
                <a:latin typeface="Arial"/>
                <a:cs typeface="Arial"/>
              </a:rPr>
              <a:t>The value of Earth observations are maximized through </a:t>
            </a:r>
            <a:r>
              <a:rPr lang="en-US" sz="1600" b="1" kern="0" dirty="0">
                <a:latin typeface="Arial"/>
                <a:cs typeface="Arial"/>
              </a:rPr>
              <a:t>data life-cycle management</a:t>
            </a:r>
            <a:r>
              <a:rPr lang="en-US" sz="1600" kern="0" dirty="0">
                <a:latin typeface="Arial"/>
                <a:cs typeface="Arial"/>
              </a:rPr>
              <a:t> based on </a:t>
            </a:r>
            <a:r>
              <a:rPr lang="en-US" sz="1600" b="1" kern="0" dirty="0">
                <a:latin typeface="Arial"/>
                <a:cs typeface="Arial"/>
              </a:rPr>
              <a:t>ten principles </a:t>
            </a:r>
            <a:r>
              <a:rPr lang="en-US" sz="1600" kern="0" dirty="0">
                <a:latin typeface="Arial"/>
                <a:cs typeface="Arial"/>
              </a:rPr>
              <a:t>supporting </a:t>
            </a:r>
            <a:r>
              <a:rPr lang="en-US" sz="1600" b="1" kern="0" dirty="0">
                <a:latin typeface="Arial"/>
                <a:cs typeface="Arial"/>
              </a:rPr>
              <a:t>five themes</a:t>
            </a:r>
            <a:r>
              <a:rPr lang="en-US" sz="1600" kern="0" dirty="0">
                <a:latin typeface="Arial"/>
                <a:cs typeface="Arial"/>
              </a:rPr>
              <a:t>.</a:t>
            </a:r>
            <a:endParaRPr lang="en-US" sz="1600" dirty="0"/>
          </a:p>
        </p:txBody>
      </p:sp>
    </p:spTree>
    <p:extLst>
      <p:ext uri="{BB962C8B-B14F-4D97-AF65-F5344CB8AC3E}">
        <p14:creationId xmlns:p14="http://schemas.microsoft.com/office/powerpoint/2010/main" val="223519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0"/>
            <a:ext cx="5943599" cy="1107996"/>
          </a:xfrm>
        </p:spPr>
        <p:txBody>
          <a:bodyPr/>
          <a:lstStyle/>
          <a:p>
            <a:pPr algn="ctr" defTabSz="457200">
              <a:spcBef>
                <a:spcPts val="500"/>
              </a:spcBef>
              <a:buSzPct val="100000"/>
              <a:buFont typeface="Arial"/>
              <a:buNone/>
            </a:pPr>
            <a:r>
              <a:rPr lang="en-US" sz="2000" b="1" dirty="0">
                <a:solidFill>
                  <a:schemeClr val="bg1"/>
                </a:solidFill>
                <a:latin typeface="+mj-lt"/>
              </a:rPr>
              <a:t>Maturity Matrix for Long-Term Scientific Data Stewardship – 2015, </a:t>
            </a:r>
            <a:r>
              <a:rPr lang="en-US" sz="2000" b="1" dirty="0" err="1">
                <a:solidFill>
                  <a:schemeClr val="bg1"/>
                </a:solidFill>
                <a:latin typeface="+mj-lt"/>
              </a:rPr>
              <a:t>Ge</a:t>
            </a:r>
            <a:r>
              <a:rPr lang="en-US" sz="2000" b="1" dirty="0">
                <a:solidFill>
                  <a:schemeClr val="bg1"/>
                </a:solidFill>
                <a:latin typeface="+mj-lt"/>
              </a:rPr>
              <a:t> </a:t>
            </a:r>
            <a:r>
              <a:rPr lang="en-US" sz="2000" b="1" dirty="0" err="1">
                <a:solidFill>
                  <a:schemeClr val="bg1"/>
                </a:solidFill>
                <a:latin typeface="+mj-lt"/>
              </a:rPr>
              <a:t>Peng</a:t>
            </a:r>
            <a:r>
              <a:rPr lang="en-US" sz="2000" b="1" dirty="0">
                <a:solidFill>
                  <a:schemeClr val="bg1"/>
                </a:solidFill>
                <a:latin typeface="+mj-lt"/>
              </a:rPr>
              <a:t> and Jeffrey L. </a:t>
            </a:r>
            <a:r>
              <a:rPr lang="en-US" sz="2000" b="1" dirty="0" err="1">
                <a:solidFill>
                  <a:schemeClr val="bg1"/>
                </a:solidFill>
                <a:latin typeface="+mj-lt"/>
              </a:rPr>
              <a:t>Privette</a:t>
            </a:r>
            <a:r>
              <a:rPr lang="en-US" sz="2000" b="1" dirty="0">
                <a:solidFill>
                  <a:schemeClr val="bg1"/>
                </a:solidFill>
                <a:latin typeface="+mj-lt"/>
              </a:rPr>
              <a:t> &amp; Others</a:t>
            </a:r>
          </a:p>
        </p:txBody>
      </p:sp>
      <p:pic>
        <p:nvPicPr>
          <p:cNvPr id="6" name="Picture 5"/>
          <p:cNvPicPr>
            <a:picLocks noChangeAspect="1"/>
          </p:cNvPicPr>
          <p:nvPr/>
        </p:nvPicPr>
        <p:blipFill>
          <a:blip r:embed="rId3"/>
          <a:stretch>
            <a:fillRect/>
          </a:stretch>
        </p:blipFill>
        <p:spPr>
          <a:xfrm>
            <a:off x="0" y="1389463"/>
            <a:ext cx="9144000" cy="5011337"/>
          </a:xfrm>
          <a:prstGeom prst="rect">
            <a:avLst/>
          </a:prstGeom>
        </p:spPr>
      </p:pic>
    </p:spTree>
    <p:extLst>
      <p:ext uri="{BB962C8B-B14F-4D97-AF65-F5344CB8AC3E}">
        <p14:creationId xmlns:p14="http://schemas.microsoft.com/office/powerpoint/2010/main" val="191213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105525" cy="461665"/>
          </a:xfrm>
        </p:spPr>
        <p:txBody>
          <a:bodyPr/>
          <a:lstStyle/>
          <a:p>
            <a:pPr algn="ctr" defTabSz="457200">
              <a:spcBef>
                <a:spcPts val="500"/>
              </a:spcBef>
              <a:buSzPct val="100000"/>
              <a:buFont typeface="Arial"/>
              <a:buNone/>
            </a:pPr>
            <a:r>
              <a:rPr lang="en-US" sz="2400" b="1" dirty="0">
                <a:solidFill>
                  <a:schemeClr val="bg1"/>
                </a:solidFill>
                <a:latin typeface="+mj-lt"/>
              </a:rPr>
              <a:t>Three questions come to light</a:t>
            </a:r>
          </a:p>
        </p:txBody>
      </p:sp>
      <p:pic>
        <p:nvPicPr>
          <p:cNvPr id="5" name="Picture 4"/>
          <p:cNvPicPr>
            <a:picLocks noChangeAspect="1"/>
          </p:cNvPicPr>
          <p:nvPr/>
        </p:nvPicPr>
        <p:blipFill>
          <a:blip r:embed="rId2"/>
          <a:stretch>
            <a:fillRect/>
          </a:stretch>
        </p:blipFill>
        <p:spPr>
          <a:xfrm>
            <a:off x="2343373" y="2169420"/>
            <a:ext cx="5130387" cy="2910937"/>
          </a:xfrm>
          <a:prstGeom prst="rect">
            <a:avLst/>
          </a:prstGeom>
        </p:spPr>
      </p:pic>
      <p:sp>
        <p:nvSpPr>
          <p:cNvPr id="6" name="TextBox 5"/>
          <p:cNvSpPr txBox="1"/>
          <p:nvPr/>
        </p:nvSpPr>
        <p:spPr>
          <a:xfrm>
            <a:off x="1596953" y="1597232"/>
            <a:ext cx="6356277" cy="461665"/>
          </a:xfrm>
          <a:prstGeom prst="rect">
            <a:avLst/>
          </a:prstGeom>
          <a:noFill/>
        </p:spPr>
        <p:txBody>
          <a:bodyPr wrap="none" rtlCol="0">
            <a:spAutoFit/>
          </a:bodyPr>
          <a:lstStyle/>
          <a:p>
            <a:r>
              <a:rPr lang="en-US" sz="2400" b="1" dirty="0"/>
              <a:t>What is the Maturity Matrix/Model?</a:t>
            </a:r>
          </a:p>
        </p:txBody>
      </p:sp>
      <p:sp>
        <p:nvSpPr>
          <p:cNvPr id="7" name="TextBox 6"/>
          <p:cNvSpPr txBox="1"/>
          <p:nvPr/>
        </p:nvSpPr>
        <p:spPr>
          <a:xfrm>
            <a:off x="307846" y="4464556"/>
            <a:ext cx="3251611" cy="461665"/>
          </a:xfrm>
          <a:prstGeom prst="rect">
            <a:avLst/>
          </a:prstGeom>
          <a:noFill/>
        </p:spPr>
        <p:txBody>
          <a:bodyPr wrap="none" rtlCol="0">
            <a:spAutoFit/>
          </a:bodyPr>
          <a:lstStyle/>
          <a:p>
            <a:r>
              <a:rPr lang="en-US" sz="2400" b="1" dirty="0"/>
              <a:t>Who could use it?</a:t>
            </a:r>
          </a:p>
        </p:txBody>
      </p:sp>
      <p:sp>
        <p:nvSpPr>
          <p:cNvPr id="8" name="TextBox 7"/>
          <p:cNvSpPr txBox="1"/>
          <p:nvPr/>
        </p:nvSpPr>
        <p:spPr>
          <a:xfrm>
            <a:off x="4425292" y="5349770"/>
            <a:ext cx="4201390" cy="461665"/>
          </a:xfrm>
          <a:prstGeom prst="rect">
            <a:avLst/>
          </a:prstGeom>
          <a:noFill/>
        </p:spPr>
        <p:txBody>
          <a:bodyPr wrap="none" rtlCol="0">
            <a:spAutoFit/>
          </a:bodyPr>
          <a:lstStyle/>
          <a:p>
            <a:r>
              <a:rPr lang="en-US" sz="2400" b="1" dirty="0"/>
              <a:t>Why it should be used? </a:t>
            </a:r>
          </a:p>
        </p:txBody>
      </p:sp>
    </p:spTree>
    <p:extLst>
      <p:ext uri="{BB962C8B-B14F-4D97-AF65-F5344CB8AC3E}">
        <p14:creationId xmlns:p14="http://schemas.microsoft.com/office/powerpoint/2010/main" val="21880278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105525" cy="461665"/>
          </a:xfrm>
        </p:spPr>
        <p:txBody>
          <a:bodyPr/>
          <a:lstStyle/>
          <a:p>
            <a:pPr algn="ctr" defTabSz="457200">
              <a:spcBef>
                <a:spcPts val="500"/>
              </a:spcBef>
              <a:buSzPct val="100000"/>
              <a:buFont typeface="Arial"/>
              <a:buNone/>
            </a:pPr>
            <a:r>
              <a:rPr lang="en-US" sz="2400" b="1" dirty="0">
                <a:solidFill>
                  <a:schemeClr val="bg1"/>
                </a:solidFill>
                <a:latin typeface="+mj-lt"/>
              </a:rPr>
              <a:t>Maturity Matrix/Model - WHAT </a:t>
            </a:r>
          </a:p>
        </p:txBody>
      </p:sp>
      <p:sp>
        <p:nvSpPr>
          <p:cNvPr id="3" name="Content Placeholder 2"/>
          <p:cNvSpPr>
            <a:spLocks noGrp="1"/>
          </p:cNvSpPr>
          <p:nvPr>
            <p:ph idx="1"/>
          </p:nvPr>
        </p:nvSpPr>
        <p:spPr>
          <a:xfrm>
            <a:off x="115440" y="2058101"/>
            <a:ext cx="8850327" cy="2290993"/>
          </a:xfrm>
        </p:spPr>
        <p:txBody>
          <a:bodyPr/>
          <a:lstStyle/>
          <a:p>
            <a:pPr marL="0" indent="0" algn="ctr">
              <a:buNone/>
            </a:pPr>
            <a:endParaRPr lang="en-US" sz="2400" b="1" dirty="0"/>
          </a:p>
          <a:p>
            <a:pPr marL="0" indent="0" algn="ctr">
              <a:buNone/>
            </a:pPr>
            <a:r>
              <a:rPr lang="en-US" sz="2400" b="1" dirty="0"/>
              <a:t>All activities needed to preserve and improve the information content, quality, accessibility, and usability of data and metadata.</a:t>
            </a:r>
          </a:p>
          <a:p>
            <a:endParaRPr lang="en-US" sz="1800" dirty="0"/>
          </a:p>
        </p:txBody>
      </p:sp>
    </p:spTree>
    <p:extLst>
      <p:ext uri="{BB962C8B-B14F-4D97-AF65-F5344CB8AC3E}">
        <p14:creationId xmlns:p14="http://schemas.microsoft.com/office/powerpoint/2010/main" val="29445286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105525" cy="461665"/>
          </a:xfrm>
        </p:spPr>
        <p:txBody>
          <a:bodyPr/>
          <a:lstStyle/>
          <a:p>
            <a:pPr algn="ctr" defTabSz="457200">
              <a:spcBef>
                <a:spcPts val="500"/>
              </a:spcBef>
              <a:buSzPct val="100000"/>
              <a:buFont typeface="Arial"/>
              <a:buNone/>
            </a:pPr>
            <a:r>
              <a:rPr lang="en-US" sz="2400" b="1" dirty="0">
                <a:solidFill>
                  <a:schemeClr val="bg1"/>
                </a:solidFill>
                <a:latin typeface="+mj-lt"/>
              </a:rPr>
              <a:t>Maturity Matrix/Model - WHO </a:t>
            </a:r>
          </a:p>
        </p:txBody>
      </p:sp>
      <p:sp>
        <p:nvSpPr>
          <p:cNvPr id="3" name="Content Placeholder 2"/>
          <p:cNvSpPr>
            <a:spLocks noGrp="1"/>
          </p:cNvSpPr>
          <p:nvPr>
            <p:ph idx="1"/>
          </p:nvPr>
        </p:nvSpPr>
        <p:spPr>
          <a:xfrm>
            <a:off x="134939" y="1387911"/>
            <a:ext cx="8850327" cy="5851089"/>
          </a:xfrm>
        </p:spPr>
        <p:txBody>
          <a:bodyPr/>
          <a:lstStyle/>
          <a:p>
            <a:r>
              <a:rPr lang="en-US" b="1" dirty="0"/>
              <a:t>Data providers </a:t>
            </a:r>
          </a:p>
          <a:p>
            <a:pPr marL="1169988" lvl="1" indent="-285750">
              <a:buFont typeface="Wingdings" charset="2"/>
              <a:buChar char="Ø"/>
            </a:pPr>
            <a:r>
              <a:rPr lang="en-US" sz="1800" dirty="0"/>
              <a:t> to evaluate and improve the quality and usability of their products</a:t>
            </a:r>
          </a:p>
          <a:p>
            <a:endParaRPr lang="en-US" sz="1800" dirty="0"/>
          </a:p>
          <a:p>
            <a:r>
              <a:rPr lang="en-US" b="1" dirty="0"/>
              <a:t>Modelers, decision-makers, and scientists </a:t>
            </a:r>
          </a:p>
          <a:p>
            <a:pPr marL="1169988" lvl="1" indent="-285750">
              <a:buFont typeface="Wingdings" charset="2"/>
              <a:buChar char="Ø"/>
            </a:pPr>
            <a:r>
              <a:rPr lang="en-US" sz="1800" dirty="0"/>
              <a:t>to improve their products</a:t>
            </a:r>
          </a:p>
          <a:p>
            <a:pPr marL="1169988" lvl="1" indent="-285750">
              <a:buFont typeface="Wingdings" charset="2"/>
              <a:buChar char="Ø"/>
            </a:pPr>
            <a:r>
              <a:rPr lang="en-US" sz="1800" dirty="0"/>
              <a:t>to make investment and use decision </a:t>
            </a:r>
          </a:p>
          <a:p>
            <a:endParaRPr lang="en-US" sz="1800" dirty="0"/>
          </a:p>
          <a:p>
            <a:r>
              <a:rPr lang="en-US" b="1" dirty="0"/>
              <a:t>Data managers/stewards of data centers and repositories </a:t>
            </a:r>
          </a:p>
          <a:p>
            <a:pPr marL="1093788" lvl="1" indent="-285750">
              <a:buFont typeface="Wingdings" charset="2"/>
              <a:buChar char="Ø"/>
            </a:pPr>
            <a:r>
              <a:rPr lang="en-US" sz="1800" dirty="0"/>
              <a:t>to validate their compliance or lack of stewardship practice or standards </a:t>
            </a:r>
          </a:p>
          <a:p>
            <a:pPr marL="1093788" lvl="1" indent="-285750">
              <a:buFont typeface="Wingdings" charset="2"/>
              <a:buChar char="Ø"/>
            </a:pPr>
            <a:r>
              <a:rPr lang="en-US" sz="1800" dirty="0"/>
              <a:t>to assess the current state </a:t>
            </a:r>
          </a:p>
          <a:p>
            <a:pPr marL="1093788" lvl="1" indent="-285750">
              <a:buFont typeface="Wingdings" charset="2"/>
              <a:buChar char="Ø"/>
            </a:pPr>
            <a:r>
              <a:rPr lang="en-US" sz="1800" dirty="0"/>
              <a:t>to create a roadmap forward to improve or enhance its stewardship maturity of practices applied to all its holdings </a:t>
            </a:r>
          </a:p>
        </p:txBody>
      </p:sp>
    </p:spTree>
    <p:extLst>
      <p:ext uri="{BB962C8B-B14F-4D97-AF65-F5344CB8AC3E}">
        <p14:creationId xmlns:p14="http://schemas.microsoft.com/office/powerpoint/2010/main" val="18015515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105525" cy="461665"/>
          </a:xfrm>
        </p:spPr>
        <p:txBody>
          <a:bodyPr/>
          <a:lstStyle/>
          <a:p>
            <a:pPr algn="ctr" defTabSz="457200">
              <a:spcBef>
                <a:spcPts val="500"/>
              </a:spcBef>
              <a:buSzPct val="100000"/>
              <a:buFont typeface="Arial"/>
              <a:buNone/>
            </a:pPr>
            <a:r>
              <a:rPr lang="en-US" sz="2400" b="1" dirty="0">
                <a:solidFill>
                  <a:schemeClr val="bg1"/>
                </a:solidFill>
                <a:latin typeface="+mj-lt"/>
              </a:rPr>
              <a:t>Maturity Matrix/Model - WHY </a:t>
            </a:r>
          </a:p>
        </p:txBody>
      </p:sp>
      <p:sp>
        <p:nvSpPr>
          <p:cNvPr id="3" name="Content Placeholder 2"/>
          <p:cNvSpPr>
            <a:spLocks noGrp="1"/>
          </p:cNvSpPr>
          <p:nvPr>
            <p:ph idx="1"/>
          </p:nvPr>
        </p:nvSpPr>
        <p:spPr>
          <a:xfrm>
            <a:off x="-57721" y="1534884"/>
            <a:ext cx="8973121" cy="6389916"/>
          </a:xfrm>
        </p:spPr>
        <p:txBody>
          <a:bodyPr/>
          <a:lstStyle/>
          <a:p>
            <a:pPr>
              <a:buFont typeface="Wingdings" charset="2"/>
              <a:buChar char="ü"/>
            </a:pPr>
            <a:r>
              <a:rPr lang="en-US" sz="2000" dirty="0"/>
              <a:t>Provides data quality, usability information to users, stakeholders, and decision makers;</a:t>
            </a:r>
          </a:p>
          <a:p>
            <a:pPr>
              <a:buFont typeface="Wingdings" charset="2"/>
              <a:buChar char="ü"/>
            </a:pPr>
            <a:r>
              <a:rPr lang="en-US" sz="2000" dirty="0"/>
              <a:t>A reference model for stewardship planning and resource allocation; </a:t>
            </a:r>
          </a:p>
          <a:p>
            <a:pPr>
              <a:buFont typeface="Wingdings" charset="2"/>
              <a:buChar char="ü"/>
            </a:pPr>
            <a:r>
              <a:rPr lang="en-US" sz="2000" dirty="0"/>
              <a:t>Creates a roadmap for scientific data stewardship improvement;</a:t>
            </a:r>
          </a:p>
          <a:p>
            <a:pPr>
              <a:buFont typeface="Wingdings" charset="2"/>
              <a:buChar char="ü"/>
            </a:pPr>
            <a:r>
              <a:rPr lang="en-US" sz="2000" dirty="0"/>
              <a:t>Provides detailed guideline and recommendations for preservation; </a:t>
            </a:r>
          </a:p>
          <a:p>
            <a:pPr>
              <a:buFont typeface="Wingdings" charset="2"/>
              <a:buChar char="ü"/>
            </a:pPr>
            <a:r>
              <a:rPr lang="en-US" sz="2000" dirty="0"/>
              <a:t>Evaluates if the preservation follows best practices;</a:t>
            </a:r>
          </a:p>
          <a:p>
            <a:pPr>
              <a:buFont typeface="Wingdings" charset="2"/>
              <a:buChar char="ü"/>
            </a:pPr>
            <a:r>
              <a:rPr lang="en-US" sz="2000" dirty="0"/>
              <a:t>Gives a technical evaluation of the level of preservation and helps with self assessment of preservation;</a:t>
            </a:r>
          </a:p>
          <a:p>
            <a:pPr>
              <a:buFont typeface="Wingdings" charset="2"/>
              <a:buChar char="ü"/>
            </a:pPr>
            <a:r>
              <a:rPr lang="en-US" sz="2000" dirty="0"/>
              <a:t>Gives no numbers or average but a status;</a:t>
            </a:r>
          </a:p>
          <a:p>
            <a:pPr>
              <a:buFont typeface="Wingdings" charset="2"/>
              <a:buChar char="ü"/>
            </a:pPr>
            <a:r>
              <a:rPr lang="en-US" sz="2000" dirty="0"/>
              <a:t>Helps to break the problem down, and understand the costs associated with each;</a:t>
            </a:r>
          </a:p>
          <a:p>
            <a:pPr>
              <a:buFont typeface="Wingdings" charset="2"/>
              <a:buChar char="ü"/>
            </a:pPr>
            <a:r>
              <a:rPr lang="en-US" sz="2000" dirty="0"/>
              <a:t>Funding agencies can define goal levels;</a:t>
            </a:r>
          </a:p>
          <a:p>
            <a:pPr>
              <a:buFont typeface="Wingdings" charset="2"/>
              <a:buChar char="ü"/>
            </a:pPr>
            <a:r>
              <a:rPr lang="en-US" sz="2000" dirty="0"/>
              <a:t>Flexible and adaptable after a tailoring.</a:t>
            </a:r>
          </a:p>
          <a:p>
            <a:pPr>
              <a:buFont typeface="Arial"/>
              <a:buChar char="•"/>
            </a:pPr>
            <a:endParaRPr lang="en-US" sz="2000" dirty="0"/>
          </a:p>
          <a:p>
            <a:pPr>
              <a:buFont typeface="Wingdings" charset="2"/>
              <a:buChar char="ü"/>
            </a:pPr>
            <a:endParaRPr lang="en-US" sz="2000" dirty="0"/>
          </a:p>
        </p:txBody>
      </p:sp>
      <p:sp>
        <p:nvSpPr>
          <p:cNvPr id="5" name="TextBox 4"/>
          <p:cNvSpPr txBox="1"/>
          <p:nvPr/>
        </p:nvSpPr>
        <p:spPr>
          <a:xfrm>
            <a:off x="3588611" y="6334780"/>
            <a:ext cx="5313198" cy="523220"/>
          </a:xfrm>
          <a:prstGeom prst="rect">
            <a:avLst/>
          </a:prstGeom>
          <a:noFill/>
        </p:spPr>
        <p:txBody>
          <a:bodyPr wrap="none" rtlCol="0">
            <a:spAutoFit/>
          </a:bodyPr>
          <a:lstStyle/>
          <a:p>
            <a:r>
              <a:rPr lang="en-US" sz="2800" dirty="0">
                <a:solidFill>
                  <a:srgbClr val="FF0000"/>
                </a:solidFill>
              </a:rPr>
              <a:t>…. This is enough, isn’t it???</a:t>
            </a:r>
          </a:p>
        </p:txBody>
      </p:sp>
    </p:spTree>
    <p:extLst>
      <p:ext uri="{BB962C8B-B14F-4D97-AF65-F5344CB8AC3E}">
        <p14:creationId xmlns:p14="http://schemas.microsoft.com/office/powerpoint/2010/main" val="3395767600"/>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16039</TotalTime>
  <Words>3685</Words>
  <Application>Microsoft Macintosh PowerPoint</Application>
  <PresentationFormat>On-screen Show (4:3)</PresentationFormat>
  <Paragraphs>214</Paragraphs>
  <Slides>24</Slides>
  <Notes>14</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 Bold</vt:lpstr>
      <vt:lpstr>Avenir Roman</vt:lpstr>
      <vt:lpstr>Calibri</vt:lpstr>
      <vt:lpstr>Courier New</vt:lpstr>
      <vt:lpstr>Droid Serif</vt:lpstr>
      <vt:lpstr>Helvetica</vt:lpstr>
      <vt:lpstr>Proxima Nova Regular</vt:lpstr>
      <vt:lpstr>Symbol</vt:lpstr>
      <vt:lpstr>Verdana</vt:lpstr>
      <vt:lpstr>Wingdings</vt:lpstr>
      <vt:lpstr>Default</vt:lpstr>
      <vt:lpstr>Working Group on Information Systems and Services (WGISS)</vt:lpstr>
      <vt:lpstr>BACKGROUND: Starting Points</vt:lpstr>
      <vt:lpstr>PowerPoint Presentation</vt:lpstr>
      <vt:lpstr>PowerPoint Presentation</vt:lpstr>
      <vt:lpstr>Maturity Matrix for Long-Term Scientific Data Stewardship – 2015, Ge Peng and Jeffrey L. Privette &amp; Others</vt:lpstr>
      <vt:lpstr>Three questions come to light</vt:lpstr>
      <vt:lpstr>Maturity Matrix/Model - WHAT </vt:lpstr>
      <vt:lpstr>Maturity Matrix/Model - WHO </vt:lpstr>
      <vt:lpstr>Maturity Matrix/Model - WHY </vt:lpstr>
      <vt:lpstr>1^ EXERCISE: DMP IG content completeness measuring through the Data Stewardship Maturity Matrix  </vt:lpstr>
      <vt:lpstr>DMP Maturity Matrix Assessment</vt:lpstr>
      <vt:lpstr>DMP Maturity Matrix Assessment</vt:lpstr>
      <vt:lpstr>DMP Maturity Matrix Assessment</vt:lpstr>
      <vt:lpstr>Assessment results and Rating</vt:lpstr>
      <vt:lpstr>DMP Measurement Results </vt:lpstr>
      <vt:lpstr>2^ EXERCISE: Create a WIGISS Maturity Matrix with DMP IG simplifying the Data Stewardship Maturity Matrix   </vt:lpstr>
      <vt:lpstr>Approach </vt:lpstr>
      <vt:lpstr>DMP Guidelines and key Components  mapping</vt:lpstr>
      <vt:lpstr>WGISS EO Data Stewardship Maturity Matrix </vt:lpstr>
      <vt:lpstr>PowerPoint Presentation</vt:lpstr>
      <vt:lpstr>WGISS Contribution to DMP Evolution</vt:lpstr>
      <vt:lpstr>Proposal for improvement of the GEOSS DMP IG using the Maturity Matrix </vt:lpstr>
      <vt:lpstr>Open Points and Way Forward</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Iolanda Maggio</cp:lastModifiedBy>
  <cp:revision>628</cp:revision>
  <dcterms:modified xsi:type="dcterms:W3CDTF">2019-04-30T18:07:06Z</dcterms:modified>
</cp:coreProperties>
</file>