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7"/>
  </p:notesMasterIdLst>
  <p:sldIdLst>
    <p:sldId id="256" r:id="rId3"/>
    <p:sldId id="262" r:id="rId4"/>
    <p:sldId id="257" r:id="rId5"/>
    <p:sldId id="259" r:id="rId6"/>
  </p:sldIdLst>
  <p:sldSz cx="10160000" cy="5715000"/>
  <p:notesSz cx="6797675" cy="9872663"/>
  <p:embeddedFontLst>
    <p:embeddedFont>
      <p:font typeface="Arial Black" panose="020B0A0402010202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B898A8-F98E-45B2-8BB4-522A6F255BD3}">
  <a:tblStyle styleId="{5BB898A8-F98E-45B2-8BB4-522A6F255B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4" y="48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250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68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institutionnelle">
  <p:cSld name="CNES - couv institutionnel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270000" y="2119810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270000" y="2461446"/>
            <a:ext cx="762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2"/>
          </p:nvPr>
        </p:nvSpPr>
        <p:spPr>
          <a:xfrm>
            <a:off x="1270000" y="2830778"/>
            <a:ext cx="762000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NES - couv institutionnelle">
  <p:cSld name="1_CNES - couv institutionnel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ctrTitle"/>
          </p:nvPr>
        </p:nvSpPr>
        <p:spPr>
          <a:xfrm>
            <a:off x="1270000" y="2119810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ubTitle" idx="1"/>
          </p:nvPr>
        </p:nvSpPr>
        <p:spPr>
          <a:xfrm>
            <a:off x="1270000" y="2461446"/>
            <a:ext cx="762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1270000" y="2830778"/>
            <a:ext cx="762000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">
  <p:cSld name="Tex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330791" y="528608"/>
            <a:ext cx="87497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None/>
              <a:defRPr sz="1100" b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222"/>
              <a:buNone/>
              <a:defRPr sz="2222"/>
            </a:lvl2pPr>
            <a:lvl3pPr lvl="2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2"/>
          </p:nvPr>
        </p:nvSpPr>
        <p:spPr>
          <a:xfrm>
            <a:off x="331611" y="1206500"/>
            <a:ext cx="9209267" cy="397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❖"/>
              <a:defRPr/>
            </a:lvl2pPr>
            <a:lvl3pPr marL="1371600" lvl="2" indent="-3429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➢"/>
              <a:defRPr/>
            </a:lvl3pPr>
            <a:lvl4pPr marL="1828800" lvl="3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- Bleu 1">
  <p:cSld name="Texte - Bleu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4660" y="592406"/>
            <a:ext cx="51787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3114660" y="304426"/>
            <a:ext cx="5178736" cy="26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222"/>
              <a:buNone/>
              <a:defRPr sz="2222"/>
            </a:lvl2pPr>
            <a:lvl3pPr lvl="2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3114661" y="1201480"/>
            <a:ext cx="6768203" cy="397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❖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600"/>
              <a:buChar char="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9090214" y="5379247"/>
            <a:ext cx="371886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+ image">
  <p:cSld name="Texte +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778249" y="528608"/>
            <a:ext cx="53022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778249" y="1206066"/>
            <a:ext cx="5762629" cy="397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❖"/>
              <a:defRPr/>
            </a:lvl2pPr>
            <a:lvl3pPr marL="1371600" lvl="2" indent="-3429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➢"/>
              <a:defRPr/>
            </a:lvl3pPr>
            <a:lvl4pPr marL="1828800" lvl="3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>
            <a:spLocks noGrp="1"/>
          </p:cNvSpPr>
          <p:nvPr>
            <p:ph type="pic" idx="2"/>
          </p:nvPr>
        </p:nvSpPr>
        <p:spPr>
          <a:xfrm>
            <a:off x="1" y="0"/>
            <a:ext cx="3535122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67"/>
              <a:buFont typeface="Arial"/>
              <a:buNone/>
              <a:defRPr sz="2667" b="1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B0F0"/>
              </a:buClr>
              <a:buSzPts val="2333"/>
              <a:buFont typeface="Noto Sans Symbols"/>
              <a:buNone/>
              <a:defRPr sz="2333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667"/>
              <a:buFont typeface="Arial"/>
              <a:buNone/>
              <a:defRPr sz="1667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667"/>
              <a:buFont typeface="Arial"/>
              <a:buNone/>
              <a:defRPr sz="1667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3"/>
          </p:nvPr>
        </p:nvSpPr>
        <p:spPr>
          <a:xfrm>
            <a:off x="3778249" y="251261"/>
            <a:ext cx="4515147" cy="26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None/>
              <a:defRPr sz="1100" b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222"/>
              <a:buNone/>
              <a:defRPr sz="2222"/>
            </a:lvl2pPr>
            <a:lvl3pPr lvl="2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onnes">
  <p:cSld name="2 colonne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8977" y="528608"/>
            <a:ext cx="87615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318977" y="251261"/>
            <a:ext cx="7974419" cy="26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None/>
              <a:defRPr sz="1100" b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222"/>
              <a:buNone/>
              <a:defRPr sz="2222"/>
            </a:lvl2pPr>
            <a:lvl3pPr lvl="2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2"/>
          </p:nvPr>
        </p:nvSpPr>
        <p:spPr>
          <a:xfrm>
            <a:off x="318978" y="1206066"/>
            <a:ext cx="4586273" cy="397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Font typeface="Noto Sans Symbols"/>
              <a:buChar char="❖"/>
              <a:defRPr/>
            </a:lvl2pPr>
            <a:lvl3pPr marL="1371600" lvl="2" indent="-3302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600"/>
              <a:buFont typeface="Noto Sans Symbols"/>
              <a:buChar char="➢"/>
              <a:defRPr/>
            </a:lvl3pPr>
            <a:lvl4pPr marL="1828800" lvl="3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3"/>
          </p:nvPr>
        </p:nvSpPr>
        <p:spPr>
          <a:xfrm>
            <a:off x="5296590" y="1206066"/>
            <a:ext cx="4586273" cy="397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❖"/>
              <a:defRPr/>
            </a:lvl2pPr>
            <a:lvl3pPr marL="1371600" lvl="2" indent="-3302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600"/>
              <a:buChar char="➢"/>
              <a:defRPr/>
            </a:lvl3pPr>
            <a:lvl4pPr marL="1828800" lvl="3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- Bleu 2">
  <p:cSld name="Texte - Bleu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8977" y="549874"/>
            <a:ext cx="7974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318977" y="261894"/>
            <a:ext cx="7974419" cy="26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222"/>
              <a:buNone/>
              <a:defRPr sz="2222"/>
            </a:lvl2pPr>
            <a:lvl3pPr lvl="2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2"/>
          </p:nvPr>
        </p:nvSpPr>
        <p:spPr>
          <a:xfrm>
            <a:off x="318978" y="1180214"/>
            <a:ext cx="9563887" cy="399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❖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600"/>
              <a:buChar char="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9206754" y="5343387"/>
            <a:ext cx="371886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merciements">
  <p:cSld name="Remerciem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8978" y="781236"/>
            <a:ext cx="9563887" cy="439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600"/>
              <a:buChar char="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9208306" y="5329202"/>
            <a:ext cx="398780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7"/>
              <a:buFont typeface="Arial"/>
              <a:buNone/>
              <a:defRPr sz="667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7"/>
              <a:buFont typeface="Arial"/>
              <a:buNone/>
              <a:defRPr sz="667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7"/>
              <a:buFont typeface="Arial"/>
              <a:buNone/>
              <a:defRPr sz="667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7"/>
              <a:buFont typeface="Arial"/>
              <a:buNone/>
              <a:defRPr sz="667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7"/>
              <a:buFont typeface="Arial"/>
              <a:buNone/>
              <a:defRPr sz="667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7"/>
              <a:buFont typeface="Arial"/>
              <a:buNone/>
              <a:defRPr sz="667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7"/>
              <a:buFont typeface="Arial"/>
              <a:buNone/>
              <a:defRPr sz="667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7"/>
              <a:buFont typeface="Arial"/>
              <a:buNone/>
              <a:defRPr sz="667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7"/>
              <a:buFont typeface="Arial"/>
              <a:buNone/>
              <a:defRPr sz="667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Remerciements - Co Branding">
  <p:cSld name="1_Remerciements - Co Brandin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8978" y="781236"/>
            <a:ext cx="9563887" cy="242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600"/>
              <a:buChar char="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/>
          <p:nvPr/>
        </p:nvSpPr>
        <p:spPr>
          <a:xfrm>
            <a:off x="0" y="3808520"/>
            <a:ext cx="10160000" cy="6569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43"/>
              <a:buFont typeface="Arial"/>
              <a:buNone/>
            </a:pPr>
            <a:endParaRPr sz="174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9206754" y="5343387"/>
            <a:ext cx="371886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projet">
  <p:cSld name="CNES - couv proje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1270000" y="2119810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270000" y="2461446"/>
            <a:ext cx="762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1270000" y="2830778"/>
            <a:ext cx="762000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co-branding">
  <p:cSld name="CNES - couv co-brandin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ctrTitle"/>
          </p:nvPr>
        </p:nvSpPr>
        <p:spPr>
          <a:xfrm>
            <a:off x="1270000" y="2119810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1270000" y="2461446"/>
            <a:ext cx="762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2"/>
          </p:nvPr>
        </p:nvSpPr>
        <p:spPr>
          <a:xfrm>
            <a:off x="1270000" y="2830778"/>
            <a:ext cx="762000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photo">
  <p:cSld name="CNES - couv phot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>
            <a:spLocks noGrp="1"/>
          </p:cNvSpPr>
          <p:nvPr>
            <p:ph type="pic" idx="2"/>
          </p:nvPr>
        </p:nvSpPr>
        <p:spPr>
          <a:xfrm>
            <a:off x="0" y="1"/>
            <a:ext cx="10160000" cy="201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 b="1" i="1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333"/>
              <a:buFont typeface="Arial"/>
              <a:buNone/>
              <a:defRPr sz="2333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1270000" y="2119810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1270000" y="2461446"/>
            <a:ext cx="762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3"/>
          </p:nvPr>
        </p:nvSpPr>
        <p:spPr>
          <a:xfrm>
            <a:off x="1270000" y="2830778"/>
            <a:ext cx="762000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photo projet">
  <p:cSld name="CNES - couv photo proje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>
            <a:spLocks noGrp="1"/>
          </p:cNvSpPr>
          <p:nvPr>
            <p:ph type="pic" idx="2"/>
          </p:nvPr>
        </p:nvSpPr>
        <p:spPr>
          <a:xfrm>
            <a:off x="0" y="1"/>
            <a:ext cx="10160000" cy="201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 b="1" i="1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333"/>
              <a:buFont typeface="Arial"/>
              <a:buNone/>
              <a:defRPr sz="2333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1270000" y="2119810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1270000" y="2461446"/>
            <a:ext cx="762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3"/>
          </p:nvPr>
        </p:nvSpPr>
        <p:spPr>
          <a:xfrm>
            <a:off x="1270000" y="2830778"/>
            <a:ext cx="762000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photo co-branding">
  <p:cSld name="CNES - couv photo co-brandin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>
            <a:spLocks noGrp="1"/>
          </p:cNvSpPr>
          <p:nvPr>
            <p:ph type="pic" idx="2"/>
          </p:nvPr>
        </p:nvSpPr>
        <p:spPr>
          <a:xfrm>
            <a:off x="0" y="1"/>
            <a:ext cx="10160000" cy="201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 b="1" i="1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333"/>
              <a:buFont typeface="Arial"/>
              <a:buNone/>
              <a:defRPr sz="2333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ctrTitle"/>
          </p:nvPr>
        </p:nvSpPr>
        <p:spPr>
          <a:xfrm>
            <a:off x="1270000" y="2119810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1270000" y="2461446"/>
            <a:ext cx="762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1270000" y="2830778"/>
            <a:ext cx="762000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photo vert.">
  <p:cSld name="CNES - couv photo vert.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>
            <a:spLocks noGrp="1"/>
          </p:cNvSpPr>
          <p:nvPr>
            <p:ph type="pic" idx="2"/>
          </p:nvPr>
        </p:nvSpPr>
        <p:spPr>
          <a:xfrm>
            <a:off x="0" y="0"/>
            <a:ext cx="4849091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 b="1" i="1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333"/>
              <a:buFont typeface="Arial"/>
              <a:buNone/>
              <a:defRPr sz="2333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ctrTitle"/>
          </p:nvPr>
        </p:nvSpPr>
        <p:spPr>
          <a:xfrm>
            <a:off x="4849090" y="1949485"/>
            <a:ext cx="53109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ubTitle" idx="1"/>
          </p:nvPr>
        </p:nvSpPr>
        <p:spPr>
          <a:xfrm>
            <a:off x="4849090" y="2291121"/>
            <a:ext cx="53109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4849090" y="2660453"/>
            <a:ext cx="531091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photo vert. projet">
  <p:cSld name="CNES - couv photo vert. proje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>
            <a:spLocks noGrp="1"/>
          </p:cNvSpPr>
          <p:nvPr>
            <p:ph type="pic" idx="2"/>
          </p:nvPr>
        </p:nvSpPr>
        <p:spPr>
          <a:xfrm>
            <a:off x="0" y="0"/>
            <a:ext cx="4849091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 b="1" i="1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333"/>
              <a:buFont typeface="Arial"/>
              <a:buNone/>
              <a:defRPr sz="2333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ctrTitle"/>
          </p:nvPr>
        </p:nvSpPr>
        <p:spPr>
          <a:xfrm>
            <a:off x="4849090" y="1940514"/>
            <a:ext cx="53109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4849090" y="2282150"/>
            <a:ext cx="53109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4849090" y="2651482"/>
            <a:ext cx="531091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photo vert. co-branding">
  <p:cSld name="CNES - couv photo vert. co-brandin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>
            <a:spLocks noGrp="1"/>
          </p:cNvSpPr>
          <p:nvPr>
            <p:ph type="pic" idx="2"/>
          </p:nvPr>
        </p:nvSpPr>
        <p:spPr>
          <a:xfrm>
            <a:off x="0" y="0"/>
            <a:ext cx="4849091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 b="1" i="1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333"/>
              <a:buFont typeface="Arial"/>
              <a:buNone/>
              <a:defRPr sz="2333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/>
          </p:nvPr>
        </p:nvSpPr>
        <p:spPr>
          <a:xfrm>
            <a:off x="4849090" y="1940514"/>
            <a:ext cx="53109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4849090" y="2282150"/>
            <a:ext cx="53109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3"/>
          </p:nvPr>
        </p:nvSpPr>
        <p:spPr>
          <a:xfrm>
            <a:off x="4849090" y="2651482"/>
            <a:ext cx="531091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  <a:defRPr sz="1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9697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222"/>
              <a:buFont typeface="Arial"/>
              <a:buChar char="•"/>
              <a:defRPr sz="222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317500" y="543997"/>
            <a:ext cx="876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 Black"/>
              <a:buNone/>
              <a:defRPr sz="2000" b="1" i="0" u="none" strike="noStrik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Noto Sans Symbols"/>
              <a:buChar char="❖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Noto Sans Symbols"/>
              <a:buChar char="➢"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1270000" y="2461446"/>
            <a:ext cx="762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</a:pPr>
            <a:r>
              <a:rPr lang="fr-FR" dirty="0" err="1" smtClean="0"/>
              <a:t>Ontology</a:t>
            </a:r>
            <a:endParaRPr lang="fr-FR" dirty="0" smtClean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</a:pPr>
            <a:r>
              <a:rPr lang="fr-FR" dirty="0" smtClean="0"/>
              <a:t>CNES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51443" y="139806"/>
            <a:ext cx="87497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 Black"/>
              <a:buNone/>
            </a:pPr>
            <a:r>
              <a:rPr lang="fr-FR" dirty="0" smtClean="0"/>
              <a:t>French « </a:t>
            </a:r>
            <a:r>
              <a:rPr lang="fr-FR" dirty="0" err="1" smtClean="0"/>
              <a:t>Earth</a:t>
            </a:r>
            <a:r>
              <a:rPr lang="fr-FR" dirty="0" smtClean="0"/>
              <a:t> System » </a:t>
            </a:r>
            <a:r>
              <a:rPr lang="fr-FR" dirty="0" err="1" smtClean="0"/>
              <a:t>Research</a:t>
            </a:r>
            <a:r>
              <a:rPr lang="fr-FR" dirty="0" smtClean="0"/>
              <a:t> Infrastructure</a:t>
            </a:r>
            <a:endParaRPr dirty="0"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2"/>
          </p:nvPr>
        </p:nvSpPr>
        <p:spPr>
          <a:xfrm>
            <a:off x="298434" y="1055839"/>
            <a:ext cx="9209267" cy="397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Noto Sans Symbols"/>
              <a:buChar char="➢"/>
            </a:pPr>
            <a:r>
              <a:rPr lang="fr-FR" dirty="0" smtClean="0"/>
              <a:t>French </a:t>
            </a:r>
            <a:r>
              <a:rPr lang="fr-FR" dirty="0" err="1" smtClean="0"/>
              <a:t>context</a:t>
            </a:r>
            <a:r>
              <a:rPr lang="fr-FR" dirty="0" smtClean="0"/>
              <a:t>: data in Data Hubs/SDI</a:t>
            </a:r>
          </a:p>
          <a:p>
            <a:pPr marL="742950" lvl="1" indent="-285750">
              <a:buFont typeface="Noto Sans Symbols"/>
              <a:buChar char="➢"/>
            </a:pPr>
            <a:r>
              <a:rPr lang="fr-FR" sz="1400" dirty="0" smtClean="0"/>
              <a:t>THEIA, FORM@TER, ODATIS, AERIS</a:t>
            </a:r>
          </a:p>
          <a:p>
            <a:pPr marL="1200150" lvl="2" indent="-285750"/>
            <a:r>
              <a:rPr lang="fr-FR" sz="1200" dirty="0" err="1" smtClean="0"/>
              <a:t>Thematics</a:t>
            </a:r>
            <a:r>
              <a:rPr lang="fr-FR" sz="1200" dirty="0" smtClean="0"/>
              <a:t> </a:t>
            </a:r>
            <a:r>
              <a:rPr lang="fr-FR" sz="1200" dirty="0" err="1" smtClean="0"/>
              <a:t>research</a:t>
            </a:r>
            <a:r>
              <a:rPr lang="fr-FR" sz="1200" dirty="0" smtClean="0"/>
              <a:t> infrastructures</a:t>
            </a:r>
          </a:p>
          <a:p>
            <a:pPr marL="1200150" lvl="2" indent="-285750"/>
            <a:r>
              <a:rPr lang="fr-FR" sz="1200" dirty="0" err="1" smtClean="0"/>
              <a:t>Each</a:t>
            </a:r>
            <a:r>
              <a:rPr lang="fr-FR" sz="1200" dirty="0" smtClean="0"/>
              <a:t> </a:t>
            </a:r>
            <a:r>
              <a:rPr lang="fr-FR" sz="1200" dirty="0" err="1" smtClean="0"/>
              <a:t>is</a:t>
            </a:r>
            <a:r>
              <a:rPr lang="fr-FR" sz="1200" dirty="0" smtClean="0"/>
              <a:t> a </a:t>
            </a:r>
            <a:r>
              <a:rPr lang="fr-FR" sz="1200" dirty="0" err="1" smtClean="0"/>
              <a:t>federation</a:t>
            </a:r>
            <a:r>
              <a:rPr lang="fr-FR" sz="1200" dirty="0" smtClean="0"/>
              <a:t> of data </a:t>
            </a:r>
            <a:r>
              <a:rPr lang="fr-FR" sz="1200" dirty="0" err="1" smtClean="0"/>
              <a:t>centers</a:t>
            </a:r>
            <a:endParaRPr lang="fr-FR" sz="1200" dirty="0" smtClean="0"/>
          </a:p>
          <a:p>
            <a:pPr marL="1200150" lvl="2" indent="-285750"/>
            <a:r>
              <a:rPr lang="fr-FR" sz="1200" dirty="0" err="1" smtClean="0"/>
              <a:t>Each</a:t>
            </a:r>
            <a:r>
              <a:rPr lang="fr-FR" sz="1200" dirty="0" smtClean="0"/>
              <a:t> are </a:t>
            </a:r>
            <a:r>
              <a:rPr lang="fr-FR" sz="1200" dirty="0" err="1" smtClean="0"/>
              <a:t>involved</a:t>
            </a:r>
            <a:r>
              <a:rPr lang="fr-FR" sz="1200" dirty="0" smtClean="0"/>
              <a:t> in ESFRI and ENVRI FAIR</a:t>
            </a:r>
          </a:p>
          <a:p>
            <a:pPr marL="742950" lvl="1" indent="-285750">
              <a:buFont typeface="Noto Sans Symbols"/>
              <a:buChar char="➢"/>
            </a:pPr>
            <a:r>
              <a:rPr lang="fr-FR" sz="1400" dirty="0" smtClean="0"/>
              <a:t>‘</a:t>
            </a:r>
            <a:r>
              <a:rPr lang="fr-FR" sz="1400" dirty="0" err="1" smtClean="0"/>
              <a:t>Earth</a:t>
            </a:r>
            <a:r>
              <a:rPr lang="fr-FR" sz="1400" dirty="0" smtClean="0"/>
              <a:t> System’ </a:t>
            </a:r>
            <a:r>
              <a:rPr lang="fr-FR" sz="1400" dirty="0" err="1" smtClean="0"/>
              <a:t>Research</a:t>
            </a:r>
            <a:r>
              <a:rPr lang="fr-FR" sz="1400" dirty="0" smtClean="0"/>
              <a:t> Infrastructure</a:t>
            </a:r>
          </a:p>
          <a:p>
            <a:pPr marL="1200150" lvl="2" indent="-285750"/>
            <a:r>
              <a:rPr lang="fr-FR" sz="1200" dirty="0" err="1" smtClean="0"/>
              <a:t>Federation</a:t>
            </a:r>
            <a:r>
              <a:rPr lang="fr-FR" sz="1200" dirty="0" smtClean="0"/>
              <a:t> of the hubs</a:t>
            </a:r>
          </a:p>
          <a:p>
            <a:pPr marL="1200150" lvl="2" indent="-285750"/>
            <a:r>
              <a:rPr lang="fr-FR" sz="1200" dirty="0" err="1" smtClean="0"/>
              <a:t>Crosscutting</a:t>
            </a:r>
            <a:r>
              <a:rPr lang="fr-FR" sz="1200" dirty="0" smtClean="0"/>
              <a:t> applications</a:t>
            </a:r>
          </a:p>
          <a:p>
            <a:pPr marL="742950" lvl="1" indent="-285750">
              <a:buFont typeface="Noto Sans Symbols"/>
              <a:buChar char="➢"/>
            </a:pPr>
            <a:r>
              <a:rPr lang="fr-FR" sz="1400" dirty="0" err="1" smtClean="0"/>
              <a:t>Space</a:t>
            </a:r>
            <a:r>
              <a:rPr lang="fr-FR" sz="1400" dirty="0" smtClean="0"/>
              <a:t> data &amp; in-situ</a:t>
            </a:r>
          </a:p>
          <a:p>
            <a:pPr marL="285750" indent="-285750">
              <a:buFont typeface="Noto Sans Symbols"/>
              <a:buChar char="➢"/>
            </a:pPr>
            <a:endParaRPr lang="fr-FR" sz="1400" dirty="0" smtClean="0"/>
          </a:p>
          <a:p>
            <a:pPr marL="457200" lvl="1" indent="0">
              <a:buNone/>
            </a:pPr>
            <a:endParaRPr sz="1400" dirty="0"/>
          </a:p>
          <a:p>
            <a:pPr marL="285750" lvl="0" indent="-17145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fld id="{00000000-1234-1234-1234-123412341234}" type="slidenum">
              <a:rPr kumimoji="0" lang="fr-FR" sz="6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  <a:tabLst/>
                <a:defRPr/>
              </a:pPr>
              <a:t>2</a:t>
            </a:fld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756" y="1096786"/>
            <a:ext cx="4386469" cy="361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9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51443" y="139806"/>
            <a:ext cx="87497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 Black"/>
              <a:buNone/>
            </a:pPr>
            <a:r>
              <a:rPr lang="fr-FR" dirty="0" smtClean="0"/>
              <a:t>CNES &amp; French « </a:t>
            </a:r>
            <a:r>
              <a:rPr lang="fr-FR" dirty="0" err="1" smtClean="0"/>
              <a:t>Earth</a:t>
            </a:r>
            <a:r>
              <a:rPr lang="fr-FR" dirty="0" smtClean="0"/>
              <a:t> System » </a:t>
            </a:r>
            <a:r>
              <a:rPr lang="fr-FR" dirty="0" err="1" smtClean="0"/>
              <a:t>Research</a:t>
            </a:r>
            <a:r>
              <a:rPr lang="fr-FR" dirty="0" smtClean="0"/>
              <a:t> Infrastructure</a:t>
            </a:r>
            <a:endParaRPr dirty="0"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2"/>
          </p:nvPr>
        </p:nvSpPr>
        <p:spPr>
          <a:xfrm>
            <a:off x="285182" y="872787"/>
            <a:ext cx="9209267" cy="397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 smtClean="0"/>
              <a:t>Objective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Link / open our data to other domains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Transdisciplinary: objective of « Earth System » RI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Open to other domains: </a:t>
            </a:r>
            <a:r>
              <a:rPr lang="en-US" sz="1200" dirty="0" err="1" smtClean="0"/>
              <a:t>eg</a:t>
            </a:r>
            <a:r>
              <a:rPr lang="en-US" sz="1200" dirty="0" smtClean="0"/>
              <a:t> social and economics sciences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Allow to better describe what is targeted by our sensors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Feature of interest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Foster usage of data by machines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Allow development of evolved search engines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Be compliant to </a:t>
            </a:r>
            <a:r>
              <a:rPr lang="en-US" sz="1400" smtClean="0"/>
              <a:t>FAIR principles</a:t>
            </a:r>
            <a:endParaRPr lang="en-US" sz="1400" dirty="0" smtClean="0"/>
          </a:p>
          <a:p>
            <a:pPr marL="285750" indent="-285750">
              <a:buFont typeface="Noto Sans Symbols"/>
              <a:buChar char="➢"/>
            </a:pPr>
            <a:endParaRPr lang="en-US" sz="1400" dirty="0" smtClean="0"/>
          </a:p>
        </p:txBody>
      </p:sp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722" y="1133185"/>
            <a:ext cx="3627158" cy="29889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51443" y="139806"/>
            <a:ext cx="87497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 Black"/>
              <a:buNone/>
            </a:pPr>
            <a:r>
              <a:rPr lang="fr-FR" dirty="0" smtClean="0"/>
              <a:t>CNES &amp; French « </a:t>
            </a:r>
            <a:r>
              <a:rPr lang="fr-FR" dirty="0" err="1" smtClean="0"/>
              <a:t>Earth</a:t>
            </a:r>
            <a:r>
              <a:rPr lang="fr-FR" dirty="0" smtClean="0"/>
              <a:t> System » </a:t>
            </a:r>
            <a:r>
              <a:rPr lang="fr-FR" dirty="0" err="1" smtClean="0"/>
              <a:t>Research</a:t>
            </a:r>
            <a:r>
              <a:rPr lang="fr-FR" dirty="0" smtClean="0"/>
              <a:t> Infrastructure</a:t>
            </a:r>
            <a:endParaRPr dirty="0"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2"/>
          </p:nvPr>
        </p:nvSpPr>
        <p:spPr>
          <a:xfrm>
            <a:off x="444208" y="324472"/>
            <a:ext cx="9209267" cy="45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 smtClean="0"/>
              <a:t>Current situation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CNES R&amp;D in 2012/2013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Today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Association with industry: QWANT &amp; with laboratories IRIT, IRISA, IRD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Some developments, but not publishable yet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spcBef>
                <a:spcPts val="1333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Principles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Thesaurus: GCMD that will be enriched to take into account the variety of in situ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Link </a:t>
            </a:r>
            <a:r>
              <a:rPr lang="en-US" sz="1400" dirty="0"/>
              <a:t>granules to other domains: mainly time &amp; geography &amp; type of </a:t>
            </a:r>
            <a:r>
              <a:rPr lang="en-US" sz="1400" dirty="0" smtClean="0"/>
              <a:t>sensor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And to in situ</a:t>
            </a: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Enrich granules description with other information (</a:t>
            </a:r>
            <a:r>
              <a:rPr lang="en-US" sz="1400" dirty="0" smtClean="0"/>
              <a:t>automatic ~generalization of </a:t>
            </a:r>
            <a:r>
              <a:rPr lang="en-US" sz="1400" dirty="0" err="1" smtClean="0"/>
              <a:t>iTag</a:t>
            </a:r>
            <a:r>
              <a:rPr lang="en-US" sz="1400" dirty="0" smtClean="0"/>
              <a:t>)</a:t>
            </a:r>
            <a:endParaRPr lang="en-US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Land cover, weather </a:t>
            </a:r>
            <a:r>
              <a:rPr lang="en-US" sz="1200" dirty="0" smtClean="0"/>
              <a:t>information, population statistics, biophysical indices, …</a:t>
            </a:r>
            <a:endParaRPr lang="en-US" sz="1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Features that can be seen in the </a:t>
            </a:r>
            <a:r>
              <a:rPr lang="en-US" sz="1200" dirty="0" err="1" smtClean="0"/>
              <a:t>FoV</a:t>
            </a: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Accept that will be used for objective not foreseen by us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3519159"/>
      </p:ext>
    </p:extLst>
  </p:cSld>
  <p:clrMapOvr>
    <a:masterClrMapping/>
  </p:clrMapOvr>
</p:sld>
</file>

<file path=ppt/theme/theme1.xml><?xml version="1.0" encoding="utf-8"?>
<a:theme xmlns:a="http://schemas.openxmlformats.org/drawingml/2006/main" name="CNES - Diapos Titr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NES - Text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188</Words>
  <Application>Microsoft Office PowerPoint</Application>
  <PresentationFormat>Custom</PresentationFormat>
  <Paragraphs>44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Times New Roman</vt:lpstr>
      <vt:lpstr>Arial Black</vt:lpstr>
      <vt:lpstr>Calibri</vt:lpstr>
      <vt:lpstr>Arial</vt:lpstr>
      <vt:lpstr>Noto Sans Symbols</vt:lpstr>
      <vt:lpstr>CNES - Diapos Titre</vt:lpstr>
      <vt:lpstr>CNES - Texte</vt:lpstr>
      <vt:lpstr>PowerPoint Presentation</vt:lpstr>
      <vt:lpstr>French « Earth System » Research Infrastructure</vt:lpstr>
      <vt:lpstr>CNES &amp; French « Earth System » Research Infrastructure</vt:lpstr>
      <vt:lpstr>CNES &amp; French « Earth System » Research Infrastructure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Moreno Richard</dc:creator>
  <cp:lastModifiedBy>Anne Kennerley</cp:lastModifiedBy>
  <cp:revision>20</cp:revision>
  <cp:lastPrinted>2019-03-12T14:17:50Z</cp:lastPrinted>
  <dcterms:modified xsi:type="dcterms:W3CDTF">2019-05-01T17:59:29Z</dcterms:modified>
</cp:coreProperties>
</file>