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8" r:id="rId4"/>
  </p:sldMasterIdLst>
  <p:notesMasterIdLst>
    <p:notesMasterId r:id="rId13"/>
  </p:notesMasterIdLst>
  <p:handoutMasterIdLst>
    <p:handoutMasterId r:id="rId14"/>
  </p:handout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x="9144000" cy="5143500" type="screen16x9"/>
  <p:notesSz cx="7023100" cy="93091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8DB"/>
    <a:srgbClr val="00549F"/>
    <a:srgbClr val="FDC82F"/>
    <a:srgbClr val="00338D"/>
    <a:srgbClr val="D0103A"/>
    <a:srgbClr val="008542"/>
    <a:srgbClr val="E37222"/>
    <a:srgbClr val="8224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221" autoAdjust="0"/>
    <p:restoredTop sz="94647"/>
  </p:normalViewPr>
  <p:slideViewPr>
    <p:cSldViewPr snapToGrid="0">
      <p:cViewPr varScale="1">
        <p:scale>
          <a:sx n="88" d="100"/>
          <a:sy n="88" d="100"/>
        </p:scale>
        <p:origin x="219" y="4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275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fld id="{A5B780D0-5C7F-422C-931C-25201BE19360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25045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4663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5738" y="0"/>
            <a:ext cx="3014662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A6888345-B3D3-4351-A7A9-F936F5935E41}" type="datetimeFigureOut">
              <a:rPr lang="en-US"/>
              <a:pPr>
                <a:defRPr/>
              </a:pPr>
              <a:t>4/30/2019</a:t>
            </a:fld>
            <a:endParaRPr lang="en-US" dirty="0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63550" y="693738"/>
            <a:ext cx="6157913" cy="3465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435475"/>
            <a:ext cx="5200650" cy="415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70950"/>
            <a:ext cx="3014663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5738" y="8870950"/>
            <a:ext cx="301466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D8DF57D7-2670-4E78-96DD-D9B2280512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4303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28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image" Target="../media/image27.jpe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9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14361" y="2914650"/>
            <a:ext cx="7948800" cy="421975"/>
          </a:xfr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800"/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587375" y="1856096"/>
            <a:ext cx="7947025" cy="58477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631825" y="4822032"/>
            <a:ext cx="50165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800" noProof="0" dirty="0"/>
          </a:p>
        </p:txBody>
      </p:sp>
      <p:pic>
        <p:nvPicPr>
          <p:cNvPr id="8" name="Picture 7" descr="16950723446_e7d8e1bfb9_o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52" b="48267"/>
          <a:stretch/>
        </p:blipFill>
        <p:spPr>
          <a:xfrm rot="5400000">
            <a:off x="2000249" y="-2000251"/>
            <a:ext cx="5143501" cy="91440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614"/>
          <a:stretch/>
        </p:blipFill>
        <p:spPr>
          <a:xfrm>
            <a:off x="7787917" y="156199"/>
            <a:ext cx="1210456" cy="468000"/>
          </a:xfrm>
          <a:prstGeom prst="rect">
            <a:avLst/>
          </a:prstGeom>
        </p:spPr>
      </p:pic>
      <p:sp>
        <p:nvSpPr>
          <p:cNvPr id="10" name="Text Box 58"/>
          <p:cNvSpPr txBox="1">
            <a:spLocks noChangeArrowheads="1"/>
          </p:cNvSpPr>
          <p:nvPr userDrawn="1"/>
        </p:nvSpPr>
        <p:spPr bwMode="auto">
          <a:xfrm>
            <a:off x="162824" y="4571668"/>
            <a:ext cx="5016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b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800" noProof="0">
                <a:solidFill>
                  <a:schemeClr val="bg1">
                    <a:lumMod val="85000"/>
                  </a:schemeClr>
                </a:solidFill>
              </a:rPr>
              <a:t>ESA UNCLASSIFIED - For Official Use</a:t>
            </a:r>
            <a:endParaRPr lang="en-GB" sz="800" noProof="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35" name="Picture 34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98" b="-5313"/>
          <a:stretch/>
        </p:blipFill>
        <p:spPr>
          <a:xfrm>
            <a:off x="7789119" y="4899420"/>
            <a:ext cx="1196912" cy="144000"/>
          </a:xfrm>
          <a:prstGeom prst="rect">
            <a:avLst/>
          </a:prstGeom>
        </p:spPr>
      </p:pic>
      <p:cxnSp>
        <p:nvCxnSpPr>
          <p:cNvPr id="36" name="Straight Connector 35"/>
          <p:cNvCxnSpPr/>
          <p:nvPr userDrawn="1"/>
        </p:nvCxnSpPr>
        <p:spPr>
          <a:xfrm>
            <a:off x="165932" y="4789188"/>
            <a:ext cx="8824779" cy="0"/>
          </a:xfrm>
          <a:prstGeom prst="line">
            <a:avLst/>
          </a:prstGeom>
          <a:ln w="635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 36"/>
          <p:cNvGrpSpPr/>
          <p:nvPr userDrawn="1"/>
        </p:nvGrpSpPr>
        <p:grpSpPr>
          <a:xfrm>
            <a:off x="172269" y="4908007"/>
            <a:ext cx="6826666" cy="111519"/>
            <a:chOff x="172269" y="6621494"/>
            <a:chExt cx="6826666" cy="111519"/>
          </a:xfrm>
        </p:grpSpPr>
        <p:pic>
          <p:nvPicPr>
            <p:cNvPr id="38" name="Picture 37" descr="at.png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269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9" name="Picture 38" descr="be.png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79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0" name="Picture 39" descr="ca.png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5029" y="6621494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1" name="Picture 40" descr="ch.png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566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2" name="Picture 41" descr="cz.png"/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31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3" name="Picture 42" descr="de.png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0472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4" name="Picture 43" descr="dk.png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766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5" name="Picture 44" descr="ee.png"/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8298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6" name="Picture 45" descr="es.png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714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7" name="Picture 46" descr="fi.png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1956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8" name="Picture 47" descr="fr.png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931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9" name="Picture 48" descr="gr.png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783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0" name="Picture 49" descr="hu.png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519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1" name="Picture 50" descr="ie.png"/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255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2" name="Picture 51" descr="it.png"/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991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3" name="Picture 52" descr="lu.png"/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8472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4" name="Picture 53" descr="nl.png"/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9629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5" name="Picture 54" descr="no.png"/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338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6" name="Picture 55" descr="pl.png"/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944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7" name="Picture 56" descr="pt.png"/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930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8" name="Picture 57" descr="ro.png"/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0460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9" name="Picture 58" descr="se.png"/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5801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0" name="Picture 59" descr="uk.png"/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053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1" name="Picture 60" descr="si.png"/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5327" y="6623401"/>
              <a:ext cx="163385" cy="1080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>
              <a:defRPr baseline="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18801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2472362"/>
            <a:ext cx="7789050" cy="1323439"/>
          </a:xfrm>
        </p:spPr>
        <p:txBody>
          <a:bodyPr anchor="t"/>
          <a:lstStyle>
            <a:lvl1pPr algn="l">
              <a:defRPr sz="4000" b="0" cap="all">
                <a:solidFill>
                  <a:srgbClr val="0098DB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000" y="1347221"/>
            <a:ext cx="778905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5031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950" y="1254919"/>
            <a:ext cx="3889376" cy="32385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723" y="1254919"/>
            <a:ext cx="3888000" cy="32385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698672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123" y="1250100"/>
            <a:ext cx="3895200" cy="372600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50156"/>
            <a:ext cx="3896416" cy="371493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7"/>
            <a:ext cx="3898900" cy="286226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0"/>
          </p:nvPr>
        </p:nvSpPr>
        <p:spPr>
          <a:xfrm>
            <a:off x="619200" y="1630801"/>
            <a:ext cx="3898900" cy="286226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43086" y="149150"/>
            <a:ext cx="7174846" cy="430887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054093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3086" y="149150"/>
            <a:ext cx="7174846" cy="430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 lang="en-GB" sz="2200" b="0" dirty="0" smtClean="0">
                <a:solidFill>
                  <a:srgbClr val="0070C0"/>
                </a:solidFill>
                <a:latin typeface="Verdana"/>
                <a:ea typeface="+mj-ea"/>
                <a:cs typeface="Verdana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8801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8299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1250157"/>
            <a:ext cx="4968875" cy="3243263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125" y="1250101"/>
            <a:ext cx="2846388" cy="32432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3086" y="149150"/>
            <a:ext cx="7174846" cy="430887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741985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000" y="3724872"/>
            <a:ext cx="5932800" cy="307777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01787" y="1250156"/>
            <a:ext cx="5932488" cy="254317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2000" y="4029076"/>
            <a:ext cx="5932800" cy="46434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1501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18" Type="http://schemas.openxmlformats.org/officeDocument/2006/relationships/image" Target="../media/image8.png"/><Relationship Id="rId26" Type="http://schemas.openxmlformats.org/officeDocument/2006/relationships/image" Target="../media/image16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1.png"/><Relationship Id="rId34" Type="http://schemas.openxmlformats.org/officeDocument/2006/relationships/image" Target="../media/image24.png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17" Type="http://schemas.openxmlformats.org/officeDocument/2006/relationships/image" Target="../media/image7.png"/><Relationship Id="rId25" Type="http://schemas.openxmlformats.org/officeDocument/2006/relationships/image" Target="../media/image15.png"/><Relationship Id="rId3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.png"/><Relationship Id="rId20" Type="http://schemas.openxmlformats.org/officeDocument/2006/relationships/image" Target="../media/image10.png"/><Relationship Id="rId29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24" Type="http://schemas.openxmlformats.org/officeDocument/2006/relationships/image" Target="../media/image14.png"/><Relationship Id="rId32" Type="http://schemas.openxmlformats.org/officeDocument/2006/relationships/image" Target="../media/image22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png"/><Relationship Id="rId23" Type="http://schemas.openxmlformats.org/officeDocument/2006/relationships/image" Target="../media/image13.png"/><Relationship Id="rId28" Type="http://schemas.openxmlformats.org/officeDocument/2006/relationships/image" Target="../media/image18.png"/><Relationship Id="rId36" Type="http://schemas.openxmlformats.org/officeDocument/2006/relationships/image" Target="../media/image26.png"/><Relationship Id="rId10" Type="http://schemas.openxmlformats.org/officeDocument/2006/relationships/theme" Target="../theme/theme1.xml"/><Relationship Id="rId19" Type="http://schemas.openxmlformats.org/officeDocument/2006/relationships/image" Target="../media/image9.png"/><Relationship Id="rId31" Type="http://schemas.openxmlformats.org/officeDocument/2006/relationships/image" Target="../media/image2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Relationship Id="rId22" Type="http://schemas.openxmlformats.org/officeDocument/2006/relationships/image" Target="../media/image12.png"/><Relationship Id="rId27" Type="http://schemas.openxmlformats.org/officeDocument/2006/relationships/image" Target="../media/image17.png"/><Relationship Id="rId30" Type="http://schemas.openxmlformats.org/officeDocument/2006/relationships/image" Target="../media/image20.png"/><Relationship Id="rId35" Type="http://schemas.openxmlformats.org/officeDocument/2006/relationships/image" Target="../media/image2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2800" y="727200"/>
            <a:ext cx="8748000" cy="382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578164" y="335522"/>
            <a:ext cx="5016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800" noProof="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3086" y="149150"/>
            <a:ext cx="7174846" cy="430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3122"/>
          <a:stretch/>
        </p:blipFill>
        <p:spPr>
          <a:xfrm>
            <a:off x="7787917" y="155435"/>
            <a:ext cx="1210456" cy="504000"/>
          </a:xfrm>
          <a:prstGeom prst="rect">
            <a:avLst/>
          </a:prstGeom>
        </p:spPr>
      </p:pic>
      <p:pic>
        <p:nvPicPr>
          <p:cNvPr id="12" name="Picture 11" descr="PPT_Footer.jpg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76787"/>
            <a:ext cx="9144000" cy="366713"/>
          </a:xfrm>
          <a:prstGeom prst="rect">
            <a:avLst/>
          </a:prstGeom>
        </p:spPr>
      </p:pic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165600" y="4575600"/>
            <a:ext cx="5016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800" noProof="0">
                <a:solidFill>
                  <a:schemeClr val="tx1">
                    <a:lumMod val="75000"/>
                    <a:lumOff val="25000"/>
                  </a:schemeClr>
                </a:solidFill>
              </a:rPr>
              <a:t>ESA UNCLASSIFIED - For Official Use</a:t>
            </a:r>
            <a:endParaRPr lang="en-GB" sz="800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9" name="Text Box 34"/>
          <p:cNvSpPr txBox="1">
            <a:spLocks noChangeAspect="1" noChangeArrowheads="1"/>
          </p:cNvSpPr>
          <p:nvPr userDrawn="1"/>
        </p:nvSpPr>
        <p:spPr bwMode="auto">
          <a:xfrm>
            <a:off x="4480339" y="4580702"/>
            <a:ext cx="4520474" cy="14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/>
          <a:lstStyle/>
          <a:p>
            <a:pPr algn="r">
              <a:spcBef>
                <a:spcPct val="50000"/>
              </a:spcBef>
            </a:pPr>
            <a:r>
              <a:rPr lang="en-GB" sz="800" noProof="1" smtClean="0">
                <a:solidFill>
                  <a:schemeClr val="bg2"/>
                </a:solidFill>
              </a:rPr>
              <a:t>M.</a:t>
            </a:r>
            <a:r>
              <a:rPr lang="en-GB" sz="800" baseline="0" noProof="1" smtClean="0">
                <a:solidFill>
                  <a:schemeClr val="bg2"/>
                </a:solidFill>
              </a:rPr>
              <a:t> </a:t>
            </a:r>
            <a:r>
              <a:rPr lang="en-GB" sz="800" noProof="1" smtClean="0">
                <a:solidFill>
                  <a:schemeClr val="bg2"/>
                </a:solidFill>
              </a:rPr>
              <a:t>Leonardi </a:t>
            </a:r>
            <a:r>
              <a:rPr lang="en-GB" sz="800" noProof="1">
                <a:solidFill>
                  <a:schemeClr val="bg2"/>
                </a:solidFill>
              </a:rPr>
              <a:t>– </a:t>
            </a:r>
            <a:r>
              <a:rPr lang="en-GB" sz="800" noProof="1" smtClean="0">
                <a:solidFill>
                  <a:schemeClr val="bg2"/>
                </a:solidFill>
              </a:rPr>
              <a:t>D. Guerrucci </a:t>
            </a:r>
            <a:r>
              <a:rPr lang="en-GB" sz="800" noProof="1">
                <a:solidFill>
                  <a:schemeClr val="bg2"/>
                </a:solidFill>
              </a:rPr>
              <a:t>| ESA | </a:t>
            </a:r>
            <a:r>
              <a:rPr lang="en-GB" sz="800" noProof="1" smtClean="0">
                <a:solidFill>
                  <a:schemeClr val="bg2"/>
                </a:solidFill>
              </a:rPr>
              <a:t>01/05/2019 </a:t>
            </a:r>
            <a:r>
              <a:rPr lang="en-GB" sz="800" noProof="1">
                <a:solidFill>
                  <a:schemeClr val="bg2"/>
                </a:solidFill>
              </a:rPr>
              <a:t>| Slide  </a:t>
            </a:r>
            <a:fld id="{71EAD4F2-866B-304A-9A50-FC7592816342}" type="slidenum">
              <a:rPr lang="en-GB" sz="800" noProof="1" smtClean="0">
                <a:solidFill>
                  <a:schemeClr val="bg2"/>
                </a:solidFill>
              </a:rPr>
              <a:pPr algn="r">
                <a:spcBef>
                  <a:spcPct val="50000"/>
                </a:spcBef>
              </a:pPr>
              <a:t>‹#›</a:t>
            </a:fld>
            <a:endParaRPr lang="en-GB" sz="800" noProof="1">
              <a:solidFill>
                <a:schemeClr val="bg2"/>
              </a:solidFill>
            </a:endParaRPr>
          </a:p>
        </p:txBody>
      </p:sp>
      <p:grpSp>
        <p:nvGrpSpPr>
          <p:cNvPr id="40" name="Group 39"/>
          <p:cNvGrpSpPr/>
          <p:nvPr userDrawn="1"/>
        </p:nvGrpSpPr>
        <p:grpSpPr>
          <a:xfrm>
            <a:off x="172269" y="4908007"/>
            <a:ext cx="6826666" cy="111519"/>
            <a:chOff x="172269" y="6621494"/>
            <a:chExt cx="6826666" cy="111519"/>
          </a:xfrm>
        </p:grpSpPr>
        <p:pic>
          <p:nvPicPr>
            <p:cNvPr id="41" name="Picture 40" descr="at.png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269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2" name="Picture 41" descr="be.png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79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3" name="Picture 42" descr="ca.png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5029" y="6621494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4" name="Picture 43" descr="ch.png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566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5" name="Picture 44" descr="cz.png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31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6" name="Picture 45" descr="de.png"/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0472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7" name="Picture 46" descr="dk.png"/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766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8" name="Picture 47" descr="ee.png"/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8298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9" name="Picture 48" descr="es.png"/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714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0" name="Picture 49" descr="fi.png"/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1956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1" name="Picture 50" descr="fr.png"/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931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2" name="Picture 51" descr="gr.png"/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783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3" name="Picture 52" descr="hu.png"/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519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4" name="Picture 53" descr="ie.png"/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255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5" name="Picture 54" descr="it.png"/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991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6" name="Picture 55" descr="lu.png"/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8472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7" name="Picture 56" descr="nl.png"/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9629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8" name="Picture 57" descr="no.png"/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338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9" name="Picture 58" descr="pl.png"/>
            <p:cNvPicPr>
              <a:picLocks noChangeAspect="1"/>
            </p:cNvPicPr>
            <p:nvPr userDrawn="1"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944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0" name="Picture 59" descr="pt.png"/>
            <p:cNvPicPr>
              <a:picLocks noChangeAspect="1"/>
            </p:cNvPicPr>
            <p:nvPr userDrawn="1"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930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1" name="Picture 60" descr="ro.png"/>
            <p:cNvPicPr>
              <a:picLocks noChangeAspect="1"/>
            </p:cNvPicPr>
            <p:nvPr userDrawn="1"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0460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2" name="Picture 61" descr="se.png"/>
            <p:cNvPicPr>
              <a:picLocks noChangeAspect="1"/>
            </p:cNvPicPr>
            <p:nvPr userDrawn="1"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5801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3" name="Picture 62" descr="uk.png"/>
            <p:cNvPicPr>
              <a:picLocks noChangeAspect="1"/>
            </p:cNvPicPr>
            <p:nvPr userDrawn="1"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053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4" name="Picture 63" descr="si.png"/>
            <p:cNvPicPr>
              <a:picLocks noChangeAspect="1"/>
            </p:cNvPicPr>
            <p:nvPr userDrawn="1"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5327" y="6623401"/>
              <a:ext cx="163385" cy="108000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1" r:id="rId2"/>
    <p:sldLayoutId id="2147483932" r:id="rId3"/>
    <p:sldLayoutId id="2147483933" r:id="rId4"/>
    <p:sldLayoutId id="2147483934" r:id="rId5"/>
    <p:sldLayoutId id="2147483930" r:id="rId6"/>
    <p:sldLayoutId id="2147483936" r:id="rId7"/>
    <p:sldLayoutId id="2147483937" r:id="rId8"/>
    <p:sldLayoutId id="2147483938" r:id="rId9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GB" sz="2200" b="0" dirty="0" smtClean="0">
          <a:solidFill>
            <a:srgbClr val="0070C0"/>
          </a:solidFill>
          <a:latin typeface="Verdana"/>
          <a:ea typeface="+mj-ea"/>
          <a:cs typeface="Verdana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9pPr>
    </p:titleStyle>
    <p:bodyStyle>
      <a:lvl1pPr marL="0" indent="-3429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Tx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1pPr>
      <a:lvl2pPr marL="8100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2pPr>
      <a:lvl3pPr marL="14076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3pPr>
      <a:lvl4pPr marL="20052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4pPr>
      <a:lvl5pPr marL="26028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5pPr>
      <a:lvl6pPr marL="34798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6pPr>
      <a:lvl7pPr marL="39370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7pPr>
      <a:lvl8pPr marL="43942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8pPr>
      <a:lvl9pPr marL="48514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 txBox="1">
            <a:spLocks noChangeArrowheads="1"/>
          </p:cNvSpPr>
          <p:nvPr/>
        </p:nvSpPr>
        <p:spPr bwMode="auto">
          <a:xfrm>
            <a:off x="532948" y="1039573"/>
            <a:ext cx="797242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en-GB" sz="3200" dirty="0">
                <a:solidFill>
                  <a:schemeClr val="bg1">
                    <a:lumMod val="95000"/>
                  </a:schemeClr>
                </a:solidFill>
                <a:latin typeface="Verdana"/>
                <a:ea typeface="+mj-ea"/>
                <a:cs typeface="Verdana"/>
              </a:rPr>
              <a:t>Federated </a:t>
            </a:r>
            <a:r>
              <a:rPr lang="en-GB" sz="3200" dirty="0" smtClean="0">
                <a:solidFill>
                  <a:schemeClr val="bg1">
                    <a:lumMod val="95000"/>
                  </a:schemeClr>
                </a:solidFill>
                <a:latin typeface="Verdana"/>
                <a:ea typeface="+mj-ea"/>
                <a:cs typeface="Verdana"/>
              </a:rPr>
              <a:t>Single Sign On </a:t>
            </a:r>
          </a:p>
          <a:p>
            <a:pPr marL="0" marR="0" lvl="0" indent="0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en-GB" sz="3200" dirty="0" smtClean="0">
                <a:solidFill>
                  <a:schemeClr val="bg1">
                    <a:lumMod val="95000"/>
                  </a:schemeClr>
                </a:solidFill>
                <a:latin typeface="Verdana"/>
                <a:ea typeface="+mj-ea"/>
                <a:cs typeface="Verdana"/>
              </a:rPr>
              <a:t>White </a:t>
            </a:r>
            <a:r>
              <a:rPr lang="en-GB" sz="3200" dirty="0">
                <a:solidFill>
                  <a:schemeClr val="bg1">
                    <a:lumMod val="95000"/>
                  </a:schemeClr>
                </a:solidFill>
                <a:latin typeface="Verdana"/>
                <a:ea typeface="+mj-ea"/>
                <a:cs typeface="Verdana"/>
              </a:rPr>
              <a:t>Paper</a:t>
            </a:r>
            <a:br>
              <a:rPr lang="en-GB" sz="3200" dirty="0">
                <a:solidFill>
                  <a:schemeClr val="bg1">
                    <a:lumMod val="95000"/>
                  </a:schemeClr>
                </a:solidFill>
                <a:latin typeface="Verdana"/>
                <a:ea typeface="+mj-ea"/>
                <a:cs typeface="Verdana"/>
              </a:rPr>
            </a:br>
            <a:r>
              <a:rPr lang="en-GB" sz="1600" dirty="0" smtClean="0">
                <a:solidFill>
                  <a:schemeClr val="bg1">
                    <a:lumMod val="95000"/>
                  </a:schemeClr>
                </a:solidFill>
                <a:latin typeface="Verdana"/>
                <a:ea typeface="+mj-ea"/>
                <a:cs typeface="Verdana"/>
              </a:rPr>
              <a:t>CEOS WGISS-47 Meeting – Silver Spring - Maryland</a:t>
            </a:r>
            <a:endParaRPr lang="en-GB" sz="1600" dirty="0">
              <a:solidFill>
                <a:schemeClr val="bg1">
                  <a:lumMod val="95000"/>
                </a:schemeClr>
              </a:solidFill>
              <a:latin typeface="Verdana"/>
              <a:ea typeface="+mj-ea"/>
              <a:cs typeface="Verdana"/>
            </a:endParaRPr>
          </a:p>
        </p:txBody>
      </p:sp>
      <p:sp>
        <p:nvSpPr>
          <p:cNvPr id="7" name="Text Box 24"/>
          <p:cNvSpPr txBox="1">
            <a:spLocks noChangeArrowheads="1"/>
          </p:cNvSpPr>
          <p:nvPr/>
        </p:nvSpPr>
        <p:spPr bwMode="auto">
          <a:xfrm>
            <a:off x="615599" y="2793600"/>
            <a:ext cx="4661854" cy="369332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GB" dirty="0">
                <a:solidFill>
                  <a:schemeClr val="bg1"/>
                </a:solidFill>
              </a:rPr>
              <a:t>Marco </a:t>
            </a:r>
            <a:r>
              <a:rPr lang="en-GB" dirty="0" err="1" smtClean="0">
                <a:solidFill>
                  <a:schemeClr val="bg1"/>
                </a:solidFill>
              </a:rPr>
              <a:t>Leonardi</a:t>
            </a:r>
            <a:r>
              <a:rPr lang="en-GB" dirty="0" smtClean="0">
                <a:solidFill>
                  <a:schemeClr val="bg1"/>
                </a:solidFill>
              </a:rPr>
              <a:t>, Damiano Guerrucci    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8" name="Text Box 25"/>
          <p:cNvSpPr txBox="1">
            <a:spLocks noChangeArrowheads="1"/>
          </p:cNvSpPr>
          <p:nvPr/>
        </p:nvSpPr>
        <p:spPr bwMode="auto">
          <a:xfrm>
            <a:off x="615600" y="3261600"/>
            <a:ext cx="1572866" cy="369332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GB" dirty="0" smtClean="0">
                <a:solidFill>
                  <a:schemeClr val="bg1"/>
                </a:solidFill>
              </a:rPr>
              <a:t>01/05/2019</a:t>
            </a:r>
            <a:endParaRPr lang="en-GB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E46F154-72F1-7D4F-9B76-4FB5A5447B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000" y="1068587"/>
            <a:ext cx="8748000" cy="3146945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Current data </a:t>
            </a:r>
            <a:r>
              <a:rPr lang="en-US" sz="1800" dirty="0" smtClean="0"/>
              <a:t>access </a:t>
            </a:r>
            <a:r>
              <a:rPr lang="en-US" sz="1800" dirty="0"/>
              <a:t>scenario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Use cases identification and definition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Federated </a:t>
            </a:r>
            <a:r>
              <a:rPr lang="en-US" sz="1800" dirty="0" smtClean="0"/>
              <a:t>Access (example)</a:t>
            </a:r>
            <a:endParaRPr lang="en-US" sz="1800" dirty="0"/>
          </a:p>
          <a:p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Draft version of the Federated Single Sign On White Paper is available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10214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11498-7ED2-664D-93B4-E89F7F19D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Current data access scenario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2DF4412-1067-C646-8262-FE22BF9544D0}"/>
              </a:ext>
            </a:extLst>
          </p:cNvPr>
          <p:cNvSpPr/>
          <p:nvPr/>
        </p:nvSpPr>
        <p:spPr>
          <a:xfrm>
            <a:off x="1408731" y="3113398"/>
            <a:ext cx="6326539" cy="1259836"/>
          </a:xfrm>
          <a:prstGeom prst="roundRect">
            <a:avLst>
              <a:gd name="adj" fmla="val 2569"/>
            </a:avLst>
          </a:prstGeom>
          <a:solidFill>
            <a:schemeClr val="accent1">
              <a:alpha val="10000"/>
            </a:schemeClr>
          </a:solidFill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Data Access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3A95AA45-7A2F-E844-986B-A5252B821B14}"/>
              </a:ext>
            </a:extLst>
          </p:cNvPr>
          <p:cNvSpPr/>
          <p:nvPr/>
        </p:nvSpPr>
        <p:spPr>
          <a:xfrm>
            <a:off x="1408731" y="739333"/>
            <a:ext cx="6326539" cy="2287943"/>
          </a:xfrm>
          <a:prstGeom prst="roundRect">
            <a:avLst>
              <a:gd name="adj" fmla="val 2569"/>
            </a:avLst>
          </a:prstGeom>
          <a:solidFill>
            <a:schemeClr val="accent1">
              <a:alpha val="10000"/>
            </a:schemeClr>
          </a:solidFill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Data Discovery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D89A390-0633-2C4E-A436-0818492805C9}"/>
              </a:ext>
            </a:extLst>
          </p:cNvPr>
          <p:cNvCxnSpPr>
            <a:cxnSpLocks/>
            <a:stCxn id="41" idx="0"/>
            <a:endCxn id="52" idx="2"/>
          </p:cNvCxnSpPr>
          <p:nvPr/>
        </p:nvCxnSpPr>
        <p:spPr>
          <a:xfrm flipV="1">
            <a:off x="5192977" y="2799623"/>
            <a:ext cx="1058643" cy="470464"/>
          </a:xfrm>
          <a:prstGeom prst="straightConnector1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980BDCE-EC83-2C41-8FB6-A700955608DD}"/>
              </a:ext>
            </a:extLst>
          </p:cNvPr>
          <p:cNvCxnSpPr>
            <a:cxnSpLocks/>
            <a:stCxn id="45" idx="0"/>
            <a:endCxn id="52" idx="2"/>
          </p:cNvCxnSpPr>
          <p:nvPr/>
        </p:nvCxnSpPr>
        <p:spPr>
          <a:xfrm flipV="1">
            <a:off x="5192977" y="2799624"/>
            <a:ext cx="1058643" cy="914358"/>
          </a:xfrm>
          <a:prstGeom prst="straightConnector1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D3446E1-3474-1243-95A1-852028967ED2}"/>
              </a:ext>
            </a:extLst>
          </p:cNvPr>
          <p:cNvCxnSpPr>
            <a:cxnSpLocks/>
            <a:stCxn id="42" idx="0"/>
            <a:endCxn id="52" idx="2"/>
          </p:cNvCxnSpPr>
          <p:nvPr/>
        </p:nvCxnSpPr>
        <p:spPr>
          <a:xfrm flipV="1">
            <a:off x="5899690" y="2799623"/>
            <a:ext cx="351929" cy="470464"/>
          </a:xfrm>
          <a:prstGeom prst="straightConnector1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3426F76-BEFF-C943-A6EA-6C23192B4172}"/>
              </a:ext>
            </a:extLst>
          </p:cNvPr>
          <p:cNvCxnSpPr>
            <a:cxnSpLocks/>
            <a:stCxn id="43" idx="0"/>
            <a:endCxn id="52" idx="2"/>
          </p:cNvCxnSpPr>
          <p:nvPr/>
        </p:nvCxnSpPr>
        <p:spPr>
          <a:xfrm flipH="1" flipV="1">
            <a:off x="6251620" y="2799623"/>
            <a:ext cx="354786" cy="470464"/>
          </a:xfrm>
          <a:prstGeom prst="straightConnector1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D8097EA-EF37-F248-BB9A-EFA1C7F768D6}"/>
              </a:ext>
            </a:extLst>
          </p:cNvPr>
          <p:cNvCxnSpPr>
            <a:cxnSpLocks/>
            <a:stCxn id="44" idx="0"/>
            <a:endCxn id="52" idx="2"/>
          </p:cNvCxnSpPr>
          <p:nvPr/>
        </p:nvCxnSpPr>
        <p:spPr>
          <a:xfrm flipH="1" flipV="1">
            <a:off x="6251619" y="2799624"/>
            <a:ext cx="1061500" cy="469912"/>
          </a:xfrm>
          <a:prstGeom prst="straightConnector1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718B72E-4272-D84F-AA9C-C4A3E7A8CADC}"/>
              </a:ext>
            </a:extLst>
          </p:cNvPr>
          <p:cNvCxnSpPr>
            <a:cxnSpLocks/>
            <a:stCxn id="46" idx="0"/>
            <a:endCxn id="52" idx="2"/>
          </p:cNvCxnSpPr>
          <p:nvPr/>
        </p:nvCxnSpPr>
        <p:spPr>
          <a:xfrm flipV="1">
            <a:off x="5899690" y="2799623"/>
            <a:ext cx="351929" cy="903241"/>
          </a:xfrm>
          <a:prstGeom prst="straightConnector1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F553634-3A2B-044A-BAE6-52E561B3B9A4}"/>
              </a:ext>
            </a:extLst>
          </p:cNvPr>
          <p:cNvCxnSpPr>
            <a:cxnSpLocks/>
            <a:stCxn id="47" idx="0"/>
            <a:endCxn id="52" idx="2"/>
          </p:cNvCxnSpPr>
          <p:nvPr/>
        </p:nvCxnSpPr>
        <p:spPr>
          <a:xfrm flipH="1" flipV="1">
            <a:off x="6251620" y="2799623"/>
            <a:ext cx="354786" cy="895990"/>
          </a:xfrm>
          <a:prstGeom prst="straightConnector1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A632573-E4A1-D24E-8842-A21EECDC021A}"/>
              </a:ext>
            </a:extLst>
          </p:cNvPr>
          <p:cNvCxnSpPr>
            <a:cxnSpLocks/>
            <a:stCxn id="48" idx="0"/>
            <a:endCxn id="52" idx="2"/>
          </p:cNvCxnSpPr>
          <p:nvPr/>
        </p:nvCxnSpPr>
        <p:spPr>
          <a:xfrm flipH="1" flipV="1">
            <a:off x="6251619" y="2799623"/>
            <a:ext cx="1061500" cy="895990"/>
          </a:xfrm>
          <a:prstGeom prst="straightConnector1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CBEC9D3-C05C-0B47-8960-09B241745A9E}"/>
              </a:ext>
            </a:extLst>
          </p:cNvPr>
          <p:cNvCxnSpPr>
            <a:cxnSpLocks/>
            <a:stCxn id="33" idx="0"/>
            <a:endCxn id="51" idx="2"/>
          </p:cNvCxnSpPr>
          <p:nvPr/>
        </p:nvCxnSpPr>
        <p:spPr>
          <a:xfrm flipV="1">
            <a:off x="1857494" y="2799623"/>
            <a:ext cx="1063079" cy="466405"/>
          </a:xfrm>
          <a:prstGeom prst="straightConnector1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CDFC680-3197-8D4D-AD38-6EDB304F1D06}"/>
              </a:ext>
            </a:extLst>
          </p:cNvPr>
          <p:cNvCxnSpPr>
            <a:cxnSpLocks/>
            <a:stCxn id="37" idx="0"/>
            <a:endCxn id="51" idx="2"/>
          </p:cNvCxnSpPr>
          <p:nvPr/>
        </p:nvCxnSpPr>
        <p:spPr>
          <a:xfrm flipV="1">
            <a:off x="1857494" y="2799623"/>
            <a:ext cx="1063079" cy="932811"/>
          </a:xfrm>
          <a:prstGeom prst="straightConnector1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68F2DDA-0B23-E34A-94EE-C9EC72F3EC02}"/>
              </a:ext>
            </a:extLst>
          </p:cNvPr>
          <p:cNvCxnSpPr>
            <a:cxnSpLocks/>
            <a:stCxn id="34" idx="0"/>
            <a:endCxn id="51" idx="2"/>
          </p:cNvCxnSpPr>
          <p:nvPr/>
        </p:nvCxnSpPr>
        <p:spPr>
          <a:xfrm flipV="1">
            <a:off x="2564210" y="2799623"/>
            <a:ext cx="356364" cy="466405"/>
          </a:xfrm>
          <a:prstGeom prst="straightConnector1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354D2B4-BF69-9549-978A-9D637350AB95}"/>
              </a:ext>
            </a:extLst>
          </p:cNvPr>
          <p:cNvCxnSpPr>
            <a:cxnSpLocks/>
            <a:stCxn id="35" idx="0"/>
            <a:endCxn id="51" idx="2"/>
          </p:cNvCxnSpPr>
          <p:nvPr/>
        </p:nvCxnSpPr>
        <p:spPr>
          <a:xfrm flipH="1" flipV="1">
            <a:off x="2920573" y="2799623"/>
            <a:ext cx="350350" cy="466405"/>
          </a:xfrm>
          <a:prstGeom prst="straightConnector1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1BA490D-ECDB-864F-88B3-E6F826490318}"/>
              </a:ext>
            </a:extLst>
          </p:cNvPr>
          <p:cNvCxnSpPr>
            <a:cxnSpLocks/>
            <a:stCxn id="36" idx="0"/>
            <a:endCxn id="51" idx="2"/>
          </p:cNvCxnSpPr>
          <p:nvPr/>
        </p:nvCxnSpPr>
        <p:spPr>
          <a:xfrm flipH="1" flipV="1">
            <a:off x="2920574" y="2799624"/>
            <a:ext cx="1057065" cy="465853"/>
          </a:xfrm>
          <a:prstGeom prst="straightConnector1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C35EBA1-202E-274E-9542-7FB02998ED33}"/>
              </a:ext>
            </a:extLst>
          </p:cNvPr>
          <p:cNvCxnSpPr>
            <a:cxnSpLocks/>
            <a:stCxn id="38" idx="0"/>
            <a:endCxn id="51" idx="2"/>
          </p:cNvCxnSpPr>
          <p:nvPr/>
        </p:nvCxnSpPr>
        <p:spPr>
          <a:xfrm flipV="1">
            <a:off x="2579718" y="2799623"/>
            <a:ext cx="340857" cy="932811"/>
          </a:xfrm>
          <a:prstGeom prst="straightConnector1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2BA94E7-65F6-2E49-8AAF-E55750DACC3D}"/>
              </a:ext>
            </a:extLst>
          </p:cNvPr>
          <p:cNvCxnSpPr>
            <a:cxnSpLocks/>
            <a:stCxn id="39" idx="0"/>
            <a:endCxn id="51" idx="2"/>
          </p:cNvCxnSpPr>
          <p:nvPr/>
        </p:nvCxnSpPr>
        <p:spPr>
          <a:xfrm flipH="1" flipV="1">
            <a:off x="2920573" y="2799624"/>
            <a:ext cx="367438" cy="914358"/>
          </a:xfrm>
          <a:prstGeom prst="straightConnector1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9D04CD2-AD29-404B-9A1E-A97E89E8544B}"/>
              </a:ext>
            </a:extLst>
          </p:cNvPr>
          <p:cNvCxnSpPr>
            <a:cxnSpLocks/>
            <a:stCxn id="40" idx="0"/>
            <a:endCxn id="51" idx="2"/>
          </p:cNvCxnSpPr>
          <p:nvPr/>
        </p:nvCxnSpPr>
        <p:spPr>
          <a:xfrm flipH="1" flipV="1">
            <a:off x="2920574" y="2799624"/>
            <a:ext cx="1057065" cy="914358"/>
          </a:xfrm>
          <a:prstGeom prst="straightConnector1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1123CE84-BBD5-D841-9E44-879A015A7AA9}"/>
              </a:ext>
            </a:extLst>
          </p:cNvPr>
          <p:cNvSpPr/>
          <p:nvPr/>
        </p:nvSpPr>
        <p:spPr>
          <a:xfrm>
            <a:off x="3854212" y="933617"/>
            <a:ext cx="1435583" cy="296232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GEO/CEOS Portal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2F6F1AE5-6135-584B-8785-48A9D37AD17B}"/>
              </a:ext>
            </a:extLst>
          </p:cNvPr>
          <p:cNvSpPr/>
          <p:nvPr/>
        </p:nvSpPr>
        <p:spPr>
          <a:xfrm>
            <a:off x="4327041" y="1849660"/>
            <a:ext cx="489921" cy="296232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IDN</a:t>
            </a:r>
          </a:p>
        </p:txBody>
      </p:sp>
      <p:cxnSp>
        <p:nvCxnSpPr>
          <p:cNvPr id="24" name="Elbow Connector 23">
            <a:extLst>
              <a:ext uri="{FF2B5EF4-FFF2-40B4-BE49-F238E27FC236}">
                <a16:creationId xmlns:a16="http://schemas.microsoft.com/office/drawing/2014/main" id="{C4834398-A1C5-7F40-A313-AC6FD5F9E1C2}"/>
              </a:ext>
            </a:extLst>
          </p:cNvPr>
          <p:cNvCxnSpPr>
            <a:cxnSpLocks/>
            <a:stCxn id="22" idx="2"/>
            <a:endCxn id="51" idx="0"/>
          </p:cNvCxnSpPr>
          <p:nvPr/>
        </p:nvCxnSpPr>
        <p:spPr>
          <a:xfrm rot="5400000">
            <a:off x="3109517" y="1040907"/>
            <a:ext cx="1273542" cy="1651430"/>
          </a:xfrm>
          <a:prstGeom prst="bentConnector3">
            <a:avLst>
              <a:gd name="adj1" fmla="val 14811"/>
            </a:avLst>
          </a:prstGeom>
          <a:ln w="19050">
            <a:solidFill>
              <a:schemeClr val="tx1">
                <a:lumMod val="75000"/>
                <a:lumOff val="2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4">
            <a:extLst>
              <a:ext uri="{FF2B5EF4-FFF2-40B4-BE49-F238E27FC236}">
                <a16:creationId xmlns:a16="http://schemas.microsoft.com/office/drawing/2014/main" id="{BE72DCC8-6DD6-7640-9CB8-2E9F750F8B75}"/>
              </a:ext>
            </a:extLst>
          </p:cNvPr>
          <p:cNvCxnSpPr>
            <a:cxnSpLocks/>
            <a:stCxn id="22" idx="2"/>
            <a:endCxn id="52" idx="0"/>
          </p:cNvCxnSpPr>
          <p:nvPr/>
        </p:nvCxnSpPr>
        <p:spPr>
          <a:xfrm rot="16200000" flipH="1">
            <a:off x="4775039" y="1026813"/>
            <a:ext cx="1273542" cy="1679616"/>
          </a:xfrm>
          <a:prstGeom prst="bentConnector3">
            <a:avLst>
              <a:gd name="adj1" fmla="val 14810"/>
            </a:avLst>
          </a:prstGeom>
          <a:ln w="19050">
            <a:solidFill>
              <a:schemeClr val="tx1">
                <a:lumMod val="65000"/>
                <a:lumOff val="3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CDFD2ED8-89F7-9447-BC75-D1AD454DE95E}"/>
              </a:ext>
            </a:extLst>
          </p:cNvPr>
          <p:cNvCxnSpPr>
            <a:cxnSpLocks/>
            <a:stCxn id="22" idx="2"/>
            <a:endCxn id="23" idx="0"/>
          </p:cNvCxnSpPr>
          <p:nvPr/>
        </p:nvCxnSpPr>
        <p:spPr>
          <a:xfrm flipH="1">
            <a:off x="4572003" y="1229849"/>
            <a:ext cx="1" cy="619811"/>
          </a:xfrm>
          <a:prstGeom prst="straightConnector1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0BA4696F-F137-3B40-AD9A-1F27F62245EE}"/>
              </a:ext>
            </a:extLst>
          </p:cNvPr>
          <p:cNvSpPr txBox="1"/>
          <p:nvPr/>
        </p:nvSpPr>
        <p:spPr>
          <a:xfrm>
            <a:off x="4572002" y="1514684"/>
            <a:ext cx="93006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Collection Search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05D76FDF-F0FE-F94C-A984-EEC67DB79D3A}"/>
              </a:ext>
            </a:extLst>
          </p:cNvPr>
          <p:cNvSpPr/>
          <p:nvPr/>
        </p:nvSpPr>
        <p:spPr>
          <a:xfrm>
            <a:off x="4539719" y="1569748"/>
            <a:ext cx="64563" cy="64563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60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E453D22-19CD-024D-8702-C0481E8EB88B}"/>
              </a:ext>
            </a:extLst>
          </p:cNvPr>
          <p:cNvSpPr txBox="1"/>
          <p:nvPr/>
        </p:nvSpPr>
        <p:spPr>
          <a:xfrm>
            <a:off x="2920572" y="1920285"/>
            <a:ext cx="841897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Product Search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BBD2BAA1-CC7C-9642-A434-B6FB437BC688}"/>
              </a:ext>
            </a:extLst>
          </p:cNvPr>
          <p:cNvSpPr/>
          <p:nvPr/>
        </p:nvSpPr>
        <p:spPr>
          <a:xfrm>
            <a:off x="2888290" y="1975349"/>
            <a:ext cx="64563" cy="64563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60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0CF26C8-B1DE-DD4E-B525-8CC42010DFC3}"/>
              </a:ext>
            </a:extLst>
          </p:cNvPr>
          <p:cNvSpPr txBox="1"/>
          <p:nvPr/>
        </p:nvSpPr>
        <p:spPr>
          <a:xfrm>
            <a:off x="5411810" y="1920285"/>
            <a:ext cx="841897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Product Search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FF5ADFAB-E0C0-D844-94FA-A241BA66C990}"/>
              </a:ext>
            </a:extLst>
          </p:cNvPr>
          <p:cNvSpPr/>
          <p:nvPr/>
        </p:nvSpPr>
        <p:spPr>
          <a:xfrm>
            <a:off x="6219337" y="1975349"/>
            <a:ext cx="64563" cy="64563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600"/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B8326FB9-7168-3948-9E49-C5AAF0C05AD0}"/>
              </a:ext>
            </a:extLst>
          </p:cNvPr>
          <p:cNvSpPr/>
          <p:nvPr/>
        </p:nvSpPr>
        <p:spPr>
          <a:xfrm>
            <a:off x="1548920" y="3266028"/>
            <a:ext cx="617148" cy="296232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USGS/LSI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A6CB2054-AF89-FD4C-97BD-6ABED22563D5}"/>
              </a:ext>
            </a:extLst>
          </p:cNvPr>
          <p:cNvSpPr/>
          <p:nvPr/>
        </p:nvSpPr>
        <p:spPr>
          <a:xfrm>
            <a:off x="2255635" y="3266028"/>
            <a:ext cx="617148" cy="296232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ISRO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DB2F9429-5909-604B-8D9C-02ACFD9D7CCD}"/>
              </a:ext>
            </a:extLst>
          </p:cNvPr>
          <p:cNvSpPr/>
          <p:nvPr/>
        </p:nvSpPr>
        <p:spPr>
          <a:xfrm>
            <a:off x="2962349" y="3266028"/>
            <a:ext cx="617148" cy="296232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NOAA/ GHRSST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3FD78BBB-4714-A744-929B-92886EC4DEF5}"/>
              </a:ext>
            </a:extLst>
          </p:cNvPr>
          <p:cNvSpPr/>
          <p:nvPr/>
        </p:nvSpPr>
        <p:spPr>
          <a:xfrm>
            <a:off x="3669064" y="3265476"/>
            <a:ext cx="617148" cy="296232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CCMEO</a:t>
            </a: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DB68F1A8-CEF2-7144-AD87-18192D892AD9}"/>
              </a:ext>
            </a:extLst>
          </p:cNvPr>
          <p:cNvSpPr/>
          <p:nvPr/>
        </p:nvSpPr>
        <p:spPr>
          <a:xfrm>
            <a:off x="1548920" y="3732433"/>
            <a:ext cx="617148" cy="296232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INPE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C25B199C-BFC6-3E41-8568-F089B6F3859E}"/>
              </a:ext>
            </a:extLst>
          </p:cNvPr>
          <p:cNvSpPr/>
          <p:nvPr/>
        </p:nvSpPr>
        <p:spPr>
          <a:xfrm>
            <a:off x="2271142" y="3732433"/>
            <a:ext cx="617148" cy="296232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NASA</a:t>
            </a: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536F04F3-9AA7-2B47-9324-EF1E99CCF8C8}"/>
              </a:ext>
            </a:extLst>
          </p:cNvPr>
          <p:cNvSpPr/>
          <p:nvPr/>
        </p:nvSpPr>
        <p:spPr>
          <a:xfrm>
            <a:off x="2979437" y="3713980"/>
            <a:ext cx="617148" cy="296232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NRSCC</a:t>
            </a: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AB0D9E5D-2714-214B-B93A-88AA628EC76F}"/>
              </a:ext>
            </a:extLst>
          </p:cNvPr>
          <p:cNvSpPr/>
          <p:nvPr/>
        </p:nvSpPr>
        <p:spPr>
          <a:xfrm>
            <a:off x="3669064" y="3713980"/>
            <a:ext cx="617148" cy="296232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AOE</a:t>
            </a: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AD230E63-8188-E846-9132-420A7CB4F472}"/>
              </a:ext>
            </a:extLst>
          </p:cNvPr>
          <p:cNvSpPr/>
          <p:nvPr/>
        </p:nvSpPr>
        <p:spPr>
          <a:xfrm>
            <a:off x="4884401" y="3270087"/>
            <a:ext cx="617148" cy="296232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JAXA</a:t>
            </a: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131F5CFB-E11F-A14B-95F8-C4227576A464}"/>
              </a:ext>
            </a:extLst>
          </p:cNvPr>
          <p:cNvSpPr/>
          <p:nvPr/>
        </p:nvSpPr>
        <p:spPr>
          <a:xfrm>
            <a:off x="5591116" y="3270087"/>
            <a:ext cx="617148" cy="296232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EUMETSAT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8774160C-2D70-9D4F-9D17-7114BB7775BE}"/>
              </a:ext>
            </a:extLst>
          </p:cNvPr>
          <p:cNvSpPr/>
          <p:nvPr/>
        </p:nvSpPr>
        <p:spPr>
          <a:xfrm>
            <a:off x="6297831" y="3270087"/>
            <a:ext cx="617148" cy="296232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CNES</a:t>
            </a: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75900E82-1B56-F648-8408-3C8B7DBB6258}"/>
              </a:ext>
            </a:extLst>
          </p:cNvPr>
          <p:cNvSpPr/>
          <p:nvPr/>
        </p:nvSpPr>
        <p:spPr>
          <a:xfrm>
            <a:off x="7004545" y="3269535"/>
            <a:ext cx="617148" cy="296232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ESA/EC Copernicus</a:t>
            </a: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8458573F-5990-AA46-9717-D1951EC475EA}"/>
              </a:ext>
            </a:extLst>
          </p:cNvPr>
          <p:cNvSpPr/>
          <p:nvPr/>
        </p:nvSpPr>
        <p:spPr>
          <a:xfrm>
            <a:off x="4884401" y="3713980"/>
            <a:ext cx="617148" cy="296232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VITO</a:t>
            </a:r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23494671-118C-9B4E-B41A-9805CB09D7B1}"/>
              </a:ext>
            </a:extLst>
          </p:cNvPr>
          <p:cNvSpPr/>
          <p:nvPr/>
        </p:nvSpPr>
        <p:spPr>
          <a:xfrm>
            <a:off x="5591116" y="3702864"/>
            <a:ext cx="617148" cy="296232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DLR</a:t>
            </a:r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31BB436F-B3F0-A647-B3FF-4556BF301FDB}"/>
              </a:ext>
            </a:extLst>
          </p:cNvPr>
          <p:cNvSpPr/>
          <p:nvPr/>
        </p:nvSpPr>
        <p:spPr>
          <a:xfrm>
            <a:off x="6297831" y="3695613"/>
            <a:ext cx="617148" cy="296232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ESA</a:t>
            </a:r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E6BC36B3-1438-6A42-8B2E-2C97EFD20991}"/>
              </a:ext>
            </a:extLst>
          </p:cNvPr>
          <p:cNvSpPr/>
          <p:nvPr/>
        </p:nvSpPr>
        <p:spPr>
          <a:xfrm>
            <a:off x="7004545" y="3695613"/>
            <a:ext cx="617148" cy="296232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ROSCOSMOS</a:t>
            </a:r>
          </a:p>
        </p:txBody>
      </p:sp>
      <p:cxnSp>
        <p:nvCxnSpPr>
          <p:cNvPr id="49" name="Elbow Connector 48">
            <a:extLst>
              <a:ext uri="{FF2B5EF4-FFF2-40B4-BE49-F238E27FC236}">
                <a16:creationId xmlns:a16="http://schemas.microsoft.com/office/drawing/2014/main" id="{0DBF8EA7-6D6D-3946-A70E-836425E2C450}"/>
              </a:ext>
            </a:extLst>
          </p:cNvPr>
          <p:cNvCxnSpPr>
            <a:cxnSpLocks/>
            <a:stCxn id="51" idx="3"/>
            <a:endCxn id="23" idx="2"/>
          </p:cNvCxnSpPr>
          <p:nvPr/>
        </p:nvCxnSpPr>
        <p:spPr>
          <a:xfrm flipV="1">
            <a:off x="3276937" y="2145893"/>
            <a:ext cx="1295065" cy="505615"/>
          </a:xfrm>
          <a:prstGeom prst="bentConnector2">
            <a:avLst/>
          </a:prstGeom>
          <a:ln w="19050">
            <a:solidFill>
              <a:srgbClr val="FFC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Elbow Connector 49">
            <a:extLst>
              <a:ext uri="{FF2B5EF4-FFF2-40B4-BE49-F238E27FC236}">
                <a16:creationId xmlns:a16="http://schemas.microsoft.com/office/drawing/2014/main" id="{181A2130-108B-0548-8EC5-D1677243BEBC}"/>
              </a:ext>
            </a:extLst>
          </p:cNvPr>
          <p:cNvCxnSpPr>
            <a:cxnSpLocks/>
            <a:stCxn id="52" idx="1"/>
            <a:endCxn id="23" idx="2"/>
          </p:cNvCxnSpPr>
          <p:nvPr/>
        </p:nvCxnSpPr>
        <p:spPr>
          <a:xfrm rot="10800000">
            <a:off x="4572004" y="2145894"/>
            <a:ext cx="1323252" cy="505615"/>
          </a:xfrm>
          <a:prstGeom prst="bentConnector2">
            <a:avLst/>
          </a:prstGeom>
          <a:ln w="19050">
            <a:solidFill>
              <a:srgbClr val="FFC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26401BFB-9FC2-AA46-BD9D-7CED4A43DF78}"/>
              </a:ext>
            </a:extLst>
          </p:cNvPr>
          <p:cNvSpPr/>
          <p:nvPr/>
        </p:nvSpPr>
        <p:spPr>
          <a:xfrm>
            <a:off x="2564210" y="2503391"/>
            <a:ext cx="712728" cy="296232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CWIC</a:t>
            </a:r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A0435434-1270-FB42-A24C-43627F423C49}"/>
              </a:ext>
            </a:extLst>
          </p:cNvPr>
          <p:cNvSpPr/>
          <p:nvPr/>
        </p:nvSpPr>
        <p:spPr>
          <a:xfrm>
            <a:off x="5895256" y="2503391"/>
            <a:ext cx="712728" cy="296232"/>
          </a:xfrm>
          <a:prstGeom prst="roundRect">
            <a:avLst/>
          </a:prstGeom>
          <a:solidFill>
            <a:srgbClr val="F9DAD5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8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FedEO</a:t>
            </a:r>
            <a:endParaRPr lang="en-GB" sz="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845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EDD3F-FA22-8241-A1C7-3B9EDD65B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086" y="179927"/>
            <a:ext cx="7174846" cy="369332"/>
          </a:xfrm>
        </p:spPr>
        <p:txBody>
          <a:bodyPr/>
          <a:lstStyle/>
          <a:p>
            <a:r>
              <a:rPr lang="en-GB" sz="1800" dirty="0"/>
              <a:t>Use cases – identification and definition (1/2)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05F2DE-1D25-C24B-8E70-7869D0D24F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76" y="675187"/>
            <a:ext cx="7537614" cy="3475557"/>
          </a:xfrm>
          <a:prstGeom prst="rect">
            <a:avLst/>
          </a:prstGeom>
          <a:effectLst/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5EA1578-03FE-234A-98B2-4529CED258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338027" y="735505"/>
            <a:ext cx="8748000" cy="4407995"/>
          </a:xfrm>
        </p:spPr>
        <p:txBody>
          <a:bodyPr>
            <a:norm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800" dirty="0"/>
              <a:t>Relevant concepts in the Identity </a:t>
            </a:r>
            <a:r>
              <a:rPr lang="en-US" sz="1800" dirty="0" smtClean="0"/>
              <a:t>and Access Management </a:t>
            </a:r>
            <a:r>
              <a:rPr lang="en-US" sz="1800" dirty="0"/>
              <a:t>domain: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1093788" lvl="1" indent="-285750" algn="ctr">
              <a:buFont typeface="Arial" panose="020B0604020202020204" pitchFamily="34" charset="0"/>
              <a:buChar char="•"/>
            </a:pPr>
            <a:r>
              <a:rPr lang="en-US" sz="1800" dirty="0" smtClean="0"/>
              <a:t>(Federated) Single </a:t>
            </a:r>
            <a:r>
              <a:rPr lang="en-US" sz="1800" dirty="0"/>
              <a:t>Sign On</a:t>
            </a:r>
          </a:p>
          <a:p>
            <a:pPr marL="1093788" lvl="1" indent="-285750" algn="ctr">
              <a:buFont typeface="Arial" panose="020B0604020202020204" pitchFamily="34" charset="0"/>
              <a:buChar char="•"/>
            </a:pPr>
            <a:r>
              <a:rPr lang="en-US" sz="1800" dirty="0" smtClean="0"/>
              <a:t>Federated </a:t>
            </a:r>
            <a:r>
              <a:rPr lang="en-US" sz="1800" dirty="0"/>
              <a:t>Access</a:t>
            </a:r>
          </a:p>
          <a:p>
            <a:pPr marL="1093788" lvl="1" indent="-285750" algn="ctr">
              <a:buFont typeface="Arial" panose="020B0604020202020204" pitchFamily="34" charset="0"/>
              <a:buChar char="•"/>
            </a:pPr>
            <a:r>
              <a:rPr lang="en-US" sz="1800" dirty="0" smtClean="0"/>
              <a:t>Authorization </a:t>
            </a:r>
            <a:endParaRPr lang="en-US" sz="1800" dirty="0"/>
          </a:p>
          <a:p>
            <a:pPr marL="1093788" lvl="1" indent="-285750" algn="ctr">
              <a:buFont typeface="Arial" panose="020B0604020202020204" pitchFamily="34" charset="0"/>
              <a:buChar char="•"/>
            </a:pPr>
            <a:r>
              <a:rPr lang="en-US" sz="1800" dirty="0"/>
              <a:t>Accounting</a:t>
            </a:r>
          </a:p>
        </p:txBody>
      </p:sp>
    </p:spTree>
    <p:extLst>
      <p:ext uri="{BB962C8B-B14F-4D97-AF65-F5344CB8AC3E}">
        <p14:creationId xmlns:p14="http://schemas.microsoft.com/office/powerpoint/2010/main" val="69732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3EF61-8D9C-FA44-888D-11A2F63F9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086" y="179927"/>
            <a:ext cx="7174846" cy="369332"/>
          </a:xfrm>
        </p:spPr>
        <p:txBody>
          <a:bodyPr/>
          <a:lstStyle/>
          <a:p>
            <a:r>
              <a:rPr lang="en-GB" sz="1800"/>
              <a:t>Use cases – identification and definition (</a:t>
            </a:r>
            <a:r>
              <a:rPr lang="en-GB" sz="1800" dirty="0"/>
              <a:t>2/2)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329C5E1-3032-2E42-990A-3B425789CD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154" y="2393938"/>
            <a:ext cx="8748000" cy="2124860"/>
          </a:xfrm>
        </p:spPr>
        <p:txBody>
          <a:bodyPr>
            <a:noAutofit/>
          </a:bodyPr>
          <a:lstStyle/>
          <a:p>
            <a:pPr marL="25200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Each term identifies a possible use case for data accessibility and data discoverability scenario</a:t>
            </a:r>
          </a:p>
          <a:p>
            <a:pPr marL="25200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All </a:t>
            </a:r>
            <a:r>
              <a:rPr lang="en-US" dirty="0"/>
              <a:t>the different entities should consider their access requirements in order to contribute to the overall use cases definition</a:t>
            </a:r>
          </a:p>
          <a:p>
            <a:pPr marL="25200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white paper on the federated single-sign-on aims at supporting the identification and definition of the possible data access use cases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FDDAD1-6C85-5041-AB07-177FEC3EDC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731" y="682608"/>
            <a:ext cx="3278847" cy="151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25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ounded Rectangle 79">
            <a:extLst>
              <a:ext uri="{FF2B5EF4-FFF2-40B4-BE49-F238E27FC236}">
                <a16:creationId xmlns:a16="http://schemas.microsoft.com/office/drawing/2014/main" id="{EC7B7596-3EC9-6549-AD51-0F90043AC0C6}"/>
              </a:ext>
            </a:extLst>
          </p:cNvPr>
          <p:cNvSpPr/>
          <p:nvPr/>
        </p:nvSpPr>
        <p:spPr>
          <a:xfrm>
            <a:off x="1615052" y="3147925"/>
            <a:ext cx="5912515" cy="1203726"/>
          </a:xfrm>
          <a:prstGeom prst="roundRect">
            <a:avLst>
              <a:gd name="adj" fmla="val 2569"/>
            </a:avLst>
          </a:prstGeom>
          <a:solidFill>
            <a:srgbClr val="FFC000">
              <a:alpha val="10000"/>
            </a:srgbClr>
          </a:solidFill>
          <a:ln w="19050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Federated Data Access Services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00E948ED-0494-E747-8953-52AE6A4A6450}"/>
              </a:ext>
            </a:extLst>
          </p:cNvPr>
          <p:cNvSpPr/>
          <p:nvPr/>
        </p:nvSpPr>
        <p:spPr>
          <a:xfrm>
            <a:off x="1615052" y="756564"/>
            <a:ext cx="5913896" cy="2339420"/>
          </a:xfrm>
          <a:prstGeom prst="roundRect">
            <a:avLst>
              <a:gd name="adj" fmla="val 2569"/>
            </a:avLst>
          </a:prstGeom>
          <a:solidFill>
            <a:schemeClr val="accent1">
              <a:alpha val="10000"/>
            </a:schemeClr>
          </a:solidFill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Federated Data Discovery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A5CA9C6-7C79-B549-92EB-AF8D217B96A8}"/>
              </a:ext>
            </a:extLst>
          </p:cNvPr>
          <p:cNvCxnSpPr>
            <a:cxnSpLocks/>
            <a:stCxn id="44" idx="0"/>
            <a:endCxn id="52" idx="2"/>
          </p:cNvCxnSpPr>
          <p:nvPr/>
        </p:nvCxnSpPr>
        <p:spPr>
          <a:xfrm flipH="1" flipV="1">
            <a:off x="6142067" y="2883181"/>
            <a:ext cx="992265" cy="439263"/>
          </a:xfrm>
          <a:prstGeom prst="straightConnector1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3DBCB4B-FC1F-F140-925C-2E08200CA17E}"/>
              </a:ext>
            </a:extLst>
          </p:cNvPr>
          <p:cNvCxnSpPr>
            <a:cxnSpLocks/>
            <a:stCxn id="33" idx="0"/>
            <a:endCxn id="51" idx="2"/>
          </p:cNvCxnSpPr>
          <p:nvPr/>
        </p:nvCxnSpPr>
        <p:spPr>
          <a:xfrm flipV="1">
            <a:off x="2034545" y="2883180"/>
            <a:ext cx="993741" cy="435984"/>
          </a:xfrm>
          <a:prstGeom prst="straightConnector1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510A04B7-65AF-7042-8C2F-F125CDC2D2C1}"/>
              </a:ext>
            </a:extLst>
          </p:cNvPr>
          <p:cNvSpPr/>
          <p:nvPr/>
        </p:nvSpPr>
        <p:spPr>
          <a:xfrm>
            <a:off x="3901029" y="1225104"/>
            <a:ext cx="1341948" cy="27691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GEO/CEOS Portal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C0802595-47BB-FD42-A513-5865048CE646}"/>
              </a:ext>
            </a:extLst>
          </p:cNvPr>
          <p:cNvSpPr/>
          <p:nvPr/>
        </p:nvSpPr>
        <p:spPr>
          <a:xfrm>
            <a:off x="4343018" y="1995177"/>
            <a:ext cx="457967" cy="27691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IDN</a:t>
            </a:r>
          </a:p>
        </p:txBody>
      </p:sp>
      <p:cxnSp>
        <p:nvCxnSpPr>
          <p:cNvPr id="24" name="Elbow Connector 23">
            <a:extLst>
              <a:ext uri="{FF2B5EF4-FFF2-40B4-BE49-F238E27FC236}">
                <a16:creationId xmlns:a16="http://schemas.microsoft.com/office/drawing/2014/main" id="{AD7B87C6-4975-F44D-AC1F-2A9DB169099F}"/>
              </a:ext>
            </a:extLst>
          </p:cNvPr>
          <p:cNvCxnSpPr>
            <a:cxnSpLocks/>
            <a:stCxn id="22" idx="2"/>
            <a:endCxn id="51" idx="0"/>
          </p:cNvCxnSpPr>
          <p:nvPr/>
        </p:nvCxnSpPr>
        <p:spPr>
          <a:xfrm rot="5400000">
            <a:off x="3248018" y="1282285"/>
            <a:ext cx="1104256" cy="1543717"/>
          </a:xfrm>
          <a:prstGeom prst="bentConnector3">
            <a:avLst>
              <a:gd name="adj1" fmla="val 27495"/>
            </a:avLst>
          </a:prstGeom>
          <a:ln w="19050">
            <a:solidFill>
              <a:schemeClr val="tx1">
                <a:lumMod val="75000"/>
                <a:lumOff val="2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4">
            <a:extLst>
              <a:ext uri="{FF2B5EF4-FFF2-40B4-BE49-F238E27FC236}">
                <a16:creationId xmlns:a16="http://schemas.microsoft.com/office/drawing/2014/main" id="{45F9C355-2288-5F42-A722-5D3AB3E15A23}"/>
              </a:ext>
            </a:extLst>
          </p:cNvPr>
          <p:cNvCxnSpPr>
            <a:cxnSpLocks/>
            <a:stCxn id="22" idx="2"/>
            <a:endCxn id="52" idx="0"/>
          </p:cNvCxnSpPr>
          <p:nvPr/>
        </p:nvCxnSpPr>
        <p:spPr>
          <a:xfrm rot="16200000" flipH="1">
            <a:off x="4804908" y="1269110"/>
            <a:ext cx="1104256" cy="1570065"/>
          </a:xfrm>
          <a:prstGeom prst="bentConnector3">
            <a:avLst>
              <a:gd name="adj1" fmla="val 27495"/>
            </a:avLst>
          </a:prstGeom>
          <a:ln w="19050">
            <a:solidFill>
              <a:schemeClr val="tx1">
                <a:lumMod val="65000"/>
                <a:lumOff val="3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EAB38852-ADB1-6D48-9F23-BD71416B5636}"/>
              </a:ext>
            </a:extLst>
          </p:cNvPr>
          <p:cNvCxnSpPr>
            <a:cxnSpLocks/>
            <a:stCxn id="22" idx="2"/>
            <a:endCxn id="23" idx="0"/>
          </p:cNvCxnSpPr>
          <p:nvPr/>
        </p:nvCxnSpPr>
        <p:spPr>
          <a:xfrm flipH="1">
            <a:off x="4572003" y="1502015"/>
            <a:ext cx="1" cy="493163"/>
          </a:xfrm>
          <a:prstGeom prst="straightConnector1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218516D4-49CD-F147-B16B-ACC8B1F4C21B}"/>
              </a:ext>
            </a:extLst>
          </p:cNvPr>
          <p:cNvSpPr txBox="1"/>
          <p:nvPr/>
        </p:nvSpPr>
        <p:spPr>
          <a:xfrm>
            <a:off x="4572001" y="1563436"/>
            <a:ext cx="112221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Collection Search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9EF95D80-31BE-C144-85BA-FCA4CA1D7B56}"/>
              </a:ext>
            </a:extLst>
          </p:cNvPr>
          <p:cNvSpPr/>
          <p:nvPr/>
        </p:nvSpPr>
        <p:spPr>
          <a:xfrm>
            <a:off x="4541824" y="1636369"/>
            <a:ext cx="60352" cy="60352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60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1ABE059-D43F-3E49-BD69-A00EC598EC57}"/>
              </a:ext>
            </a:extLst>
          </p:cNvPr>
          <p:cNvSpPr txBox="1"/>
          <p:nvPr/>
        </p:nvSpPr>
        <p:spPr>
          <a:xfrm>
            <a:off x="3028284" y="2050127"/>
            <a:ext cx="88311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Product Search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B74C76CC-7CAA-DA46-9789-E3B3BE604836}"/>
              </a:ext>
            </a:extLst>
          </p:cNvPr>
          <p:cNvSpPr/>
          <p:nvPr/>
        </p:nvSpPr>
        <p:spPr>
          <a:xfrm>
            <a:off x="2998108" y="2112669"/>
            <a:ext cx="60352" cy="60352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60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4E9045C-266F-204A-929D-1FAC751386B5}"/>
              </a:ext>
            </a:extLst>
          </p:cNvPr>
          <p:cNvSpPr txBox="1"/>
          <p:nvPr/>
        </p:nvSpPr>
        <p:spPr>
          <a:xfrm>
            <a:off x="5305322" y="2050127"/>
            <a:ext cx="89403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Product Search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35F17D5E-90A1-B248-BE5A-5DDB1EFC747D}"/>
              </a:ext>
            </a:extLst>
          </p:cNvPr>
          <p:cNvSpPr/>
          <p:nvPr/>
        </p:nvSpPr>
        <p:spPr>
          <a:xfrm>
            <a:off x="6111891" y="2112669"/>
            <a:ext cx="60352" cy="60352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600"/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42C1F8DE-B07B-754A-AB0E-2C2B95BCE1A6}"/>
              </a:ext>
            </a:extLst>
          </p:cNvPr>
          <p:cNvSpPr/>
          <p:nvPr/>
        </p:nvSpPr>
        <p:spPr>
          <a:xfrm>
            <a:off x="1746097" y="3319164"/>
            <a:ext cx="576895" cy="27691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NASA</a:t>
            </a:r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7E6EFF61-1F79-1542-97B1-C5902FA5C68C}"/>
              </a:ext>
            </a:extLst>
          </p:cNvPr>
          <p:cNvGrpSpPr/>
          <p:nvPr/>
        </p:nvGrpSpPr>
        <p:grpSpPr>
          <a:xfrm>
            <a:off x="1746097" y="2883180"/>
            <a:ext cx="2558755" cy="1131629"/>
            <a:chOff x="1746097" y="2883180"/>
            <a:chExt cx="2558755" cy="1131629"/>
          </a:xfrm>
        </p:grpSpPr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8EAFB705-CD3F-0E43-A246-443B3D4C2BBA}"/>
                </a:ext>
              </a:extLst>
            </p:cNvPr>
            <p:cNvCxnSpPr>
              <a:cxnSpLocks/>
              <a:stCxn id="37" idx="0"/>
              <a:endCxn id="51" idx="2"/>
            </p:cNvCxnSpPr>
            <p:nvPr/>
          </p:nvCxnSpPr>
          <p:spPr>
            <a:xfrm flipV="1">
              <a:off x="2034545" y="2883181"/>
              <a:ext cx="993741" cy="860589"/>
            </a:xfrm>
            <a:prstGeom prst="straightConnector1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CE53AC9F-347D-FA42-836F-1C3E264A0FA4}"/>
                </a:ext>
              </a:extLst>
            </p:cNvPr>
            <p:cNvCxnSpPr>
              <a:cxnSpLocks/>
              <a:stCxn id="34" idx="0"/>
              <a:endCxn id="51" idx="2"/>
            </p:cNvCxnSpPr>
            <p:nvPr/>
          </p:nvCxnSpPr>
          <p:spPr>
            <a:xfrm flipV="1">
              <a:off x="2695166" y="2883180"/>
              <a:ext cx="333121" cy="435984"/>
            </a:xfrm>
            <a:prstGeom prst="straightConnector1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2FC9C6A0-1330-0843-A6ED-2083A48A906A}"/>
                </a:ext>
              </a:extLst>
            </p:cNvPr>
            <p:cNvCxnSpPr>
              <a:cxnSpLocks/>
              <a:stCxn id="35" idx="0"/>
              <a:endCxn id="51" idx="2"/>
            </p:cNvCxnSpPr>
            <p:nvPr/>
          </p:nvCxnSpPr>
          <p:spPr>
            <a:xfrm flipH="1" flipV="1">
              <a:off x="3028285" y="2883180"/>
              <a:ext cx="327499" cy="435984"/>
            </a:xfrm>
            <a:prstGeom prst="straightConnector1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B5AA6F8F-98D7-CD40-9A39-23387DF22583}"/>
                </a:ext>
              </a:extLst>
            </p:cNvPr>
            <p:cNvCxnSpPr>
              <a:cxnSpLocks/>
              <a:stCxn id="36" idx="0"/>
              <a:endCxn id="51" idx="2"/>
            </p:cNvCxnSpPr>
            <p:nvPr/>
          </p:nvCxnSpPr>
          <p:spPr>
            <a:xfrm flipH="1" flipV="1">
              <a:off x="3028287" y="2883181"/>
              <a:ext cx="988119" cy="435468"/>
            </a:xfrm>
            <a:prstGeom prst="straightConnector1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25D8A6EF-A835-D942-917C-1D50A553BC98}"/>
                </a:ext>
              </a:extLst>
            </p:cNvPr>
            <p:cNvCxnSpPr>
              <a:cxnSpLocks/>
              <a:stCxn id="38" idx="0"/>
              <a:endCxn id="51" idx="2"/>
            </p:cNvCxnSpPr>
            <p:nvPr/>
          </p:nvCxnSpPr>
          <p:spPr>
            <a:xfrm flipV="1">
              <a:off x="2709662" y="2883180"/>
              <a:ext cx="318625" cy="860590"/>
            </a:xfrm>
            <a:prstGeom prst="straightConnector1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E5F4819A-A826-2A44-A9C0-A6458ADCCD87}"/>
                </a:ext>
              </a:extLst>
            </p:cNvPr>
            <p:cNvCxnSpPr>
              <a:cxnSpLocks/>
              <a:stCxn id="39" idx="0"/>
              <a:endCxn id="51" idx="2"/>
            </p:cNvCxnSpPr>
            <p:nvPr/>
          </p:nvCxnSpPr>
          <p:spPr>
            <a:xfrm flipH="1" flipV="1">
              <a:off x="3028285" y="2883181"/>
              <a:ext cx="343472" cy="854719"/>
            </a:xfrm>
            <a:prstGeom prst="straightConnector1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7B4D9491-876C-BA40-ABD8-8C4B946A8B67}"/>
                </a:ext>
              </a:extLst>
            </p:cNvPr>
            <p:cNvCxnSpPr>
              <a:cxnSpLocks/>
              <a:stCxn id="40" idx="0"/>
              <a:endCxn id="51" idx="2"/>
            </p:cNvCxnSpPr>
            <p:nvPr/>
          </p:nvCxnSpPr>
          <p:spPr>
            <a:xfrm flipH="1" flipV="1">
              <a:off x="3028287" y="2883181"/>
              <a:ext cx="988119" cy="854719"/>
            </a:xfrm>
            <a:prstGeom prst="straightConnector1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08F55F6A-CDE7-7D4C-8DA4-076CD97F18AF}"/>
                </a:ext>
              </a:extLst>
            </p:cNvPr>
            <p:cNvSpPr/>
            <p:nvPr/>
          </p:nvSpPr>
          <p:spPr>
            <a:xfrm>
              <a:off x="2406717" y="3319164"/>
              <a:ext cx="576895" cy="27691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ISRO</a:t>
              </a:r>
            </a:p>
          </p:txBody>
        </p:sp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154AB24A-5854-834E-9816-2BC6F8EB4316}"/>
                </a:ext>
              </a:extLst>
            </p:cNvPr>
            <p:cNvSpPr/>
            <p:nvPr/>
          </p:nvSpPr>
          <p:spPr>
            <a:xfrm>
              <a:off x="3067337" y="3319164"/>
              <a:ext cx="576895" cy="27691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NOAA/ GHRSST</a:t>
              </a:r>
            </a:p>
          </p:txBody>
        </p:sp>
        <p:sp>
          <p:nvSpPr>
            <p:cNvPr id="36" name="Rounded Rectangle 35">
              <a:extLst>
                <a:ext uri="{FF2B5EF4-FFF2-40B4-BE49-F238E27FC236}">
                  <a16:creationId xmlns:a16="http://schemas.microsoft.com/office/drawing/2014/main" id="{AB314C03-1D80-CF4C-BF76-F500F9197F18}"/>
                </a:ext>
              </a:extLst>
            </p:cNvPr>
            <p:cNvSpPr/>
            <p:nvPr/>
          </p:nvSpPr>
          <p:spPr>
            <a:xfrm>
              <a:off x="3727957" y="3318648"/>
              <a:ext cx="576895" cy="27691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CCMEO</a:t>
              </a:r>
            </a:p>
          </p:txBody>
        </p:sp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id="{EA85ABA3-AC12-FB4C-8F30-C6FEC3004AF6}"/>
                </a:ext>
              </a:extLst>
            </p:cNvPr>
            <p:cNvSpPr/>
            <p:nvPr/>
          </p:nvSpPr>
          <p:spPr>
            <a:xfrm>
              <a:off x="1746097" y="3743770"/>
              <a:ext cx="576895" cy="26064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INPE</a:t>
              </a:r>
            </a:p>
          </p:txBody>
        </p:sp>
        <p:sp>
          <p:nvSpPr>
            <p:cNvPr id="38" name="Rounded Rectangle 37">
              <a:extLst>
                <a:ext uri="{FF2B5EF4-FFF2-40B4-BE49-F238E27FC236}">
                  <a16:creationId xmlns:a16="http://schemas.microsoft.com/office/drawing/2014/main" id="{7FE0937A-7999-EF44-ABCA-6E0B49F2E784}"/>
                </a:ext>
              </a:extLst>
            </p:cNvPr>
            <p:cNvSpPr/>
            <p:nvPr/>
          </p:nvSpPr>
          <p:spPr>
            <a:xfrm>
              <a:off x="2421213" y="3743769"/>
              <a:ext cx="576895" cy="26774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5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USGS/LSI</a:t>
              </a:r>
            </a:p>
          </p:txBody>
        </p:sp>
        <p:sp>
          <p:nvSpPr>
            <p:cNvPr id="39" name="Rounded Rectangle 38">
              <a:extLst>
                <a:ext uri="{FF2B5EF4-FFF2-40B4-BE49-F238E27FC236}">
                  <a16:creationId xmlns:a16="http://schemas.microsoft.com/office/drawing/2014/main" id="{6D5B8358-E7BF-E540-8E3C-0F916CAF32E6}"/>
                </a:ext>
              </a:extLst>
            </p:cNvPr>
            <p:cNvSpPr/>
            <p:nvPr/>
          </p:nvSpPr>
          <p:spPr>
            <a:xfrm>
              <a:off x="3083310" y="3737899"/>
              <a:ext cx="576895" cy="27691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NRSCC</a:t>
              </a:r>
            </a:p>
          </p:txBody>
        </p:sp>
        <p:sp>
          <p:nvSpPr>
            <p:cNvPr id="40" name="Rounded Rectangle 39">
              <a:extLst>
                <a:ext uri="{FF2B5EF4-FFF2-40B4-BE49-F238E27FC236}">
                  <a16:creationId xmlns:a16="http://schemas.microsoft.com/office/drawing/2014/main" id="{EC644711-71F5-0247-97AC-7A88FD3888E7}"/>
                </a:ext>
              </a:extLst>
            </p:cNvPr>
            <p:cNvSpPr/>
            <p:nvPr/>
          </p:nvSpPr>
          <p:spPr>
            <a:xfrm>
              <a:off x="3727957" y="3737899"/>
              <a:ext cx="576895" cy="27691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AOE</a:t>
              </a:r>
            </a:p>
          </p:txBody>
        </p:sp>
      </p:grp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93C7ECF0-AB84-2541-91A0-72FC14265632}"/>
              </a:ext>
            </a:extLst>
          </p:cNvPr>
          <p:cNvSpPr/>
          <p:nvPr/>
        </p:nvSpPr>
        <p:spPr>
          <a:xfrm>
            <a:off x="6845884" y="3322442"/>
            <a:ext cx="576895" cy="276910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ESA</a:t>
            </a:r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1303D722-78ED-BA4C-BC36-BF0F18D27F8A}"/>
              </a:ext>
            </a:extLst>
          </p:cNvPr>
          <p:cNvGrpSpPr/>
          <p:nvPr/>
        </p:nvGrpSpPr>
        <p:grpSpPr>
          <a:xfrm>
            <a:off x="4864025" y="2883180"/>
            <a:ext cx="2558754" cy="1131629"/>
            <a:chOff x="4864025" y="2883180"/>
            <a:chExt cx="2558754" cy="1131629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8BD95754-85F1-B247-815E-B08D135E0076}"/>
                </a:ext>
              </a:extLst>
            </p:cNvPr>
            <p:cNvCxnSpPr>
              <a:cxnSpLocks/>
              <a:stCxn id="41" idx="0"/>
              <a:endCxn id="52" idx="2"/>
            </p:cNvCxnSpPr>
            <p:nvPr/>
          </p:nvCxnSpPr>
          <p:spPr>
            <a:xfrm flipV="1">
              <a:off x="5152474" y="2883180"/>
              <a:ext cx="989594" cy="439779"/>
            </a:xfrm>
            <a:prstGeom prst="straightConnector1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8F70B9AE-15E8-2141-9B94-4215FEF96CD0}"/>
                </a:ext>
              </a:extLst>
            </p:cNvPr>
            <p:cNvCxnSpPr>
              <a:cxnSpLocks/>
              <a:stCxn id="45" idx="0"/>
              <a:endCxn id="52" idx="2"/>
            </p:cNvCxnSpPr>
            <p:nvPr/>
          </p:nvCxnSpPr>
          <p:spPr>
            <a:xfrm flipV="1">
              <a:off x="5152474" y="2883181"/>
              <a:ext cx="989594" cy="854719"/>
            </a:xfrm>
            <a:prstGeom prst="straightConnector1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25C80F66-8700-CC46-979C-274209551E38}"/>
                </a:ext>
              </a:extLst>
            </p:cNvPr>
            <p:cNvCxnSpPr>
              <a:cxnSpLocks/>
              <a:stCxn id="42" idx="0"/>
              <a:endCxn id="52" idx="2"/>
            </p:cNvCxnSpPr>
            <p:nvPr/>
          </p:nvCxnSpPr>
          <p:spPr>
            <a:xfrm flipV="1">
              <a:off x="5813092" y="2883180"/>
              <a:ext cx="328975" cy="439779"/>
            </a:xfrm>
            <a:prstGeom prst="straightConnector1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2B8135BD-344B-014A-A084-CC8921AB2CE6}"/>
                </a:ext>
              </a:extLst>
            </p:cNvPr>
            <p:cNvCxnSpPr>
              <a:cxnSpLocks/>
              <a:stCxn id="43" idx="0"/>
              <a:endCxn id="52" idx="2"/>
            </p:cNvCxnSpPr>
            <p:nvPr/>
          </p:nvCxnSpPr>
          <p:spPr>
            <a:xfrm flipH="1" flipV="1">
              <a:off x="6142068" y="2883180"/>
              <a:ext cx="331645" cy="439779"/>
            </a:xfrm>
            <a:prstGeom prst="straightConnector1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A78852C6-90F6-9040-964E-37D761865AF0}"/>
                </a:ext>
              </a:extLst>
            </p:cNvPr>
            <p:cNvCxnSpPr>
              <a:cxnSpLocks/>
              <a:stCxn id="46" idx="0"/>
              <a:endCxn id="52" idx="2"/>
            </p:cNvCxnSpPr>
            <p:nvPr/>
          </p:nvCxnSpPr>
          <p:spPr>
            <a:xfrm flipV="1">
              <a:off x="5813092" y="2883180"/>
              <a:ext cx="328975" cy="844328"/>
            </a:xfrm>
            <a:prstGeom prst="straightConnector1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A96CBDA0-EDE3-A840-A166-0C03C8D10FCD}"/>
                </a:ext>
              </a:extLst>
            </p:cNvPr>
            <p:cNvCxnSpPr>
              <a:cxnSpLocks/>
              <a:stCxn id="47" idx="0"/>
              <a:endCxn id="52" idx="2"/>
            </p:cNvCxnSpPr>
            <p:nvPr/>
          </p:nvCxnSpPr>
          <p:spPr>
            <a:xfrm flipH="1" flipV="1">
              <a:off x="6142068" y="2883180"/>
              <a:ext cx="331645" cy="837550"/>
            </a:xfrm>
            <a:prstGeom prst="straightConnector1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470B5ABB-9E97-244E-B207-20D4FA7DCC3C}"/>
                </a:ext>
              </a:extLst>
            </p:cNvPr>
            <p:cNvCxnSpPr>
              <a:cxnSpLocks/>
              <a:stCxn id="48" idx="0"/>
              <a:endCxn id="52" idx="2"/>
            </p:cNvCxnSpPr>
            <p:nvPr/>
          </p:nvCxnSpPr>
          <p:spPr>
            <a:xfrm flipH="1" flipV="1">
              <a:off x="6142067" y="2883180"/>
              <a:ext cx="992265" cy="837550"/>
            </a:xfrm>
            <a:prstGeom prst="straightConnector1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ounded Rectangle 40">
              <a:extLst>
                <a:ext uri="{FF2B5EF4-FFF2-40B4-BE49-F238E27FC236}">
                  <a16:creationId xmlns:a16="http://schemas.microsoft.com/office/drawing/2014/main" id="{B2050021-7274-C144-9A7A-92B0A1364438}"/>
                </a:ext>
              </a:extLst>
            </p:cNvPr>
            <p:cNvSpPr/>
            <p:nvPr/>
          </p:nvSpPr>
          <p:spPr>
            <a:xfrm>
              <a:off x="4864025" y="3322958"/>
              <a:ext cx="576895" cy="27691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JAXA</a:t>
              </a:r>
            </a:p>
          </p:txBody>
        </p:sp>
        <p:sp>
          <p:nvSpPr>
            <p:cNvPr id="42" name="Rounded Rectangle 41">
              <a:extLst>
                <a:ext uri="{FF2B5EF4-FFF2-40B4-BE49-F238E27FC236}">
                  <a16:creationId xmlns:a16="http://schemas.microsoft.com/office/drawing/2014/main" id="{B3EB6A4D-4041-984E-AD68-51101A1B929B}"/>
                </a:ext>
              </a:extLst>
            </p:cNvPr>
            <p:cNvSpPr/>
            <p:nvPr/>
          </p:nvSpPr>
          <p:spPr>
            <a:xfrm>
              <a:off x="5524645" y="3322958"/>
              <a:ext cx="576895" cy="27691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5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EUMETSAT</a:t>
              </a:r>
            </a:p>
          </p:txBody>
        </p:sp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id="{B89560FC-6F3D-F245-B07F-964B298C2492}"/>
                </a:ext>
              </a:extLst>
            </p:cNvPr>
            <p:cNvSpPr/>
            <p:nvPr/>
          </p:nvSpPr>
          <p:spPr>
            <a:xfrm>
              <a:off x="6185264" y="3322958"/>
              <a:ext cx="576895" cy="27691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CNES</a:t>
              </a:r>
            </a:p>
          </p:txBody>
        </p:sp>
        <p:sp>
          <p:nvSpPr>
            <p:cNvPr id="45" name="Rounded Rectangle 44">
              <a:extLst>
                <a:ext uri="{FF2B5EF4-FFF2-40B4-BE49-F238E27FC236}">
                  <a16:creationId xmlns:a16="http://schemas.microsoft.com/office/drawing/2014/main" id="{AA68FCDA-B2B2-E74F-A637-D3DD607DDEEC}"/>
                </a:ext>
              </a:extLst>
            </p:cNvPr>
            <p:cNvSpPr/>
            <p:nvPr/>
          </p:nvSpPr>
          <p:spPr>
            <a:xfrm>
              <a:off x="4864025" y="3737899"/>
              <a:ext cx="576895" cy="27691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VITO</a:t>
              </a:r>
            </a:p>
          </p:txBody>
        </p:sp>
        <p:sp>
          <p:nvSpPr>
            <p:cNvPr id="46" name="Rounded Rectangle 45">
              <a:extLst>
                <a:ext uri="{FF2B5EF4-FFF2-40B4-BE49-F238E27FC236}">
                  <a16:creationId xmlns:a16="http://schemas.microsoft.com/office/drawing/2014/main" id="{B3453372-5F69-454A-B57E-68596CFD6D73}"/>
                </a:ext>
              </a:extLst>
            </p:cNvPr>
            <p:cNvSpPr/>
            <p:nvPr/>
          </p:nvSpPr>
          <p:spPr>
            <a:xfrm>
              <a:off x="5524645" y="3727507"/>
              <a:ext cx="576895" cy="27691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DLR</a:t>
              </a:r>
            </a:p>
          </p:txBody>
        </p:sp>
        <p:sp>
          <p:nvSpPr>
            <p:cNvPr id="47" name="Rounded Rectangle 46">
              <a:extLst>
                <a:ext uri="{FF2B5EF4-FFF2-40B4-BE49-F238E27FC236}">
                  <a16:creationId xmlns:a16="http://schemas.microsoft.com/office/drawing/2014/main" id="{2BBB2D0E-D6C6-8E45-B228-A4CF7E21201B}"/>
                </a:ext>
              </a:extLst>
            </p:cNvPr>
            <p:cNvSpPr/>
            <p:nvPr/>
          </p:nvSpPr>
          <p:spPr>
            <a:xfrm>
              <a:off x="6185264" y="3720729"/>
              <a:ext cx="576895" cy="27691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ROSCOSMOS</a:t>
              </a:r>
            </a:p>
          </p:txBody>
        </p:sp>
        <p:sp>
          <p:nvSpPr>
            <p:cNvPr id="48" name="Rounded Rectangle 47">
              <a:extLst>
                <a:ext uri="{FF2B5EF4-FFF2-40B4-BE49-F238E27FC236}">
                  <a16:creationId xmlns:a16="http://schemas.microsoft.com/office/drawing/2014/main" id="{2EE4179C-CC44-9242-A341-3B80A9E87935}"/>
                </a:ext>
              </a:extLst>
            </p:cNvPr>
            <p:cNvSpPr/>
            <p:nvPr/>
          </p:nvSpPr>
          <p:spPr>
            <a:xfrm>
              <a:off x="6845884" y="3720729"/>
              <a:ext cx="576895" cy="27691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5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ESA/EC Copernicus</a:t>
              </a:r>
            </a:p>
          </p:txBody>
        </p:sp>
      </p:grpSp>
      <p:cxnSp>
        <p:nvCxnSpPr>
          <p:cNvPr id="49" name="Elbow Connector 48">
            <a:extLst>
              <a:ext uri="{FF2B5EF4-FFF2-40B4-BE49-F238E27FC236}">
                <a16:creationId xmlns:a16="http://schemas.microsoft.com/office/drawing/2014/main" id="{7E901FF1-8A01-3A4D-97E6-2697F397163B}"/>
              </a:ext>
            </a:extLst>
          </p:cNvPr>
          <p:cNvCxnSpPr>
            <a:cxnSpLocks/>
            <a:stCxn id="51" idx="3"/>
            <a:endCxn id="23" idx="2"/>
          </p:cNvCxnSpPr>
          <p:nvPr/>
        </p:nvCxnSpPr>
        <p:spPr>
          <a:xfrm flipV="1">
            <a:off x="3361406" y="2272089"/>
            <a:ext cx="1210596" cy="472637"/>
          </a:xfrm>
          <a:prstGeom prst="bentConnector2">
            <a:avLst/>
          </a:prstGeom>
          <a:ln w="19050">
            <a:solidFill>
              <a:srgbClr val="FFC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Elbow Connector 49">
            <a:extLst>
              <a:ext uri="{FF2B5EF4-FFF2-40B4-BE49-F238E27FC236}">
                <a16:creationId xmlns:a16="http://schemas.microsoft.com/office/drawing/2014/main" id="{A8E72CFE-7382-4F43-ABDA-DAFFFA9AA8E0}"/>
              </a:ext>
            </a:extLst>
          </p:cNvPr>
          <p:cNvCxnSpPr>
            <a:cxnSpLocks/>
            <a:stCxn id="52" idx="1"/>
            <a:endCxn id="23" idx="2"/>
          </p:cNvCxnSpPr>
          <p:nvPr/>
        </p:nvCxnSpPr>
        <p:spPr>
          <a:xfrm rot="10800000">
            <a:off x="4572003" y="2272089"/>
            <a:ext cx="1236944" cy="472637"/>
          </a:xfrm>
          <a:prstGeom prst="bentConnector2">
            <a:avLst/>
          </a:prstGeom>
          <a:ln w="19050">
            <a:solidFill>
              <a:srgbClr val="FFC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75822BE0-8662-4E44-B758-912EF90A4F0F}"/>
              </a:ext>
            </a:extLst>
          </p:cNvPr>
          <p:cNvSpPr/>
          <p:nvPr/>
        </p:nvSpPr>
        <p:spPr>
          <a:xfrm>
            <a:off x="2695166" y="2606269"/>
            <a:ext cx="666241" cy="276910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CWIC</a:t>
            </a:r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07AEF392-27A5-9A40-A958-C87147925151}"/>
              </a:ext>
            </a:extLst>
          </p:cNvPr>
          <p:cNvSpPr/>
          <p:nvPr/>
        </p:nvSpPr>
        <p:spPr>
          <a:xfrm>
            <a:off x="5808947" y="2606269"/>
            <a:ext cx="666241" cy="276910"/>
          </a:xfrm>
          <a:prstGeom prst="roundRect">
            <a:avLst/>
          </a:prstGeom>
          <a:solidFill>
            <a:srgbClr val="F9DAD5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8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FedEO</a:t>
            </a:r>
            <a:endParaRPr lang="en-GB" sz="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5E4F6BA2-24E6-E143-AE50-1B5294C7184C}"/>
              </a:ext>
            </a:extLst>
          </p:cNvPr>
          <p:cNvGrpSpPr/>
          <p:nvPr/>
        </p:nvGrpSpPr>
        <p:grpSpPr>
          <a:xfrm>
            <a:off x="6345389" y="1605987"/>
            <a:ext cx="823256" cy="1716456"/>
            <a:chOff x="6345389" y="1605987"/>
            <a:chExt cx="823256" cy="1716456"/>
          </a:xfrm>
        </p:grpSpPr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77CE96EE-ED04-C646-A62A-E38CA0F61083}"/>
                </a:ext>
              </a:extLst>
            </p:cNvPr>
            <p:cNvCxnSpPr>
              <a:cxnSpLocks/>
              <a:stCxn id="57" idx="2"/>
              <a:endCxn id="44" idx="0"/>
            </p:cNvCxnSpPr>
            <p:nvPr/>
          </p:nvCxnSpPr>
          <p:spPr>
            <a:xfrm>
              <a:off x="7134331" y="1605987"/>
              <a:ext cx="0" cy="1716456"/>
            </a:xfrm>
            <a:prstGeom prst="straightConnector1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885CC650-813B-8349-9231-88BA4CED27E7}"/>
                </a:ext>
              </a:extLst>
            </p:cNvPr>
            <p:cNvSpPr/>
            <p:nvPr/>
          </p:nvSpPr>
          <p:spPr>
            <a:xfrm>
              <a:off x="7108293" y="2214439"/>
              <a:ext cx="60352" cy="60352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600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DEF2169A-0198-874C-AA1D-D20F226641F2}"/>
                </a:ext>
              </a:extLst>
            </p:cNvPr>
            <p:cNvSpPr txBox="1"/>
            <p:nvPr/>
          </p:nvSpPr>
          <p:spPr>
            <a:xfrm>
              <a:off x="6345389" y="2112669"/>
              <a:ext cx="7827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(1) Federated </a:t>
              </a:r>
            </a:p>
            <a:p>
              <a:r>
                <a:rPr lang="en-GB" sz="6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Login</a:t>
              </a: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80C7B20F-57E8-5245-B735-1A39230C69B2}"/>
              </a:ext>
            </a:extLst>
          </p:cNvPr>
          <p:cNvGrpSpPr/>
          <p:nvPr/>
        </p:nvGrpSpPr>
        <p:grpSpPr>
          <a:xfrm>
            <a:off x="6891908" y="901620"/>
            <a:ext cx="635659" cy="704369"/>
            <a:chOff x="8046030" y="973779"/>
            <a:chExt cx="951892" cy="1054784"/>
          </a:xfrm>
        </p:grpSpPr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743E63A3-FDD7-C043-80C3-1D2FE40CC0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046030" y="1302499"/>
              <a:ext cx="726064" cy="726064"/>
            </a:xfrm>
            <a:prstGeom prst="rect">
              <a:avLst/>
            </a:prstGeom>
          </p:spPr>
        </p:pic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48158F81-941A-B540-A471-E7A269B32E9F}"/>
                </a:ext>
              </a:extLst>
            </p:cNvPr>
            <p:cNvSpPr txBox="1"/>
            <p:nvPr/>
          </p:nvSpPr>
          <p:spPr>
            <a:xfrm>
              <a:off x="8426127" y="973779"/>
              <a:ext cx="571795" cy="4148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6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ESA </a:t>
              </a:r>
            </a:p>
            <a:p>
              <a:pPr algn="ctr"/>
              <a:r>
                <a:rPr lang="en-GB" sz="6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User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57D06DA4-4A72-4A47-A656-4AB5EF071A9F}"/>
              </a:ext>
            </a:extLst>
          </p:cNvPr>
          <p:cNvGrpSpPr/>
          <p:nvPr/>
        </p:nvGrpSpPr>
        <p:grpSpPr>
          <a:xfrm>
            <a:off x="5242977" y="1079826"/>
            <a:ext cx="1687174" cy="283732"/>
            <a:chOff x="5576777" y="1240646"/>
            <a:chExt cx="2526524" cy="424885"/>
          </a:xfrm>
        </p:grpSpPr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834FBD58-8E1E-6E46-973C-D7B6B08CBECF}"/>
                </a:ext>
              </a:extLst>
            </p:cNvPr>
            <p:cNvCxnSpPr>
              <a:cxnSpLocks/>
              <a:stCxn id="57" idx="1"/>
              <a:endCxn id="22" idx="3"/>
            </p:cNvCxnSpPr>
            <p:nvPr/>
          </p:nvCxnSpPr>
          <p:spPr>
            <a:xfrm flipH="1">
              <a:off x="5576777" y="1665531"/>
              <a:ext cx="2469253" cy="0"/>
            </a:xfrm>
            <a:prstGeom prst="straightConnector1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C7EEC554-DA24-234F-83E3-BFFF7719C7C3}"/>
                </a:ext>
              </a:extLst>
            </p:cNvPr>
            <p:cNvSpPr txBox="1"/>
            <p:nvPr/>
          </p:nvSpPr>
          <p:spPr>
            <a:xfrm>
              <a:off x="6033607" y="1240646"/>
              <a:ext cx="2069694" cy="4148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6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(2) Federated Access to the</a:t>
              </a:r>
            </a:p>
            <a:p>
              <a:r>
                <a:rPr lang="en-GB" sz="6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data discovery services</a:t>
              </a: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91333D0C-F9F4-654D-88FF-916165737D77}"/>
              </a:ext>
            </a:extLst>
          </p:cNvPr>
          <p:cNvGrpSpPr/>
          <p:nvPr/>
        </p:nvGrpSpPr>
        <p:grpSpPr>
          <a:xfrm>
            <a:off x="2034545" y="989219"/>
            <a:ext cx="5099787" cy="2329945"/>
            <a:chOff x="772186" y="1104961"/>
            <a:chExt cx="7636876" cy="3489068"/>
          </a:xfrm>
        </p:grpSpPr>
        <p:cxnSp>
          <p:nvCxnSpPr>
            <p:cNvPr id="63" name="Elbow Connector 62">
              <a:extLst>
                <a:ext uri="{FF2B5EF4-FFF2-40B4-BE49-F238E27FC236}">
                  <a16:creationId xmlns:a16="http://schemas.microsoft.com/office/drawing/2014/main" id="{96CF9146-EF5A-E24B-AFF9-C05074039BE1}"/>
                </a:ext>
              </a:extLst>
            </p:cNvPr>
            <p:cNvCxnSpPr>
              <a:cxnSpLocks/>
              <a:stCxn id="57" idx="0"/>
              <a:endCxn id="33" idx="0"/>
            </p:cNvCxnSpPr>
            <p:nvPr/>
          </p:nvCxnSpPr>
          <p:spPr>
            <a:xfrm rot="16200000" flipH="1" flipV="1">
              <a:off x="2944859" y="-870174"/>
              <a:ext cx="3291530" cy="7636876"/>
            </a:xfrm>
            <a:prstGeom prst="bentConnector3">
              <a:avLst>
                <a:gd name="adj1" fmla="val -6945"/>
              </a:avLst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8B85E955-E849-F445-8F1E-AA2CEE4E3A8E}"/>
                </a:ext>
              </a:extLst>
            </p:cNvPr>
            <p:cNvSpPr txBox="1"/>
            <p:nvPr/>
          </p:nvSpPr>
          <p:spPr>
            <a:xfrm>
              <a:off x="786833" y="1104961"/>
              <a:ext cx="2069695" cy="4148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6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(3) Federated Access to the</a:t>
              </a:r>
            </a:p>
            <a:p>
              <a:r>
                <a:rPr lang="en-GB" sz="6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data providers</a:t>
              </a: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3E5A6B8C-0155-0344-95AB-F86F016519F6}"/>
              </a:ext>
            </a:extLst>
          </p:cNvPr>
          <p:cNvGrpSpPr/>
          <p:nvPr/>
        </p:nvGrpSpPr>
        <p:grpSpPr>
          <a:xfrm>
            <a:off x="2289327" y="3293525"/>
            <a:ext cx="1044687" cy="184666"/>
            <a:chOff x="2289327" y="3293525"/>
            <a:chExt cx="1044687" cy="184666"/>
          </a:xfrm>
        </p:grpSpPr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D8C1CFBC-2224-964C-B12C-DC706DA929C0}"/>
                </a:ext>
              </a:extLst>
            </p:cNvPr>
            <p:cNvSpPr txBox="1"/>
            <p:nvPr/>
          </p:nvSpPr>
          <p:spPr>
            <a:xfrm>
              <a:off x="2305429" y="3293525"/>
              <a:ext cx="1028585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(4) Authorization</a:t>
              </a:r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7512BFD4-1027-8646-A7E8-96DA51AF6DAA}"/>
                </a:ext>
              </a:extLst>
            </p:cNvPr>
            <p:cNvSpPr/>
            <p:nvPr/>
          </p:nvSpPr>
          <p:spPr>
            <a:xfrm>
              <a:off x="2289327" y="3356257"/>
              <a:ext cx="60352" cy="60352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600"/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3BA0F4BE-5BA7-C44F-8645-7CD521D405F3}"/>
              </a:ext>
            </a:extLst>
          </p:cNvPr>
          <p:cNvGrpSpPr/>
          <p:nvPr/>
        </p:nvGrpSpPr>
        <p:grpSpPr>
          <a:xfrm>
            <a:off x="2215548" y="3569848"/>
            <a:ext cx="866287" cy="184666"/>
            <a:chOff x="2215548" y="3569848"/>
            <a:chExt cx="866287" cy="184666"/>
          </a:xfrm>
        </p:grpSpPr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B8158DE6-D957-2B43-90BE-6A961F7D82DB}"/>
                </a:ext>
              </a:extLst>
            </p:cNvPr>
            <p:cNvSpPr txBox="1"/>
            <p:nvPr/>
          </p:nvSpPr>
          <p:spPr>
            <a:xfrm>
              <a:off x="2222658" y="3569848"/>
              <a:ext cx="859177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(6) Accounting</a:t>
              </a:r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F0453A48-3039-144B-A423-52092B04788B}"/>
                </a:ext>
              </a:extLst>
            </p:cNvPr>
            <p:cNvSpPr/>
            <p:nvPr/>
          </p:nvSpPr>
          <p:spPr>
            <a:xfrm>
              <a:off x="2215548" y="3570581"/>
              <a:ext cx="60352" cy="60352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600"/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427460E4-1605-604F-BB53-7A8E16CF2224}"/>
              </a:ext>
            </a:extLst>
          </p:cNvPr>
          <p:cNvGrpSpPr/>
          <p:nvPr/>
        </p:nvGrpSpPr>
        <p:grpSpPr>
          <a:xfrm>
            <a:off x="2291931" y="1496558"/>
            <a:ext cx="4643217" cy="2092406"/>
            <a:chOff x="2291931" y="1496558"/>
            <a:chExt cx="4643217" cy="2092406"/>
          </a:xfrm>
        </p:grpSpPr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3D0858C7-190F-B745-9B80-3F490182528D}"/>
                </a:ext>
              </a:extLst>
            </p:cNvPr>
            <p:cNvSpPr txBox="1"/>
            <p:nvPr/>
          </p:nvSpPr>
          <p:spPr>
            <a:xfrm>
              <a:off x="2308113" y="3404298"/>
              <a:ext cx="1376302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(5) Data Provisioning</a:t>
              </a:r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29FA8CB9-F782-1941-A76C-0762A7F78A4B}"/>
                </a:ext>
              </a:extLst>
            </p:cNvPr>
            <p:cNvSpPr/>
            <p:nvPr/>
          </p:nvSpPr>
          <p:spPr>
            <a:xfrm>
              <a:off x="2291931" y="3469478"/>
              <a:ext cx="60352" cy="60352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600"/>
            </a:p>
          </p:txBody>
        </p: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AA390E46-FDBB-DE4E-B250-EBDCBD0AAA4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44091" y="1496558"/>
              <a:ext cx="3591057" cy="2008642"/>
            </a:xfrm>
            <a:prstGeom prst="straightConnector1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9" name="Title 1">
            <a:extLst>
              <a:ext uri="{FF2B5EF4-FFF2-40B4-BE49-F238E27FC236}">
                <a16:creationId xmlns:a16="http://schemas.microsoft.com/office/drawing/2014/main" id="{F3B471A2-D954-2946-91CE-D3679E1BB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086" y="179927"/>
            <a:ext cx="7174846" cy="369332"/>
          </a:xfrm>
        </p:spPr>
        <p:txBody>
          <a:bodyPr/>
          <a:lstStyle/>
          <a:p>
            <a:r>
              <a:rPr lang="en-US" sz="1800" dirty="0"/>
              <a:t>Federated Access – An example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975474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itle 1">
            <a:extLst>
              <a:ext uri="{FF2B5EF4-FFF2-40B4-BE49-F238E27FC236}">
                <a16:creationId xmlns:a16="http://schemas.microsoft.com/office/drawing/2014/main" id="{F3B471A2-D954-2946-91CE-D3679E1BB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086" y="179927"/>
            <a:ext cx="7174846" cy="369332"/>
          </a:xfrm>
        </p:spPr>
        <p:txBody>
          <a:bodyPr/>
          <a:lstStyle/>
          <a:p>
            <a:r>
              <a:rPr lang="en-US" sz="1800" dirty="0"/>
              <a:t>Preliminary White Paper TOC</a:t>
            </a:r>
            <a:endParaRPr lang="en-GB" sz="1800" dirty="0"/>
          </a:p>
        </p:txBody>
      </p:sp>
      <p:sp>
        <p:nvSpPr>
          <p:cNvPr id="74" name="Rounded Rectangle 73">
            <a:extLst>
              <a:ext uri="{FF2B5EF4-FFF2-40B4-BE49-F238E27FC236}">
                <a16:creationId xmlns:a16="http://schemas.microsoft.com/office/drawing/2014/main" id="{2E2CE5C7-2F0D-BA46-868E-31EBBF7A6DFC}"/>
              </a:ext>
            </a:extLst>
          </p:cNvPr>
          <p:cNvSpPr/>
          <p:nvPr/>
        </p:nvSpPr>
        <p:spPr>
          <a:xfrm>
            <a:off x="239953" y="1986713"/>
            <a:ext cx="8664099" cy="2107305"/>
          </a:xfrm>
          <a:prstGeom prst="roundRect">
            <a:avLst>
              <a:gd name="adj" fmla="val 2923"/>
            </a:avLst>
          </a:prstGeom>
          <a:solidFill>
            <a:schemeClr val="accent1">
              <a:alpha val="1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GB" b="1" dirty="0">
                <a:solidFill>
                  <a:schemeClr val="bg2">
                    <a:lumMod val="75000"/>
                  </a:schemeClr>
                </a:solidFill>
              </a:rPr>
              <a:t>Use cases sections</a:t>
            </a:r>
          </a:p>
        </p:txBody>
      </p:sp>
      <p:sp>
        <p:nvSpPr>
          <p:cNvPr id="75" name="Rounded Rectangle 74">
            <a:extLst>
              <a:ext uri="{FF2B5EF4-FFF2-40B4-BE49-F238E27FC236}">
                <a16:creationId xmlns:a16="http://schemas.microsoft.com/office/drawing/2014/main" id="{8152A850-DFEB-8342-A668-41D3903B29EA}"/>
              </a:ext>
            </a:extLst>
          </p:cNvPr>
          <p:cNvSpPr/>
          <p:nvPr/>
        </p:nvSpPr>
        <p:spPr>
          <a:xfrm>
            <a:off x="239953" y="923732"/>
            <a:ext cx="8664099" cy="957023"/>
          </a:xfrm>
          <a:prstGeom prst="roundRect">
            <a:avLst>
              <a:gd name="adj" fmla="val 6141"/>
            </a:avLst>
          </a:prstGeom>
          <a:solidFill>
            <a:schemeClr val="accent1">
              <a:alpha val="1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GB" b="1" dirty="0">
                <a:solidFill>
                  <a:schemeClr val="bg2">
                    <a:lumMod val="75000"/>
                  </a:schemeClr>
                </a:solidFill>
              </a:rPr>
              <a:t>Standard sections</a:t>
            </a:r>
          </a:p>
        </p:txBody>
      </p:sp>
      <p:sp>
        <p:nvSpPr>
          <p:cNvPr id="76" name="Content Placeholder 2">
            <a:extLst>
              <a:ext uri="{FF2B5EF4-FFF2-40B4-BE49-F238E27FC236}">
                <a16:creationId xmlns:a16="http://schemas.microsoft.com/office/drawing/2014/main" id="{51EC8553-502E-4242-B86E-A6D1FB7862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000" y="1995902"/>
            <a:ext cx="8748000" cy="2446790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(candidate) Accessibility and Discoverability use cases for federated access to EO data and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1093788" lvl="1" indent="-285750">
              <a:buFont typeface="Arial" panose="020B0604020202020204" pitchFamily="34" charset="0"/>
              <a:buChar char="•"/>
            </a:pPr>
            <a:r>
              <a:rPr lang="en-US" sz="1200" dirty="0"/>
              <a:t>Single login</a:t>
            </a:r>
          </a:p>
          <a:p>
            <a:pPr marL="1093788" lvl="1" indent="-285750">
              <a:buFont typeface="Arial" panose="020B0604020202020204" pitchFamily="34" charset="0"/>
              <a:buChar char="•"/>
            </a:pPr>
            <a:r>
              <a:rPr lang="en-US" sz="1200" dirty="0"/>
              <a:t>Easy access to the data discovery services</a:t>
            </a:r>
          </a:p>
          <a:p>
            <a:pPr marL="1093788" lvl="1" indent="-285750">
              <a:buFont typeface="Arial" panose="020B0604020202020204" pitchFamily="34" charset="0"/>
              <a:buChar char="•"/>
            </a:pPr>
            <a:r>
              <a:rPr lang="en-US" sz="1200" dirty="0"/>
              <a:t>Authorization</a:t>
            </a:r>
          </a:p>
          <a:p>
            <a:pPr marL="1093788" lvl="1" indent="-285750">
              <a:buFont typeface="Arial" panose="020B0604020202020204" pitchFamily="34" charset="0"/>
              <a:buChar char="•"/>
            </a:pPr>
            <a:r>
              <a:rPr lang="en-US" sz="1200" dirty="0"/>
              <a:t>Easy access to available EO data and EO services </a:t>
            </a:r>
          </a:p>
          <a:p>
            <a:pPr marL="1093788" lvl="1" indent="-285750">
              <a:buFont typeface="Arial" panose="020B0604020202020204" pitchFamily="34" charset="0"/>
              <a:buChar char="•"/>
            </a:pPr>
            <a:r>
              <a:rPr lang="en-US" sz="1200" dirty="0"/>
              <a:t>…other use cases from the partners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59567EA9-6446-624C-B71D-F4CAE352F211}"/>
              </a:ext>
            </a:extLst>
          </p:cNvPr>
          <p:cNvSpPr txBox="1"/>
          <p:nvPr/>
        </p:nvSpPr>
        <p:spPr>
          <a:xfrm>
            <a:off x="218975" y="923733"/>
            <a:ext cx="8706050" cy="95702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85750" marR="0" indent="-285750" defTabSz="914400" eaLnBrk="1" latinLnBrk="0" hangingPunct="1">
              <a:lnSpc>
                <a:spcPct val="119000"/>
              </a:lnSpc>
              <a:spcBef>
                <a:spcPct val="20000"/>
              </a:spcBef>
              <a:buClr>
                <a:srgbClr val="0098DB"/>
              </a:buClr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bg2"/>
                </a:solidFill>
                <a:latin typeface="+mn-lt"/>
              </a:defRPr>
            </a:lvl1pPr>
            <a:lvl2pPr marL="1093788" marR="0" lvl="1" indent="-285750" defTabSz="914400" eaLnBrk="1" latinLnBrk="0" hangingPunct="1">
              <a:lnSpc>
                <a:spcPct val="119000"/>
              </a:lnSpc>
              <a:spcBef>
                <a:spcPct val="20000"/>
              </a:spcBef>
              <a:buClr>
                <a:srgbClr val="0098DB"/>
              </a:buClr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bg2"/>
                </a:solidFill>
                <a:latin typeface="+mn-lt"/>
              </a:defRPr>
            </a:lvl2pPr>
            <a:lvl3pPr marL="1406525" marR="0" indent="0" defTabSz="914400" eaLnBrk="1" latinLnBrk="0" hangingPunct="1">
              <a:lnSpc>
                <a:spcPct val="119000"/>
              </a:lnSpc>
              <a:spcBef>
                <a:spcPct val="20000"/>
              </a:spcBef>
              <a:buClr>
                <a:srgbClr val="0098DB"/>
              </a:buClr>
              <a:buSzTx/>
              <a:buFont typeface="+mj-lt"/>
              <a:buNone/>
              <a:tabLst/>
              <a:defRPr sz="1600">
                <a:solidFill>
                  <a:schemeClr val="bg2"/>
                </a:solidFill>
                <a:latin typeface="+mn-lt"/>
              </a:defRPr>
            </a:lvl3pPr>
            <a:lvl4pPr marL="2005013" marR="0" indent="0" defTabSz="914400" eaLnBrk="1" latinLnBrk="0" hangingPunct="1">
              <a:lnSpc>
                <a:spcPct val="119000"/>
              </a:lnSpc>
              <a:spcBef>
                <a:spcPct val="20000"/>
              </a:spcBef>
              <a:buClr>
                <a:srgbClr val="0098DB"/>
              </a:buClr>
              <a:buSzTx/>
              <a:buFont typeface="+mj-lt"/>
              <a:buNone/>
              <a:tabLst/>
              <a:defRPr sz="1600">
                <a:solidFill>
                  <a:schemeClr val="bg2"/>
                </a:solidFill>
                <a:latin typeface="+mn-lt"/>
              </a:defRPr>
            </a:lvl4pPr>
            <a:lvl5pPr marL="2603500" marR="0" indent="0" defTabSz="914400" eaLnBrk="1" latinLnBrk="0" hangingPunct="1">
              <a:lnSpc>
                <a:spcPct val="119000"/>
              </a:lnSpc>
              <a:spcBef>
                <a:spcPct val="20000"/>
              </a:spcBef>
              <a:buClr>
                <a:srgbClr val="0098DB"/>
              </a:buClr>
              <a:buSzTx/>
              <a:buFont typeface="+mj-lt"/>
              <a:buNone/>
              <a:tabLst/>
              <a:defRPr sz="1600">
                <a:solidFill>
                  <a:schemeClr val="bg2"/>
                </a:solidFill>
                <a:latin typeface="+mn-lt"/>
              </a:defRPr>
            </a:lvl5pPr>
            <a:lvl6pPr marL="3479800" indent="-419100" fontAlgn="base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6pPr>
            <a:lvl7pPr marL="3937000" indent="-419100" fontAlgn="base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7pPr>
            <a:lvl8pPr marL="4394200" indent="-419100" fontAlgn="base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8pPr>
            <a:lvl9pPr marL="4851400" indent="-419100" fontAlgn="base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r>
              <a:rPr lang="en-US" dirty="0"/>
              <a:t>Document audience definition</a:t>
            </a:r>
          </a:p>
          <a:p>
            <a:r>
              <a:rPr lang="en-US" dirty="0"/>
              <a:t>Background</a:t>
            </a:r>
          </a:p>
          <a:p>
            <a:r>
              <a:rPr lang="en-US" dirty="0"/>
              <a:t>Scope </a:t>
            </a:r>
          </a:p>
          <a:p>
            <a:r>
              <a:rPr lang="en-US" dirty="0"/>
              <a:t>Rationale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3049B66B-9051-5947-9B90-8DED7810B980}"/>
              </a:ext>
            </a:extLst>
          </p:cNvPr>
          <p:cNvSpPr/>
          <p:nvPr/>
        </p:nvSpPr>
        <p:spPr>
          <a:xfrm>
            <a:off x="143086" y="770949"/>
            <a:ext cx="8844867" cy="3533196"/>
          </a:xfrm>
          <a:prstGeom prst="roundRect">
            <a:avLst>
              <a:gd name="adj" fmla="val 3906"/>
            </a:avLst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0293761E-4E73-434C-9C39-100D65F124D8}"/>
              </a:ext>
            </a:extLst>
          </p:cNvPr>
          <p:cNvSpPr txBox="1"/>
          <p:nvPr/>
        </p:nvSpPr>
        <p:spPr>
          <a:xfrm>
            <a:off x="239954" y="1998145"/>
            <a:ext cx="86640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! Technology agnostic document !</a:t>
            </a:r>
          </a:p>
          <a:p>
            <a:pPr algn="ctr"/>
            <a:endParaRPr lang="en-GB" b="1" dirty="0">
              <a:solidFill>
                <a:srgbClr val="FF0000"/>
              </a:solidFill>
            </a:endParaRPr>
          </a:p>
          <a:p>
            <a:pPr algn="ctr"/>
            <a:r>
              <a:rPr lang="en-GB" sz="1400" dirty="0">
                <a:solidFill>
                  <a:srgbClr val="FF0000"/>
                </a:solidFill>
              </a:rPr>
              <a:t>The white paper aims at showing how federated identity management principles and </a:t>
            </a:r>
          </a:p>
          <a:p>
            <a:pPr algn="ctr"/>
            <a:r>
              <a:rPr lang="en-GB" sz="1400" dirty="0">
                <a:solidFill>
                  <a:srgbClr val="FF0000"/>
                </a:solidFill>
              </a:rPr>
              <a:t>best practices could support the </a:t>
            </a:r>
            <a:r>
              <a:rPr lang="en-GB" sz="1400" dirty="0" smtClean="0">
                <a:solidFill>
                  <a:srgbClr val="FF0000"/>
                </a:solidFill>
              </a:rPr>
              <a:t>mentioned </a:t>
            </a:r>
            <a:r>
              <a:rPr lang="en-GB" sz="1400" dirty="0">
                <a:solidFill>
                  <a:srgbClr val="FF0000"/>
                </a:solidFill>
              </a:rPr>
              <a:t>use cases</a:t>
            </a:r>
          </a:p>
        </p:txBody>
      </p:sp>
    </p:spTree>
    <p:extLst>
      <p:ext uri="{BB962C8B-B14F-4D97-AF65-F5344CB8AC3E}">
        <p14:creationId xmlns:p14="http://schemas.microsoft.com/office/powerpoint/2010/main" val="756850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000"/>
                                        <p:tgtEl>
                                          <p:spTgt spid="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000"/>
                                        <p:tgtEl>
                                          <p:spTgt spid="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1000"/>
                                        <p:tgtEl>
                                          <p:spTgt spid="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1000"/>
                                        <p:tgtEl>
                                          <p:spTgt spid="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20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2000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2000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75" grpId="0" animBg="1"/>
      <p:bldP spid="76" grpId="0" uiExpand="1" build="p"/>
      <p:bldP spid="78" grpId="0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2A795C0F-D451-4342-AB99-BC45305848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422" y="360009"/>
            <a:ext cx="2979156" cy="410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623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sa presentation">
  <a:themeElements>
    <a:clrScheme name="Esa presentation 7">
      <a:dk1>
        <a:srgbClr val="000000"/>
      </a:dk1>
      <a:lt1>
        <a:srgbClr val="FFFFFF"/>
      </a:lt1>
      <a:dk2>
        <a:srgbClr val="747678"/>
      </a:dk2>
      <a:lt2>
        <a:srgbClr val="4D4F53"/>
      </a:lt2>
      <a:accent1>
        <a:srgbClr val="0098DB"/>
      </a:accent1>
      <a:accent2>
        <a:srgbClr val="D5D6D2"/>
      </a:accent2>
      <a:accent3>
        <a:srgbClr val="FFFFFF"/>
      </a:accent3>
      <a:accent4>
        <a:srgbClr val="000000"/>
      </a:accent4>
      <a:accent5>
        <a:srgbClr val="AACAEA"/>
      </a:accent5>
      <a:accent6>
        <a:srgbClr val="C1C2BE"/>
      </a:accent6>
      <a:hlink>
        <a:srgbClr val="8B8D8E"/>
      </a:hlink>
      <a:folHlink>
        <a:srgbClr val="9A9B9C"/>
      </a:folHlink>
    </a:clrScheme>
    <a:fontScheme name="Esa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SA Presentation 16-9.potx" id="{625F8AEC-1CDE-415D-B0E3-F5C995E29248}" vid="{7620660D-6BA5-4224-AA6E-849C46B07D63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95F947CC68284A92DD76895F95485E" ma:contentTypeVersion="" ma:contentTypeDescription="Create a new document." ma:contentTypeScope="" ma:versionID="d2f7bac1cc6cefe942785cfbb8bae163">
  <xsd:schema xmlns:xsd="http://www.w3.org/2001/XMLSchema" xmlns:xs="http://www.w3.org/2001/XMLSchema" xmlns:p="http://schemas.microsoft.com/office/2006/metadata/properties" xmlns:ns2="f2760952-b3bb-408f-ace6-eb1e07642b86" targetNamespace="http://schemas.microsoft.com/office/2006/metadata/properties" ma:root="true" ma:fieldsID="70e6d848e258403642b2016fccd44a87" ns2:_="">
    <xsd:import namespace="f2760952-b3bb-408f-ace6-eb1e07642b8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760952-b3bb-408f-ace6-eb1e07642b8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description="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48D79E0-F545-4A75-B39D-7B8AF1D9BA8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D587E21-31CA-408E-A5B1-4B7F0D8D9C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760952-b3bb-408f-ace6-eb1e07642b8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E22279E-2C4C-4C93-8498-455A58D1433E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f2760952-b3bb-408f-ace6-eb1e07642b86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Esa presentation</Template>
  <TotalTime>0</TotalTime>
  <Words>332</Words>
  <Application>Microsoft Office PowerPoint</Application>
  <PresentationFormat>On-screen Show (16:9)</PresentationFormat>
  <Paragraphs>108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Verdana</vt:lpstr>
      <vt:lpstr>Esa presentation</vt:lpstr>
      <vt:lpstr>PowerPoint Presentation</vt:lpstr>
      <vt:lpstr>Summary</vt:lpstr>
      <vt:lpstr>Current data access scenario</vt:lpstr>
      <vt:lpstr>Use cases – identification and definition (1/2)</vt:lpstr>
      <vt:lpstr>Use cases – identification and definition (2/2)</vt:lpstr>
      <vt:lpstr>Federated Access – An example</vt:lpstr>
      <vt:lpstr>Preliminary White Paper TOC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TITLE OF PRESENTATION</dc:subject>
  <dc:creator>Marco Leonardi</dc:creator>
  <cp:keywords/>
  <dc:description/>
  <cp:lastModifiedBy>Damiano Guerrucci</cp:lastModifiedBy>
  <cp:revision>30</cp:revision>
  <cp:lastPrinted>2008-08-26T16:26:23Z</cp:lastPrinted>
  <dcterms:created xsi:type="dcterms:W3CDTF">2019-03-20T10:42:09Z</dcterms:created>
  <dcterms:modified xsi:type="dcterms:W3CDTF">2019-04-30T14:31:32Z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Title">
    <vt:lpwstr>TITLE OF PRESENTATION</vt:lpwstr>
  </property>
  <property fmtid="{D5CDD505-2E9C-101B-9397-08002B2CF9AE}" pid="3" name="PSubtitle">
    <vt:lpwstr>TITLE OF PRESENTATION</vt:lpwstr>
  </property>
  <property fmtid="{D5CDD505-2E9C-101B-9397-08002B2CF9AE}" pid="4" name="PAuthor">
    <vt:lpwstr> </vt:lpwstr>
  </property>
  <property fmtid="{D5CDD505-2E9C-101B-9397-08002B2CF9AE}" pid="5" name="PPlace">
    <vt:lpwstr/>
  </property>
  <property fmtid="{D5CDD505-2E9C-101B-9397-08002B2CF9AE}" pid="6" name="PDate">
    <vt:lpwstr>DD/MM/YYYY</vt:lpwstr>
  </property>
  <property fmtid="{D5CDD505-2E9C-101B-9397-08002B2CF9AE}" pid="7" name="PProgramme">
    <vt:lpwstr/>
  </property>
  <property fmtid="{D5CDD505-2E9C-101B-9397-08002B2CF9AE}" pid="8" name="PEmail">
    <vt:lpwstr/>
  </property>
  <property fmtid="{D5CDD505-2E9C-101B-9397-08002B2CF9AE}" pid="9" name="PClassification">
    <vt:lpwstr>ESA UNCLASSIFIED – For Official Use</vt:lpwstr>
  </property>
  <property fmtid="{D5CDD505-2E9C-101B-9397-08002B2CF9AE}" pid="10" name="POptionButton1">
    <vt:bool>true</vt:bool>
  </property>
  <property fmtid="{D5CDD505-2E9C-101B-9397-08002B2CF9AE}" pid="11" name="POptionButton2">
    <vt:bool>false</vt:bool>
  </property>
  <property fmtid="{D5CDD505-2E9C-101B-9397-08002B2CF9AE}" pid="12" name="ESAVersion">
    <vt:lpwstr>5GV2.0</vt:lpwstr>
  </property>
  <property fmtid="{D5CDD505-2E9C-101B-9397-08002B2CF9AE}" pid="13" name="ShowESADialog1">
    <vt:bool>true</vt:bool>
  </property>
  <property fmtid="{D5CDD505-2E9C-101B-9397-08002B2CF9AE}" pid="14" name="ContentTypeId">
    <vt:lpwstr>0x0101008995F947CC68284A92DD76895F95485E</vt:lpwstr>
  </property>
  <property fmtid="{D5CDD505-2E9C-101B-9397-08002B2CF9AE}" pid="15" name="Document Type">
    <vt:lpwstr>HO - Handout / Presentation</vt:lpwstr>
  </property>
  <property fmtid="{D5CDD505-2E9C-101B-9397-08002B2CF9AE}" pid="16" name="Reference">
    <vt:lpwstr/>
  </property>
  <property fmtid="{D5CDD505-2E9C-101B-9397-08002B2CF9AE}" pid="17" name="Classification">
    <vt:lpwstr>ESA UNCLASSIFIED - For Official Use</vt:lpwstr>
  </property>
  <property fmtid="{D5CDD505-2E9C-101B-9397-08002B2CF9AE}" pid="18" name="Classification Caveat">
    <vt:lpwstr/>
  </property>
  <property fmtid="{D5CDD505-2E9C-101B-9397-08002B2CF9AE}" pid="19" name="Status">
    <vt:lpwstr/>
  </property>
  <property fmtid="{D5CDD505-2E9C-101B-9397-08002B2CF9AE}" pid="20" name="bmsSiteName">
    <vt:lpwstr/>
  </property>
  <property fmtid="{D5CDD505-2E9C-101B-9397-08002B2CF9AE}" pid="21" name="Originating Organisation">
    <vt:lpwstr/>
  </property>
  <property fmtid="{D5CDD505-2E9C-101B-9397-08002B2CF9AE}" pid="22" name="Distribution">
    <vt:lpwstr/>
  </property>
  <property fmtid="{D5CDD505-2E9C-101B-9397-08002B2CF9AE}" pid="23" name="bmsSitename2">
    <vt:lpwstr/>
  </property>
  <property fmtid="{D5CDD505-2E9C-101B-9397-08002B2CF9AE}" pid="24" name="bmsAddress">
    <vt:lpwstr/>
  </property>
  <property fmtid="{D5CDD505-2E9C-101B-9397-08002B2CF9AE}" pid="25" name="bmsPlace">
    <vt:lpwstr/>
  </property>
  <property fmtid="{D5CDD505-2E9C-101B-9397-08002B2CF9AE}" pid="26" name="bmsPhoneFax">
    <vt:lpwstr/>
  </property>
  <property fmtid="{D5CDD505-2E9C-101B-9397-08002B2CF9AE}" pid="27" name="Issue">
    <vt:i4>0</vt:i4>
  </property>
  <property fmtid="{D5CDD505-2E9C-101B-9397-08002B2CF9AE}" pid="28" name="Revision">
    <vt:i4>0</vt:i4>
  </property>
</Properties>
</file>