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60" r:id="rId2"/>
    <p:sldId id="506" r:id="rId3"/>
    <p:sldId id="544" r:id="rId4"/>
    <p:sldId id="541" r:id="rId5"/>
    <p:sldId id="525" r:id="rId6"/>
    <p:sldId id="542" r:id="rId7"/>
    <p:sldId id="523" r:id="rId8"/>
    <p:sldId id="537" r:id="rId9"/>
    <p:sldId id="538" r:id="rId10"/>
    <p:sldId id="539" r:id="rId11"/>
    <p:sldId id="528" r:id="rId12"/>
    <p:sldId id="529" r:id="rId13"/>
    <p:sldId id="530" r:id="rId14"/>
    <p:sldId id="531" r:id="rId15"/>
    <p:sldId id="533" r:id="rId16"/>
    <p:sldId id="534" r:id="rId17"/>
    <p:sldId id="535" r:id="rId18"/>
    <p:sldId id="543"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00"/>
    <a:srgbClr val="3D80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2015" autoAdjust="0"/>
  </p:normalViewPr>
  <p:slideViewPr>
    <p:cSldViewPr snapToGrid="0" snapToObjects="1">
      <p:cViewPr varScale="1">
        <p:scale>
          <a:sx n="86" d="100"/>
          <a:sy n="86" d="100"/>
        </p:scale>
        <p:origin x="186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9" d="100"/>
        <a:sy n="119" d="100"/>
      </p:scale>
      <p:origin x="0" y="0"/>
    </p:cViewPr>
  </p:sorterViewPr>
  <p:notesViewPr>
    <p:cSldViewPr snapToGrid="0" snapToObjects="1">
      <p:cViewPr>
        <p:scale>
          <a:sx n="110" d="100"/>
          <a:sy n="110" d="100"/>
        </p:scale>
        <p:origin x="-1608"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F4AD60-3A0E-4843-858D-8F4B62D350FE}" type="datetimeFigureOut">
              <a:rPr lang="en-US" smtClean="0"/>
              <a:pPr/>
              <a:t>4/29/19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91C5A2-2ECC-2543-A859-F9A5E5E4D005}" type="slidenum">
              <a:rPr lang="en-US" smtClean="0"/>
              <a:pPr/>
              <a:t>‹#›</a:t>
            </a:fld>
            <a:endParaRPr lang="en-US"/>
          </a:p>
        </p:txBody>
      </p:sp>
    </p:spTree>
    <p:extLst>
      <p:ext uri="{BB962C8B-B14F-4D97-AF65-F5344CB8AC3E}">
        <p14:creationId xmlns:p14="http://schemas.microsoft.com/office/powerpoint/2010/main" val="3252519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4/29/19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dirty="0"/>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Products to be clipped are currently limited to most</a:t>
            </a:r>
            <a:r>
              <a:rPr lang="en-US" baseline="0" dirty="0"/>
              <a:t> EO datasets, for example MODIS products MOD11A2 – land surface temperature.</a:t>
            </a:r>
          </a:p>
          <a:p>
            <a:endParaRPr lang="en-US" baseline="0" dirty="0"/>
          </a:p>
          <a:p>
            <a:r>
              <a:rPr lang="en-US" baseline="0" dirty="0"/>
              <a:t>Clipping polygons can be loaded from </a:t>
            </a:r>
            <a:r>
              <a:rPr lang="en-US" baseline="0" dirty="0" err="1"/>
              <a:t>shapefile</a:t>
            </a:r>
            <a:r>
              <a:rPr lang="en-US" baseline="0" dirty="0"/>
              <a:t> (in a zip file), or </a:t>
            </a:r>
            <a:r>
              <a:rPr lang="en-US" baseline="0" dirty="0" err="1"/>
              <a:t>geojson</a:t>
            </a:r>
            <a:r>
              <a:rPr lang="en-US" baseline="0" dirty="0"/>
              <a:t> in a file.  Once loaded, one polygon can be selected and used for spatial constraints. Other options can be free-hand drawing or select a country from the country map layer.</a:t>
            </a:r>
          </a:p>
          <a:p>
            <a:endParaRPr lang="en-US" baseline="0" dirty="0"/>
          </a:p>
          <a:p>
            <a:r>
              <a:rPr lang="en-US" baseline="0" dirty="0"/>
              <a:t>The lower picture shows the complete list of currently supported products for clipping by polygons. The products may be expanded as the project progresses.</a:t>
            </a:r>
          </a:p>
          <a:p>
            <a:pPr>
              <a:buFontTx/>
              <a:buChar char="-"/>
            </a:pP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Acquisition types – “</a:t>
            </a:r>
            <a:r>
              <a:rPr lang="en-US" sz="1200" kern="1200" baseline="0" dirty="0">
                <a:solidFill>
                  <a:schemeClr val="tx1"/>
                </a:solidFill>
                <a:latin typeface="+mn-lt"/>
                <a:ea typeface="ＭＳ Ｐゴシック" pitchFamily="-106" charset="-128"/>
                <a:cs typeface="ＭＳ Ｐゴシック" pitchFamily="-106" charset="-128"/>
              </a:rPr>
              <a:t>to identify more easily </a:t>
            </a:r>
            <a:r>
              <a:rPr lang="en-US" sz="1200" kern="1200" baseline="0" dirty="0" err="1">
                <a:solidFill>
                  <a:schemeClr val="tx1"/>
                </a:solidFill>
                <a:latin typeface="+mn-lt"/>
                <a:ea typeface="ＭＳ Ｐゴシック" pitchFamily="-106" charset="-128"/>
                <a:cs typeface="ＭＳ Ｐゴシック" pitchFamily="-106" charset="-128"/>
              </a:rPr>
              <a:t>modelled</a:t>
            </a:r>
            <a:r>
              <a:rPr lang="en-US" sz="1200" kern="1200" baseline="0" dirty="0">
                <a:solidFill>
                  <a:schemeClr val="tx1"/>
                </a:solidFill>
                <a:latin typeface="+mn-lt"/>
                <a:ea typeface="ＭＳ Ｐゴシック" pitchFamily="-106" charset="-128"/>
                <a:cs typeface="ＭＳ Ｐゴシック" pitchFamily="-106" charset="-128"/>
              </a:rPr>
              <a:t> only / eddy-covariance / field measurements / satellite-based / etc datasets (rather than from the names).”</a:t>
            </a:r>
          </a:p>
          <a:p>
            <a:r>
              <a:rPr lang="en-US" sz="1200" kern="1200" baseline="0" dirty="0">
                <a:solidFill>
                  <a:schemeClr val="tx1"/>
                </a:solidFill>
                <a:latin typeface="+mn-lt"/>
                <a:ea typeface="ＭＳ Ｐゴシック" pitchFamily="-106" charset="-128"/>
              </a:rPr>
              <a:t>Refined subject – </a:t>
            </a:r>
            <a:r>
              <a:rPr lang="en-US" sz="1200" kern="1200" baseline="0" dirty="0">
                <a:solidFill>
                  <a:schemeClr val="tx1"/>
                </a:solidFill>
                <a:latin typeface="+mn-lt"/>
                <a:ea typeface="ＭＳ Ｐゴシック" pitchFamily="-106" charset="-128"/>
                <a:cs typeface="ＭＳ Ｐゴシック" pitchFamily="-106" charset="-128"/>
              </a:rPr>
              <a:t>Add other tick boxes on the left for things like “isotopic composition”, “litter”, “nitrogen”, “concentration</a:t>
            </a:r>
            <a:r>
              <a:rPr lang="en-US" sz="1200" kern="1200" baseline="0" dirty="0">
                <a:solidFill>
                  <a:schemeClr val="tx1"/>
                </a:solidFill>
                <a:latin typeface="+mn-lt"/>
                <a:ea typeface="ＭＳ Ｐゴシック" pitchFamily="-106" charset="-128"/>
              </a:rPr>
              <a:t>”.</a:t>
            </a:r>
          </a:p>
          <a:p>
            <a:endParaRPr lang="en-US" sz="1200" kern="1200" baseline="0" dirty="0">
              <a:solidFill>
                <a:schemeClr val="tx1"/>
              </a:solidFill>
              <a:latin typeface="+mn-lt"/>
              <a:ea typeface="ＭＳ Ｐゴシック" pitchFamily="-106" charset="-128"/>
            </a:endParaRPr>
          </a:p>
          <a:p>
            <a:r>
              <a:rPr lang="en-US" sz="1200" kern="1200" baseline="0" dirty="0">
                <a:solidFill>
                  <a:schemeClr val="tx1"/>
                </a:solidFill>
                <a:latin typeface="+mn-lt"/>
                <a:ea typeface="ＭＳ Ｐゴシック" pitchFamily="-106" charset="-128"/>
              </a:rPr>
              <a:t>Products: we may work on adding support for products from ESA found through </a:t>
            </a:r>
            <a:r>
              <a:rPr lang="en-US" sz="1200" kern="1200" baseline="0" dirty="0" err="1">
                <a:solidFill>
                  <a:schemeClr val="tx1"/>
                </a:solidFill>
                <a:latin typeface="+mn-lt"/>
                <a:ea typeface="ＭＳ Ｐゴシック" pitchFamily="-106" charset="-128"/>
              </a:rPr>
              <a:t>FedEO</a:t>
            </a:r>
            <a:r>
              <a:rPr lang="en-US" sz="1200" kern="1200" baseline="0" dirty="0">
                <a:solidFill>
                  <a:schemeClr val="tx1"/>
                </a:solidFill>
                <a:latin typeface="+mn-lt"/>
                <a:ea typeface="ＭＳ Ｐゴシック" pitchFamily="-106" charset="-128"/>
              </a:rPr>
              <a:t>.</a:t>
            </a:r>
          </a:p>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CAMS</a:t>
            </a:r>
            <a:r>
              <a:rPr lang="en-US" baseline="0" dirty="0"/>
              <a:t> GHG (Copernicus Atmosphere Monitoring Service Greenhouse Gases)</a:t>
            </a:r>
          </a:p>
          <a:p>
            <a:r>
              <a:rPr lang="en-US" dirty="0"/>
              <a:t>GFED (Global Fire Emissions Database)</a:t>
            </a:r>
          </a:p>
          <a:p>
            <a:r>
              <a:rPr lang="en-US" dirty="0"/>
              <a:t>GIMMS3g NPP (Global Inventory Modeling and Mapping Studies Net Primary Productivity)</a:t>
            </a:r>
          </a:p>
          <a:p>
            <a:r>
              <a:rPr lang="en-US" dirty="0"/>
              <a:t>NCSCD (Northern Circumpolar Soil Carbon Database)</a:t>
            </a:r>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dirty="0"/>
              <a:t>Free quota of commercial </a:t>
            </a:r>
            <a:r>
              <a:rPr lang="en-US" dirty="0" err="1"/>
              <a:t>geocoding</a:t>
            </a:r>
            <a:r>
              <a:rPr lang="en-US" dirty="0"/>
              <a:t> Web services is limited, unless paid.</a:t>
            </a:r>
          </a:p>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12</a:t>
            </a:fld>
            <a:endParaRPr lang="en-US" dirty="0"/>
          </a:p>
        </p:txBody>
      </p:sp>
    </p:spTree>
    <p:extLst>
      <p:ext uri="{BB962C8B-B14F-4D97-AF65-F5344CB8AC3E}">
        <p14:creationId xmlns:p14="http://schemas.microsoft.com/office/powerpoint/2010/main" val="3420427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13</a:t>
            </a:fld>
            <a:endParaRPr lang="en-US" dirty="0"/>
          </a:p>
        </p:txBody>
      </p:sp>
    </p:spTree>
    <p:extLst>
      <p:ext uri="{BB962C8B-B14F-4D97-AF65-F5344CB8AC3E}">
        <p14:creationId xmlns:p14="http://schemas.microsoft.com/office/powerpoint/2010/main" val="310615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Exclude</a:t>
            </a:r>
            <a:r>
              <a:rPr lang="en-US" baseline="0" dirty="0"/>
              <a:t> the datasets that are global coverage:</a:t>
            </a:r>
          </a:p>
          <a:p>
            <a:pPr>
              <a:buFontTx/>
              <a:buChar char="-"/>
            </a:pPr>
            <a:r>
              <a:rPr lang="en-US" baseline="0" dirty="0"/>
              <a:t>A database is created and maintained by the Portal team to identify these are non-global datasets.</a:t>
            </a:r>
          </a:p>
          <a:p>
            <a:pPr>
              <a:buFontTx/>
              <a:buChar char="-"/>
            </a:pPr>
            <a:r>
              <a:rPr lang="en-US" baseline="0" dirty="0"/>
              <a:t>Neither CMR nor </a:t>
            </a:r>
            <a:r>
              <a:rPr lang="en-US" baseline="0" dirty="0" err="1"/>
              <a:t>FedEO</a:t>
            </a:r>
            <a:r>
              <a:rPr lang="en-US" baseline="0" dirty="0"/>
              <a:t> support the option to exclude global coverage. This has to be done in the locally </a:t>
            </a:r>
            <a:r>
              <a:rPr lang="en-US" baseline="0" dirty="0" err="1"/>
              <a:t>curated</a:t>
            </a:r>
            <a:r>
              <a:rPr lang="en-US" baseline="0" dirty="0"/>
              <a:t> catalogue.</a:t>
            </a:r>
          </a:p>
          <a:p>
            <a:pPr>
              <a:buFontTx/>
              <a:buChar char="-"/>
            </a:pPr>
            <a:r>
              <a:rPr lang="en-US" baseline="0" dirty="0"/>
              <a:t>The local database needs to be maintained </a:t>
            </a:r>
            <a:r>
              <a:rPr lang="en-US" baseline="0" dirty="0" err="1"/>
              <a:t>periocally</a:t>
            </a:r>
            <a:r>
              <a:rPr lang="en-US" baseline="0" dirty="0"/>
              <a:t>.</a:t>
            </a:r>
          </a:p>
          <a:p>
            <a:pPr>
              <a:buFontTx/>
              <a:buChar char="-"/>
            </a:pP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dirty="0">
              <a:latin typeface="Tahoma" pitchFamily="34" charset="0"/>
            </a:endParaRPr>
          </a:p>
        </p:txBody>
      </p:sp>
      <p:pic>
        <p:nvPicPr>
          <p:cNvPr id="7" name="Picture 2"/>
          <p:cNvPicPr>
            <a:picLocks noChangeAspect="1" noChangeArrowheads="1"/>
          </p:cNvPicPr>
          <p:nvPr userDrawn="1"/>
        </p:nvPicPr>
        <p:blipFill>
          <a:blip r:embed="rId3"/>
          <a:srcRect/>
          <a:stretch>
            <a:fillRect/>
          </a:stretch>
        </p:blipFill>
        <p:spPr bwMode="auto">
          <a:xfrm>
            <a:off x="7547813" y="0"/>
            <a:ext cx="1431680" cy="933450"/>
          </a:xfrm>
          <a:prstGeom prst="rect">
            <a:avLst/>
          </a:prstGeom>
          <a:noFill/>
          <a:ln w="12700">
            <a:noFill/>
            <a:miter lim="800000"/>
            <a:headEnd/>
            <a:tailEnd/>
          </a:ln>
        </p:spPr>
      </p:pic>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dirty="0"/>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pic>
        <p:nvPicPr>
          <p:cNvPr id="10" name="Picture 15" descr="NO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30" y="5763626"/>
            <a:ext cx="601042" cy="484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08" name="AutoShape 4" descr="Image result for NASA logo"/>
          <p:cNvSpPr>
            <a:spLocks noChangeAspect="1" noChangeArrowheads="1"/>
          </p:cNvSpPr>
          <p:nvPr userDrawn="1"/>
        </p:nvSpPr>
        <p:spPr bwMode="auto">
          <a:xfrm>
            <a:off x="155575" y="-731838"/>
            <a:ext cx="23622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2710" name="Picture 6" descr="NASA's meatball logo"/>
          <p:cNvPicPr>
            <a:picLocks noChangeAspect="1" noChangeArrowheads="1"/>
          </p:cNvPicPr>
          <p:nvPr userDrawn="1"/>
        </p:nvPicPr>
        <p:blipFill>
          <a:blip r:embed="rId5"/>
          <a:srcRect/>
          <a:stretch>
            <a:fillRect/>
          </a:stretch>
        </p:blipFill>
        <p:spPr bwMode="auto">
          <a:xfrm>
            <a:off x="818437" y="5638800"/>
            <a:ext cx="1212694" cy="780975"/>
          </a:xfrm>
          <a:prstGeom prst="rect">
            <a:avLst/>
          </a:prstGeom>
          <a:noFill/>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22991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dirty="0"/>
          </a:p>
        </p:txBody>
      </p:sp>
      <p:pic>
        <p:nvPicPr>
          <p:cNvPr id="10" name="Picture 34"/>
          <p:cNvPicPr>
            <a:picLocks noChangeAspect="1" noChangeArrowheads="1"/>
          </p:cNvPicPr>
          <p:nvPr userDrawn="1"/>
        </p:nvPicPr>
        <p:blipFill>
          <a:blip r:embed="rId5" cstate="print"/>
          <a:srcRect t="16208"/>
          <a:stretch>
            <a:fillRect/>
          </a:stretch>
        </p:blipFill>
        <p:spPr bwMode="auto">
          <a:xfrm>
            <a:off x="1" y="0"/>
            <a:ext cx="1375442" cy="690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Courier New"/>
        <a:buChar char="o"/>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Arial"/>
        <a:buChar char="•"/>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gipong/shp2geojson.js/blob/master/demo/10tnvillage.zi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744582" y="1304141"/>
            <a:ext cx="7795840" cy="2457575"/>
          </a:xfrm>
        </p:spPr>
        <p:txBody>
          <a:bodyPr/>
          <a:lstStyle/>
          <a:p>
            <a:pPr algn="ct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r>
              <a:rPr lang="en-US" sz="2400" dirty="0"/>
              <a:t> Carbon Data Portal Prototype (CARB-15): status and way forward discussion </a:t>
            </a:r>
            <a:br>
              <a:rPr lang="en-US" sz="2800" dirty="0"/>
            </a:br>
            <a:br>
              <a:rPr lang="en-US" sz="2800" dirty="0"/>
            </a:br>
            <a:r>
              <a:rPr lang="en-US" sz="1800" dirty="0"/>
              <a:t>Liping Di, Eugene Yu</a:t>
            </a:r>
            <a:br>
              <a:rPr lang="en-US" sz="1800" dirty="0"/>
            </a:br>
            <a:r>
              <a:rPr lang="en-US" sz="1800" dirty="0"/>
              <a:t>Center for Spatial Information Science and Systems</a:t>
            </a:r>
            <a:br>
              <a:rPr lang="en-US" sz="1800" dirty="0"/>
            </a:br>
            <a:r>
              <a:rPr lang="en-US" sz="1800" dirty="0"/>
              <a:t>George Mason University</a:t>
            </a:r>
            <a:br>
              <a:rPr lang="en-US" sz="1800" dirty="0"/>
            </a:br>
            <a:r>
              <a:rPr lang="en-US" sz="1800" dirty="0" err="1"/>
              <a:t>ldi@gmu.edu</a:t>
            </a:r>
            <a:br>
              <a:rPr lang="en-US" sz="1800" dirty="0"/>
            </a:br>
            <a:br>
              <a:rPr lang="en-US" sz="1800" dirty="0"/>
            </a:br>
            <a:r>
              <a:rPr lang="en-US" sz="1800" dirty="0"/>
              <a:t>Reported at </a:t>
            </a:r>
            <a:br>
              <a:rPr lang="en-US" sz="1800" dirty="0"/>
            </a:br>
            <a:r>
              <a:rPr lang="en-US" sz="1800" dirty="0"/>
              <a:t>WGISS’47, Silver Spring, MD, USA</a:t>
            </a:r>
            <a:br>
              <a:rPr lang="en-US" sz="1800" dirty="0"/>
            </a:br>
            <a:r>
              <a:rPr lang="en-US" sz="1800" dirty="0"/>
              <a:t>May 1</a:t>
            </a:r>
            <a:r>
              <a:rPr lang="en-US" sz="1800" baseline="30000" dirty="0"/>
              <a:t>st</a:t>
            </a:r>
            <a:r>
              <a:rPr lang="en-US" sz="1800" dirty="0"/>
              <a:t> , 2019</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 y="188913"/>
            <a:ext cx="8465820" cy="501650"/>
          </a:xfrm>
        </p:spPr>
        <p:txBody>
          <a:bodyPr/>
          <a:lstStyle/>
          <a:p>
            <a:r>
              <a:rPr lang="en-US" dirty="0"/>
              <a:t>The WGISS Carbon Community Portal</a:t>
            </a:r>
          </a:p>
        </p:txBody>
      </p:sp>
      <p:sp>
        <p:nvSpPr>
          <p:cNvPr id="3" name="Content Placeholder 2"/>
          <p:cNvSpPr>
            <a:spLocks noGrp="1"/>
          </p:cNvSpPr>
          <p:nvPr>
            <p:ph idx="1"/>
          </p:nvPr>
        </p:nvSpPr>
        <p:spPr>
          <a:xfrm>
            <a:off x="296862" y="1457324"/>
            <a:ext cx="5189537" cy="5286375"/>
          </a:xfrm>
        </p:spPr>
        <p:txBody>
          <a:bodyPr/>
          <a:lstStyle/>
          <a:p>
            <a:r>
              <a:rPr lang="en-US" dirty="0"/>
              <a:t>The progress - </a:t>
            </a:r>
            <a:r>
              <a:rPr lang="en-US" dirty="0" err="1"/>
              <a:t>Geocoding</a:t>
            </a:r>
            <a:endParaRPr lang="en-US" dirty="0"/>
          </a:p>
          <a:p>
            <a:pPr lvl="1"/>
            <a:r>
              <a:rPr lang="en-US" dirty="0"/>
              <a:t>Search with country (</a:t>
            </a:r>
            <a:r>
              <a:rPr lang="en-US" dirty="0" err="1"/>
              <a:t>geocoding</a:t>
            </a:r>
            <a:r>
              <a:rPr lang="en-US" dirty="0"/>
              <a:t>): Google </a:t>
            </a:r>
            <a:r>
              <a:rPr lang="en-US" dirty="0" err="1"/>
              <a:t>geocoding</a:t>
            </a:r>
            <a:r>
              <a:rPr lang="en-US" dirty="0"/>
              <a:t> is not used anymore due to the easily outnumbering of the free daily quota; instead, a country layer is used for selecting country and using its extent to search against.</a:t>
            </a:r>
          </a:p>
        </p:txBody>
      </p:sp>
      <p:pic>
        <p:nvPicPr>
          <p:cNvPr id="2050" name="Picture 2"/>
          <p:cNvPicPr>
            <a:picLocks noChangeAspect="1" noChangeArrowheads="1"/>
          </p:cNvPicPr>
          <p:nvPr/>
        </p:nvPicPr>
        <p:blipFill>
          <a:blip r:embed="rId3"/>
          <a:srcRect/>
          <a:stretch>
            <a:fillRect/>
          </a:stretch>
        </p:blipFill>
        <p:spPr bwMode="auto">
          <a:xfrm>
            <a:off x="5648325" y="1457325"/>
            <a:ext cx="1304925" cy="3152775"/>
          </a:xfrm>
          <a:prstGeom prst="rect">
            <a:avLst/>
          </a:prstGeom>
          <a:noFill/>
          <a:ln w="9525">
            <a:noFill/>
            <a:miter lim="800000"/>
            <a:headEnd/>
            <a:tailEnd/>
          </a:ln>
        </p:spPr>
      </p:pic>
      <p:pic>
        <p:nvPicPr>
          <p:cNvPr id="5" name="Picture 3"/>
          <p:cNvPicPr>
            <a:picLocks noChangeAspect="1" noChangeArrowheads="1"/>
          </p:cNvPicPr>
          <p:nvPr/>
        </p:nvPicPr>
        <p:blipFill>
          <a:blip r:embed="rId4"/>
          <a:srcRect/>
          <a:stretch>
            <a:fillRect/>
          </a:stretch>
        </p:blipFill>
        <p:spPr bwMode="auto">
          <a:xfrm>
            <a:off x="5486399" y="4857749"/>
            <a:ext cx="3379562" cy="164084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188913"/>
            <a:ext cx="7658100" cy="501650"/>
          </a:xfrm>
        </p:spPr>
        <p:txBody>
          <a:bodyPr/>
          <a:lstStyle/>
          <a:p>
            <a:r>
              <a:rPr lang="en-US" dirty="0"/>
              <a:t>The WGISS Carbon Community Portal</a:t>
            </a:r>
          </a:p>
        </p:txBody>
      </p:sp>
      <p:sp>
        <p:nvSpPr>
          <p:cNvPr id="3" name="Content Placeholder 2"/>
          <p:cNvSpPr>
            <a:spLocks noGrp="1"/>
          </p:cNvSpPr>
          <p:nvPr>
            <p:ph idx="1"/>
          </p:nvPr>
        </p:nvSpPr>
        <p:spPr>
          <a:xfrm>
            <a:off x="296863" y="1457325"/>
            <a:ext cx="3455987" cy="4610100"/>
          </a:xfrm>
        </p:spPr>
        <p:txBody>
          <a:bodyPr/>
          <a:lstStyle/>
          <a:p>
            <a:r>
              <a:rPr lang="en-US" dirty="0"/>
              <a:t>Progress – Info pages</a:t>
            </a:r>
          </a:p>
          <a:p>
            <a:pPr lvl="1"/>
            <a:r>
              <a:rPr lang="en-US" dirty="0"/>
              <a:t>“About” page</a:t>
            </a:r>
          </a:p>
          <a:p>
            <a:pPr lvl="1"/>
            <a:r>
              <a:rPr lang="en-US" dirty="0"/>
              <a:t>Startup promotional popup</a:t>
            </a:r>
          </a:p>
          <a:p>
            <a:pPr lvl="1"/>
            <a:r>
              <a:rPr lang="en-US" dirty="0"/>
              <a:t>Content: currently used the “CEOS Carbon Strategy” as the content. </a:t>
            </a:r>
          </a:p>
          <a:p>
            <a:pPr lvl="1"/>
            <a:r>
              <a:rPr lang="en-US" dirty="0"/>
              <a:t>Comment?</a:t>
            </a:r>
          </a:p>
        </p:txBody>
      </p:sp>
      <p:pic>
        <p:nvPicPr>
          <p:cNvPr id="1026" name="Picture 2"/>
          <p:cNvPicPr>
            <a:picLocks noChangeAspect="1" noChangeArrowheads="1"/>
          </p:cNvPicPr>
          <p:nvPr/>
        </p:nvPicPr>
        <p:blipFill>
          <a:blip r:embed="rId2"/>
          <a:srcRect/>
          <a:stretch>
            <a:fillRect/>
          </a:stretch>
        </p:blipFill>
        <p:spPr bwMode="auto">
          <a:xfrm>
            <a:off x="3752850" y="2047874"/>
            <a:ext cx="5245119" cy="31908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 y="188913"/>
            <a:ext cx="8465820" cy="501650"/>
          </a:xfrm>
        </p:spPr>
        <p:txBody>
          <a:bodyPr/>
          <a:lstStyle/>
          <a:p>
            <a:r>
              <a:rPr lang="en-US" dirty="0"/>
              <a:t>The progress: priority of dataset keywords </a:t>
            </a:r>
          </a:p>
        </p:txBody>
      </p:sp>
      <p:sp>
        <p:nvSpPr>
          <p:cNvPr id="3" name="Content Placeholder 2"/>
          <p:cNvSpPr>
            <a:spLocks noGrp="1"/>
          </p:cNvSpPr>
          <p:nvPr>
            <p:ph idx="1"/>
          </p:nvPr>
        </p:nvSpPr>
        <p:spPr>
          <a:xfrm>
            <a:off x="0" y="1295399"/>
            <a:ext cx="4571999" cy="5562601"/>
          </a:xfrm>
        </p:spPr>
        <p:txBody>
          <a:bodyPr/>
          <a:lstStyle/>
          <a:p>
            <a:pPr lvl="1"/>
            <a:r>
              <a:rPr lang="en-US" sz="1800" dirty="0"/>
              <a:t>A list of priority keywords were added (e.g. carbon cycle)</a:t>
            </a:r>
          </a:p>
          <a:p>
            <a:pPr lvl="1"/>
            <a:r>
              <a:rPr lang="en-US" sz="1800" dirty="0"/>
              <a:t>The keywords were appeared in “Suggested” list</a:t>
            </a:r>
          </a:p>
          <a:p>
            <a:pPr lvl="1"/>
            <a:r>
              <a:rPr lang="en-US" sz="1800" dirty="0"/>
              <a:t>User’s search history is also added to the “suggested” candidate list</a:t>
            </a:r>
          </a:p>
          <a:p>
            <a:pPr lvl="1"/>
            <a:r>
              <a:rPr lang="en-US" sz="1800" dirty="0"/>
              <a:t>Examples:</a:t>
            </a:r>
          </a:p>
          <a:p>
            <a:pPr lvl="2"/>
            <a:r>
              <a:rPr lang="en-US" sz="1600" dirty="0"/>
              <a:t>If cursor is located in the keyword input area, suggested list is showing</a:t>
            </a:r>
          </a:p>
          <a:p>
            <a:pPr lvl="2"/>
            <a:r>
              <a:rPr lang="en-US" sz="1600" dirty="0"/>
              <a:t>Click a keyword in the list, the keyword is showing in the keyword input area</a:t>
            </a:r>
          </a:p>
          <a:p>
            <a:pPr lvl="2"/>
            <a:r>
              <a:rPr lang="en-US" sz="1600" dirty="0"/>
              <a:t>After searching with keyword “NDVI”, the keyword is showing at the front of the Suggested list</a:t>
            </a:r>
            <a:endParaRPr lang="en-US" dirty="0"/>
          </a:p>
        </p:txBody>
      </p:sp>
      <p:sp>
        <p:nvSpPr>
          <p:cNvPr id="9" name="TextBox 8"/>
          <p:cNvSpPr txBox="1"/>
          <p:nvPr/>
        </p:nvSpPr>
        <p:spPr>
          <a:xfrm>
            <a:off x="5181695" y="1469349"/>
            <a:ext cx="2775119" cy="369332"/>
          </a:xfrm>
          <a:prstGeom prst="rect">
            <a:avLst/>
          </a:prstGeom>
          <a:noFill/>
        </p:spPr>
        <p:txBody>
          <a:bodyPr wrap="none" rtlCol="0">
            <a:spAutoFit/>
          </a:bodyPr>
          <a:lstStyle/>
          <a:p>
            <a:r>
              <a:rPr lang="en-US" dirty="0"/>
              <a:t>Suggested list is showing</a:t>
            </a:r>
          </a:p>
        </p:txBody>
      </p:sp>
      <p:pic>
        <p:nvPicPr>
          <p:cNvPr id="4" name="Picture 3">
            <a:extLst>
              <a:ext uri="{FF2B5EF4-FFF2-40B4-BE49-F238E27FC236}">
                <a16:creationId xmlns:a16="http://schemas.microsoft.com/office/drawing/2014/main" id="{BC57AFB1-38B0-45D6-8846-E4E3C14EFD3B}"/>
              </a:ext>
            </a:extLst>
          </p:cNvPr>
          <p:cNvPicPr>
            <a:picLocks noChangeAspect="1"/>
          </p:cNvPicPr>
          <p:nvPr/>
        </p:nvPicPr>
        <p:blipFill>
          <a:blip r:embed="rId3"/>
          <a:stretch>
            <a:fillRect/>
          </a:stretch>
        </p:blipFill>
        <p:spPr>
          <a:xfrm>
            <a:off x="4572000" y="1850706"/>
            <a:ext cx="4495799" cy="1569805"/>
          </a:xfrm>
          <a:prstGeom prst="rect">
            <a:avLst/>
          </a:prstGeom>
        </p:spPr>
      </p:pic>
      <p:sp>
        <p:nvSpPr>
          <p:cNvPr id="8" name="Oval 7">
            <a:extLst>
              <a:ext uri="{FF2B5EF4-FFF2-40B4-BE49-F238E27FC236}">
                <a16:creationId xmlns:a16="http://schemas.microsoft.com/office/drawing/2014/main" id="{EC88CB43-1CE0-4174-A0C0-CD68AE85CC24}"/>
              </a:ext>
            </a:extLst>
          </p:cNvPr>
          <p:cNvSpPr/>
          <p:nvPr/>
        </p:nvSpPr>
        <p:spPr bwMode="auto">
          <a:xfrm>
            <a:off x="4947012" y="2151330"/>
            <a:ext cx="3244487" cy="372796"/>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a:ln>
                <a:noFill/>
              </a:ln>
              <a:solidFill>
                <a:srgbClr val="000000"/>
              </a:solidFill>
              <a:effectLst/>
              <a:latin typeface="Tahoma" pitchFamily="34" charset="0"/>
            </a:endParaRPr>
          </a:p>
        </p:txBody>
      </p:sp>
      <p:pic>
        <p:nvPicPr>
          <p:cNvPr id="5" name="Picture 4">
            <a:extLst>
              <a:ext uri="{FF2B5EF4-FFF2-40B4-BE49-F238E27FC236}">
                <a16:creationId xmlns:a16="http://schemas.microsoft.com/office/drawing/2014/main" id="{E6ABDB78-8CC7-4281-AC2F-3D969CB7A9B7}"/>
              </a:ext>
            </a:extLst>
          </p:cNvPr>
          <p:cNvPicPr>
            <a:picLocks noChangeAspect="1"/>
          </p:cNvPicPr>
          <p:nvPr/>
        </p:nvPicPr>
        <p:blipFill>
          <a:blip r:embed="rId4"/>
          <a:stretch>
            <a:fillRect/>
          </a:stretch>
        </p:blipFill>
        <p:spPr>
          <a:xfrm>
            <a:off x="4610100" y="3804086"/>
            <a:ext cx="4443249" cy="1501057"/>
          </a:xfrm>
          <a:prstGeom prst="rect">
            <a:avLst/>
          </a:prstGeom>
        </p:spPr>
      </p:pic>
      <p:sp>
        <p:nvSpPr>
          <p:cNvPr id="10" name="TextBox 9">
            <a:extLst>
              <a:ext uri="{FF2B5EF4-FFF2-40B4-BE49-F238E27FC236}">
                <a16:creationId xmlns:a16="http://schemas.microsoft.com/office/drawing/2014/main" id="{6EDD9979-2056-4BA5-B9FF-7D0EC5910B95}"/>
              </a:ext>
            </a:extLst>
          </p:cNvPr>
          <p:cNvSpPr txBox="1"/>
          <p:nvPr/>
        </p:nvSpPr>
        <p:spPr>
          <a:xfrm>
            <a:off x="5025512" y="3445031"/>
            <a:ext cx="3365024" cy="369332"/>
          </a:xfrm>
          <a:prstGeom prst="rect">
            <a:avLst/>
          </a:prstGeom>
          <a:noFill/>
        </p:spPr>
        <p:txBody>
          <a:bodyPr wrap="none" rtlCol="0">
            <a:spAutoFit/>
          </a:bodyPr>
          <a:lstStyle/>
          <a:p>
            <a:r>
              <a:rPr lang="en-US" dirty="0"/>
              <a:t>After selecting a listed keyword</a:t>
            </a:r>
          </a:p>
        </p:txBody>
      </p:sp>
      <p:sp>
        <p:nvSpPr>
          <p:cNvPr id="12" name="Oval 11">
            <a:extLst>
              <a:ext uri="{FF2B5EF4-FFF2-40B4-BE49-F238E27FC236}">
                <a16:creationId xmlns:a16="http://schemas.microsoft.com/office/drawing/2014/main" id="{D68F716A-482E-48AE-AD6E-5E215228C4C4}"/>
              </a:ext>
            </a:extLst>
          </p:cNvPr>
          <p:cNvSpPr/>
          <p:nvPr/>
        </p:nvSpPr>
        <p:spPr bwMode="auto">
          <a:xfrm>
            <a:off x="5167245" y="3968791"/>
            <a:ext cx="950445" cy="289481"/>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a:ln>
                <a:noFill/>
              </a:ln>
              <a:solidFill>
                <a:srgbClr val="000000"/>
              </a:solidFill>
              <a:effectLst/>
              <a:latin typeface="Tahoma" pitchFamily="34" charset="0"/>
            </a:endParaRPr>
          </a:p>
        </p:txBody>
      </p:sp>
      <p:pic>
        <p:nvPicPr>
          <p:cNvPr id="6" name="Picture 5">
            <a:extLst>
              <a:ext uri="{FF2B5EF4-FFF2-40B4-BE49-F238E27FC236}">
                <a16:creationId xmlns:a16="http://schemas.microsoft.com/office/drawing/2014/main" id="{2834D29E-F27C-42F7-BD0D-18EDD671F825}"/>
              </a:ext>
            </a:extLst>
          </p:cNvPr>
          <p:cNvPicPr>
            <a:picLocks noChangeAspect="1"/>
          </p:cNvPicPr>
          <p:nvPr/>
        </p:nvPicPr>
        <p:blipFill>
          <a:blip r:embed="rId5"/>
          <a:stretch>
            <a:fillRect/>
          </a:stretch>
        </p:blipFill>
        <p:spPr>
          <a:xfrm>
            <a:off x="4834890" y="5629506"/>
            <a:ext cx="3121924" cy="1069360"/>
          </a:xfrm>
          <a:prstGeom prst="rect">
            <a:avLst/>
          </a:prstGeom>
        </p:spPr>
      </p:pic>
      <p:sp>
        <p:nvSpPr>
          <p:cNvPr id="13" name="Oval 12">
            <a:extLst>
              <a:ext uri="{FF2B5EF4-FFF2-40B4-BE49-F238E27FC236}">
                <a16:creationId xmlns:a16="http://schemas.microsoft.com/office/drawing/2014/main" id="{3EDC4D17-EBFB-47EB-8E7D-DEBE9513413C}"/>
              </a:ext>
            </a:extLst>
          </p:cNvPr>
          <p:cNvSpPr/>
          <p:nvPr/>
        </p:nvSpPr>
        <p:spPr bwMode="auto">
          <a:xfrm>
            <a:off x="5395846" y="5998838"/>
            <a:ext cx="557280" cy="165348"/>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a:ln>
                <a:noFill/>
              </a:ln>
              <a:solidFill>
                <a:srgbClr val="000000"/>
              </a:solidFill>
              <a:effectLst/>
              <a:latin typeface="Tahoma" pitchFamily="34" charset="0"/>
            </a:endParaRPr>
          </a:p>
        </p:txBody>
      </p:sp>
      <p:sp>
        <p:nvSpPr>
          <p:cNvPr id="14" name="TextBox 13">
            <a:extLst>
              <a:ext uri="{FF2B5EF4-FFF2-40B4-BE49-F238E27FC236}">
                <a16:creationId xmlns:a16="http://schemas.microsoft.com/office/drawing/2014/main" id="{B7521432-06EF-4051-AA74-A9B27ED2BFCC}"/>
              </a:ext>
            </a:extLst>
          </p:cNvPr>
          <p:cNvSpPr txBox="1"/>
          <p:nvPr/>
        </p:nvSpPr>
        <p:spPr>
          <a:xfrm>
            <a:off x="5092186" y="5337329"/>
            <a:ext cx="2330703" cy="369332"/>
          </a:xfrm>
          <a:prstGeom prst="rect">
            <a:avLst/>
          </a:prstGeom>
          <a:noFill/>
        </p:spPr>
        <p:txBody>
          <a:bodyPr wrap="none" rtlCol="0">
            <a:spAutoFit/>
          </a:bodyPr>
          <a:lstStyle/>
          <a:p>
            <a:r>
              <a:rPr lang="en-US" dirty="0"/>
              <a:t>Keep user’s keyword</a:t>
            </a:r>
          </a:p>
        </p:txBody>
      </p:sp>
    </p:spTree>
    <p:extLst>
      <p:ext uri="{BB962C8B-B14F-4D97-AF65-F5344CB8AC3E}">
        <p14:creationId xmlns:p14="http://schemas.microsoft.com/office/powerpoint/2010/main" val="3206098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D63F1A-C031-47FF-A6AD-348671BD2D9F}"/>
              </a:ext>
            </a:extLst>
          </p:cNvPr>
          <p:cNvPicPr>
            <a:picLocks noChangeAspect="1"/>
          </p:cNvPicPr>
          <p:nvPr/>
        </p:nvPicPr>
        <p:blipFill>
          <a:blip r:embed="rId3"/>
          <a:stretch>
            <a:fillRect/>
          </a:stretch>
        </p:blipFill>
        <p:spPr>
          <a:xfrm>
            <a:off x="4572000" y="1712116"/>
            <a:ext cx="4443249" cy="1772103"/>
          </a:xfrm>
          <a:prstGeom prst="rect">
            <a:avLst/>
          </a:prstGeom>
        </p:spPr>
      </p:pic>
      <p:sp>
        <p:nvSpPr>
          <p:cNvPr id="2" name="Title 1"/>
          <p:cNvSpPr>
            <a:spLocks noGrp="1"/>
          </p:cNvSpPr>
          <p:nvPr>
            <p:ph type="title"/>
          </p:nvPr>
        </p:nvSpPr>
        <p:spPr>
          <a:xfrm>
            <a:off x="1" y="188913"/>
            <a:ext cx="9067800" cy="501650"/>
          </a:xfrm>
        </p:spPr>
        <p:txBody>
          <a:bodyPr/>
          <a:lstStyle/>
          <a:p>
            <a:r>
              <a:rPr lang="en-US" dirty="0"/>
              <a:t>The progress – Multiple keyword combination</a:t>
            </a:r>
          </a:p>
        </p:txBody>
      </p:sp>
      <p:sp>
        <p:nvSpPr>
          <p:cNvPr id="3" name="Content Placeholder 2"/>
          <p:cNvSpPr>
            <a:spLocks noGrp="1"/>
          </p:cNvSpPr>
          <p:nvPr>
            <p:ph idx="1"/>
          </p:nvPr>
        </p:nvSpPr>
        <p:spPr>
          <a:xfrm>
            <a:off x="1" y="1457324"/>
            <a:ext cx="4533900" cy="5400675"/>
          </a:xfrm>
        </p:spPr>
        <p:txBody>
          <a:bodyPr/>
          <a:lstStyle/>
          <a:p>
            <a:pPr lvl="1"/>
            <a:r>
              <a:rPr lang="en-US" sz="1800" dirty="0"/>
              <a:t>Combining multiple keywords on search: multiple keywords are combined by checking “within results” to add; keyword list can be edited by removing individual keyword.</a:t>
            </a:r>
          </a:p>
          <a:p>
            <a:pPr lvl="1"/>
            <a:r>
              <a:rPr lang="en-US" sz="1800" dirty="0"/>
              <a:t>Examples:</a:t>
            </a:r>
          </a:p>
          <a:p>
            <a:pPr lvl="2"/>
            <a:r>
              <a:rPr lang="en-US" sz="1400" dirty="0"/>
              <a:t>Type “NDVI”, and click by using autocomplete feature</a:t>
            </a:r>
          </a:p>
          <a:p>
            <a:pPr lvl="2"/>
            <a:r>
              <a:rPr lang="en-US" sz="1400" dirty="0"/>
              <a:t>After searching all GCMD hierarchical keywords are listed on the top of collection searching results</a:t>
            </a:r>
          </a:p>
          <a:p>
            <a:pPr lvl="2"/>
            <a:r>
              <a:rPr lang="en-US" sz="1400" dirty="0"/>
              <a:t>After clicking “x” icon of a keyword “NDVI”, a new searching result is showing</a:t>
            </a:r>
          </a:p>
          <a:p>
            <a:pPr lvl="2"/>
            <a:r>
              <a:rPr lang="en-US" sz="1400" dirty="0"/>
              <a:t>Type “LAI” with click “Within Results”, a new keyword is added</a:t>
            </a:r>
            <a:endParaRPr lang="en-US" sz="1800" dirty="0"/>
          </a:p>
        </p:txBody>
      </p:sp>
      <p:sp>
        <p:nvSpPr>
          <p:cNvPr id="9" name="TextBox 8"/>
          <p:cNvSpPr txBox="1"/>
          <p:nvPr/>
        </p:nvSpPr>
        <p:spPr>
          <a:xfrm>
            <a:off x="4533901" y="1373562"/>
            <a:ext cx="4538422" cy="338554"/>
          </a:xfrm>
          <a:prstGeom prst="rect">
            <a:avLst/>
          </a:prstGeom>
          <a:noFill/>
        </p:spPr>
        <p:txBody>
          <a:bodyPr wrap="none" rtlCol="0">
            <a:spAutoFit/>
          </a:bodyPr>
          <a:lstStyle/>
          <a:p>
            <a:r>
              <a:rPr lang="en-US" sz="1600" dirty="0"/>
              <a:t>Selecting keyword “NDVI” with GCMD hierarchy</a:t>
            </a:r>
          </a:p>
        </p:txBody>
      </p:sp>
      <p:sp>
        <p:nvSpPr>
          <p:cNvPr id="10" name="TextBox 9">
            <a:extLst>
              <a:ext uri="{FF2B5EF4-FFF2-40B4-BE49-F238E27FC236}">
                <a16:creationId xmlns:a16="http://schemas.microsoft.com/office/drawing/2014/main" id="{6EDD9979-2056-4BA5-B9FF-7D0EC5910B95}"/>
              </a:ext>
            </a:extLst>
          </p:cNvPr>
          <p:cNvSpPr txBox="1"/>
          <p:nvPr/>
        </p:nvSpPr>
        <p:spPr>
          <a:xfrm>
            <a:off x="4809747" y="3473332"/>
            <a:ext cx="4134465" cy="369332"/>
          </a:xfrm>
          <a:prstGeom prst="rect">
            <a:avLst/>
          </a:prstGeom>
          <a:noFill/>
        </p:spPr>
        <p:txBody>
          <a:bodyPr wrap="none" rtlCol="0">
            <a:spAutoFit/>
          </a:bodyPr>
          <a:lstStyle/>
          <a:p>
            <a:r>
              <a:rPr lang="en-US" dirty="0"/>
              <a:t>After searching, all keywords are listed</a:t>
            </a:r>
          </a:p>
        </p:txBody>
      </p:sp>
      <p:sp>
        <p:nvSpPr>
          <p:cNvPr id="13" name="Oval 12">
            <a:extLst>
              <a:ext uri="{FF2B5EF4-FFF2-40B4-BE49-F238E27FC236}">
                <a16:creationId xmlns:a16="http://schemas.microsoft.com/office/drawing/2014/main" id="{3EDC4D17-EBFB-47EB-8E7D-DEBE9513413C}"/>
              </a:ext>
            </a:extLst>
          </p:cNvPr>
          <p:cNvSpPr/>
          <p:nvPr/>
        </p:nvSpPr>
        <p:spPr bwMode="auto">
          <a:xfrm>
            <a:off x="5395846" y="5998838"/>
            <a:ext cx="557280" cy="165348"/>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a:ln>
                <a:noFill/>
              </a:ln>
              <a:solidFill>
                <a:srgbClr val="000000"/>
              </a:solidFill>
              <a:effectLst/>
              <a:latin typeface="Tahoma" pitchFamily="34" charset="0"/>
            </a:endParaRPr>
          </a:p>
        </p:txBody>
      </p:sp>
      <p:sp>
        <p:nvSpPr>
          <p:cNvPr id="14" name="TextBox 13">
            <a:extLst>
              <a:ext uri="{FF2B5EF4-FFF2-40B4-BE49-F238E27FC236}">
                <a16:creationId xmlns:a16="http://schemas.microsoft.com/office/drawing/2014/main" id="{B7521432-06EF-4051-AA74-A9B27ED2BFCC}"/>
              </a:ext>
            </a:extLst>
          </p:cNvPr>
          <p:cNvSpPr txBox="1"/>
          <p:nvPr/>
        </p:nvSpPr>
        <p:spPr>
          <a:xfrm>
            <a:off x="4369842" y="5162445"/>
            <a:ext cx="3018775" cy="369332"/>
          </a:xfrm>
          <a:prstGeom prst="rect">
            <a:avLst/>
          </a:prstGeom>
          <a:noFill/>
        </p:spPr>
        <p:txBody>
          <a:bodyPr wrap="none" rtlCol="0">
            <a:spAutoFit/>
          </a:bodyPr>
          <a:lstStyle/>
          <a:p>
            <a:r>
              <a:rPr lang="en-US" dirty="0"/>
              <a:t>removing a keyword “NDVI”</a:t>
            </a:r>
          </a:p>
        </p:txBody>
      </p:sp>
      <p:pic>
        <p:nvPicPr>
          <p:cNvPr id="15" name="Picture 14">
            <a:extLst>
              <a:ext uri="{FF2B5EF4-FFF2-40B4-BE49-F238E27FC236}">
                <a16:creationId xmlns:a16="http://schemas.microsoft.com/office/drawing/2014/main" id="{1CEC8E3B-642E-4D7C-ACC9-BE14E9B9B51B}"/>
              </a:ext>
            </a:extLst>
          </p:cNvPr>
          <p:cNvPicPr>
            <a:picLocks noChangeAspect="1"/>
          </p:cNvPicPr>
          <p:nvPr/>
        </p:nvPicPr>
        <p:blipFill>
          <a:blip r:embed="rId4"/>
          <a:stretch>
            <a:fillRect/>
          </a:stretch>
        </p:blipFill>
        <p:spPr>
          <a:xfrm>
            <a:off x="4545723" y="3783953"/>
            <a:ext cx="4495800" cy="1302198"/>
          </a:xfrm>
          <a:prstGeom prst="rect">
            <a:avLst/>
          </a:prstGeom>
        </p:spPr>
      </p:pic>
      <p:sp>
        <p:nvSpPr>
          <p:cNvPr id="12" name="Oval 11">
            <a:extLst>
              <a:ext uri="{FF2B5EF4-FFF2-40B4-BE49-F238E27FC236}">
                <a16:creationId xmlns:a16="http://schemas.microsoft.com/office/drawing/2014/main" id="{D68F716A-482E-48AE-AD6E-5E215228C4C4}"/>
              </a:ext>
            </a:extLst>
          </p:cNvPr>
          <p:cNvSpPr/>
          <p:nvPr/>
        </p:nvSpPr>
        <p:spPr bwMode="auto">
          <a:xfrm>
            <a:off x="4809747" y="4176429"/>
            <a:ext cx="3967753" cy="517245"/>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a:ln>
                <a:noFill/>
              </a:ln>
              <a:solidFill>
                <a:srgbClr val="000000"/>
              </a:solidFill>
              <a:effectLst/>
              <a:latin typeface="Tahoma" pitchFamily="34" charset="0"/>
            </a:endParaRPr>
          </a:p>
        </p:txBody>
      </p:sp>
      <p:pic>
        <p:nvPicPr>
          <p:cNvPr id="17" name="Picture 16">
            <a:extLst>
              <a:ext uri="{FF2B5EF4-FFF2-40B4-BE49-F238E27FC236}">
                <a16:creationId xmlns:a16="http://schemas.microsoft.com/office/drawing/2014/main" id="{0F9D530B-213E-4E68-A908-4A1987763FC9}"/>
              </a:ext>
            </a:extLst>
          </p:cNvPr>
          <p:cNvPicPr>
            <a:picLocks noChangeAspect="1"/>
          </p:cNvPicPr>
          <p:nvPr/>
        </p:nvPicPr>
        <p:blipFill>
          <a:blip r:embed="rId5"/>
          <a:stretch>
            <a:fillRect/>
          </a:stretch>
        </p:blipFill>
        <p:spPr>
          <a:xfrm>
            <a:off x="4533901" y="5542428"/>
            <a:ext cx="2533649" cy="690995"/>
          </a:xfrm>
          <a:prstGeom prst="rect">
            <a:avLst/>
          </a:prstGeom>
        </p:spPr>
      </p:pic>
      <p:sp>
        <p:nvSpPr>
          <p:cNvPr id="18" name="Oval 17">
            <a:extLst>
              <a:ext uri="{FF2B5EF4-FFF2-40B4-BE49-F238E27FC236}">
                <a16:creationId xmlns:a16="http://schemas.microsoft.com/office/drawing/2014/main" id="{E8770183-0085-41D5-9F26-777DB7AC3436}"/>
              </a:ext>
            </a:extLst>
          </p:cNvPr>
          <p:cNvSpPr/>
          <p:nvPr/>
        </p:nvSpPr>
        <p:spPr bwMode="auto">
          <a:xfrm>
            <a:off x="4545723" y="5753034"/>
            <a:ext cx="2076828" cy="249685"/>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a:ln>
                <a:noFill/>
              </a:ln>
              <a:solidFill>
                <a:srgbClr val="000000"/>
              </a:solidFill>
              <a:effectLst/>
              <a:latin typeface="Tahoma" pitchFamily="34" charset="0"/>
            </a:endParaRPr>
          </a:p>
        </p:txBody>
      </p:sp>
      <p:pic>
        <p:nvPicPr>
          <p:cNvPr id="4" name="Picture 3">
            <a:extLst>
              <a:ext uri="{FF2B5EF4-FFF2-40B4-BE49-F238E27FC236}">
                <a16:creationId xmlns:a16="http://schemas.microsoft.com/office/drawing/2014/main" id="{3A530F89-09BA-4E70-9E29-A2B17DC889FA}"/>
              </a:ext>
            </a:extLst>
          </p:cNvPr>
          <p:cNvPicPr>
            <a:picLocks noChangeAspect="1"/>
          </p:cNvPicPr>
          <p:nvPr/>
        </p:nvPicPr>
        <p:blipFill>
          <a:blip r:embed="rId6"/>
          <a:stretch>
            <a:fillRect/>
          </a:stretch>
        </p:blipFill>
        <p:spPr>
          <a:xfrm>
            <a:off x="6296025" y="5990247"/>
            <a:ext cx="2745498" cy="845334"/>
          </a:xfrm>
          <a:prstGeom prst="rect">
            <a:avLst/>
          </a:prstGeom>
        </p:spPr>
      </p:pic>
      <p:sp>
        <p:nvSpPr>
          <p:cNvPr id="16" name="Oval 15">
            <a:extLst>
              <a:ext uri="{FF2B5EF4-FFF2-40B4-BE49-F238E27FC236}">
                <a16:creationId xmlns:a16="http://schemas.microsoft.com/office/drawing/2014/main" id="{613C5F3D-3DFE-4DC5-86AF-E410A8612E9C}"/>
              </a:ext>
            </a:extLst>
          </p:cNvPr>
          <p:cNvSpPr/>
          <p:nvPr/>
        </p:nvSpPr>
        <p:spPr bwMode="auto">
          <a:xfrm>
            <a:off x="6441575" y="6013370"/>
            <a:ext cx="523875" cy="57266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a:ln>
                <a:noFill/>
              </a:ln>
              <a:solidFill>
                <a:srgbClr val="000000"/>
              </a:solidFill>
              <a:effectLst/>
              <a:latin typeface="Tahoma" pitchFamily="34" charset="0"/>
            </a:endParaRPr>
          </a:p>
        </p:txBody>
      </p:sp>
      <p:sp>
        <p:nvSpPr>
          <p:cNvPr id="19" name="TextBox 18">
            <a:extLst>
              <a:ext uri="{FF2B5EF4-FFF2-40B4-BE49-F238E27FC236}">
                <a16:creationId xmlns:a16="http://schemas.microsoft.com/office/drawing/2014/main" id="{E9DE2B2F-8A4E-4DF9-9011-0CA1D8BFEE19}"/>
              </a:ext>
            </a:extLst>
          </p:cNvPr>
          <p:cNvSpPr txBox="1"/>
          <p:nvPr/>
        </p:nvSpPr>
        <p:spPr>
          <a:xfrm>
            <a:off x="6965450" y="5610264"/>
            <a:ext cx="2313454" cy="369332"/>
          </a:xfrm>
          <a:prstGeom prst="rect">
            <a:avLst/>
          </a:prstGeom>
          <a:noFill/>
        </p:spPr>
        <p:txBody>
          <a:bodyPr wrap="none" rtlCol="0">
            <a:spAutoFit/>
          </a:bodyPr>
          <a:lstStyle/>
          <a:p>
            <a:r>
              <a:rPr lang="en-US" dirty="0"/>
              <a:t>add a keyword “LAI”</a:t>
            </a:r>
          </a:p>
        </p:txBody>
      </p:sp>
      <p:sp>
        <p:nvSpPr>
          <p:cNvPr id="20" name="Oval 19">
            <a:extLst>
              <a:ext uri="{FF2B5EF4-FFF2-40B4-BE49-F238E27FC236}">
                <a16:creationId xmlns:a16="http://schemas.microsoft.com/office/drawing/2014/main" id="{E5CD6CA4-438A-446F-A525-52BB51CB9C93}"/>
              </a:ext>
            </a:extLst>
          </p:cNvPr>
          <p:cNvSpPr/>
          <p:nvPr/>
        </p:nvSpPr>
        <p:spPr bwMode="auto">
          <a:xfrm>
            <a:off x="8103127" y="6047432"/>
            <a:ext cx="523875" cy="28633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a:ln>
                <a:noFill/>
              </a:ln>
              <a:solidFill>
                <a:srgbClr val="000000"/>
              </a:solidFill>
              <a:effectLst/>
              <a:latin typeface="Tahoma" pitchFamily="34" charset="0"/>
            </a:endParaRPr>
          </a:p>
        </p:txBody>
      </p:sp>
    </p:spTree>
    <p:extLst>
      <p:ext uri="{BB962C8B-B14F-4D97-AF65-F5344CB8AC3E}">
        <p14:creationId xmlns:p14="http://schemas.microsoft.com/office/powerpoint/2010/main" val="2470525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067800" cy="501650"/>
          </a:xfrm>
        </p:spPr>
        <p:txBody>
          <a:bodyPr/>
          <a:lstStyle/>
          <a:p>
            <a:r>
              <a:rPr lang="en-US" sz="3000" dirty="0"/>
              <a:t>The progress – visibility of key carbon datasets</a:t>
            </a:r>
          </a:p>
        </p:txBody>
      </p:sp>
      <p:sp>
        <p:nvSpPr>
          <p:cNvPr id="3" name="Content Placeholder 2"/>
          <p:cNvSpPr>
            <a:spLocks noGrp="1"/>
          </p:cNvSpPr>
          <p:nvPr>
            <p:ph idx="1"/>
          </p:nvPr>
        </p:nvSpPr>
        <p:spPr>
          <a:xfrm>
            <a:off x="1" y="1457324"/>
            <a:ext cx="4533900" cy="5400675"/>
          </a:xfrm>
        </p:spPr>
        <p:txBody>
          <a:bodyPr/>
          <a:lstStyle/>
          <a:p>
            <a:pPr marL="0" indent="0">
              <a:buNone/>
            </a:pPr>
            <a:endParaRPr lang="en-US" dirty="0"/>
          </a:p>
          <a:p>
            <a:pPr lvl="1"/>
            <a:r>
              <a:rPr lang="en-US" sz="1800" dirty="0"/>
              <a:t>The provided list of key datasets have been added to the predefined key datasets of the portal.</a:t>
            </a:r>
          </a:p>
          <a:p>
            <a:pPr lvl="1"/>
            <a:r>
              <a:rPr lang="en-US" sz="1800" dirty="0"/>
              <a:t>Predefined datasets are used in search response with the highest priority</a:t>
            </a:r>
          </a:p>
          <a:p>
            <a:pPr lvl="1"/>
            <a:endParaRPr lang="en-US" sz="1800" dirty="0"/>
          </a:p>
          <a:p>
            <a:pPr lvl="1"/>
            <a:r>
              <a:rPr lang="en-US" sz="1800" dirty="0"/>
              <a:t>at the collection level</a:t>
            </a:r>
          </a:p>
          <a:p>
            <a:pPr lvl="2"/>
            <a:r>
              <a:rPr lang="en-US" sz="1600" dirty="0"/>
              <a:t>Example: total entries</a:t>
            </a:r>
          </a:p>
          <a:p>
            <a:pPr lvl="3"/>
            <a:r>
              <a:rPr lang="en-US" sz="1400" dirty="0"/>
              <a:t>ECV (496)</a:t>
            </a:r>
          </a:p>
          <a:p>
            <a:pPr lvl="3"/>
            <a:r>
              <a:rPr lang="en-US" sz="1400" dirty="0"/>
              <a:t>FLUXNET (212)</a:t>
            </a:r>
          </a:p>
          <a:p>
            <a:pPr lvl="3"/>
            <a:r>
              <a:rPr lang="en-US" sz="1400" dirty="0"/>
              <a:t>CAMS GHG (43)</a:t>
            </a:r>
          </a:p>
          <a:p>
            <a:pPr lvl="3"/>
            <a:r>
              <a:rPr lang="en-US" sz="1400" dirty="0"/>
              <a:t>GFED (4)</a:t>
            </a:r>
          </a:p>
          <a:p>
            <a:pPr lvl="3"/>
            <a:r>
              <a:rPr lang="en-US" sz="1400" dirty="0"/>
              <a:t>GIMMS3g NPP (23)</a:t>
            </a:r>
          </a:p>
          <a:p>
            <a:pPr lvl="3"/>
            <a:r>
              <a:rPr lang="en-US" sz="1400" dirty="0"/>
              <a:t>NCSCD (158)</a:t>
            </a:r>
          </a:p>
          <a:p>
            <a:pPr lvl="2">
              <a:buNone/>
            </a:pPr>
            <a:endParaRPr lang="en-US" dirty="0"/>
          </a:p>
        </p:txBody>
      </p:sp>
      <p:sp>
        <p:nvSpPr>
          <p:cNvPr id="9" name="TextBox 8"/>
          <p:cNvSpPr txBox="1"/>
          <p:nvPr/>
        </p:nvSpPr>
        <p:spPr>
          <a:xfrm>
            <a:off x="5275393" y="1353091"/>
            <a:ext cx="3262432" cy="369332"/>
          </a:xfrm>
          <a:prstGeom prst="rect">
            <a:avLst/>
          </a:prstGeom>
          <a:noFill/>
        </p:spPr>
        <p:txBody>
          <a:bodyPr wrap="none" rtlCol="0">
            <a:spAutoFit/>
          </a:bodyPr>
          <a:lstStyle/>
          <a:p>
            <a:r>
              <a:rPr lang="en-US" dirty="0"/>
              <a:t>Predefined collection datasets</a:t>
            </a:r>
          </a:p>
        </p:txBody>
      </p:sp>
      <p:pic>
        <p:nvPicPr>
          <p:cNvPr id="11" name="Picture 10">
            <a:extLst>
              <a:ext uri="{FF2B5EF4-FFF2-40B4-BE49-F238E27FC236}">
                <a16:creationId xmlns:a16="http://schemas.microsoft.com/office/drawing/2014/main" id="{50411B00-4479-42B1-95CB-5D01600B0D23}"/>
              </a:ext>
            </a:extLst>
          </p:cNvPr>
          <p:cNvPicPr>
            <a:picLocks noChangeAspect="1"/>
          </p:cNvPicPr>
          <p:nvPr/>
        </p:nvPicPr>
        <p:blipFill>
          <a:blip r:embed="rId3"/>
          <a:stretch>
            <a:fillRect/>
          </a:stretch>
        </p:blipFill>
        <p:spPr>
          <a:xfrm>
            <a:off x="4937488" y="1671253"/>
            <a:ext cx="3938241" cy="3515493"/>
          </a:xfrm>
          <a:prstGeom prst="rect">
            <a:avLst/>
          </a:prstGeom>
        </p:spPr>
      </p:pic>
      <p:sp>
        <p:nvSpPr>
          <p:cNvPr id="8" name="Oval 7">
            <a:extLst>
              <a:ext uri="{FF2B5EF4-FFF2-40B4-BE49-F238E27FC236}">
                <a16:creationId xmlns:a16="http://schemas.microsoft.com/office/drawing/2014/main" id="{EC88CB43-1CE0-4174-A0C0-CD68AE85CC24}"/>
              </a:ext>
            </a:extLst>
          </p:cNvPr>
          <p:cNvSpPr/>
          <p:nvPr/>
        </p:nvSpPr>
        <p:spPr bwMode="auto">
          <a:xfrm>
            <a:off x="4937488" y="3800475"/>
            <a:ext cx="1242060" cy="1019175"/>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a:ln>
                <a:noFill/>
              </a:ln>
              <a:solidFill>
                <a:srgbClr val="000000"/>
              </a:solidFill>
              <a:effectLst/>
              <a:latin typeface="Tahoma" pitchFamily="34" charset="0"/>
            </a:endParaRPr>
          </a:p>
        </p:txBody>
      </p:sp>
      <p:pic>
        <p:nvPicPr>
          <p:cNvPr id="4" name="Picture 3">
            <a:extLst>
              <a:ext uri="{FF2B5EF4-FFF2-40B4-BE49-F238E27FC236}">
                <a16:creationId xmlns:a16="http://schemas.microsoft.com/office/drawing/2014/main" id="{0AE6914E-0A34-4D74-9A71-F3C0ABA67F74}"/>
              </a:ext>
            </a:extLst>
          </p:cNvPr>
          <p:cNvPicPr>
            <a:picLocks noChangeAspect="1"/>
          </p:cNvPicPr>
          <p:nvPr/>
        </p:nvPicPr>
        <p:blipFill>
          <a:blip r:embed="rId4"/>
          <a:stretch>
            <a:fillRect/>
          </a:stretch>
        </p:blipFill>
        <p:spPr>
          <a:xfrm>
            <a:off x="4971525" y="5605527"/>
            <a:ext cx="3285001" cy="1123817"/>
          </a:xfrm>
          <a:prstGeom prst="rect">
            <a:avLst/>
          </a:prstGeom>
        </p:spPr>
      </p:pic>
      <p:sp>
        <p:nvSpPr>
          <p:cNvPr id="10" name="TextBox 9">
            <a:extLst>
              <a:ext uri="{FF2B5EF4-FFF2-40B4-BE49-F238E27FC236}">
                <a16:creationId xmlns:a16="http://schemas.microsoft.com/office/drawing/2014/main" id="{1BC8CB7D-2165-460C-9472-FF4E11F8D5A8}"/>
              </a:ext>
            </a:extLst>
          </p:cNvPr>
          <p:cNvSpPr txBox="1"/>
          <p:nvPr/>
        </p:nvSpPr>
        <p:spPr>
          <a:xfrm>
            <a:off x="4720424" y="5264607"/>
            <a:ext cx="4155305" cy="338554"/>
          </a:xfrm>
          <a:prstGeom prst="rect">
            <a:avLst/>
          </a:prstGeom>
          <a:noFill/>
        </p:spPr>
        <p:txBody>
          <a:bodyPr wrap="none" rtlCol="0">
            <a:spAutoFit/>
          </a:bodyPr>
          <a:lstStyle/>
          <a:p>
            <a:r>
              <a:rPr lang="en-US" sz="1600" dirty="0"/>
              <a:t>The last updated date of predefined dataset</a:t>
            </a:r>
          </a:p>
        </p:txBody>
      </p:sp>
      <p:sp>
        <p:nvSpPr>
          <p:cNvPr id="12" name="Oval 11">
            <a:extLst>
              <a:ext uri="{FF2B5EF4-FFF2-40B4-BE49-F238E27FC236}">
                <a16:creationId xmlns:a16="http://schemas.microsoft.com/office/drawing/2014/main" id="{9612214D-B9C0-41C1-8CE9-E8D42C2FE6A1}"/>
              </a:ext>
            </a:extLst>
          </p:cNvPr>
          <p:cNvSpPr/>
          <p:nvPr/>
        </p:nvSpPr>
        <p:spPr bwMode="auto">
          <a:xfrm>
            <a:off x="5829300" y="6360012"/>
            <a:ext cx="1493248" cy="369332"/>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a:ln>
                <a:noFill/>
              </a:ln>
              <a:solidFill>
                <a:srgbClr val="000000"/>
              </a:solidFill>
              <a:effectLst/>
              <a:latin typeface="Tahoma"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188913"/>
            <a:ext cx="7658100" cy="501650"/>
          </a:xfrm>
        </p:spPr>
        <p:txBody>
          <a:bodyPr/>
          <a:lstStyle/>
          <a:p>
            <a:r>
              <a:rPr lang="en-US" dirty="0"/>
              <a:t>The progress- filtering results</a:t>
            </a:r>
          </a:p>
        </p:txBody>
      </p:sp>
      <p:sp>
        <p:nvSpPr>
          <p:cNvPr id="3" name="Content Placeholder 2"/>
          <p:cNvSpPr>
            <a:spLocks noGrp="1"/>
          </p:cNvSpPr>
          <p:nvPr>
            <p:ph idx="1"/>
          </p:nvPr>
        </p:nvSpPr>
        <p:spPr>
          <a:xfrm>
            <a:off x="296863" y="1457325"/>
            <a:ext cx="3455987" cy="4610100"/>
          </a:xfrm>
        </p:spPr>
        <p:txBody>
          <a:bodyPr/>
          <a:lstStyle/>
          <a:p>
            <a:pPr lvl="1"/>
            <a:r>
              <a:rPr lang="en-US" dirty="0"/>
              <a:t>Filtering results – exclude global option</a:t>
            </a:r>
          </a:p>
          <a:p>
            <a:pPr lvl="2"/>
            <a:r>
              <a:rPr lang="en-US" dirty="0"/>
              <a:t>Keyword: CMS</a:t>
            </a:r>
          </a:p>
          <a:p>
            <a:pPr lvl="2"/>
            <a:r>
              <a:rPr lang="en-US" dirty="0"/>
              <a:t>Unchecked &amp; search: 82 records (the upper picture)</a:t>
            </a:r>
          </a:p>
          <a:p>
            <a:pPr lvl="2"/>
            <a:r>
              <a:rPr lang="en-US" dirty="0"/>
              <a:t>Checked &amp; search: 49 records (the lower picture)</a:t>
            </a:r>
          </a:p>
        </p:txBody>
      </p:sp>
      <p:pic>
        <p:nvPicPr>
          <p:cNvPr id="1027" name="Picture 3"/>
          <p:cNvPicPr>
            <a:picLocks noChangeAspect="1" noChangeArrowheads="1"/>
          </p:cNvPicPr>
          <p:nvPr/>
        </p:nvPicPr>
        <p:blipFill>
          <a:blip r:embed="rId3"/>
          <a:srcRect/>
          <a:stretch>
            <a:fillRect/>
          </a:stretch>
        </p:blipFill>
        <p:spPr bwMode="auto">
          <a:xfrm>
            <a:off x="4029075" y="1457325"/>
            <a:ext cx="4124325" cy="2650994"/>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4029075" y="4226716"/>
            <a:ext cx="3886199" cy="249793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188913"/>
            <a:ext cx="7658100" cy="501650"/>
          </a:xfrm>
        </p:spPr>
        <p:txBody>
          <a:bodyPr/>
          <a:lstStyle/>
          <a:p>
            <a:r>
              <a:rPr lang="en-US" dirty="0"/>
              <a:t>Progress – Clipping by polygon</a:t>
            </a:r>
          </a:p>
        </p:txBody>
      </p:sp>
      <p:sp>
        <p:nvSpPr>
          <p:cNvPr id="3" name="Content Placeholder 2"/>
          <p:cNvSpPr>
            <a:spLocks noGrp="1"/>
          </p:cNvSpPr>
          <p:nvPr>
            <p:ph idx="1"/>
          </p:nvPr>
        </p:nvSpPr>
        <p:spPr>
          <a:xfrm>
            <a:off x="-36204" y="1104900"/>
            <a:ext cx="3608387" cy="4629150"/>
          </a:xfrm>
        </p:spPr>
        <p:txBody>
          <a:bodyPr/>
          <a:lstStyle/>
          <a:p>
            <a:pPr lvl="1"/>
            <a:r>
              <a:rPr lang="en-US" dirty="0"/>
              <a:t>Clipping data by polygon</a:t>
            </a:r>
          </a:p>
          <a:p>
            <a:pPr lvl="1"/>
            <a:r>
              <a:rPr lang="en-US" dirty="0"/>
              <a:t>Example</a:t>
            </a:r>
          </a:p>
          <a:p>
            <a:pPr lvl="2"/>
            <a:r>
              <a:rPr lang="en-US" dirty="0"/>
              <a:t>Product: MOD11A2 (Including Non-carbon)</a:t>
            </a:r>
          </a:p>
          <a:p>
            <a:pPr lvl="2"/>
            <a:r>
              <a:rPr lang="en-US" dirty="0"/>
              <a:t>Date: 01/28/2019</a:t>
            </a:r>
          </a:p>
          <a:p>
            <a:pPr lvl="2"/>
            <a:r>
              <a:rPr lang="en-US" dirty="0"/>
              <a:t>Spatial polygon: </a:t>
            </a:r>
          </a:p>
          <a:p>
            <a:pPr lvl="3"/>
            <a:r>
              <a:rPr lang="en-US" dirty="0"/>
              <a:t>Hand-draw</a:t>
            </a:r>
          </a:p>
          <a:p>
            <a:pPr lvl="3"/>
            <a:r>
              <a:rPr lang="en-US" dirty="0"/>
              <a:t>Country</a:t>
            </a:r>
          </a:p>
          <a:p>
            <a:pPr lvl="3"/>
            <a:r>
              <a:rPr lang="en-US" dirty="0" err="1"/>
              <a:t>Shapefile</a:t>
            </a:r>
            <a:r>
              <a:rPr lang="en-US" dirty="0"/>
              <a:t> (the upper picture shows using Mekong basin)</a:t>
            </a:r>
          </a:p>
          <a:p>
            <a:pPr lvl="2"/>
            <a:endParaRPr lang="en-US" dirty="0"/>
          </a:p>
        </p:txBody>
      </p:sp>
      <p:pic>
        <p:nvPicPr>
          <p:cNvPr id="2050" name="Picture 2"/>
          <p:cNvPicPr>
            <a:picLocks noChangeAspect="1" noChangeArrowheads="1"/>
          </p:cNvPicPr>
          <p:nvPr/>
        </p:nvPicPr>
        <p:blipFill>
          <a:blip r:embed="rId3"/>
          <a:srcRect/>
          <a:stretch>
            <a:fillRect/>
          </a:stretch>
        </p:blipFill>
        <p:spPr bwMode="auto">
          <a:xfrm>
            <a:off x="3572183" y="1457325"/>
            <a:ext cx="5319901" cy="3419475"/>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4901496" y="5010150"/>
            <a:ext cx="3266191" cy="167851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in progress</a:t>
            </a:r>
          </a:p>
        </p:txBody>
      </p:sp>
      <p:sp>
        <p:nvSpPr>
          <p:cNvPr id="3" name="Content Placeholder 2"/>
          <p:cNvSpPr>
            <a:spLocks noGrp="1"/>
          </p:cNvSpPr>
          <p:nvPr>
            <p:ph idx="1"/>
          </p:nvPr>
        </p:nvSpPr>
        <p:spPr/>
        <p:txBody>
          <a:bodyPr/>
          <a:lstStyle/>
          <a:p>
            <a:r>
              <a:rPr lang="en-US" dirty="0"/>
              <a:t>Implementing more filters: expanded to support examples mentioned in the comments - periods, acquisition types, refined subject</a:t>
            </a:r>
          </a:p>
          <a:p>
            <a:r>
              <a:rPr lang="en-US" dirty="0"/>
              <a:t>Clipping by polygon: extending to support more polygon data format (e.g. GML), expanding to other products.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 Forward Plan</a:t>
            </a:r>
          </a:p>
        </p:txBody>
      </p:sp>
      <p:sp>
        <p:nvSpPr>
          <p:cNvPr id="3" name="Content Placeholder 2"/>
          <p:cNvSpPr>
            <a:spLocks noGrp="1"/>
          </p:cNvSpPr>
          <p:nvPr>
            <p:ph idx="1"/>
          </p:nvPr>
        </p:nvSpPr>
        <p:spPr>
          <a:xfrm>
            <a:off x="296863" y="1319134"/>
            <a:ext cx="8445500" cy="5002291"/>
          </a:xfrm>
        </p:spPr>
        <p:txBody>
          <a:bodyPr/>
          <a:lstStyle/>
          <a:p>
            <a:r>
              <a:rPr lang="en-US" dirty="0"/>
              <a:t>Finishing the work in progress</a:t>
            </a:r>
          </a:p>
          <a:p>
            <a:r>
              <a:rPr lang="en-US" dirty="0"/>
              <a:t>After WGISS 47, the new version of portal will be released for further evaluation and test</a:t>
            </a:r>
          </a:p>
          <a:p>
            <a:pPr lvl="1"/>
            <a:r>
              <a:rPr lang="en-US" dirty="0"/>
              <a:t>CEOS Climate WG</a:t>
            </a:r>
          </a:p>
          <a:p>
            <a:pPr lvl="1"/>
            <a:r>
              <a:rPr lang="en-US" dirty="0"/>
              <a:t>GCP</a:t>
            </a:r>
          </a:p>
          <a:p>
            <a:pPr lvl="1"/>
            <a:r>
              <a:rPr lang="en-US" dirty="0"/>
              <a:t>Any other carbon community (e.g., GEO?)</a:t>
            </a:r>
          </a:p>
          <a:p>
            <a:r>
              <a:rPr lang="en-US" dirty="0"/>
              <a:t>Supporting CEOS Chair initiative</a:t>
            </a:r>
          </a:p>
          <a:p>
            <a:pPr lvl="1"/>
            <a:r>
              <a:rPr lang="en-US" dirty="0"/>
              <a:t>Customizing the portal to support the forest carbon project at Mekong river basin</a:t>
            </a:r>
          </a:p>
          <a:p>
            <a:pPr lvl="2"/>
            <a:r>
              <a:rPr lang="en-US" dirty="0"/>
              <a:t>Specially customized portal</a:t>
            </a:r>
          </a:p>
          <a:p>
            <a:pPr lvl="2"/>
            <a:r>
              <a:rPr lang="en-US" dirty="0"/>
              <a:t>Pre-populated products</a:t>
            </a:r>
          </a:p>
          <a:p>
            <a:pPr lvl="2"/>
            <a:r>
              <a:rPr lang="en-US" dirty="0"/>
              <a:t>Specific datasets for Mekong</a:t>
            </a:r>
          </a:p>
          <a:p>
            <a:pPr lvl="1"/>
            <a:r>
              <a:rPr lang="en-US" dirty="0"/>
              <a:t>Multiple telecons have been hold with VNSC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 y="188913"/>
            <a:ext cx="8465820" cy="501650"/>
          </a:xfrm>
        </p:spPr>
        <p:txBody>
          <a:bodyPr/>
          <a:lstStyle/>
          <a:p>
            <a:r>
              <a:rPr lang="en-US" dirty="0"/>
              <a:t>The WGISS Carbon Community Portal</a:t>
            </a:r>
          </a:p>
        </p:txBody>
      </p:sp>
      <p:sp>
        <p:nvSpPr>
          <p:cNvPr id="3" name="Content Placeholder 2"/>
          <p:cNvSpPr>
            <a:spLocks noGrp="1"/>
          </p:cNvSpPr>
          <p:nvPr>
            <p:ph idx="1"/>
          </p:nvPr>
        </p:nvSpPr>
        <p:spPr/>
        <p:txBody>
          <a:bodyPr/>
          <a:lstStyle/>
          <a:p>
            <a:r>
              <a:rPr lang="en-US" dirty="0"/>
              <a:t>Goal: To support CEOS Carbon Science Mission by providing easy discovery of and access to carbon-related data resources in CEOS member agencies </a:t>
            </a:r>
          </a:p>
          <a:p>
            <a:r>
              <a:rPr lang="en-US" dirty="0"/>
              <a:t>The Objectives</a:t>
            </a:r>
          </a:p>
          <a:p>
            <a:pPr lvl="1"/>
            <a:r>
              <a:rPr lang="en-US" dirty="0"/>
              <a:t>To enable carbon community to easily find their interested data in the CEOS agency collections brokered by both CWIC and </a:t>
            </a:r>
            <a:r>
              <a:rPr lang="en-US" dirty="0" err="1"/>
              <a:t>FedEO</a:t>
            </a:r>
            <a:endParaRPr lang="en-US" dirty="0"/>
          </a:p>
          <a:p>
            <a:pPr lvl="1"/>
            <a:r>
              <a:rPr lang="en-US" dirty="0"/>
              <a:t>To allow searching and accessing data within collections using CWIC and </a:t>
            </a:r>
            <a:r>
              <a:rPr lang="en-US" dirty="0" err="1"/>
              <a:t>FedEO</a:t>
            </a:r>
            <a:r>
              <a:rPr lang="en-US" dirty="0"/>
              <a:t> with keywords, spatial and/or temporal constraints</a:t>
            </a:r>
          </a:p>
          <a:p>
            <a:pPr lvl="1"/>
            <a:r>
              <a:rPr lang="en-US" dirty="0"/>
              <a:t>To provide common discovery and access of all CWIC partner holdings targeting at the CEOS Carbon Community</a:t>
            </a:r>
          </a:p>
          <a:p>
            <a:pPr lvl="1"/>
            <a:endParaRPr lang="en-US" dirty="0"/>
          </a:p>
          <a:p>
            <a:endParaRPr lang="en-US" dirty="0"/>
          </a:p>
        </p:txBody>
      </p:sp>
    </p:spTree>
    <p:extLst>
      <p:ext uri="{BB962C8B-B14F-4D97-AF65-F5344CB8AC3E}">
        <p14:creationId xmlns:p14="http://schemas.microsoft.com/office/powerpoint/2010/main" val="2570949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A7580-B969-6A4F-9012-9AE2618B10D2}"/>
              </a:ext>
            </a:extLst>
          </p:cNvPr>
          <p:cNvSpPr>
            <a:spLocks noGrp="1"/>
          </p:cNvSpPr>
          <p:nvPr>
            <p:ph type="title"/>
          </p:nvPr>
        </p:nvSpPr>
        <p:spPr/>
        <p:txBody>
          <a:bodyPr/>
          <a:lstStyle/>
          <a:p>
            <a:r>
              <a:rPr lang="en-US" dirty="0"/>
              <a:t>CARB-15 Task</a:t>
            </a:r>
          </a:p>
        </p:txBody>
      </p:sp>
      <p:sp>
        <p:nvSpPr>
          <p:cNvPr id="3" name="Content Placeholder 2">
            <a:extLst>
              <a:ext uri="{FF2B5EF4-FFF2-40B4-BE49-F238E27FC236}">
                <a16:creationId xmlns:a16="http://schemas.microsoft.com/office/drawing/2014/main" id="{0E4FAE77-F0DF-7746-8D74-03DF86B4F2FE}"/>
              </a:ext>
            </a:extLst>
          </p:cNvPr>
          <p:cNvSpPr>
            <a:spLocks noGrp="1"/>
          </p:cNvSpPr>
          <p:nvPr>
            <p:ph idx="1"/>
          </p:nvPr>
        </p:nvSpPr>
        <p:spPr/>
        <p:txBody>
          <a:bodyPr/>
          <a:lstStyle/>
          <a:p>
            <a:r>
              <a:rPr lang="en-US" dirty="0"/>
              <a:t>The portal project is undertaken as WGISS CARB-15 task</a:t>
            </a:r>
          </a:p>
          <a:p>
            <a:r>
              <a:rPr lang="en-US" dirty="0"/>
              <a:t>The task team consists of</a:t>
            </a:r>
          </a:p>
          <a:p>
            <a:pPr lvl="1"/>
            <a:r>
              <a:rPr lang="en-US" sz="2000" dirty="0"/>
              <a:t>Development team</a:t>
            </a:r>
          </a:p>
          <a:p>
            <a:pPr lvl="1"/>
            <a:r>
              <a:rPr lang="en-US" sz="2000" dirty="0"/>
              <a:t>WGISS member agency representatives</a:t>
            </a:r>
          </a:p>
          <a:p>
            <a:pPr lvl="1"/>
            <a:r>
              <a:rPr lang="en-US" sz="2000" dirty="0"/>
              <a:t>Carbon scientists from CEOS Climate WG and Global Carbon project (GCP), a Future Earth project</a:t>
            </a:r>
          </a:p>
          <a:p>
            <a:r>
              <a:rPr lang="en-US" dirty="0"/>
              <a:t>Carbon scientists provide requirements, test and evaluate the portal, and suggest improvements</a:t>
            </a:r>
          </a:p>
          <a:p>
            <a:pPr lvl="1"/>
            <a:r>
              <a:rPr lang="en-US" sz="2000" dirty="0"/>
              <a:t>Monthly telecon held</a:t>
            </a:r>
          </a:p>
          <a:p>
            <a:r>
              <a:rPr lang="en-US" dirty="0"/>
              <a:t>Funding from NOAA and NASA to support the development team</a:t>
            </a:r>
          </a:p>
        </p:txBody>
      </p:sp>
    </p:spTree>
    <p:extLst>
      <p:ext uri="{BB962C8B-B14F-4D97-AF65-F5344CB8AC3E}">
        <p14:creationId xmlns:p14="http://schemas.microsoft.com/office/powerpoint/2010/main" val="73504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Portal Endpoints</a:t>
            </a:r>
          </a:p>
        </p:txBody>
      </p:sp>
      <p:sp>
        <p:nvSpPr>
          <p:cNvPr id="3" name="Content Placeholder 2"/>
          <p:cNvSpPr>
            <a:spLocks noGrp="1"/>
          </p:cNvSpPr>
          <p:nvPr>
            <p:ph idx="1"/>
          </p:nvPr>
        </p:nvSpPr>
        <p:spPr/>
        <p:txBody>
          <a:bodyPr/>
          <a:lstStyle/>
          <a:p>
            <a:r>
              <a:rPr lang="en-US" dirty="0"/>
              <a:t>https://gis.csiss.gmu.edu/carbon/cwicport</a:t>
            </a:r>
          </a:p>
          <a:p>
            <a:r>
              <a:rPr lang="en-US" dirty="0"/>
              <a:t>https://gis.csiss.gmu.edu/carbon/cwicport/pages/main.html</a:t>
            </a:r>
          </a:p>
        </p:txBody>
      </p:sp>
      <p:pic>
        <p:nvPicPr>
          <p:cNvPr id="1026" name="Picture 2"/>
          <p:cNvPicPr>
            <a:picLocks noChangeAspect="1" noChangeArrowheads="1"/>
          </p:cNvPicPr>
          <p:nvPr/>
        </p:nvPicPr>
        <p:blipFill>
          <a:blip r:embed="rId2"/>
          <a:srcRect/>
          <a:stretch>
            <a:fillRect/>
          </a:stretch>
        </p:blipFill>
        <p:spPr bwMode="auto">
          <a:xfrm>
            <a:off x="1671638" y="2896694"/>
            <a:ext cx="5373551" cy="34385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since WGISS 46</a:t>
            </a:r>
          </a:p>
        </p:txBody>
      </p:sp>
      <p:sp>
        <p:nvSpPr>
          <p:cNvPr id="3" name="Content Placeholder 2"/>
          <p:cNvSpPr>
            <a:spLocks noGrp="1"/>
          </p:cNvSpPr>
          <p:nvPr>
            <p:ph idx="1"/>
          </p:nvPr>
        </p:nvSpPr>
        <p:spPr>
          <a:xfrm>
            <a:off x="296862" y="1304144"/>
            <a:ext cx="8517353" cy="5017281"/>
          </a:xfrm>
        </p:spPr>
        <p:txBody>
          <a:bodyPr/>
          <a:lstStyle/>
          <a:p>
            <a:r>
              <a:rPr lang="en-US" sz="2000" dirty="0"/>
              <a:t>After shown at WGISS 46 in October 2108, the portal was released to CEOS Climate WG and GCP for evaluation and feedba</a:t>
            </a:r>
            <a:r>
              <a:rPr lang="en-US" sz="2200" dirty="0"/>
              <a:t>cks</a:t>
            </a:r>
          </a:p>
          <a:p>
            <a:pPr lvl="1"/>
            <a:r>
              <a:rPr lang="en-US" sz="1800" dirty="0"/>
              <a:t>Feedbacks were received, which require a set of new capabilities and improvements</a:t>
            </a:r>
          </a:p>
          <a:p>
            <a:r>
              <a:rPr lang="en-US" sz="2000" dirty="0"/>
              <a:t>Since WGISS 46, the major activity has been on implementing the new capabilities and improvements</a:t>
            </a:r>
          </a:p>
          <a:p>
            <a:r>
              <a:rPr lang="en-US" sz="2000" dirty="0"/>
              <a:t>New capabilities and improvements completed</a:t>
            </a:r>
          </a:p>
          <a:p>
            <a:pPr lvl="1"/>
            <a:r>
              <a:rPr lang="en-US" sz="1800" dirty="0"/>
              <a:t>Enhanced keyword </a:t>
            </a:r>
            <a:r>
              <a:rPr lang="en-US" sz="1800" dirty="0" err="1"/>
              <a:t>autocomplete</a:t>
            </a:r>
            <a:endParaRPr lang="en-US" sz="1800" dirty="0"/>
          </a:p>
          <a:p>
            <a:pPr lvl="1"/>
            <a:r>
              <a:rPr lang="en-US" sz="1800" dirty="0"/>
              <a:t>Improved carbon categories</a:t>
            </a:r>
          </a:p>
          <a:p>
            <a:pPr lvl="1"/>
            <a:r>
              <a:rPr lang="en-US" sz="1800" dirty="0"/>
              <a:t>Performance improvement</a:t>
            </a:r>
          </a:p>
          <a:p>
            <a:pPr lvl="1"/>
            <a:r>
              <a:rPr lang="en-US" sz="1800" dirty="0"/>
              <a:t>Search-by-polygon (with limitation)</a:t>
            </a:r>
          </a:p>
          <a:p>
            <a:pPr lvl="1"/>
            <a:r>
              <a:rPr lang="en-US" sz="1800" dirty="0" err="1"/>
              <a:t>Geocoding</a:t>
            </a:r>
            <a:endParaRPr lang="en-US" sz="1800" dirty="0"/>
          </a:p>
          <a:p>
            <a:pPr lvl="1"/>
            <a:r>
              <a:rPr lang="en-US" sz="1800" dirty="0"/>
              <a:t>Info pages</a:t>
            </a:r>
          </a:p>
          <a:p>
            <a:pPr lvl="1"/>
            <a:r>
              <a:rPr lang="en-US" sz="1800" dirty="0"/>
              <a:t>Keyword-based search enhancements (context, multiple, priority )</a:t>
            </a:r>
          </a:p>
          <a:p>
            <a:pPr lvl="1"/>
            <a:r>
              <a:rPr lang="en-US" sz="1800" dirty="0"/>
              <a:t>Filtering (exclude global)</a:t>
            </a:r>
          </a:p>
          <a:p>
            <a:pPr lvl="1"/>
            <a:r>
              <a:rPr lang="en-US" sz="1800" dirty="0"/>
              <a:t>Clipping-by-polygon data access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 y="188913"/>
            <a:ext cx="8465820" cy="501650"/>
          </a:xfrm>
        </p:spPr>
        <p:txBody>
          <a:bodyPr/>
          <a:lstStyle/>
          <a:p>
            <a:r>
              <a:rPr lang="en-US" dirty="0"/>
              <a:t>The progress – keyword autocomplete</a:t>
            </a:r>
          </a:p>
        </p:txBody>
      </p:sp>
      <p:sp>
        <p:nvSpPr>
          <p:cNvPr id="3" name="Content Placeholder 2"/>
          <p:cNvSpPr>
            <a:spLocks noGrp="1"/>
          </p:cNvSpPr>
          <p:nvPr>
            <p:ph idx="1"/>
          </p:nvPr>
        </p:nvSpPr>
        <p:spPr>
          <a:xfrm>
            <a:off x="296863" y="1457325"/>
            <a:ext cx="4370387" cy="4438650"/>
          </a:xfrm>
        </p:spPr>
        <p:txBody>
          <a:bodyPr/>
          <a:lstStyle/>
          <a:p>
            <a:pPr lvl="1"/>
            <a:r>
              <a:rPr lang="en-US" dirty="0"/>
              <a:t>Revised the geo-coding contextual entry interface and its function – support the expanded full text search using acronyms</a:t>
            </a:r>
          </a:p>
          <a:p>
            <a:pPr lvl="1"/>
            <a:r>
              <a:rPr lang="en-US" dirty="0"/>
              <a:t>Imported GCMD and related carbon project keywords and acronyms</a:t>
            </a:r>
          </a:p>
        </p:txBody>
      </p:sp>
      <p:pic>
        <p:nvPicPr>
          <p:cNvPr id="1027" name="Picture 3"/>
          <p:cNvPicPr>
            <a:picLocks noChangeAspect="1" noChangeArrowheads="1"/>
          </p:cNvPicPr>
          <p:nvPr/>
        </p:nvPicPr>
        <p:blipFill>
          <a:blip r:embed="rId2"/>
          <a:srcRect/>
          <a:stretch>
            <a:fillRect/>
          </a:stretch>
        </p:blipFill>
        <p:spPr bwMode="auto">
          <a:xfrm>
            <a:off x="4848225" y="1590825"/>
            <a:ext cx="3876479" cy="1885650"/>
          </a:xfrm>
          <a:prstGeom prst="rect">
            <a:avLst/>
          </a:prstGeom>
          <a:noFill/>
          <a:ln w="9525">
            <a:noFill/>
            <a:miter lim="800000"/>
            <a:headEnd/>
            <a:tailEnd/>
          </a:ln>
        </p:spPr>
      </p:pic>
      <p:pic>
        <p:nvPicPr>
          <p:cNvPr id="2050" name="Picture 2"/>
          <p:cNvPicPr>
            <a:picLocks noChangeAspect="1" noChangeArrowheads="1"/>
          </p:cNvPicPr>
          <p:nvPr/>
        </p:nvPicPr>
        <p:blipFill>
          <a:blip r:embed="rId3"/>
          <a:srcRect/>
          <a:stretch>
            <a:fillRect/>
          </a:stretch>
        </p:blipFill>
        <p:spPr bwMode="auto">
          <a:xfrm>
            <a:off x="4848225" y="3922076"/>
            <a:ext cx="3905250" cy="249777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 y="188913"/>
            <a:ext cx="8465820" cy="501650"/>
          </a:xfrm>
        </p:spPr>
        <p:txBody>
          <a:bodyPr/>
          <a:lstStyle/>
          <a:p>
            <a:r>
              <a:rPr lang="en-US" dirty="0"/>
              <a:t>The progress – Carbon categories</a:t>
            </a:r>
          </a:p>
        </p:txBody>
      </p:sp>
      <p:sp>
        <p:nvSpPr>
          <p:cNvPr id="3" name="Content Placeholder 2"/>
          <p:cNvSpPr>
            <a:spLocks noGrp="1"/>
          </p:cNvSpPr>
          <p:nvPr>
            <p:ph idx="1"/>
          </p:nvPr>
        </p:nvSpPr>
        <p:spPr>
          <a:xfrm>
            <a:off x="296863" y="1457325"/>
            <a:ext cx="4370387" cy="4438650"/>
          </a:xfrm>
        </p:spPr>
        <p:txBody>
          <a:bodyPr/>
          <a:lstStyle/>
          <a:p>
            <a:pPr marL="0" lvl="1"/>
            <a:r>
              <a:rPr lang="en-US" dirty="0"/>
              <a:t>Revising the search by categories to support  multiple-category search</a:t>
            </a:r>
          </a:p>
          <a:p>
            <a:pPr marL="0" lvl="1"/>
            <a:r>
              <a:rPr lang="en-US" dirty="0"/>
              <a:t>Imported and managed predefined data from carbon projects by categories, e.g. CAMS GHG, GFED, GIMMS3g NPP, NCSCD</a:t>
            </a:r>
          </a:p>
        </p:txBody>
      </p:sp>
      <p:pic>
        <p:nvPicPr>
          <p:cNvPr id="1026" name="Picture 2"/>
          <p:cNvPicPr>
            <a:picLocks noChangeAspect="1" noChangeArrowheads="1"/>
          </p:cNvPicPr>
          <p:nvPr/>
        </p:nvPicPr>
        <p:blipFill>
          <a:blip r:embed="rId3"/>
          <a:srcRect/>
          <a:stretch>
            <a:fillRect/>
          </a:stretch>
        </p:blipFill>
        <p:spPr bwMode="auto">
          <a:xfrm>
            <a:off x="5057775" y="1593082"/>
            <a:ext cx="3705225" cy="1865295"/>
          </a:xfrm>
          <a:prstGeom prst="rect">
            <a:avLst/>
          </a:prstGeom>
          <a:noFill/>
          <a:ln w="9525">
            <a:noFill/>
            <a:miter lim="800000"/>
            <a:headEnd/>
            <a:tailEnd/>
          </a:ln>
        </p:spPr>
      </p:pic>
      <p:pic>
        <p:nvPicPr>
          <p:cNvPr id="3074" name="Picture 2"/>
          <p:cNvPicPr>
            <a:picLocks noChangeAspect="1" noChangeArrowheads="1"/>
          </p:cNvPicPr>
          <p:nvPr/>
        </p:nvPicPr>
        <p:blipFill>
          <a:blip r:embed="rId4"/>
          <a:srcRect/>
          <a:stretch>
            <a:fillRect/>
          </a:stretch>
        </p:blipFill>
        <p:spPr bwMode="auto">
          <a:xfrm>
            <a:off x="4536950" y="4111625"/>
            <a:ext cx="4530850" cy="17843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 y="188913"/>
            <a:ext cx="8465820" cy="501650"/>
          </a:xfrm>
        </p:spPr>
        <p:txBody>
          <a:bodyPr/>
          <a:lstStyle/>
          <a:p>
            <a:r>
              <a:rPr lang="en-US" dirty="0"/>
              <a:t>The progress – Performance improvement</a:t>
            </a:r>
          </a:p>
        </p:txBody>
      </p:sp>
      <p:sp>
        <p:nvSpPr>
          <p:cNvPr id="3" name="Content Placeholder 2"/>
          <p:cNvSpPr>
            <a:spLocks noGrp="1"/>
          </p:cNvSpPr>
          <p:nvPr>
            <p:ph idx="1"/>
          </p:nvPr>
        </p:nvSpPr>
        <p:spPr>
          <a:xfrm>
            <a:off x="1" y="1457324"/>
            <a:ext cx="4533900" cy="5400675"/>
          </a:xfrm>
        </p:spPr>
        <p:txBody>
          <a:bodyPr/>
          <a:lstStyle/>
          <a:p>
            <a:pPr lvl="1"/>
            <a:r>
              <a:rPr lang="en-US" sz="1800" dirty="0"/>
              <a:t>To speed up the process of retrieving and merging records on the fly from two aggregated catalogs, an specialized local catalog is used to selectively cache and curate partial results at the collection level</a:t>
            </a:r>
          </a:p>
          <a:p>
            <a:pPr lvl="2"/>
            <a:r>
              <a:rPr lang="en-US" sz="1600" dirty="0"/>
              <a:t>Cached collections</a:t>
            </a:r>
          </a:p>
          <a:p>
            <a:pPr lvl="3"/>
            <a:r>
              <a:rPr lang="en-US" sz="1400" dirty="0"/>
              <a:t>Faster</a:t>
            </a:r>
          </a:p>
          <a:p>
            <a:pPr lvl="3"/>
            <a:r>
              <a:rPr lang="en-US" sz="1400" dirty="0"/>
              <a:t>Removed duplicates</a:t>
            </a:r>
          </a:p>
          <a:p>
            <a:pPr lvl="2"/>
            <a:r>
              <a:rPr lang="en-US" sz="1600" dirty="0"/>
              <a:t>Example</a:t>
            </a:r>
          </a:p>
          <a:p>
            <a:pPr lvl="3"/>
            <a:r>
              <a:rPr lang="en-US" sz="1400" dirty="0"/>
              <a:t>carbon monoxide</a:t>
            </a:r>
          </a:p>
          <a:p>
            <a:pPr lvl="3"/>
            <a:r>
              <a:rPr lang="en-US" sz="1400" dirty="0"/>
              <a:t>LAI -&gt; (Leaf Area Index) </a:t>
            </a:r>
          </a:p>
          <a:p>
            <a:pPr lvl="3"/>
            <a:endParaRPr lang="en-US" dirty="0"/>
          </a:p>
          <a:p>
            <a:pPr lvl="2">
              <a:buNone/>
            </a:pPr>
            <a:endParaRPr lang="en-US" dirty="0"/>
          </a:p>
        </p:txBody>
      </p:sp>
      <p:pic>
        <p:nvPicPr>
          <p:cNvPr id="4" name="Picture 2"/>
          <p:cNvPicPr>
            <a:picLocks noChangeAspect="1" noChangeArrowheads="1"/>
          </p:cNvPicPr>
          <p:nvPr/>
        </p:nvPicPr>
        <p:blipFill>
          <a:blip r:embed="rId3"/>
          <a:srcRect/>
          <a:stretch>
            <a:fillRect/>
          </a:stretch>
        </p:blipFill>
        <p:spPr bwMode="auto">
          <a:xfrm>
            <a:off x="4533900" y="1722423"/>
            <a:ext cx="4295775" cy="2118014"/>
          </a:xfrm>
          <a:prstGeom prst="rect">
            <a:avLst/>
          </a:prstGeom>
          <a:noFill/>
          <a:ln w="9525">
            <a:noFill/>
            <a:miter lim="800000"/>
            <a:headEnd/>
            <a:tailEnd/>
          </a:ln>
        </p:spPr>
      </p:pic>
      <p:pic>
        <p:nvPicPr>
          <p:cNvPr id="5" name="Picture 3"/>
          <p:cNvPicPr>
            <a:picLocks noChangeAspect="1" noChangeArrowheads="1"/>
          </p:cNvPicPr>
          <p:nvPr/>
        </p:nvPicPr>
        <p:blipFill>
          <a:blip r:embed="rId4"/>
          <a:srcRect/>
          <a:stretch>
            <a:fillRect/>
          </a:stretch>
        </p:blipFill>
        <p:spPr bwMode="auto">
          <a:xfrm>
            <a:off x="4533900" y="4178913"/>
            <a:ext cx="4391345" cy="2469538"/>
          </a:xfrm>
          <a:prstGeom prst="rect">
            <a:avLst/>
          </a:prstGeom>
          <a:noFill/>
          <a:ln w="9525">
            <a:noFill/>
            <a:miter lim="800000"/>
            <a:headEnd/>
            <a:tailEnd/>
          </a:ln>
        </p:spPr>
      </p:pic>
      <p:sp>
        <p:nvSpPr>
          <p:cNvPr id="9" name="TextBox 8"/>
          <p:cNvSpPr txBox="1"/>
          <p:nvPr/>
        </p:nvSpPr>
        <p:spPr>
          <a:xfrm>
            <a:off x="5508334" y="1353091"/>
            <a:ext cx="1223412" cy="369332"/>
          </a:xfrm>
          <a:prstGeom prst="rect">
            <a:avLst/>
          </a:prstGeom>
          <a:noFill/>
        </p:spPr>
        <p:txBody>
          <a:bodyPr wrap="none" rtlCol="0">
            <a:spAutoFit/>
          </a:bodyPr>
          <a:lstStyle/>
          <a:p>
            <a:r>
              <a:rPr lang="en-US" dirty="0"/>
              <a:t>Integrated</a:t>
            </a:r>
          </a:p>
        </p:txBody>
      </p:sp>
      <p:sp>
        <p:nvSpPr>
          <p:cNvPr id="10" name="TextBox 9"/>
          <p:cNvSpPr txBox="1"/>
          <p:nvPr/>
        </p:nvSpPr>
        <p:spPr>
          <a:xfrm>
            <a:off x="5825088" y="3840437"/>
            <a:ext cx="1665841" cy="369332"/>
          </a:xfrm>
          <a:prstGeom prst="rect">
            <a:avLst/>
          </a:prstGeom>
          <a:noFill/>
        </p:spPr>
        <p:txBody>
          <a:bodyPr wrap="none" rtlCol="0">
            <a:spAutoFit/>
          </a:bodyPr>
          <a:lstStyle/>
          <a:p>
            <a:r>
              <a:rPr lang="en-US" dirty="0" err="1"/>
              <a:t>CWIC+FedEO</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 y="188913"/>
            <a:ext cx="8465820" cy="501650"/>
          </a:xfrm>
        </p:spPr>
        <p:txBody>
          <a:bodyPr/>
          <a:lstStyle/>
          <a:p>
            <a:r>
              <a:rPr lang="en-US" dirty="0"/>
              <a:t>The progress – Search by polygon</a:t>
            </a:r>
          </a:p>
        </p:txBody>
      </p:sp>
      <p:sp>
        <p:nvSpPr>
          <p:cNvPr id="3" name="Content Placeholder 2"/>
          <p:cNvSpPr>
            <a:spLocks noGrp="1"/>
          </p:cNvSpPr>
          <p:nvPr>
            <p:ph idx="1"/>
          </p:nvPr>
        </p:nvSpPr>
        <p:spPr>
          <a:xfrm>
            <a:off x="296862" y="1457324"/>
            <a:ext cx="4551363" cy="5286375"/>
          </a:xfrm>
        </p:spPr>
        <p:txBody>
          <a:bodyPr/>
          <a:lstStyle/>
          <a:p>
            <a:pPr lvl="1"/>
            <a:r>
              <a:rPr lang="en-US" dirty="0"/>
              <a:t>Search with polygon: utilizing the CMR polygon search support and supporting free-hand-draw and uploaded polygon</a:t>
            </a:r>
          </a:p>
          <a:p>
            <a:pPr lvl="1"/>
            <a:r>
              <a:rPr lang="en-US" dirty="0"/>
              <a:t>Limitation: limited number of vertices</a:t>
            </a:r>
          </a:p>
          <a:p>
            <a:pPr lvl="1"/>
            <a:r>
              <a:rPr lang="en-US" dirty="0"/>
              <a:t>Example:</a:t>
            </a:r>
          </a:p>
          <a:p>
            <a:pPr lvl="2"/>
            <a:r>
              <a:rPr lang="en-US" dirty="0">
                <a:hlinkClick r:id="rId3"/>
              </a:rPr>
              <a:t>https://github.com/gipong/shp2geojson.js/blob/master/demo/10tnvillage.zip</a:t>
            </a:r>
            <a:endParaRPr lang="en-US" dirty="0"/>
          </a:p>
          <a:p>
            <a:pPr lvl="2"/>
            <a:r>
              <a:rPr lang="en-US" dirty="0"/>
              <a:t>After uploaded, select a village to search against</a:t>
            </a:r>
          </a:p>
          <a:p>
            <a:pPr lvl="2">
              <a:buNone/>
            </a:pPr>
            <a:endParaRPr lang="en-US" dirty="0"/>
          </a:p>
        </p:txBody>
      </p:sp>
      <p:pic>
        <p:nvPicPr>
          <p:cNvPr id="2050" name="Picture 2"/>
          <p:cNvPicPr>
            <a:picLocks noChangeAspect="1" noChangeArrowheads="1"/>
          </p:cNvPicPr>
          <p:nvPr/>
        </p:nvPicPr>
        <p:blipFill>
          <a:blip r:embed="rId4"/>
          <a:srcRect/>
          <a:stretch>
            <a:fillRect/>
          </a:stretch>
        </p:blipFill>
        <p:spPr bwMode="auto">
          <a:xfrm>
            <a:off x="5534025" y="1257300"/>
            <a:ext cx="1304925" cy="3152775"/>
          </a:xfrm>
          <a:prstGeom prst="rect">
            <a:avLst/>
          </a:prstGeom>
          <a:noFill/>
          <a:ln w="9525">
            <a:noFill/>
            <a:miter lim="800000"/>
            <a:headEnd/>
            <a:tailEnd/>
          </a:ln>
        </p:spPr>
      </p:pic>
      <p:pic>
        <p:nvPicPr>
          <p:cNvPr id="2052" name="Picture 4"/>
          <p:cNvPicPr>
            <a:picLocks noChangeAspect="1" noChangeArrowheads="1"/>
          </p:cNvPicPr>
          <p:nvPr/>
        </p:nvPicPr>
        <p:blipFill>
          <a:blip r:embed="rId5"/>
          <a:srcRect/>
          <a:stretch>
            <a:fillRect/>
          </a:stretch>
        </p:blipFill>
        <p:spPr bwMode="auto">
          <a:xfrm>
            <a:off x="5176097" y="4610100"/>
            <a:ext cx="3967903" cy="22479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6752</TotalTime>
  <Words>1338</Words>
  <Application>Microsoft Macintosh PowerPoint</Application>
  <PresentationFormat>On-screen Show (4:3)</PresentationFormat>
  <Paragraphs>159</Paragraphs>
  <Slides>18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Century Gothic</vt:lpstr>
      <vt:lpstr>Courier New</vt:lpstr>
      <vt:lpstr>Tahoma</vt:lpstr>
      <vt:lpstr>Times New Roman</vt:lpstr>
      <vt:lpstr>Wingdings</vt:lpstr>
      <vt:lpstr>4_EUM_template_v03</vt:lpstr>
      <vt:lpstr>         Carbon Data Portal Prototype (CARB-15): status and way forward discussion   Liping Di, Eugene Yu Center for Spatial Information Science and Systems George Mason University ldi@gmu.edu  Reported at  WGISS’47, Silver Spring, MD, USA May 1st , 2019</vt:lpstr>
      <vt:lpstr>The WGISS Carbon Community Portal</vt:lpstr>
      <vt:lpstr>CARB-15 Task</vt:lpstr>
      <vt:lpstr>Portal Endpoints</vt:lpstr>
      <vt:lpstr>Progress since WGISS 46</vt:lpstr>
      <vt:lpstr>The progress – keyword autocomplete</vt:lpstr>
      <vt:lpstr>The progress – Carbon categories</vt:lpstr>
      <vt:lpstr>The progress – Performance improvement</vt:lpstr>
      <vt:lpstr>The progress – Search by polygon</vt:lpstr>
      <vt:lpstr>The WGISS Carbon Community Portal</vt:lpstr>
      <vt:lpstr>The WGISS Carbon Community Portal</vt:lpstr>
      <vt:lpstr>The progress: priority of dataset keywords </vt:lpstr>
      <vt:lpstr>The progress – Multiple keyword combination</vt:lpstr>
      <vt:lpstr>The progress – visibility of key carbon datasets</vt:lpstr>
      <vt:lpstr>The progress- filtering results</vt:lpstr>
      <vt:lpstr>Progress – Clipping by polygon</vt:lpstr>
      <vt:lpstr>Work in progress</vt:lpstr>
      <vt:lpstr>Way Forward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Liping Di</cp:lastModifiedBy>
  <cp:revision>415</cp:revision>
  <dcterms:created xsi:type="dcterms:W3CDTF">2011-11-16T09:23:13Z</dcterms:created>
  <dcterms:modified xsi:type="dcterms:W3CDTF">2019-04-29T15:22:26Z</dcterms:modified>
</cp:coreProperties>
</file>