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86" r:id="rId3"/>
    <p:sldId id="384" r:id="rId4"/>
    <p:sldId id="389" r:id="rId5"/>
    <p:sldId id="390" r:id="rId6"/>
    <p:sldId id="391" r:id="rId7"/>
    <p:sldId id="397" r:id="rId8"/>
    <p:sldId id="398" r:id="rId9"/>
    <p:sldId id="387" r:id="rId10"/>
    <p:sldId id="396" r:id="rId11"/>
    <p:sldId id="393" r:id="rId12"/>
    <p:sldId id="399" r:id="rId13"/>
    <p:sldId id="392" r:id="rId14"/>
    <p:sldId id="394" r:id="rId15"/>
    <p:sldId id="395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/>
    <p:restoredTop sz="95445" autoAdjust="0"/>
  </p:normalViewPr>
  <p:slideViewPr>
    <p:cSldViewPr>
      <p:cViewPr varScale="1">
        <p:scale>
          <a:sx n="44" d="100"/>
          <a:sy n="44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5/1/2019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ssr.esa.int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Iolanda Maggio, ESA / </a:t>
            </a:r>
            <a:r>
              <a:rPr lang="en-AU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Development Team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WGISS#47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FDA-10 Inventory of software and tools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NOAA – Silver Spring, USA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sym typeface="Arial Bold"/>
              </a:rPr>
              <a:t>01</a:t>
            </a:r>
            <a:r>
              <a:rPr lang="en-AU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May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F3C7-0288-934E-A296-8F46FAB2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7510"/>
            <a:ext cx="8686800" cy="4525963"/>
          </a:xfrm>
        </p:spPr>
        <p:txBody>
          <a:bodyPr/>
          <a:lstStyle/>
          <a:p>
            <a:r>
              <a:rPr lang="en-GB" sz="2000" b="1" dirty="0"/>
              <a:t>Finalise the normalization of the table </a:t>
            </a:r>
            <a:r>
              <a:rPr lang="en-GB" sz="2000" dirty="0"/>
              <a:t>– IM/Mid of May</a:t>
            </a:r>
          </a:p>
          <a:p>
            <a:r>
              <a:rPr lang="en-GB" sz="2000" b="1" dirty="0"/>
              <a:t>Provide a statement for the OSS inventory management (e.g. similar statement for Data Purge Alert and New Dataset availability) </a:t>
            </a:r>
            <a:r>
              <a:rPr lang="en-GB" sz="2000" dirty="0"/>
              <a:t>– WGISS Exec/Mid of May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Import the new normalized table </a:t>
            </a:r>
            <a:r>
              <a:rPr lang="en-GB" sz="2000" dirty="0"/>
              <a:t>– Development Team/End of May</a:t>
            </a:r>
          </a:p>
          <a:p>
            <a:r>
              <a:rPr lang="en-GB" sz="2000" b="1" dirty="0"/>
              <a:t>Implement a simple dashboard and Include new filters </a:t>
            </a:r>
            <a:r>
              <a:rPr lang="en-GB" sz="2000" dirty="0"/>
              <a:t>– Development Team/ Mid of June </a:t>
            </a:r>
          </a:p>
          <a:p>
            <a:r>
              <a:rPr lang="en-GB" sz="2000" b="1" dirty="0"/>
              <a:t>Advertise the OSS inventory </a:t>
            </a:r>
            <a:r>
              <a:rPr lang="en-GB" sz="2000" dirty="0"/>
              <a:t>– WGISS Exec/End of June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FA57-89FB-5C44-BDD9-21390688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D5F404-98AC-6E4C-A6C9-E966A367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Next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B6623-9ADE-0A44-8825-9B2AFD634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8763000" cy="11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13" y="2222500"/>
            <a:ext cx="643731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9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0B8F-72FF-FA41-99AF-2EEA1AB5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A981-5B75-9C42-AC69-00EB0EC1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899400" cy="424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24000"/>
            <a:ext cx="450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OSS Inventory USE CASE</a:t>
            </a:r>
          </a:p>
        </p:txBody>
      </p:sp>
    </p:spTree>
    <p:extLst>
      <p:ext uri="{BB962C8B-B14F-4D97-AF65-F5344CB8AC3E}">
        <p14:creationId xmlns:p14="http://schemas.microsoft.com/office/powerpoint/2010/main" val="34403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gnetic Disk 9"/>
          <p:cNvSpPr/>
          <p:nvPr/>
        </p:nvSpPr>
        <p:spPr>
          <a:xfrm>
            <a:off x="4114800" y="1295400"/>
            <a:ext cx="4800600" cy="2743200"/>
          </a:xfrm>
          <a:prstGeom prst="flowChartMagneticDisk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60946"/>
            <a:ext cx="3810000" cy="1549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" b="99350" l="0" r="982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76400"/>
            <a:ext cx="1217658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862" y="3150639"/>
            <a:ext cx="26069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USERS with OSS needs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524000"/>
            <a:ext cx="28118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OSS Inventory DB</a:t>
            </a:r>
          </a:p>
        </p:txBody>
      </p:sp>
      <p:sp>
        <p:nvSpPr>
          <p:cNvPr id="12" name="Up Arrow 11"/>
          <p:cNvSpPr/>
          <p:nvPr/>
        </p:nvSpPr>
        <p:spPr>
          <a:xfrm rot="1690905">
            <a:off x="4648200" y="3429000"/>
            <a:ext cx="484632" cy="978408"/>
          </a:xfrm>
          <a:prstGeom prst="up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72000"/>
            <a:ext cx="15748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4800600"/>
            <a:ext cx="3810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rtl="0" latinLnBrk="1" hangingPunct="0"/>
            <a:r>
              <a:rPr lang="en-US" dirty="0"/>
              <a:t>The Sentinel Application Platform </a:t>
            </a:r>
          </a:p>
          <a:p>
            <a:pPr algn="just" rtl="0" latinLnBrk="1" hangingPunct="0"/>
            <a:r>
              <a:rPr lang="en-US" dirty="0"/>
              <a:t>(SNAP) architecture is ideal for </a:t>
            </a:r>
          </a:p>
          <a:p>
            <a:pPr algn="just" rtl="0" latinLnBrk="1" hangingPunct="0"/>
            <a:r>
              <a:rPr lang="en-US" dirty="0"/>
              <a:t>Earth Observation processing </a:t>
            </a:r>
          </a:p>
          <a:p>
            <a:pPr algn="just" rtl="0" latinLnBrk="1" hangingPunct="0"/>
            <a:r>
              <a:rPr lang="en-US" dirty="0"/>
              <a:t>and analysis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05525" cy="73866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From user need to OSS Inventory utilization</a:t>
            </a:r>
          </a:p>
        </p:txBody>
      </p:sp>
    </p:spTree>
    <p:extLst>
      <p:ext uri="{BB962C8B-B14F-4D97-AF65-F5344CB8AC3E}">
        <p14:creationId xmlns:p14="http://schemas.microsoft.com/office/powerpoint/2010/main" val="94527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SNAP: application to other EO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0"/>
            <a:ext cx="9144000" cy="50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258888" y="1537157"/>
            <a:ext cx="6105525" cy="4308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F7F7F"/>
                </a:solidFill>
                <a:latin typeface="Verdana" charset="0"/>
              </a:rPr>
              <a:t>OSS Inventory triggered by CEOS and WGISS Work Plan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752600" y="321977"/>
            <a:ext cx="610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400" b="1" spc="1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algn="ctr"/>
            <a:r>
              <a:rPr lang="en-US" dirty="0"/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7BD4F-AEC2-C14A-A781-FA1CB042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36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9800" y="381000"/>
            <a:ext cx="563721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in WGISS Agencies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228600" y="1295401"/>
            <a:ext cx="2590800" cy="1828799"/>
            <a:chOff x="255982" y="1678737"/>
            <a:chExt cx="5128818" cy="3283788"/>
          </a:xfrm>
        </p:grpSpPr>
        <p:pic>
          <p:nvPicPr>
            <p:cNvPr id="22533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82" y="1678737"/>
              <a:ext cx="4836718" cy="177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1" y="3286125"/>
              <a:ext cx="46101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4145292"/>
              <a:ext cx="4597400" cy="81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043" y="3224756"/>
            <a:ext cx="1965477" cy="802782"/>
          </a:xfr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indent="0" algn="l" defTabSz="457200" rtl="0" latinLnBrk="1" hangingPunct="0">
              <a:buNone/>
            </a:pPr>
            <a:r>
              <a:rPr lang="en-US" sz="1800" dirty="0">
                <a:solidFill>
                  <a:srgbClr val="000000"/>
                </a:solidFill>
                <a:hlinkClick r:id="rId5"/>
              </a:rPr>
              <a:t>https://essr.esa.int</a:t>
            </a:r>
            <a:endParaRPr lang="en-US" sz="1800" dirty="0">
              <a:solidFill>
                <a:srgbClr val="000000"/>
              </a:solidFill>
            </a:endParaRPr>
          </a:p>
          <a:p>
            <a:pPr algn="l" defTabSz="457200" rtl="0" latinLnBrk="1" hangingPunc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460" y="1306269"/>
            <a:ext cx="28194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2308" y="3256005"/>
            <a:ext cx="23621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indent="0" algn="l" rtl="0" latinLnBrk="1" hangingPunct="0">
              <a:spcBef>
                <a:spcPts val="50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  <a:lvl6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6pPr>
            <a:lvl7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7pPr>
            <a:lvl8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8pPr>
            <a:lvl9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dirty="0"/>
              <a:t>https://</a:t>
            </a:r>
            <a:r>
              <a:rPr lang="en-US" dirty="0" err="1"/>
              <a:t>code.nasa.gov</a:t>
            </a:r>
            <a:r>
              <a:rPr lang="en-US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4060077"/>
            <a:ext cx="4343400" cy="1856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82" y="6058498"/>
            <a:ext cx="43803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/>
              <a:t>http://</a:t>
            </a:r>
            <a:r>
              <a:rPr lang="en-US" sz="1600" dirty="0" err="1"/>
              <a:t>www.grss-ieee.org</a:t>
            </a:r>
            <a:r>
              <a:rPr lang="en-US" sz="1600" dirty="0"/>
              <a:t>/open-source-software-related-to-geoscience-and-remote-sensing/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167" y="1295400"/>
            <a:ext cx="2930154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4920" y="3025172"/>
            <a:ext cx="334498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/>
              <a:t>https://</a:t>
            </a:r>
            <a:r>
              <a:rPr lang="en-US" sz="1600" dirty="0" err="1"/>
              <a:t>www.dlr.de</a:t>
            </a:r>
            <a:r>
              <a:rPr lang="en-US" sz="1600" dirty="0"/>
              <a:t>/</a:t>
            </a:r>
            <a:r>
              <a:rPr lang="en-US" sz="1600" dirty="0" err="1"/>
              <a:t>sc</a:t>
            </a:r>
            <a:r>
              <a:rPr lang="en-US" sz="1600" dirty="0"/>
              <a:t>/en/</a:t>
            </a:r>
            <a:r>
              <a:rPr lang="en-US" sz="1600" dirty="0" err="1"/>
              <a:t>desktopdefault.aspx</a:t>
            </a:r>
            <a:r>
              <a:rPr lang="en-US" sz="1600" dirty="0"/>
              <a:t>/tabid-5951/9688_read-19161/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C8154-90F7-E348-A99D-933FBDB9D277}"/>
              </a:ext>
            </a:extLst>
          </p:cNvPr>
          <p:cNvSpPr/>
          <p:nvPr/>
        </p:nvSpPr>
        <p:spPr>
          <a:xfrm>
            <a:off x="5257801" y="486707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IDN service 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</a:rPr>
              <a:t>records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</a:rPr>
              <a:t>SERFs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) for ESA 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</a:rPr>
              <a:t>items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7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276225" y="1098550"/>
            <a:ext cx="874395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OSS Survey in CEOS Agencies compiling the reports with relevant Metadata - NEW</a:t>
            </a:r>
          </a:p>
          <a:p>
            <a:endParaRPr lang="en-US" sz="2000" dirty="0">
              <a:latin typeface="Verdan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176712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Survey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E3614-070B-5246-B217-0C64A3D7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34" y="1447800"/>
            <a:ext cx="6462131" cy="53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2100"/>
            <a:ext cx="9144000" cy="37177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8768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Survey </a:t>
            </a:r>
            <a:r>
              <a:rPr lang="mr-IN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–</a:t>
            </a:r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 First Results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FE471-7785-F843-B8F8-53E82A9D09BF}"/>
              </a:ext>
            </a:extLst>
          </p:cNvPr>
          <p:cNvSpPr txBox="1"/>
          <p:nvPr/>
        </p:nvSpPr>
        <p:spPr>
          <a:xfrm>
            <a:off x="533400" y="5906932"/>
            <a:ext cx="84407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 Table for the Inventory implementation is being normalised and standardised </a:t>
            </a:r>
          </a:p>
        </p:txBody>
      </p:sp>
    </p:spTree>
    <p:extLst>
      <p:ext uri="{BB962C8B-B14F-4D97-AF65-F5344CB8AC3E}">
        <p14:creationId xmlns:p14="http://schemas.microsoft.com/office/powerpoint/2010/main" val="102629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105525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Survey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35" r="99609">
                        <a14:foregroundMark x1="92293" y1="35247" x2="92293" y2="35247"/>
                        <a14:backgroundMark x1="93505" y1="43395" x2="93505" y2="43395"/>
                        <a14:backgroundMark x1="93505" y1="43395" x2="93505" y2="43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583508"/>
            <a:ext cx="3181610" cy="2016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A0654-B730-9B4D-AB8E-77C31AA73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60938"/>
            <a:ext cx="25908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7CD32-8CCB-7F4A-9E55-A7BF2A3C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30" y="2277299"/>
            <a:ext cx="200507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DE045-7FE3-F04D-AE37-CD103A72CA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7" y="3674124"/>
            <a:ext cx="3154764" cy="2942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41D76A-C24E-DD48-954F-91C0366DB3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451" y="1219200"/>
            <a:ext cx="5921549" cy="33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8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266CB-AB03-AD41-B5F9-ECD2EFFC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F7AC4-864B-5D4B-A695-D9CEE841E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361756"/>
            <a:ext cx="5328072" cy="5410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8052E2-04BE-B945-8FFD-9374781E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28" y="381000"/>
            <a:ext cx="6105525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Example of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3904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92B95-67CE-1945-9794-B4415EC1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D68BF-EC5C-9845-9771-05210FA5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70" y="1524000"/>
            <a:ext cx="9144000" cy="141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B3F09-340D-3648-892C-C663ED3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243" y="3283728"/>
            <a:ext cx="5303774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105525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in CEOS- WGISS</a:t>
            </a:r>
          </a:p>
        </p:txBody>
      </p:sp>
      <p:pic>
        <p:nvPicPr>
          <p:cNvPr id="256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37" y="1303338"/>
            <a:ext cx="851746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609263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Open Source Software page to be moved into Interoperability and Use Area + Include the CWIC and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FedEO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 OSS in the inventory</a:t>
            </a:r>
          </a:p>
        </p:txBody>
      </p:sp>
    </p:spTree>
    <p:extLst>
      <p:ext uri="{BB962C8B-B14F-4D97-AF65-F5344CB8AC3E}">
        <p14:creationId xmlns:p14="http://schemas.microsoft.com/office/powerpoint/2010/main" val="19622924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16562</TotalTime>
  <Words>262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arial</vt:lpstr>
      <vt:lpstr>Arial Bold</vt:lpstr>
      <vt:lpstr>Avenir Roman</vt:lpstr>
      <vt:lpstr>Calibri</vt:lpstr>
      <vt:lpstr>Droid Serif</vt:lpstr>
      <vt:lpstr>Helvetica</vt:lpstr>
      <vt:lpstr>Verdana</vt:lpstr>
      <vt:lpstr>Default</vt:lpstr>
      <vt:lpstr>Working Group on Information Systems and Services (WGISS)</vt:lpstr>
      <vt:lpstr>OSS Inventory triggered by CEOS and WGISS Work Plan </vt:lpstr>
      <vt:lpstr>PowerPoint Presentation</vt:lpstr>
      <vt:lpstr>OSS Survey </vt:lpstr>
      <vt:lpstr>OSS Survey – First Results  </vt:lpstr>
      <vt:lpstr>OSS Survey Statistics</vt:lpstr>
      <vt:lpstr>Example of Normalization</vt:lpstr>
      <vt:lpstr>PowerPoint Presentation</vt:lpstr>
      <vt:lpstr>OSS in CEOS- WGISS</vt:lpstr>
      <vt:lpstr>Next Steps</vt:lpstr>
      <vt:lpstr>PowerPoint Presentation</vt:lpstr>
      <vt:lpstr>Back-up</vt:lpstr>
      <vt:lpstr>PowerPoint Presentation</vt:lpstr>
      <vt:lpstr>From user need to OSS Inventory utilization</vt:lpstr>
      <vt:lpstr>SNAP: application to other EO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 Kennerley</cp:lastModifiedBy>
  <cp:revision>655</cp:revision>
  <dcterms:modified xsi:type="dcterms:W3CDTF">2019-05-01T13:12:28Z</dcterms:modified>
</cp:coreProperties>
</file>