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8" autoAdjust="0"/>
    <p:restoredTop sz="91211" autoAdjust="0"/>
  </p:normalViewPr>
  <p:slideViewPr>
    <p:cSldViewPr snapToGrid="0">
      <p:cViewPr varScale="1">
        <p:scale>
          <a:sx n="82" d="100"/>
          <a:sy n="82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C7B2-7889-4AC4-9762-EDFEB8200BFD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B10D8-8089-4E36-900D-7F3D8F1D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EGI = ESI (EOSDIS (Earth Observing System Data and Information System) Service Interface)</a:t>
            </a:r>
            <a:r>
              <a:rPr lang="en-US" baseline="0" dirty="0" smtClean="0"/>
              <a:t> Gateway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EGI = European Grid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Jupyter</a:t>
            </a:r>
            <a:r>
              <a:rPr lang="en-US" dirty="0" smtClean="0"/>
              <a:t> Notebook? API-instigated</a:t>
            </a:r>
            <a:r>
              <a:rPr lang="en-US" baseline="0" dirty="0" smtClean="0"/>
              <a:t> handoff (use case/methodology analysis still under development):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e.g. a script in </a:t>
            </a:r>
            <a:r>
              <a:rPr lang="en-US" baseline="0" dirty="0" err="1" smtClean="0"/>
              <a:t>Jupyter</a:t>
            </a:r>
            <a:r>
              <a:rPr lang="en-US" baseline="0" dirty="0" smtClean="0"/>
              <a:t> Notebook uses THREDDS as a server to go fetch related data/tool info from CMR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Jupyter</a:t>
            </a:r>
            <a:r>
              <a:rPr lang="en-US" dirty="0" smtClean="0"/>
              <a:t> Notebook?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Handoff option for Downloadable Tools?</a:t>
            </a:r>
          </a:p>
          <a:p>
            <a:pPr lvl="1"/>
            <a:r>
              <a:rPr lang="en-US" dirty="0" smtClean="0"/>
              <a:t>Open tool and populate with dataset context: Recipe, pre-configurations, etc.?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dMMT</a:t>
            </a:r>
            <a:r>
              <a:rPr lang="en-US" dirty="0" smtClean="0"/>
              <a:t> anticipated to come online later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10D8-8089-4E36-900D-7F3D8F1D6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C47D-956A-4AA0-9291-5344030A5426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FFF-7286-4A64-B7D0-275BB25CAF87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2687-0508-42FF-8A9E-B36F2FE05483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44F1-9B40-4EB4-B983-E4E05A9B5EC2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B98B-4384-4BB4-A36A-71F6D9EBFA17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2E6-2654-4AE1-A8CF-B5DE87212926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B25B-F03D-4CBD-A8A9-F1D67A9605C9}" type="datetime1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91E8-CE23-43C4-A2B0-45035B3DC248}" type="datetime1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81CF-C8C0-4226-BF54-A002E65B5B7F}" type="datetime1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C389-C814-4E52-9D98-94AAD2734CA1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159-DEE3-4AE1-A077-87893D77969C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6139-C257-4A1D-82DB-23FBB2B62D69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5303-686C-402B-AC8D-29523D5A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5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538" y="2349927"/>
            <a:ext cx="7326923" cy="23876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CEOS WGISS-47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Silver Spring, Maryland, USA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29-May 2, 2019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Hosted by the National Oceanic and Atmospheric Administration (NOAA)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339" y="1117601"/>
            <a:ext cx="7479322" cy="1655762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Metadata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43000" y="4865076"/>
            <a:ext cx="6858000" cy="94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Valerie Dixon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NASA EOSDIS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Valerie.dixon@nasa.gov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 EED-2/GCMD team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5955"/>
            <a:ext cx="4037135" cy="312017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 smtClean="0"/>
              <a:t>Erich Reiter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i="1" u="sng" dirty="0" smtClean="0">
                <a:solidFill>
                  <a:schemeClr val="accent1"/>
                </a:solidFill>
              </a:rPr>
              <a:t>erich.e.reiter@nasa.gov</a:t>
            </a:r>
            <a:endParaRPr lang="nl-NL" i="1" u="sng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l-NL" dirty="0" smtClean="0"/>
              <a:t>Michael Morahan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nl-NL" i="1" u="sng" dirty="0" smtClean="0">
                <a:solidFill>
                  <a:schemeClr val="accent1"/>
                </a:solidFill>
              </a:rPr>
              <a:t>michael.p.morahan@nasa.gov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Doug Newman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i="1" u="sng" dirty="0" smtClean="0">
                <a:solidFill>
                  <a:schemeClr val="accent1"/>
                </a:solidFill>
              </a:rPr>
              <a:t>douglas.j.newman@nasa.gov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5858" y="1616872"/>
            <a:ext cx="3966210" cy="28613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Simon Cantrell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200" i="1" u="sng" dirty="0">
                <a:solidFill>
                  <a:schemeClr val="accent1"/>
                </a:solidFill>
              </a:rPr>
              <a:t>simon.cantrell@nasa.gov</a:t>
            </a:r>
          </a:p>
          <a:p>
            <a:pPr marL="0" indent="0">
              <a:spcBef>
                <a:spcPts val="0"/>
              </a:spcBef>
              <a:buNone/>
            </a:pPr>
            <a:endParaRPr lang="nl-NL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l-NL" sz="2600" dirty="0" smtClean="0"/>
              <a:t>Tyler </a:t>
            </a:r>
            <a:r>
              <a:rPr lang="nl-NL" sz="2600" dirty="0"/>
              <a:t>Stevens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nl-NL" sz="2200" i="1" u="sng" dirty="0">
                <a:solidFill>
                  <a:schemeClr val="accent1"/>
                </a:solidFill>
              </a:rPr>
              <a:t>Tyler.B.Stevens@nasa.gov</a:t>
            </a:r>
          </a:p>
          <a:p>
            <a:pPr marL="0" indent="0">
              <a:spcBef>
                <a:spcPts val="0"/>
              </a:spcBef>
              <a:buNone/>
            </a:pPr>
            <a:endParaRPr lang="nl-NL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l-NL" sz="2600" dirty="0" smtClean="0"/>
              <a:t>Scott </a:t>
            </a:r>
            <a:r>
              <a:rPr lang="nl-NL" sz="2600" dirty="0"/>
              <a:t>Ritz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nl-NL" sz="2200" i="1" u="sng" dirty="0">
                <a:solidFill>
                  <a:schemeClr val="accent1"/>
                </a:solidFill>
              </a:rPr>
              <a:t>Scott.A.Ritz@nasa.gov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7608" y="5246251"/>
            <a:ext cx="608878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Thank you!</a:t>
            </a:r>
          </a:p>
          <a:p>
            <a:pPr algn="ctr"/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If you have any questions, please reach out:</a:t>
            </a:r>
          </a:p>
          <a:p>
            <a:pPr algn="ctr"/>
            <a:r>
              <a:rPr lang="en-US" sz="2600" u="sng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valerie.dixon@nasa.gov</a:t>
            </a:r>
          </a:p>
        </p:txBody>
      </p:sp>
    </p:spTree>
    <p:extLst>
      <p:ext uri="{BB962C8B-B14F-4D97-AF65-F5344CB8AC3E}">
        <p14:creationId xmlns:p14="http://schemas.microsoft.com/office/powerpoint/2010/main" val="5589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537"/>
            <a:ext cx="7886700" cy="37390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it a Service or a Tool?</a:t>
            </a:r>
          </a:p>
          <a:p>
            <a:pPr lvl="1"/>
            <a:r>
              <a:rPr lang="en-US" dirty="0" smtClean="0"/>
              <a:t>Many different types of tools/services</a:t>
            </a:r>
          </a:p>
          <a:p>
            <a:pPr lvl="1"/>
            <a:r>
              <a:rPr lang="en-US" dirty="0" smtClean="0"/>
              <a:t>Much confusion and disagreement over what constitutes a tool or a service</a:t>
            </a:r>
          </a:p>
          <a:p>
            <a:r>
              <a:rPr lang="en-US" dirty="0" smtClean="0"/>
              <a:t>How can the Service or Tool be used?</a:t>
            </a:r>
          </a:p>
          <a:p>
            <a:pPr lvl="1"/>
            <a:r>
              <a:rPr lang="en-US" dirty="0" smtClean="0"/>
              <a:t>Many different ways to utilize and interface with various tools and services </a:t>
            </a:r>
          </a:p>
          <a:p>
            <a:r>
              <a:rPr lang="en-US" dirty="0" smtClean="0"/>
              <a:t>How should Metadata representations be structured?</a:t>
            </a:r>
          </a:p>
          <a:p>
            <a:pPr lvl="1"/>
            <a:r>
              <a:rPr lang="en-US" dirty="0" smtClean="0"/>
              <a:t>EOSDIS had a single Services Metadata model that was growing too complex</a:t>
            </a:r>
          </a:p>
          <a:p>
            <a:pPr lvl="2"/>
            <a:r>
              <a:rPr lang="en-US" dirty="0" smtClean="0"/>
              <a:t>Needed to be restructured, but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Solution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0350"/>
            <a:ext cx="7718182" cy="50307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Break out Metadata models for each distinct use case</a:t>
            </a:r>
          </a:p>
          <a:p>
            <a:pPr lvl="1"/>
            <a:r>
              <a:rPr lang="en-US" dirty="0" smtClean="0"/>
              <a:t>Never mind what it is (Tool or Service), how do you plan to use it?</a:t>
            </a:r>
          </a:p>
          <a:p>
            <a:pPr lvl="2"/>
            <a:r>
              <a:rPr lang="en-US" dirty="0" smtClean="0"/>
              <a:t>Back-end automation?</a:t>
            </a:r>
          </a:p>
          <a:p>
            <a:pPr lvl="2"/>
            <a:r>
              <a:rPr lang="en-US" dirty="0"/>
              <a:t>Transferal of content and context?</a:t>
            </a:r>
          </a:p>
          <a:p>
            <a:pPr lvl="2"/>
            <a:r>
              <a:rPr lang="en-US" dirty="0" smtClean="0"/>
              <a:t>Offline reference?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Allows for an Agile approach:</a:t>
            </a:r>
          </a:p>
          <a:p>
            <a:pPr lvl="3"/>
            <a:r>
              <a:rPr lang="en-US" dirty="0" smtClean="0"/>
              <a:t>Metadata use case models can </a:t>
            </a:r>
            <a:r>
              <a:rPr lang="en-US" dirty="0"/>
              <a:t>be expanded </a:t>
            </a:r>
            <a:r>
              <a:rPr lang="en-US" dirty="0" smtClean="0"/>
              <a:t>and prioritized as needed</a:t>
            </a:r>
          </a:p>
          <a:p>
            <a:pPr lvl="3"/>
            <a:r>
              <a:rPr lang="en-US" dirty="0" smtClean="0"/>
              <a:t>Adding or modifying use cases will have limited disruption to metadata models</a:t>
            </a:r>
          </a:p>
          <a:p>
            <a:pPr lvl="2"/>
            <a:r>
              <a:rPr lang="en-US" dirty="0" smtClean="0"/>
              <a:t>Distinct metadata models for distinct use cases reduces ambiguity and complexity</a:t>
            </a:r>
            <a:endParaRPr lang="en-US" dirty="0"/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More to integrate and maintain</a:t>
            </a:r>
          </a:p>
          <a:p>
            <a:pPr lvl="2"/>
            <a:r>
              <a:rPr lang="en-US" dirty="0" smtClean="0"/>
              <a:t>Potential for repetitious model entries:</a:t>
            </a:r>
          </a:p>
          <a:p>
            <a:pPr lvl="3"/>
            <a:r>
              <a:rPr lang="en-US" dirty="0" smtClean="0"/>
              <a:t>A single Tool or Service could potentially have entries in several use-case metadata models; need to be able to link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136"/>
            <a:ext cx="7886700" cy="398961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End-to-End Services (E2E)</a:t>
            </a:r>
          </a:p>
          <a:p>
            <a:r>
              <a:rPr lang="en-US" dirty="0"/>
              <a:t>Enables a data transformation service to be applied to data sets behind-the-scenes:</a:t>
            </a:r>
          </a:p>
          <a:p>
            <a:pPr lvl="1"/>
            <a:r>
              <a:rPr lang="en-US" dirty="0"/>
              <a:t>User finds and selects a data set</a:t>
            </a:r>
          </a:p>
          <a:p>
            <a:pPr lvl="1"/>
            <a:r>
              <a:rPr lang="en-US" dirty="0"/>
              <a:t>User selects the desired service option </a:t>
            </a:r>
          </a:p>
          <a:p>
            <a:pPr lvl="2"/>
            <a:r>
              <a:rPr lang="en-US" dirty="0"/>
              <a:t>e.g. subset by [variable]</a:t>
            </a:r>
          </a:p>
          <a:p>
            <a:pPr lvl="1"/>
            <a:r>
              <a:rPr lang="en-US" dirty="0"/>
              <a:t>Metadata linking dataset and applicable services calls the selected service to perform upon the selected dataset </a:t>
            </a:r>
          </a:p>
          <a:p>
            <a:pPr lvl="2"/>
            <a:r>
              <a:rPr lang="en-US" dirty="0"/>
              <a:t>Done on the backend, transparent to user</a:t>
            </a:r>
          </a:p>
          <a:p>
            <a:pPr lvl="2"/>
            <a:r>
              <a:rPr lang="en-US" dirty="0"/>
              <a:t>Enabled via HTTPS API endpoint, like </a:t>
            </a:r>
            <a:r>
              <a:rPr lang="en-US" dirty="0" err="1"/>
              <a:t>OPeNDAP</a:t>
            </a:r>
            <a:r>
              <a:rPr lang="en-US" dirty="0"/>
              <a:t> or EGI </a:t>
            </a:r>
          </a:p>
          <a:p>
            <a:pPr lvl="3"/>
            <a:r>
              <a:rPr lang="en-US" dirty="0"/>
              <a:t>e.g. OGC Web Map Service</a:t>
            </a:r>
          </a:p>
          <a:p>
            <a:pPr lvl="1"/>
            <a:r>
              <a:rPr lang="en-US" dirty="0"/>
              <a:t>User receives transformed data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7586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Key Use Case to Consider: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End-to-End Services (E2E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" y="2090414"/>
            <a:ext cx="4799693" cy="262566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1500330" y="4153120"/>
            <a:ext cx="1647043" cy="13232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00328" y="2651233"/>
            <a:ext cx="1586886" cy="11757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494707" y="2652229"/>
            <a:ext cx="1624559" cy="2793791"/>
          </a:xfrm>
          <a:custGeom>
            <a:avLst/>
            <a:gdLst>
              <a:gd name="connsiteX0" fmla="*/ 7495 w 2166079"/>
              <a:gd name="connsiteY0" fmla="*/ 1581462 h 3725055"/>
              <a:gd name="connsiteX1" fmla="*/ 0 w 2166079"/>
              <a:gd name="connsiteY1" fmla="*/ 1971206 h 3725055"/>
              <a:gd name="connsiteX2" fmla="*/ 2158584 w 2166079"/>
              <a:gd name="connsiteY2" fmla="*/ 3725055 h 3725055"/>
              <a:gd name="connsiteX3" fmla="*/ 2166079 w 2166079"/>
              <a:gd name="connsiteY3" fmla="*/ 0 h 3725055"/>
              <a:gd name="connsiteX4" fmla="*/ 7495 w 2166079"/>
              <a:gd name="connsiteY4" fmla="*/ 1581462 h 37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079" h="3725055">
                <a:moveTo>
                  <a:pt x="7495" y="1581462"/>
                </a:moveTo>
                <a:lnTo>
                  <a:pt x="0" y="1971206"/>
                </a:lnTo>
                <a:lnTo>
                  <a:pt x="2158584" y="3725055"/>
                </a:lnTo>
                <a:cubicBezTo>
                  <a:pt x="2161082" y="2483370"/>
                  <a:pt x="2163581" y="1241685"/>
                  <a:pt x="2166079" y="0"/>
                </a:cubicBezTo>
                <a:lnTo>
                  <a:pt x="7495" y="1581462"/>
                </a:lnTo>
                <a:close/>
              </a:path>
            </a:pathLst>
          </a:custGeom>
          <a:solidFill>
            <a:srgbClr val="5B9BD5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91" y="2651233"/>
            <a:ext cx="4788078" cy="283794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333470" y="4883889"/>
            <a:ext cx="181756" cy="1686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/>
          <p:cNvCxnSpPr>
            <a:endCxn id="24" idx="0"/>
          </p:cNvCxnSpPr>
          <p:nvPr/>
        </p:nvCxnSpPr>
        <p:spPr>
          <a:xfrm flipH="1">
            <a:off x="4424347" y="1512138"/>
            <a:ext cx="2555909" cy="3371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4"/>
          </p:cNvCxnSpPr>
          <p:nvPr/>
        </p:nvCxnSpPr>
        <p:spPr>
          <a:xfrm>
            <a:off x="4424347" y="5052529"/>
            <a:ext cx="2563955" cy="699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423410" y="1523619"/>
            <a:ext cx="2564892" cy="4233672"/>
          </a:xfrm>
          <a:custGeom>
            <a:avLst/>
            <a:gdLst>
              <a:gd name="connsiteX0" fmla="*/ 0 w 3419856"/>
              <a:gd name="connsiteY0" fmla="*/ 4462272 h 5644896"/>
              <a:gd name="connsiteX1" fmla="*/ 67056 w 3419856"/>
              <a:gd name="connsiteY1" fmla="*/ 4486656 h 5644896"/>
              <a:gd name="connsiteX2" fmla="*/ 115824 w 3419856"/>
              <a:gd name="connsiteY2" fmla="*/ 4523232 h 5644896"/>
              <a:gd name="connsiteX3" fmla="*/ 128016 w 3419856"/>
              <a:gd name="connsiteY3" fmla="*/ 4596384 h 5644896"/>
              <a:gd name="connsiteX4" fmla="*/ 97536 w 3419856"/>
              <a:gd name="connsiteY4" fmla="*/ 4669536 h 5644896"/>
              <a:gd name="connsiteX5" fmla="*/ 60960 w 3419856"/>
              <a:gd name="connsiteY5" fmla="*/ 4693920 h 5644896"/>
              <a:gd name="connsiteX6" fmla="*/ 24384 w 3419856"/>
              <a:gd name="connsiteY6" fmla="*/ 4718304 h 5644896"/>
              <a:gd name="connsiteX7" fmla="*/ 3419856 w 3419856"/>
              <a:gd name="connsiteY7" fmla="*/ 5644896 h 5644896"/>
              <a:gd name="connsiteX8" fmla="*/ 3407664 w 3419856"/>
              <a:gd name="connsiteY8" fmla="*/ 0 h 5644896"/>
              <a:gd name="connsiteX9" fmla="*/ 0 w 3419856"/>
              <a:gd name="connsiteY9" fmla="*/ 4462272 h 564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856" h="5644896">
                <a:moveTo>
                  <a:pt x="0" y="4462272"/>
                </a:moveTo>
                <a:lnTo>
                  <a:pt x="67056" y="4486656"/>
                </a:lnTo>
                <a:lnTo>
                  <a:pt x="115824" y="4523232"/>
                </a:lnTo>
                <a:lnTo>
                  <a:pt x="128016" y="4596384"/>
                </a:lnTo>
                <a:lnTo>
                  <a:pt x="97536" y="4669536"/>
                </a:lnTo>
                <a:lnTo>
                  <a:pt x="60960" y="4693920"/>
                </a:lnTo>
                <a:lnTo>
                  <a:pt x="24384" y="4718304"/>
                </a:lnTo>
                <a:lnTo>
                  <a:pt x="3419856" y="5644896"/>
                </a:lnTo>
                <a:lnTo>
                  <a:pt x="3407664" y="0"/>
                </a:lnTo>
                <a:lnTo>
                  <a:pt x="0" y="4462272"/>
                </a:lnTo>
                <a:close/>
              </a:path>
            </a:pathLst>
          </a:custGeom>
          <a:solidFill>
            <a:srgbClr val="5B9BD5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0" y="4679357"/>
            <a:ext cx="242983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Customizable Collection</a:t>
            </a:r>
          </a:p>
          <a:p>
            <a:r>
              <a:rPr lang="en-US" dirty="0"/>
              <a:t>in </a:t>
            </a:r>
            <a:r>
              <a:rPr lang="en-US" dirty="0" err="1"/>
              <a:t>Earthdata</a:t>
            </a:r>
            <a:r>
              <a:rPr lang="en-US" dirty="0"/>
              <a:t> Search</a:t>
            </a:r>
          </a:p>
          <a:p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3087214" y="5475327"/>
            <a:ext cx="311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Configure &amp; Download Granule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22" y="6311279"/>
            <a:ext cx="40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https://search.earthdata.nasa.gov/search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84" y="1512137"/>
            <a:ext cx="2118684" cy="42478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88302" y="5751183"/>
            <a:ext cx="2155698" cy="646331"/>
          </a:xfrm>
          <a:prstGeom prst="rect">
            <a:avLst/>
          </a:prstGeom>
          <a:solidFill>
            <a:srgbClr val="44546A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E2E Customization Options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2021"/>
            <a:ext cx="7886700" cy="447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Smart Handoffs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Enables transferal of search results and/or context to another tool </a:t>
            </a:r>
          </a:p>
          <a:p>
            <a:pPr lvl="1"/>
            <a:r>
              <a:rPr lang="en-US" dirty="0" smtClean="0"/>
              <a:t>User finds and selects a data set</a:t>
            </a:r>
          </a:p>
          <a:p>
            <a:pPr lvl="1"/>
            <a:r>
              <a:rPr lang="en-US" dirty="0" smtClean="0"/>
              <a:t>User wants to view or manipulate the dataset in another tool </a:t>
            </a:r>
          </a:p>
          <a:p>
            <a:pPr lvl="2"/>
            <a:r>
              <a:rPr lang="en-US" dirty="0" smtClean="0"/>
              <a:t>e.g. GIOVANNI, SOTO</a:t>
            </a:r>
          </a:p>
          <a:p>
            <a:pPr lvl="1"/>
            <a:r>
              <a:rPr lang="en-US" dirty="0" smtClean="0"/>
              <a:t>User selects option to transfer search context to associated, enabled tool 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dataset name, </a:t>
            </a:r>
            <a:r>
              <a:rPr lang="en-US" dirty="0"/>
              <a:t>geospatial or temporal search parameters, etc.</a:t>
            </a:r>
          </a:p>
          <a:p>
            <a:pPr lvl="1"/>
            <a:r>
              <a:rPr lang="en-US" dirty="0" smtClean="0"/>
              <a:t>User is redirected to the desired tool with previous search context pre-populated </a:t>
            </a:r>
          </a:p>
          <a:p>
            <a:pPr lvl="2"/>
            <a:r>
              <a:rPr lang="en-US" dirty="0" smtClean="0"/>
              <a:t>via </a:t>
            </a:r>
            <a:r>
              <a:rPr lang="en-US" dirty="0"/>
              <a:t>a well-defined API endpoint</a:t>
            </a:r>
          </a:p>
          <a:p>
            <a:pPr lvl="2"/>
            <a:r>
              <a:rPr lang="en-US" dirty="0"/>
              <a:t>via a WMS/WCS/THREDDS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User carries on with their analysis in their desired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7586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Key Use Case to Consider: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Smart Handoffs: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5203" y="2284774"/>
            <a:ext cx="3807935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1880445" hangingPunct="0"/>
            <a:r>
              <a:rPr lang="en-US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Calibri"/>
              </a:rPr>
              <a:t>…to a more specialized data extraction tool like Giovanni: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340" y="2007776"/>
            <a:ext cx="3041612" cy="900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1880445" hangingPunct="0"/>
            <a:r>
              <a:rPr lang="en-US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Calibri"/>
              </a:rPr>
              <a:t>Collection in </a:t>
            </a:r>
            <a:r>
              <a:rPr lang="en-US" spc="38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Calibri"/>
              </a:rPr>
              <a:t>Earthdata</a:t>
            </a:r>
            <a:r>
              <a:rPr lang="en-US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Calibri"/>
              </a:rPr>
              <a:t> Search with a Smart Handoff metadata association…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4" y="2854884"/>
            <a:ext cx="2805548" cy="22179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9961115">
            <a:off x="1735074" y="4000500"/>
            <a:ext cx="466344" cy="301793"/>
          </a:xfrm>
          <a:prstGeom prst="ellipse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>
            <a:stCxn id="9" idx="0"/>
          </p:cNvCxnSpPr>
          <p:nvPr/>
        </p:nvCxnSpPr>
        <p:spPr>
          <a:xfrm flipV="1">
            <a:off x="1899003" y="2876291"/>
            <a:ext cx="1506426" cy="1141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1870714" y="4321858"/>
            <a:ext cx="1534715" cy="7295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895475" y="2867025"/>
            <a:ext cx="1524000" cy="2185988"/>
          </a:xfrm>
          <a:custGeom>
            <a:avLst/>
            <a:gdLst>
              <a:gd name="connsiteX0" fmla="*/ 63500 w 2032000"/>
              <a:gd name="connsiteY0" fmla="*/ 1485900 h 2914650"/>
              <a:gd name="connsiteX1" fmla="*/ 165100 w 2032000"/>
              <a:gd name="connsiteY1" fmla="*/ 1485900 h 2914650"/>
              <a:gd name="connsiteX2" fmla="*/ 247650 w 2032000"/>
              <a:gd name="connsiteY2" fmla="*/ 1492250 h 2914650"/>
              <a:gd name="connsiteX3" fmla="*/ 342900 w 2032000"/>
              <a:gd name="connsiteY3" fmla="*/ 1530350 h 2914650"/>
              <a:gd name="connsiteX4" fmla="*/ 381000 w 2032000"/>
              <a:gd name="connsiteY4" fmla="*/ 1587500 h 2914650"/>
              <a:gd name="connsiteX5" fmla="*/ 381000 w 2032000"/>
              <a:gd name="connsiteY5" fmla="*/ 1714500 h 2914650"/>
              <a:gd name="connsiteX6" fmla="*/ 317500 w 2032000"/>
              <a:gd name="connsiteY6" fmla="*/ 1790700 h 2914650"/>
              <a:gd name="connsiteX7" fmla="*/ 234950 w 2032000"/>
              <a:gd name="connsiteY7" fmla="*/ 1873250 h 2914650"/>
              <a:gd name="connsiteX8" fmla="*/ 152400 w 2032000"/>
              <a:gd name="connsiteY8" fmla="*/ 1917700 h 2914650"/>
              <a:gd name="connsiteX9" fmla="*/ 76200 w 2032000"/>
              <a:gd name="connsiteY9" fmla="*/ 1936750 h 2914650"/>
              <a:gd name="connsiteX10" fmla="*/ 0 w 2032000"/>
              <a:gd name="connsiteY10" fmla="*/ 1949450 h 2914650"/>
              <a:gd name="connsiteX11" fmla="*/ 2032000 w 2032000"/>
              <a:gd name="connsiteY11" fmla="*/ 2914650 h 2914650"/>
              <a:gd name="connsiteX12" fmla="*/ 2032000 w 2032000"/>
              <a:gd name="connsiteY12" fmla="*/ 0 h 2914650"/>
              <a:gd name="connsiteX13" fmla="*/ 63500 w 2032000"/>
              <a:gd name="connsiteY13" fmla="*/ 148590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2000" h="2914650">
                <a:moveTo>
                  <a:pt x="63500" y="1485900"/>
                </a:moveTo>
                <a:lnTo>
                  <a:pt x="165100" y="1485900"/>
                </a:lnTo>
                <a:lnTo>
                  <a:pt x="247650" y="1492250"/>
                </a:lnTo>
                <a:lnTo>
                  <a:pt x="342900" y="1530350"/>
                </a:lnTo>
                <a:lnTo>
                  <a:pt x="381000" y="1587500"/>
                </a:lnTo>
                <a:lnTo>
                  <a:pt x="381000" y="1714500"/>
                </a:lnTo>
                <a:lnTo>
                  <a:pt x="317500" y="1790700"/>
                </a:lnTo>
                <a:lnTo>
                  <a:pt x="234950" y="1873250"/>
                </a:lnTo>
                <a:lnTo>
                  <a:pt x="152400" y="1917700"/>
                </a:lnTo>
                <a:lnTo>
                  <a:pt x="76200" y="1936750"/>
                </a:lnTo>
                <a:lnTo>
                  <a:pt x="0" y="1949450"/>
                </a:lnTo>
                <a:lnTo>
                  <a:pt x="2032000" y="2914650"/>
                </a:lnTo>
                <a:lnTo>
                  <a:pt x="2032000" y="0"/>
                </a:lnTo>
                <a:lnTo>
                  <a:pt x="63500" y="1485900"/>
                </a:lnTo>
                <a:close/>
              </a:path>
            </a:pathLst>
          </a:custGeom>
          <a:solidFill>
            <a:srgbClr val="5B9BD5">
              <a:alpha val="23137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13" y="2854884"/>
            <a:ext cx="2665016" cy="221799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200650" y="4867275"/>
            <a:ext cx="890588" cy="247650"/>
          </a:xfrm>
          <a:prstGeom prst="ellipse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 flipV="1">
            <a:off x="5645944" y="5056624"/>
            <a:ext cx="683419" cy="58301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2"/>
          </p:cNvCxnSpPr>
          <p:nvPr/>
        </p:nvCxnSpPr>
        <p:spPr>
          <a:xfrm flipV="1">
            <a:off x="5200650" y="2867026"/>
            <a:ext cx="1102365" cy="2124074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219700" y="2862262"/>
            <a:ext cx="1109663" cy="2233613"/>
          </a:xfrm>
          <a:custGeom>
            <a:avLst/>
            <a:gdLst>
              <a:gd name="connsiteX0" fmla="*/ 1479550 w 1479550"/>
              <a:gd name="connsiteY0" fmla="*/ 2940050 h 2978150"/>
              <a:gd name="connsiteX1" fmla="*/ 1454150 w 1479550"/>
              <a:gd name="connsiteY1" fmla="*/ 0 h 2978150"/>
              <a:gd name="connsiteX2" fmla="*/ 0 w 1479550"/>
              <a:gd name="connsiteY2" fmla="*/ 2781300 h 2978150"/>
              <a:gd name="connsiteX3" fmla="*/ 158750 w 1479550"/>
              <a:gd name="connsiteY3" fmla="*/ 2717800 h 2978150"/>
              <a:gd name="connsiteX4" fmla="*/ 361950 w 1479550"/>
              <a:gd name="connsiteY4" fmla="*/ 2679700 h 2978150"/>
              <a:gd name="connsiteX5" fmla="*/ 609600 w 1479550"/>
              <a:gd name="connsiteY5" fmla="*/ 2679700 h 2978150"/>
              <a:gd name="connsiteX6" fmla="*/ 787400 w 1479550"/>
              <a:gd name="connsiteY6" fmla="*/ 2679700 h 2978150"/>
              <a:gd name="connsiteX7" fmla="*/ 971550 w 1479550"/>
              <a:gd name="connsiteY7" fmla="*/ 2711450 h 2978150"/>
              <a:gd name="connsiteX8" fmla="*/ 1104900 w 1479550"/>
              <a:gd name="connsiteY8" fmla="*/ 2762250 h 2978150"/>
              <a:gd name="connsiteX9" fmla="*/ 1155700 w 1479550"/>
              <a:gd name="connsiteY9" fmla="*/ 2813050 h 2978150"/>
              <a:gd name="connsiteX10" fmla="*/ 1168400 w 1479550"/>
              <a:gd name="connsiteY10" fmla="*/ 2851150 h 2978150"/>
              <a:gd name="connsiteX11" fmla="*/ 1136650 w 1479550"/>
              <a:gd name="connsiteY11" fmla="*/ 2882900 h 2978150"/>
              <a:gd name="connsiteX12" fmla="*/ 1111250 w 1479550"/>
              <a:gd name="connsiteY12" fmla="*/ 2914650 h 2978150"/>
              <a:gd name="connsiteX13" fmla="*/ 1054100 w 1479550"/>
              <a:gd name="connsiteY13" fmla="*/ 2933700 h 2978150"/>
              <a:gd name="connsiteX14" fmla="*/ 952500 w 1479550"/>
              <a:gd name="connsiteY14" fmla="*/ 2965450 h 2978150"/>
              <a:gd name="connsiteX15" fmla="*/ 914400 w 1479550"/>
              <a:gd name="connsiteY15" fmla="*/ 2978150 h 2978150"/>
              <a:gd name="connsiteX16" fmla="*/ 1479550 w 1479550"/>
              <a:gd name="connsiteY16" fmla="*/ 2940050 h 29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9550" h="2978150">
                <a:moveTo>
                  <a:pt x="1479550" y="2940050"/>
                </a:moveTo>
                <a:lnTo>
                  <a:pt x="1454150" y="0"/>
                </a:lnTo>
                <a:lnTo>
                  <a:pt x="0" y="2781300"/>
                </a:lnTo>
                <a:lnTo>
                  <a:pt x="158750" y="2717800"/>
                </a:lnTo>
                <a:lnTo>
                  <a:pt x="361950" y="2679700"/>
                </a:lnTo>
                <a:lnTo>
                  <a:pt x="609600" y="2679700"/>
                </a:lnTo>
                <a:lnTo>
                  <a:pt x="787400" y="2679700"/>
                </a:lnTo>
                <a:lnTo>
                  <a:pt x="971550" y="2711450"/>
                </a:lnTo>
                <a:lnTo>
                  <a:pt x="1104900" y="2762250"/>
                </a:lnTo>
                <a:lnTo>
                  <a:pt x="1155700" y="2813050"/>
                </a:lnTo>
                <a:lnTo>
                  <a:pt x="1168400" y="2851150"/>
                </a:lnTo>
                <a:lnTo>
                  <a:pt x="1136650" y="2882900"/>
                </a:lnTo>
                <a:lnTo>
                  <a:pt x="1111250" y="2914650"/>
                </a:lnTo>
                <a:lnTo>
                  <a:pt x="1054100" y="2933700"/>
                </a:lnTo>
                <a:lnTo>
                  <a:pt x="952500" y="2965450"/>
                </a:lnTo>
                <a:lnTo>
                  <a:pt x="914400" y="2978150"/>
                </a:lnTo>
                <a:lnTo>
                  <a:pt x="1479550" y="2940050"/>
                </a:lnTo>
                <a:close/>
              </a:path>
            </a:pathLst>
          </a:custGeom>
          <a:solidFill>
            <a:srgbClr val="5B9BD5">
              <a:alpha val="23137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90" y="2850122"/>
            <a:ext cx="2683893" cy="22179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025" y="5072883"/>
            <a:ext cx="40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https://search.earthdata.nasa.gov/search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9682" y="5072883"/>
            <a:ext cx="314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https://giovanni.gsfc.nasa.gov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2022"/>
            <a:ext cx="7886700" cy="43343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Downloadable Tools</a:t>
            </a:r>
          </a:p>
          <a:p>
            <a:r>
              <a:rPr lang="en-US" dirty="0" smtClean="0"/>
              <a:t>Associates datasets to applicable tools </a:t>
            </a:r>
            <a:r>
              <a:rPr lang="en-US" dirty="0"/>
              <a:t>which must be downloaded to the user’s processing platform </a:t>
            </a:r>
            <a:r>
              <a:rPr lang="en-US" dirty="0" smtClean="0"/>
              <a:t>to </a:t>
            </a:r>
            <a:r>
              <a:rPr lang="en-US" dirty="0"/>
              <a:t>use </a:t>
            </a:r>
            <a:r>
              <a:rPr lang="en-US" dirty="0" smtClean="0"/>
              <a:t>them locally</a:t>
            </a:r>
          </a:p>
          <a:p>
            <a:pPr lvl="1"/>
            <a:r>
              <a:rPr lang="en-US" dirty="0"/>
              <a:t>User finds and selects a data set</a:t>
            </a:r>
          </a:p>
          <a:p>
            <a:pPr lvl="1"/>
            <a:r>
              <a:rPr lang="en-US" dirty="0"/>
              <a:t>User wants to </a:t>
            </a:r>
            <a:r>
              <a:rPr lang="en-US" dirty="0" smtClean="0"/>
              <a:t>see what Downloadable Tools are applicable to the selected data set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Python, R libraries, </a:t>
            </a:r>
            <a:r>
              <a:rPr lang="en-US" dirty="0" smtClean="0"/>
              <a:t>Panoply </a:t>
            </a:r>
          </a:p>
          <a:p>
            <a:pPr lvl="1"/>
            <a:r>
              <a:rPr lang="en-US" dirty="0" smtClean="0"/>
              <a:t>User selects desired Local Tool and is redirected to a primary splash page, containing:</a:t>
            </a:r>
          </a:p>
          <a:p>
            <a:pPr lvl="2"/>
            <a:r>
              <a:rPr lang="en-US" dirty="0" smtClean="0"/>
              <a:t>Information about the tool, 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ow to install and use it, </a:t>
            </a:r>
          </a:p>
          <a:p>
            <a:pPr lvl="2"/>
            <a:r>
              <a:rPr lang="en-US" dirty="0" smtClean="0"/>
              <a:t>A download option</a:t>
            </a:r>
          </a:p>
          <a:p>
            <a:pPr lvl="1"/>
            <a:r>
              <a:rPr lang="en-US" dirty="0"/>
              <a:t>User downloads the dataset </a:t>
            </a:r>
            <a:r>
              <a:rPr lang="en-US" dirty="0" smtClean="0"/>
              <a:t>to perform local processing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7586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Key Use Case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7586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Key Use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Case to Consider: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88833"/>
            <a:ext cx="8034705" cy="5303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Service Entry Resource </a:t>
            </a:r>
            <a:r>
              <a:rPr lang="en-US" u="sng" dirty="0" smtClean="0"/>
              <a:t>Formats (SERFs)</a:t>
            </a:r>
            <a:endParaRPr lang="en-US" i="1" u="sng" dirty="0"/>
          </a:p>
          <a:p>
            <a:r>
              <a:rPr lang="en-US" dirty="0"/>
              <a:t>Legacy records </a:t>
            </a:r>
            <a:r>
              <a:rPr lang="en-US" dirty="0" smtClean="0"/>
              <a:t>from </a:t>
            </a:r>
            <a:r>
              <a:rPr lang="en-US" dirty="0"/>
              <a:t>the GCMD </a:t>
            </a:r>
            <a:endParaRPr lang="en-US" dirty="0" smtClean="0"/>
          </a:p>
          <a:p>
            <a:pPr lvl="1"/>
            <a:r>
              <a:rPr lang="en-US" dirty="0" smtClean="0"/>
              <a:t>Describe </a:t>
            </a:r>
            <a:r>
              <a:rPr lang="en-US" dirty="0"/>
              <a:t>tools and services, primarily from the IDN </a:t>
            </a:r>
            <a:r>
              <a:rPr lang="en-US" dirty="0" smtClean="0"/>
              <a:t>community</a:t>
            </a:r>
            <a:endParaRPr lang="en-US" dirty="0"/>
          </a:p>
          <a:p>
            <a:pPr lvl="1"/>
            <a:r>
              <a:rPr lang="en-US" dirty="0" smtClean="0"/>
              <a:t>Migration </a:t>
            </a:r>
            <a:r>
              <a:rPr lang="en-US" dirty="0" smtClean="0"/>
              <a:t>effort recently concluded</a:t>
            </a:r>
          </a:p>
          <a:p>
            <a:pPr lvl="2"/>
            <a:r>
              <a:rPr lang="en-US" dirty="0" smtClean="0"/>
              <a:t>Identified </a:t>
            </a:r>
            <a:r>
              <a:rPr lang="en-US" dirty="0" smtClean="0"/>
              <a:t>and </a:t>
            </a:r>
            <a:r>
              <a:rPr lang="en-US" dirty="0" smtClean="0"/>
              <a:t>updated </a:t>
            </a:r>
            <a:r>
              <a:rPr lang="en-US" dirty="0" smtClean="0"/>
              <a:t>still-valid SERF records</a:t>
            </a:r>
          </a:p>
          <a:p>
            <a:pPr lvl="2"/>
            <a:r>
              <a:rPr lang="en-US" dirty="0" smtClean="0"/>
              <a:t>Migrated </a:t>
            </a:r>
            <a:r>
              <a:rPr lang="en-US" dirty="0" smtClean="0"/>
              <a:t>valid SERF records to UMM-Service </a:t>
            </a:r>
            <a:endParaRPr lang="en-US" dirty="0" smtClean="0"/>
          </a:p>
          <a:p>
            <a:pPr lvl="2"/>
            <a:r>
              <a:rPr lang="en-US" dirty="0" smtClean="0"/>
              <a:t>Archived remaining legacy SERF records </a:t>
            </a:r>
          </a:p>
          <a:p>
            <a:pPr lvl="2"/>
            <a:r>
              <a:rPr lang="en-US" dirty="0" smtClean="0"/>
              <a:t>Deprecated SERF </a:t>
            </a:r>
            <a:r>
              <a:rPr lang="en-US" dirty="0" err="1" smtClean="0"/>
              <a:t>DocBuilder</a:t>
            </a:r>
            <a:r>
              <a:rPr lang="en-US" dirty="0" smtClean="0"/>
              <a:t> tool</a:t>
            </a:r>
            <a:endParaRPr lang="en-US" dirty="0" smtClean="0"/>
          </a:p>
          <a:p>
            <a:r>
              <a:rPr lang="en-US" dirty="0" smtClean="0"/>
              <a:t>SERF C</a:t>
            </a:r>
            <a:r>
              <a:rPr lang="en-US" dirty="0" smtClean="0"/>
              <a:t>uration </a:t>
            </a:r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Access to Metadata Management Tool (MMT) restricted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tool </a:t>
            </a:r>
            <a:r>
              <a:rPr lang="en-US" dirty="0" smtClean="0"/>
              <a:t>for anyone to </a:t>
            </a:r>
            <a:r>
              <a:rPr lang="en-US" dirty="0" smtClean="0"/>
              <a:t>curate </a:t>
            </a:r>
            <a:r>
              <a:rPr lang="en-US" dirty="0" smtClean="0"/>
              <a:t>UMM records is coming soon!</a:t>
            </a:r>
            <a:endParaRPr lang="en-US" dirty="0" smtClean="0"/>
          </a:p>
          <a:p>
            <a:pPr lvl="2"/>
            <a:r>
              <a:rPr lang="en-US" dirty="0" smtClean="0"/>
              <a:t>The Draft Metadata Management Tool </a:t>
            </a:r>
            <a:r>
              <a:rPr lang="en-US" dirty="0" smtClean="0"/>
              <a:t>(</a:t>
            </a:r>
            <a:r>
              <a:rPr lang="en-US" dirty="0" err="1" smtClean="0"/>
              <a:t>dMMT</a:t>
            </a:r>
            <a:r>
              <a:rPr lang="en-US" dirty="0" smtClean="0"/>
              <a:t>) will </a:t>
            </a:r>
            <a:r>
              <a:rPr lang="en-US" dirty="0" smtClean="0"/>
              <a:t>allow users with an Earth Data Login credential to propose new or modifications to existing </a:t>
            </a:r>
            <a:r>
              <a:rPr lang="en-US" dirty="0" smtClean="0"/>
              <a:t>collection or service metadata records</a:t>
            </a:r>
          </a:p>
          <a:p>
            <a:pPr lvl="1"/>
            <a:r>
              <a:rPr lang="en-US" dirty="0" smtClean="0"/>
              <a:t>Until then, send requests to </a:t>
            </a:r>
            <a:r>
              <a:rPr lang="en-US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support@earthdata.nasa.gov</a:t>
            </a:r>
            <a:endParaRPr lang="en-US" dirty="0">
              <a:solidFill>
                <a:srgbClr val="5B9BD5"/>
              </a:solidFill>
            </a:endParaRPr>
          </a:p>
          <a:p>
            <a:r>
              <a:rPr lang="en-US" dirty="0"/>
              <a:t>With Refactoring, UMM-S SERFs will need to be reallocated to applicable use-case sub-models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303-686C-402B-AC8D-29523D5AF8A3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05933"/>
            <a:ext cx="846206" cy="7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4940</TotalTime>
  <Words>809</Words>
  <Application>Microsoft Office PowerPoint</Application>
  <PresentationFormat>On-screen Show (4:3)</PresentationFormat>
  <Paragraphs>134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CEOS WGISS-47 Silver Spring, Maryland, USA April 29-May 2, 2019 Hosted by the National Oceanic and Atmospheric Administration (NOAA) </vt:lpstr>
      <vt:lpstr>Problem Statement</vt:lpstr>
      <vt:lpstr>Possible Solution</vt:lpstr>
      <vt:lpstr>A Key Use Case to Consider:</vt:lpstr>
      <vt:lpstr>End-to-End Services (E2E):</vt:lpstr>
      <vt:lpstr>A Key Use Case to Consider:</vt:lpstr>
      <vt:lpstr>Smart Handoffs:</vt:lpstr>
      <vt:lpstr>A Key Use Case to Consider:</vt:lpstr>
      <vt:lpstr>A Key Use Case to Consider:</vt:lpstr>
      <vt:lpstr>Special thanks to EED-2/GCMD team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Information Systems and Services-47</dc:title>
  <dc:creator>Dixon, Valerie W. (GSFC-5860)</dc:creator>
  <cp:lastModifiedBy>Dixon, Valerie W. (GSFC-5860)</cp:lastModifiedBy>
  <cp:revision>49</cp:revision>
  <dcterms:created xsi:type="dcterms:W3CDTF">2019-03-22T15:35:17Z</dcterms:created>
  <dcterms:modified xsi:type="dcterms:W3CDTF">2019-04-25T19:47:29Z</dcterms:modified>
</cp:coreProperties>
</file>