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1"/>
  </p:notesMasterIdLst>
  <p:sldIdLst>
    <p:sldId id="728" r:id="rId3"/>
    <p:sldId id="730" r:id="rId4"/>
    <p:sldId id="436" r:id="rId5"/>
    <p:sldId id="733" r:id="rId6"/>
    <p:sldId id="735" r:id="rId7"/>
    <p:sldId id="734" r:id="rId8"/>
    <p:sldId id="736" r:id="rId9"/>
    <p:sldId id="737" r:id="rId10"/>
    <p:sldId id="738" r:id="rId11"/>
    <p:sldId id="739" r:id="rId12"/>
    <p:sldId id="740" r:id="rId13"/>
    <p:sldId id="741" r:id="rId14"/>
    <p:sldId id="338" r:id="rId15"/>
    <p:sldId id="742" r:id="rId16"/>
    <p:sldId id="743" r:id="rId17"/>
    <p:sldId id="744" r:id="rId18"/>
    <p:sldId id="745" r:id="rId19"/>
    <p:sldId id="429" r:id="rId20"/>
    <p:sldId id="748" r:id="rId21"/>
    <p:sldId id="749" r:id="rId22"/>
    <p:sldId id="750" r:id="rId23"/>
    <p:sldId id="751" r:id="rId24"/>
    <p:sldId id="430" r:id="rId25"/>
    <p:sldId id="746" r:id="rId26"/>
    <p:sldId id="747" r:id="rId27"/>
    <p:sldId id="712" r:id="rId28"/>
    <p:sldId id="729" r:id="rId29"/>
    <p:sldId id="262" r:id="rId30"/>
  </p:sldIdLst>
  <p:sldSz cx="9144000" cy="5143500" type="screen16x9"/>
  <p:notesSz cx="6858000" cy="9144000"/>
  <p:embeddedFontLst>
    <p:embeddedFont>
      <p:font typeface="Helvetica" panose="020B0604020202020204" pitchFamily="34" charset="0"/>
      <p:regular r:id="rId32"/>
      <p:bold r:id="rId33"/>
      <p:italic r:id="rId34"/>
      <p:boldItalic r:id="rId35"/>
    </p:embeddedFont>
    <p:embeddedFont>
      <p:font typeface="Avenir"/>
      <p:regular r:id="rId36"/>
      <p:italic r:id="rId37"/>
    </p:embeddedFont>
    <p:embeddedFont>
      <p:font typeface="Source Sans Pro"/>
      <p:regular r:id="rId38"/>
      <p:bold r:id="rId39"/>
      <p:italic r:id="rId40"/>
      <p:boldItalic r:id="rId41"/>
    </p:embeddedFont>
    <p:embeddedFont>
      <p:font typeface="Avenir Book" panose="02000503020000020003"/>
      <p:regular r:id="rId42"/>
      <p:italic r:id="rId43"/>
    </p:embeddedFont>
    <p:embeddedFont>
      <p:font typeface="PingFang SC Regular" panose="020B0400000000000000"/>
      <p:bold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Quinn" initials=""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90"/>
    <p:restoredTop sz="94679"/>
  </p:normalViewPr>
  <p:slideViewPr>
    <p:cSldViewPr snapToGrid="0" snapToObjects="1">
      <p:cViewPr varScale="1">
        <p:scale>
          <a:sx n="42" d="100"/>
          <a:sy n="42" d="100"/>
        </p:scale>
        <p:origin x="66"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5e29b7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f5e29b7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0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9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475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224289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418037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377094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702311" y="4421823"/>
            <a:ext cx="5618479" cy="4189095"/>
          </a:xfrm>
          <a:prstGeom prst="rect">
            <a:avLst/>
          </a:prstGeom>
          <a:noFill/>
          <a:ln>
            <a:noFill/>
          </a:ln>
        </p:spPr>
        <p:txBody>
          <a:bodyPr spcFirstLastPara="1" wrap="square" lIns="93300" tIns="93300" rIns="93300" bIns="93300"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620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395686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289792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306612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870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418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56288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659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06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F3F3F3"/>
              </a:buClr>
              <a:buSzPts val="2800"/>
              <a:buNone/>
              <a:defRPr sz="2800">
                <a:solidFill>
                  <a:srgbClr val="F3F3F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157075" y="221200"/>
            <a:ext cx="76752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3" name="Google Shape;9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rgbClr val="34495E"/>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3" y="3305176"/>
            <a:ext cx="7772400" cy="102155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Avenir"/>
              <a:buNone/>
              <a:defRPr sz="30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 name="Shape 21"/>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lstStyle>
            <a:lvl1pPr marL="342900" marR="0" lvl="0" indent="-171450" algn="l" rtl="0">
              <a:spcBef>
                <a:spcPts val="300"/>
              </a:spcBef>
              <a:spcAft>
                <a:spcPts val="0"/>
              </a:spcAft>
              <a:buClr>
                <a:srgbClr val="BFBFBF"/>
              </a:buClr>
              <a:buSzPts val="2000"/>
              <a:buFont typeface="Arial"/>
              <a:buNone/>
              <a:defRPr sz="1500" b="0" i="0" u="none" strike="noStrike" cap="none">
                <a:solidFill>
                  <a:srgbClr val="BFBFBF"/>
                </a:solidFill>
                <a:latin typeface="Helvetica Neue"/>
                <a:ea typeface="Helvetica Neue"/>
                <a:cs typeface="Helvetica Neue"/>
                <a:sym typeface="Helvetica Neue"/>
              </a:defRPr>
            </a:lvl1pPr>
            <a:lvl2pPr marL="685800" marR="0" lvl="1" indent="-171450" algn="l" rtl="0">
              <a:spcBef>
                <a:spcPts val="270"/>
              </a:spcBef>
              <a:spcAft>
                <a:spcPts val="0"/>
              </a:spcAft>
              <a:buClr>
                <a:srgbClr val="898989"/>
              </a:buClr>
              <a:buSzPts val="1800"/>
              <a:buFont typeface="Arial"/>
              <a:buNone/>
              <a:defRPr sz="1350" b="0" i="0" u="none" strike="noStrike" cap="none">
                <a:solidFill>
                  <a:srgbClr val="898989"/>
                </a:solidFill>
                <a:latin typeface="Helvetica Neue"/>
                <a:ea typeface="Helvetica Neue"/>
                <a:cs typeface="Helvetica Neue"/>
                <a:sym typeface="Helvetica Neue"/>
              </a:defRPr>
            </a:lvl2pPr>
            <a:lvl3pPr marL="1028700" marR="0" lvl="2" indent="-171450" algn="l" rtl="0">
              <a:spcBef>
                <a:spcPts val="240"/>
              </a:spcBef>
              <a:spcAft>
                <a:spcPts val="0"/>
              </a:spcAft>
              <a:buClr>
                <a:srgbClr val="898989"/>
              </a:buClr>
              <a:buSzPts val="1600"/>
              <a:buFont typeface="Arial"/>
              <a:buNone/>
              <a:defRPr sz="1200" b="0" i="0" u="none" strike="noStrike" cap="none">
                <a:solidFill>
                  <a:srgbClr val="898989"/>
                </a:solidFill>
                <a:latin typeface="Helvetica Neue"/>
                <a:ea typeface="Helvetica Neue"/>
                <a:cs typeface="Helvetica Neue"/>
                <a:sym typeface="Helvetica Neue"/>
              </a:defRPr>
            </a:lvl3pPr>
            <a:lvl4pPr marL="1371600" marR="0" lvl="3" indent="-171450" algn="l" rtl="0">
              <a:spcBef>
                <a:spcPts val="210"/>
              </a:spcBef>
              <a:spcAft>
                <a:spcPts val="0"/>
              </a:spcAft>
              <a:buClr>
                <a:srgbClr val="898989"/>
              </a:buClr>
              <a:buSzPts val="1400"/>
              <a:buFont typeface="Arial"/>
              <a:buNone/>
              <a:defRPr sz="1050" b="0" i="0" u="none" strike="noStrike" cap="none">
                <a:solidFill>
                  <a:srgbClr val="898989"/>
                </a:solidFill>
                <a:latin typeface="Helvetica Neue"/>
                <a:ea typeface="Helvetica Neue"/>
                <a:cs typeface="Helvetica Neue"/>
                <a:sym typeface="Helvetica Neue"/>
              </a:defRPr>
            </a:lvl4pPr>
            <a:lvl5pPr marL="1714500" marR="0" lvl="4" indent="-171450" algn="l" rtl="0">
              <a:spcBef>
                <a:spcPts val="210"/>
              </a:spcBef>
              <a:spcAft>
                <a:spcPts val="0"/>
              </a:spcAft>
              <a:buClr>
                <a:srgbClr val="898989"/>
              </a:buClr>
              <a:buSzPts val="1400"/>
              <a:buFont typeface="Arial"/>
              <a:buNone/>
              <a:defRPr sz="1050" b="0" i="0" u="none" strike="noStrike" cap="none">
                <a:solidFill>
                  <a:srgbClr val="898989"/>
                </a:solidFill>
                <a:latin typeface="Helvetica Neue"/>
                <a:ea typeface="Helvetica Neue"/>
                <a:cs typeface="Helvetica Neue"/>
                <a:sym typeface="Helvetica Neue"/>
              </a:defRPr>
            </a:lvl5pPr>
            <a:lvl6pPr marL="2057400" marR="0" lvl="5"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6pPr>
            <a:lvl7pPr marL="2400300" marR="0" lvl="6"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7pPr>
            <a:lvl8pPr marL="2743200" marR="0" lvl="7"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8pPr>
            <a:lvl9pPr marL="3086100" marR="0" lvl="8"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730930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4972-0030-6C47-9E92-98342B4FE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67EDF-04B6-5141-9A41-0E5BCBE441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79CFB-3681-0A41-A009-E6A6D43A57B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D75F556-77D6-9345-886F-E9CF43414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BDEA0-C409-1F4B-82C9-686D8777A3EB}"/>
              </a:ext>
            </a:extLst>
          </p:cNvPr>
          <p:cNvSpPr>
            <a:spLocks noGrp="1"/>
          </p:cNvSpPr>
          <p:nvPr>
            <p:ph type="sldNum" sz="quarter" idx="12"/>
          </p:nvPr>
        </p:nvSpPr>
        <p:spPr/>
        <p:txBody>
          <a:bodyPr/>
          <a:lstStyle/>
          <a:p>
            <a:fld id="{C2CF00C1-C035-3244-BDFF-F5FFDE2ED7DD}" type="slidenum">
              <a:rPr lang="en-US" smtClean="0"/>
              <a:t>‹#›</a:t>
            </a:fld>
            <a:endParaRPr lang="en-US"/>
          </a:p>
        </p:txBody>
      </p:sp>
    </p:spTree>
    <p:extLst>
      <p:ext uri="{BB962C8B-B14F-4D97-AF65-F5344CB8AC3E}">
        <p14:creationId xmlns:p14="http://schemas.microsoft.com/office/powerpoint/2010/main" val="2241683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2"/>
        <p:cNvGrpSpPr/>
        <p:nvPr/>
      </p:nvGrpSpPr>
      <p:grpSpPr>
        <a:xfrm>
          <a:off x="0" y="0"/>
          <a:ext cx="0" cy="0"/>
          <a:chOff x="0" y="0"/>
          <a:chExt cx="0" cy="0"/>
        </a:xfrm>
      </p:grpSpPr>
      <p:pic>
        <p:nvPicPr>
          <p:cNvPr id="24" name="Shape 24" descr="eosdis-logo.png"/>
          <p:cNvPicPr preferRelativeResize="0"/>
          <p:nvPr/>
        </p:nvPicPr>
        <p:blipFill rotWithShape="1">
          <a:blip r:embed="rId2">
            <a:alphaModFix amt="50000"/>
          </a:blip>
          <a:srcRect/>
          <a:stretch/>
        </p:blipFill>
        <p:spPr>
          <a:xfrm>
            <a:off x="457201" y="4679946"/>
            <a:ext cx="1842603" cy="389282"/>
          </a:xfrm>
          <a:prstGeom prst="rect">
            <a:avLst/>
          </a:prstGeom>
          <a:noFill/>
          <a:ln>
            <a:noFill/>
          </a:ln>
        </p:spPr>
      </p:pic>
      <p:sp>
        <p:nvSpPr>
          <p:cNvPr id="25" name="Shape 25"/>
          <p:cNvSpPr txBox="1"/>
          <p:nvPr/>
        </p:nvSpPr>
        <p:spPr>
          <a:xfrm>
            <a:off x="8359538" y="4786161"/>
            <a:ext cx="529391" cy="207749"/>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900" b="0" i="0" u="none" strike="noStrike" cap="none">
                <a:solidFill>
                  <a:srgbClr val="000000"/>
                </a:solidFill>
                <a:latin typeface="Verdana"/>
                <a:ea typeface="Verdana"/>
                <a:cs typeface="Verdana"/>
                <a:sym typeface="Verdana"/>
              </a:rPr>
              <a:pPr marL="0" marR="0" lvl="0" indent="0" algn="l" rtl="0">
                <a:lnSpc>
                  <a:spcPct val="100000"/>
                </a:lnSpc>
                <a:spcBef>
                  <a:spcPts val="0"/>
                </a:spcBef>
                <a:spcAft>
                  <a:spcPts val="0"/>
                </a:spcAft>
                <a:buClr>
                  <a:srgbClr val="000000"/>
                </a:buClr>
                <a:buSzPts val="1200"/>
                <a:buFont typeface="Verdana"/>
                <a:buNone/>
              </a:pPr>
              <a:t>‹#›</a:t>
            </a:fld>
            <a:endParaRPr sz="900" b="0" i="0" u="none" strike="noStrike" cap="none" dirty="0">
              <a:solidFill>
                <a:srgbClr val="000000"/>
              </a:solidFill>
              <a:latin typeface="Verdana"/>
              <a:ea typeface="Verdana"/>
              <a:cs typeface="Verdana"/>
              <a:sym typeface="Verdana"/>
            </a:endParaRPr>
          </a:p>
        </p:txBody>
      </p:sp>
      <p:sp>
        <p:nvSpPr>
          <p:cNvPr id="5" name="Shape 6"/>
          <p:cNvSpPr txBox="1">
            <a:spLocks noGrp="1"/>
          </p:cNvSpPr>
          <p:nvPr>
            <p:ph type="title"/>
          </p:nvPr>
        </p:nvSpPr>
        <p:spPr>
          <a:xfrm>
            <a:off x="457200" y="205979"/>
            <a:ext cx="8229600" cy="65705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495E"/>
              </a:buClr>
              <a:buSzPts val="4400"/>
              <a:buFont typeface="Avenir"/>
              <a:buNone/>
              <a:defRPr sz="3300" b="0" i="0" u="none" strike="noStrike" cap="none">
                <a:solidFill>
                  <a:srgbClr val="34495E"/>
                </a:solidFill>
                <a:latin typeface="Avenir"/>
                <a:ea typeface="Avenir"/>
                <a:cs typeface="Avenir"/>
                <a:sym typeface="Avenir"/>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dirty="0"/>
          </a:p>
        </p:txBody>
      </p:sp>
    </p:spTree>
    <p:extLst>
      <p:ext uri="{BB962C8B-B14F-4D97-AF65-F5344CB8AC3E}">
        <p14:creationId xmlns:p14="http://schemas.microsoft.com/office/powerpoint/2010/main" val="159961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34495E"/>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57075" y="221200"/>
            <a:ext cx="7675200" cy="572700"/>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rgbClr val="FFFFFF"/>
              </a:buClr>
              <a:buSzPts val="2800"/>
              <a:buNone/>
              <a:defRPr sz="2800">
                <a:solidFill>
                  <a:srgbClr val="FFFFFF"/>
                </a:solidFill>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000075"/>
            <a:ext cx="8520600" cy="21936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rgbClr val="FFFFFF"/>
              </a:buClr>
              <a:buSzPts val="1800"/>
              <a:buChar char="●"/>
              <a:defRPr sz="1800">
                <a:solidFill>
                  <a:srgbClr val="FFFFFF"/>
                </a:solidFill>
              </a:defRPr>
            </a:lvl1pPr>
            <a:lvl2pPr marL="914400" lvl="1" indent="-317500" rtl="0">
              <a:lnSpc>
                <a:spcPct val="115000"/>
              </a:lnSpc>
              <a:spcBef>
                <a:spcPts val="1600"/>
              </a:spcBef>
              <a:spcAft>
                <a:spcPts val="0"/>
              </a:spcAft>
              <a:buClr>
                <a:srgbClr val="FFFFFF"/>
              </a:buClr>
              <a:buSzPts val="1400"/>
              <a:buChar char="○"/>
              <a:defRPr>
                <a:solidFill>
                  <a:srgbClr val="FFFFFF"/>
                </a:solidFill>
              </a:defRPr>
            </a:lvl2pPr>
            <a:lvl3pPr marL="1371600" lvl="2" indent="-317500" rtl="0">
              <a:lnSpc>
                <a:spcPct val="115000"/>
              </a:lnSpc>
              <a:spcBef>
                <a:spcPts val="1600"/>
              </a:spcBef>
              <a:spcAft>
                <a:spcPts val="0"/>
              </a:spcAft>
              <a:buClr>
                <a:srgbClr val="FFFFFF"/>
              </a:buClr>
              <a:buSzPts val="1400"/>
              <a:buChar char="■"/>
              <a:defRPr>
                <a:solidFill>
                  <a:srgbClr val="FFFFFF"/>
                </a:solidFill>
              </a:defRPr>
            </a:lvl3pPr>
            <a:lvl4pPr marL="1828800" lvl="3" indent="-317500" rtl="0">
              <a:lnSpc>
                <a:spcPct val="115000"/>
              </a:lnSpc>
              <a:spcBef>
                <a:spcPts val="1600"/>
              </a:spcBef>
              <a:spcAft>
                <a:spcPts val="0"/>
              </a:spcAft>
              <a:buClr>
                <a:srgbClr val="FFFFFF"/>
              </a:buClr>
              <a:buSzPts val="1400"/>
              <a:buChar char="●"/>
              <a:defRPr>
                <a:solidFill>
                  <a:srgbClr val="FFFFFF"/>
                </a:solidFill>
              </a:defRPr>
            </a:lvl4pPr>
            <a:lvl5pPr marL="2286000" lvl="4" indent="-317500" rtl="0">
              <a:lnSpc>
                <a:spcPct val="115000"/>
              </a:lnSpc>
              <a:spcBef>
                <a:spcPts val="1600"/>
              </a:spcBef>
              <a:spcAft>
                <a:spcPts val="0"/>
              </a:spcAft>
              <a:buClr>
                <a:srgbClr val="FFFFFF"/>
              </a:buClr>
              <a:buSzPts val="1400"/>
              <a:buChar char="○"/>
              <a:defRPr>
                <a:solidFill>
                  <a:srgbClr val="FFFFFF"/>
                </a:solidFill>
              </a:defRPr>
            </a:lvl5pPr>
            <a:lvl6pPr marL="2743200" lvl="5" indent="-317500" rtl="0">
              <a:lnSpc>
                <a:spcPct val="115000"/>
              </a:lnSpc>
              <a:spcBef>
                <a:spcPts val="1600"/>
              </a:spcBef>
              <a:spcAft>
                <a:spcPts val="0"/>
              </a:spcAft>
              <a:buClr>
                <a:srgbClr val="FFFFFF"/>
              </a:buClr>
              <a:buSzPts val="1400"/>
              <a:buChar char="■"/>
              <a:defRPr>
                <a:solidFill>
                  <a:srgbClr val="FFFFFF"/>
                </a:solidFill>
              </a:defRPr>
            </a:lvl6pPr>
            <a:lvl7pPr marL="3200400" lvl="6" indent="-317500" rtl="0">
              <a:lnSpc>
                <a:spcPct val="115000"/>
              </a:lnSpc>
              <a:spcBef>
                <a:spcPts val="0"/>
              </a:spcBef>
              <a:spcAft>
                <a:spcPts val="0"/>
              </a:spcAft>
              <a:buClr>
                <a:srgbClr val="FFFFFF"/>
              </a:buClr>
              <a:buSzPts val="1400"/>
              <a:buChar char="●"/>
              <a:defRPr>
                <a:solidFill>
                  <a:srgbClr val="FFFFFF"/>
                </a:solidFill>
              </a:defRPr>
            </a:lvl7pPr>
            <a:lvl8pPr marL="3657600" lvl="7" indent="-317500" rtl="0">
              <a:lnSpc>
                <a:spcPct val="115000"/>
              </a:lnSpc>
              <a:spcBef>
                <a:spcPts val="0"/>
              </a:spcBef>
              <a:spcAft>
                <a:spcPts val="0"/>
              </a:spcAft>
              <a:buClr>
                <a:srgbClr val="FFFFFF"/>
              </a:buClr>
              <a:buSzPts val="1400"/>
              <a:buChar char="○"/>
              <a:defRPr>
                <a:solidFill>
                  <a:srgbClr val="FFFFFF"/>
                </a:solidFill>
              </a:defRPr>
            </a:lvl8pPr>
            <a:lvl9pPr marL="4114800" lvl="8" indent="-317500" rtl="0">
              <a:lnSpc>
                <a:spcPct val="115000"/>
              </a:lnSpc>
              <a:spcBef>
                <a:spcPts val="0"/>
              </a:spcBef>
              <a:spcAft>
                <a:spcPts val="0"/>
              </a:spcAft>
              <a:buClr>
                <a:srgbClr val="FFFFFF"/>
              </a:buClr>
              <a:buSzPts val="1400"/>
              <a:buChar char="■"/>
              <a:defRPr>
                <a:solidFill>
                  <a:srgbClr val="FFFFFF"/>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rgbClr val="F3F3F3"/>
                </a:solidFill>
              </a:defRPr>
            </a:lvl1pPr>
            <a:lvl2pPr lvl="1" algn="r" rtl="0">
              <a:buNone/>
              <a:defRPr sz="1000">
                <a:solidFill>
                  <a:srgbClr val="F3F3F3"/>
                </a:solidFill>
              </a:defRPr>
            </a:lvl2pPr>
            <a:lvl3pPr lvl="2" algn="r" rtl="0">
              <a:buNone/>
              <a:defRPr sz="1000">
                <a:solidFill>
                  <a:srgbClr val="F3F3F3"/>
                </a:solidFill>
              </a:defRPr>
            </a:lvl3pPr>
            <a:lvl4pPr lvl="3" algn="r" rtl="0">
              <a:buNone/>
              <a:defRPr sz="1000">
                <a:solidFill>
                  <a:srgbClr val="F3F3F3"/>
                </a:solidFill>
              </a:defRPr>
            </a:lvl4pPr>
            <a:lvl5pPr lvl="4" algn="r" rtl="0">
              <a:buNone/>
              <a:defRPr sz="1000">
                <a:solidFill>
                  <a:srgbClr val="F3F3F3"/>
                </a:solidFill>
              </a:defRPr>
            </a:lvl5pPr>
            <a:lvl6pPr lvl="5" algn="r" rtl="0">
              <a:buNone/>
              <a:defRPr sz="1000">
                <a:solidFill>
                  <a:srgbClr val="F3F3F3"/>
                </a:solidFill>
              </a:defRPr>
            </a:lvl6pPr>
            <a:lvl7pPr lvl="6" algn="r" rtl="0">
              <a:buNone/>
              <a:defRPr sz="1000">
                <a:solidFill>
                  <a:srgbClr val="F3F3F3"/>
                </a:solidFill>
              </a:defRPr>
            </a:lvl7pPr>
            <a:lvl8pPr lvl="7" algn="r" rtl="0">
              <a:buNone/>
              <a:defRPr sz="1000">
                <a:solidFill>
                  <a:srgbClr val="F3F3F3"/>
                </a:solidFill>
              </a:defRPr>
            </a:lvl8pPr>
            <a:lvl9pPr lvl="8" algn="r" rtl="0">
              <a:buNone/>
              <a:defRPr sz="1000">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descr="This image rendered as PNG in ..."/>
          <p:cNvPicPr preferRelativeResize="0"/>
          <p:nvPr/>
        </p:nvPicPr>
        <p:blipFill>
          <a:blip r:embed="rId14">
            <a:alphaModFix/>
          </a:blip>
          <a:stretch>
            <a:fillRect/>
          </a:stretch>
        </p:blipFill>
        <p:spPr>
          <a:xfrm>
            <a:off x="152875" y="170638"/>
            <a:ext cx="752750" cy="623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 id="2147483666" r:id="rId6"/>
    <p:sldLayoutId id="2147483667" r:id="rId7"/>
    <p:sldLayoutId id="2147483668" r:id="rId8"/>
    <p:sldLayoutId id="2147483669" r:id="rId9"/>
    <p:sldLayoutId id="2147483676"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hyperlink" Target="https://2019esipwintermeeting.sched.com/event/JORW/gcmd-keyword-management-process-and-lifecycle"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mailto:valerie.dixon@nasa.gov" TargetMode="External"/><Relationship Id="rId2" Type="http://schemas.openxmlformats.org/officeDocument/2006/relationships/hyperlink" Target="mailto:michael.p.morahan@nasa.gov" TargetMode="External"/><Relationship Id="rId1" Type="http://schemas.openxmlformats.org/officeDocument/2006/relationships/slideLayout" Target="../slideLayouts/slideLayout22.xml"/><Relationship Id="rId4" Type="http://schemas.openxmlformats.org/officeDocument/2006/relationships/hyperlink" Target="mailto:christopher.s.lynnes@nasa.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wiki.earthdata.nasa.gov/display/gcmdkey/Keyword+Management+Service+Application+Program+Interface" TargetMode="External"/><Relationship Id="rId2" Type="http://schemas.openxmlformats.org/officeDocument/2006/relationships/hyperlink" Target="http://fedeo.spacebel.be/thesaurus/en/"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fedeo.spacebel.be/thesaurus/en/" TargetMode="External"/><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gcmdservices.gsfc.nasa.gov/kms/concept/c7279e54-f7c1-4ee7-a957-719d6021a3f6?format=json" TargetMode="External"/><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idn.ceos.org/search/Titles.do?subset=idn&amp;json=%7b%22condition%22:%7b%22and%22:%5b%7b%22keyword%22:%22*%22%7d,%7b%22project%22:%22GCOM-C%22%7d%5d%7d%7d" TargetMode="External"/><Relationship Id="rId2" Type="http://schemas.openxmlformats.org/officeDocument/2006/relationships/hyperlink" Target="http://ceos.org/ourwork/workinggroups/wgiss/access/" TargetMode="External"/><Relationship Id="rId1" Type="http://schemas.openxmlformats.org/officeDocument/2006/relationships/slideLayout" Target="../slideLayouts/slideLayout22.xml"/><Relationship Id="rId5" Type="http://schemas.openxmlformats.org/officeDocument/2006/relationships/hyperlink" Target="https://gcmd.nasa.gov/search/Keywords.do#keywords"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9" name="Shape 46">
            <a:extLst>
              <a:ext uri="{FF2B5EF4-FFF2-40B4-BE49-F238E27FC236}">
                <a16:creationId xmlns:a16="http://schemas.microsoft.com/office/drawing/2014/main" id="{4BE142B5-10DD-B349-AE9D-F91A2EC81F54}"/>
              </a:ext>
            </a:extLst>
          </p:cNvPr>
          <p:cNvSpPr txBox="1">
            <a:spLocks noGrp="1"/>
          </p:cNvSpPr>
          <p:nvPr>
            <p:ph type="ctrTitle"/>
          </p:nvPr>
        </p:nvSpPr>
        <p:spPr>
          <a:xfrm>
            <a:off x="468628" y="227085"/>
            <a:ext cx="8101739" cy="1470025"/>
          </a:xfrm>
          <a:prstGeom prst="rect">
            <a:avLst/>
          </a:prstGeom>
          <a:noFill/>
          <a:ln>
            <a:noFill/>
          </a:ln>
        </p:spPr>
        <p:txBody>
          <a:bodyPr spcFirstLastPara="1" wrap="square" lIns="91425" tIns="45700" rIns="91425" bIns="45700" anchor="ctr" anchorCtr="0">
            <a:noAutofit/>
          </a:bodyPr>
          <a:lstStyle/>
          <a:p>
            <a:pPr lvl="0"/>
            <a:r>
              <a:rPr lang="en-US" sz="3600" dirty="0">
                <a:solidFill>
                  <a:schemeClr val="lt1"/>
                </a:solidFill>
                <a:latin typeface="Helvetica Neue"/>
                <a:ea typeface="Helvetica Neue"/>
                <a:cs typeface="Helvetica Neue"/>
                <a:sym typeface="Helvetica Neue"/>
              </a:rPr>
              <a:t>IDN Update</a:t>
            </a:r>
            <a:endParaRPr sz="3600" i="0" u="none" strike="noStrike" cap="none" dirty="0">
              <a:solidFill>
                <a:schemeClr val="lt1"/>
              </a:solidFill>
              <a:latin typeface="Helvetica Neue"/>
              <a:ea typeface="Helvetica Neue"/>
              <a:cs typeface="Helvetica Neue"/>
              <a:sym typeface="Helvetica Neue"/>
            </a:endParaRPr>
          </a:p>
        </p:txBody>
      </p:sp>
      <p:sp>
        <p:nvSpPr>
          <p:cNvPr id="10" name="Shape 47">
            <a:extLst>
              <a:ext uri="{FF2B5EF4-FFF2-40B4-BE49-F238E27FC236}">
                <a16:creationId xmlns:a16="http://schemas.microsoft.com/office/drawing/2014/main" id="{D37024E5-9ED9-C24A-AEEA-4A0610A32CB9}"/>
              </a:ext>
            </a:extLst>
          </p:cNvPr>
          <p:cNvSpPr txBox="1">
            <a:spLocks noGrp="1"/>
          </p:cNvSpPr>
          <p:nvPr>
            <p:ph type="subTitle" idx="1"/>
          </p:nvPr>
        </p:nvSpPr>
        <p:spPr>
          <a:xfrm>
            <a:off x="825500" y="1793095"/>
            <a:ext cx="7086600" cy="4833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000" dirty="0"/>
              <a:t>CEOS WGISS-47</a:t>
            </a:r>
          </a:p>
          <a:p>
            <a:pPr marL="0" indent="0">
              <a:spcBef>
                <a:spcPts val="0"/>
              </a:spcBef>
            </a:pPr>
            <a:r>
              <a:rPr lang="en-US" sz="2000" dirty="0"/>
              <a:t>Silver Spring, Maryland, USA, April 29-May 2, 2019 </a:t>
            </a:r>
          </a:p>
          <a:p>
            <a:pPr marL="0" indent="0">
              <a:spcBef>
                <a:spcPts val="0"/>
              </a:spcBef>
            </a:pPr>
            <a:r>
              <a:rPr lang="en-US" sz="2000" dirty="0"/>
              <a:t>Hosted by the National Oceanic and Atmospheric Administration (NOAA)</a:t>
            </a:r>
          </a:p>
        </p:txBody>
      </p:sp>
      <p:sp>
        <p:nvSpPr>
          <p:cNvPr id="11" name="Subtitle 2">
            <a:extLst>
              <a:ext uri="{FF2B5EF4-FFF2-40B4-BE49-F238E27FC236}">
                <a16:creationId xmlns:a16="http://schemas.microsoft.com/office/drawing/2014/main" id="{74892770-2A33-CB40-B0EB-F1EC50C3F2E8}"/>
              </a:ext>
            </a:extLst>
          </p:cNvPr>
          <p:cNvSpPr txBox="1">
            <a:spLocks/>
          </p:cNvSpPr>
          <p:nvPr/>
        </p:nvSpPr>
        <p:spPr>
          <a:xfrm>
            <a:off x="825500" y="3154312"/>
            <a:ext cx="7086600" cy="17526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3F3F3"/>
              </a:buClr>
              <a:buSzPts val="2800"/>
              <a:buFont typeface="Arial"/>
              <a:buNone/>
              <a:defRPr sz="2800" b="0" i="0" u="none" strike="noStrike" cap="none">
                <a:solidFill>
                  <a:srgbClr val="F3F3F3"/>
                </a:solidFill>
                <a:latin typeface="Arial"/>
                <a:ea typeface="Arial"/>
                <a:cs typeface="Arial"/>
                <a:sym typeface="Arial"/>
              </a:defRPr>
            </a:lvl1pPr>
            <a:lvl2pPr marL="914400" marR="0" lvl="1"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L="1371600" marR="0" lvl="2"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3pPr>
            <a:lvl4pPr marL="1828800" marR="0" lvl="3"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4pPr>
            <a:lvl5pPr marL="2286000" marR="0" lvl="4"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5pPr>
            <a:lvl6pPr marL="2743200" marR="0" lvl="5"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6pPr>
            <a:lvl7pPr marL="3200400" marR="0" lvl="6"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7pPr>
            <a:lvl8pPr marL="3657600" marR="0" lvl="7"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8pPr>
            <a:lvl9pPr marL="4114800" marR="0" lvl="8"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9pPr>
          </a:lstStyle>
          <a:p>
            <a:pPr marL="0" lvl="0" indent="0">
              <a:buClr>
                <a:srgbClr val="BFBFBF"/>
              </a:buClr>
              <a:buSzPts val="2400"/>
            </a:pPr>
            <a:r>
              <a:rPr lang="en-US" sz="1600" dirty="0">
                <a:solidFill>
                  <a:schemeClr val="bg1">
                    <a:lumMod val="85000"/>
                  </a:schemeClr>
                </a:solidFill>
              </a:rPr>
              <a:t>Michael Morahan</a:t>
            </a:r>
          </a:p>
          <a:p>
            <a:pPr marL="0" lvl="0" indent="0">
              <a:buClr>
                <a:srgbClr val="BFBFBF"/>
              </a:buClr>
              <a:buSzPts val="2400"/>
            </a:pPr>
            <a:r>
              <a:rPr lang="en-US" sz="1600" dirty="0">
                <a:solidFill>
                  <a:schemeClr val="bg1">
                    <a:lumMod val="85000"/>
                  </a:schemeClr>
                </a:solidFill>
                <a:sym typeface="Helvetica Neue"/>
              </a:rPr>
              <a:t>IDN Coordinator</a:t>
            </a:r>
            <a:endParaRPr lang="en-US" sz="1600" i="1" dirty="0">
              <a:solidFill>
                <a:schemeClr val="bg1">
                  <a:lumMod val="85000"/>
                </a:schemeClr>
              </a:solidFill>
            </a:endParaRPr>
          </a:p>
          <a:p>
            <a:pPr marL="0" lvl="0" indent="0">
              <a:buClr>
                <a:srgbClr val="BFBFBF"/>
              </a:buClr>
              <a:buSzPts val="2400"/>
            </a:pPr>
            <a:r>
              <a:rPr lang="en-US" sz="1600" i="1" dirty="0" err="1">
                <a:solidFill>
                  <a:schemeClr val="bg1">
                    <a:lumMod val="85000"/>
                  </a:schemeClr>
                </a:solidFill>
              </a:rPr>
              <a:t>Michael.P.Morahan@nasa.gov</a:t>
            </a:r>
            <a:endParaRPr lang="en-US" sz="1600" i="1" dirty="0">
              <a:solidFill>
                <a:schemeClr val="bg1">
                  <a:lumMod val="85000"/>
                </a:schemeClr>
              </a:solidFill>
              <a:sym typeface="Helvetica Neue"/>
            </a:endParaRPr>
          </a:p>
        </p:txBody>
      </p:sp>
      <p:sp>
        <p:nvSpPr>
          <p:cNvPr id="3" name="Slide Number Placeholder 2">
            <a:extLst>
              <a:ext uri="{FF2B5EF4-FFF2-40B4-BE49-F238E27FC236}">
                <a16:creationId xmlns:a16="http://schemas.microsoft.com/office/drawing/2014/main" id="{63FE9ADF-D452-0D46-B744-76F0EF01E7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extLst>
      <p:ext uri="{BB962C8B-B14F-4D97-AF65-F5344CB8AC3E}">
        <p14:creationId xmlns:p14="http://schemas.microsoft.com/office/powerpoint/2010/main" val="1375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rial" panose="020B0604020202020204" pitchFamily="34" charset="0"/>
                <a:cs typeface="Arial" panose="020B0604020202020204" pitchFamily="34" charset="0"/>
              </a:rPr>
              <a:t>Transition of DIF-9 to DIF-10 </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10</a:t>
            </a:fld>
            <a:endParaRPr lang="en-US"/>
          </a:p>
        </p:txBody>
      </p:sp>
      <p:graphicFrame>
        <p:nvGraphicFramePr>
          <p:cNvPr id="7" name="Content Placeholder 3">
            <a:extLst>
              <a:ext uri="{FF2B5EF4-FFF2-40B4-BE49-F238E27FC236}">
                <a16:creationId xmlns:a16="http://schemas.microsoft.com/office/drawing/2014/main" id="{E1ECE492-1D50-5C4F-B6AD-D2A18FA66D34}"/>
              </a:ext>
            </a:extLst>
          </p:cNvPr>
          <p:cNvGraphicFramePr>
            <a:graphicFrameLocks/>
          </p:cNvGraphicFramePr>
          <p:nvPr>
            <p:extLst>
              <p:ext uri="{D42A27DB-BD31-4B8C-83A1-F6EECF244321}">
                <p14:modId xmlns:p14="http://schemas.microsoft.com/office/powerpoint/2010/main" val="2827349222"/>
              </p:ext>
            </p:extLst>
          </p:nvPr>
        </p:nvGraphicFramePr>
        <p:xfrm>
          <a:off x="357188" y="895366"/>
          <a:ext cx="8229600" cy="3650801"/>
        </p:xfrm>
        <a:graphic>
          <a:graphicData uri="http://schemas.openxmlformats.org/drawingml/2006/table">
            <a:tbl>
              <a:tblPr firstRow="1" bandRow="1">
                <a:tableStyleId>{7DF18680-E054-41AD-8BC1-D1AEF772440D}</a:tableStyleId>
              </a:tblPr>
              <a:tblGrid>
                <a:gridCol w="1371600">
                  <a:extLst>
                    <a:ext uri="{9D8B030D-6E8A-4147-A177-3AD203B41FA5}">
                      <a16:colId xmlns:a16="http://schemas.microsoft.com/office/drawing/2014/main" val="1482922165"/>
                    </a:ext>
                  </a:extLst>
                </a:gridCol>
                <a:gridCol w="1371600">
                  <a:extLst>
                    <a:ext uri="{9D8B030D-6E8A-4147-A177-3AD203B41FA5}">
                      <a16:colId xmlns:a16="http://schemas.microsoft.com/office/drawing/2014/main" val="58526804"/>
                    </a:ext>
                  </a:extLst>
                </a:gridCol>
                <a:gridCol w="1371600">
                  <a:extLst>
                    <a:ext uri="{9D8B030D-6E8A-4147-A177-3AD203B41FA5}">
                      <a16:colId xmlns:a16="http://schemas.microsoft.com/office/drawing/2014/main" val="136045855"/>
                    </a:ext>
                  </a:extLst>
                </a:gridCol>
                <a:gridCol w="1371600">
                  <a:extLst>
                    <a:ext uri="{9D8B030D-6E8A-4147-A177-3AD203B41FA5}">
                      <a16:colId xmlns:a16="http://schemas.microsoft.com/office/drawing/2014/main" val="1560454763"/>
                    </a:ext>
                  </a:extLst>
                </a:gridCol>
                <a:gridCol w="1371600">
                  <a:extLst>
                    <a:ext uri="{9D8B030D-6E8A-4147-A177-3AD203B41FA5}">
                      <a16:colId xmlns:a16="http://schemas.microsoft.com/office/drawing/2014/main" val="2271636489"/>
                    </a:ext>
                  </a:extLst>
                </a:gridCol>
                <a:gridCol w="1371600">
                  <a:extLst>
                    <a:ext uri="{9D8B030D-6E8A-4147-A177-3AD203B41FA5}">
                      <a16:colId xmlns:a16="http://schemas.microsoft.com/office/drawing/2014/main" val="4233586978"/>
                    </a:ext>
                  </a:extLst>
                </a:gridCol>
              </a:tblGrid>
              <a:tr h="364923">
                <a:tc>
                  <a:txBody>
                    <a:bodyPr/>
                    <a:lstStyle/>
                    <a:p>
                      <a:pPr rtl="0" fontAlgn="b"/>
                      <a:r>
                        <a:rPr lang="en-US" dirty="0">
                          <a:effectLst/>
                        </a:rPr>
                        <a:t>Provider</a:t>
                      </a:r>
                      <a:endParaRPr lang="en-US" b="1" dirty="0">
                        <a:effectLst/>
                      </a:endParaRPr>
                    </a:p>
                  </a:txBody>
                  <a:tcPr marL="28575" marR="28575" marT="19050" marB="19050" anchor="b"/>
                </a:tc>
                <a:tc>
                  <a:txBody>
                    <a:bodyPr/>
                    <a:lstStyle/>
                    <a:p>
                      <a:pPr rtl="0" fontAlgn="b"/>
                      <a:r>
                        <a:rPr lang="en-US">
                          <a:effectLst/>
                        </a:rPr>
                        <a:t># of records</a:t>
                      </a:r>
                      <a:endParaRPr lang="en-US" b="1">
                        <a:effectLst/>
                      </a:endParaRPr>
                    </a:p>
                  </a:txBody>
                  <a:tcPr marL="28575" marR="28575" marT="19050" marB="19050" anchor="b"/>
                </a:tc>
                <a:tc>
                  <a:txBody>
                    <a:bodyPr/>
                    <a:lstStyle/>
                    <a:p>
                      <a:pPr rtl="0" fontAlgn="b"/>
                      <a:r>
                        <a:rPr lang="en-US" dirty="0">
                          <a:effectLst/>
                        </a:rPr>
                        <a:t># of records transition</a:t>
                      </a:r>
                      <a:endParaRPr lang="en-US" b="1" dirty="0">
                        <a:effectLst/>
                      </a:endParaRPr>
                    </a:p>
                  </a:txBody>
                  <a:tcPr marL="28575" marR="28575" marT="19050" marB="19050" anchor="b"/>
                </a:tc>
                <a:tc>
                  <a:txBody>
                    <a:bodyPr/>
                    <a:lstStyle/>
                    <a:p>
                      <a:pPr rtl="0" fontAlgn="b"/>
                      <a:r>
                        <a:rPr lang="en-US">
                          <a:effectLst/>
                        </a:rPr>
                        <a:t># of records not transition</a:t>
                      </a:r>
                      <a:endParaRPr lang="en-US" b="1">
                        <a:effectLst/>
                      </a:endParaRPr>
                    </a:p>
                  </a:txBody>
                  <a:tcPr marL="28575" marR="28575" marT="19050" marB="19050" anchor="b"/>
                </a:tc>
                <a:tc>
                  <a:txBody>
                    <a:bodyPr/>
                    <a:lstStyle/>
                    <a:p>
                      <a:pPr rtl="0" fontAlgn="b"/>
                      <a:r>
                        <a:rPr lang="en-US">
                          <a:effectLst/>
                        </a:rPr>
                        <a:t>Completion Precentage</a:t>
                      </a:r>
                      <a:endParaRPr lang="en-US" b="1">
                        <a:effectLst/>
                      </a:endParaRPr>
                    </a:p>
                  </a:txBody>
                  <a:tcPr marL="28575" marR="28575" marT="19050" marB="19050" anchor="b"/>
                </a:tc>
                <a:tc>
                  <a:txBody>
                    <a:bodyPr/>
                    <a:lstStyle/>
                    <a:p>
                      <a:pPr rtl="0" fontAlgn="b"/>
                      <a:r>
                        <a:rPr lang="en-US" dirty="0">
                          <a:effectLst/>
                        </a:rPr>
                        <a:t>State</a:t>
                      </a:r>
                      <a:endParaRPr lang="en-US" b="1" dirty="0">
                        <a:effectLst/>
                      </a:endParaRPr>
                    </a:p>
                  </a:txBody>
                  <a:tcPr marL="28575" marR="28575" marT="19050" marB="19050" anchor="b"/>
                </a:tc>
                <a:extLst>
                  <a:ext uri="{0D108BD9-81ED-4DB2-BD59-A6C34878D82A}">
                    <a16:rowId xmlns:a16="http://schemas.microsoft.com/office/drawing/2014/main" val="2076864961"/>
                  </a:ext>
                </a:extLst>
              </a:tr>
              <a:tr h="291141">
                <a:tc>
                  <a:txBody>
                    <a:bodyPr/>
                    <a:lstStyle/>
                    <a:p>
                      <a:pPr rtl="0" fontAlgn="b"/>
                      <a:r>
                        <a:rPr lang="en-US" sz="1400" u="none" strike="noStrike" cap="none" dirty="0">
                          <a:effectLst/>
                          <a:sym typeface="Arial"/>
                        </a:rPr>
                        <a:t>SCIOPS</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algn="r" rtl="0" fontAlgn="b"/>
                      <a:r>
                        <a:rPr lang="en-US" dirty="0">
                          <a:effectLst/>
                        </a:rPr>
                        <a:t>15933</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dirty="0">
                          <a:effectLst/>
                        </a:rPr>
                        <a:t>15933</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100%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Completed</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108234401"/>
                  </a:ext>
                </a:extLst>
              </a:tr>
              <a:tr h="291141">
                <a:tc>
                  <a:txBody>
                    <a:bodyPr/>
                    <a:lstStyle/>
                    <a:p>
                      <a:pPr rtl="0" fontAlgn="b"/>
                      <a:r>
                        <a:rPr lang="en-US" dirty="0">
                          <a:effectLst/>
                        </a:rPr>
                        <a:t>AU_</a:t>
                      </a:r>
                      <a:r>
                        <a:rPr lang="en-US" sz="1400" u="none" strike="noStrike" cap="none" dirty="0">
                          <a:effectLst/>
                          <a:sym typeface="Arial"/>
                        </a:rPr>
                        <a:t>AADC</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algn="r" rtl="0" fontAlgn="b"/>
                      <a:r>
                        <a:rPr lang="en-US" dirty="0">
                          <a:effectLst/>
                        </a:rPr>
                        <a:t>2819</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2819</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Starting Q2</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1548022812"/>
                  </a:ext>
                </a:extLst>
              </a:tr>
              <a:tr h="291141">
                <a:tc>
                  <a:txBody>
                    <a:bodyPr/>
                    <a:lstStyle/>
                    <a:p>
                      <a:pPr rtl="0" fontAlgn="b"/>
                      <a:r>
                        <a:rPr lang="en-US">
                          <a:effectLst/>
                        </a:rPr>
                        <a:t>CNES</a:t>
                      </a:r>
                    </a:p>
                  </a:txBody>
                  <a:tcPr marL="28575" marR="28575" marT="19050" marB="19050" anchor="b"/>
                </a:tc>
                <a:tc>
                  <a:txBody>
                    <a:bodyPr/>
                    <a:lstStyle/>
                    <a:p>
                      <a:pPr algn="r" rtl="0" fontAlgn="b"/>
                      <a:r>
                        <a:rPr lang="en-US" dirty="0">
                          <a:effectLst/>
                        </a:rPr>
                        <a:t>20</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20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100%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Completed</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308568120"/>
                  </a:ext>
                </a:extLst>
              </a:tr>
              <a:tr h="291141">
                <a:tc>
                  <a:txBody>
                    <a:bodyPr/>
                    <a:lstStyle/>
                    <a:p>
                      <a:pPr rtl="0" fontAlgn="b"/>
                      <a:r>
                        <a:rPr lang="en-US">
                          <a:effectLst/>
                        </a:rPr>
                        <a:t>ESA</a:t>
                      </a:r>
                    </a:p>
                  </a:txBody>
                  <a:tcPr marL="28575" marR="28575" marT="19050" marB="19050" anchor="b"/>
                </a:tc>
                <a:tc>
                  <a:txBody>
                    <a:bodyPr/>
                    <a:lstStyle/>
                    <a:p>
                      <a:pPr algn="r" rtl="0" fontAlgn="b"/>
                      <a:r>
                        <a:rPr lang="en-US" dirty="0">
                          <a:effectLst/>
                        </a:rPr>
                        <a:t>112</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20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92*</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18%</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On-going</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3485020184"/>
                  </a:ext>
                </a:extLst>
              </a:tr>
              <a:tr h="291141">
                <a:tc>
                  <a:txBody>
                    <a:bodyPr/>
                    <a:lstStyle/>
                    <a:p>
                      <a:pPr rtl="0" fontAlgn="b"/>
                      <a:r>
                        <a:rPr lang="en-US">
                          <a:effectLst/>
                        </a:rPr>
                        <a:t>EUMETSAT</a:t>
                      </a:r>
                    </a:p>
                  </a:txBody>
                  <a:tcPr marL="28575" marR="28575" marT="19050" marB="19050" anchor="b"/>
                </a:tc>
                <a:tc>
                  <a:txBody>
                    <a:bodyPr/>
                    <a:lstStyle/>
                    <a:p>
                      <a:pPr algn="r" rtl="0" fontAlgn="b"/>
                      <a:r>
                        <a:rPr lang="en-US" dirty="0">
                          <a:effectLst/>
                        </a:rPr>
                        <a:t>37</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37</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100%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Completed</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626829365"/>
                  </a:ext>
                </a:extLst>
              </a:tr>
              <a:tr h="291141">
                <a:tc>
                  <a:txBody>
                    <a:bodyPr/>
                    <a:lstStyle/>
                    <a:p>
                      <a:pPr rtl="0" fontAlgn="b"/>
                      <a:r>
                        <a:rPr lang="en-US">
                          <a:effectLst/>
                        </a:rPr>
                        <a:t>INPE</a:t>
                      </a:r>
                    </a:p>
                  </a:txBody>
                  <a:tcPr marL="28575" marR="28575" marT="19050" marB="19050" anchor="b"/>
                </a:tc>
                <a:tc>
                  <a:txBody>
                    <a:bodyPr/>
                    <a:lstStyle/>
                    <a:p>
                      <a:pPr algn="r" rtl="0" fontAlgn="b"/>
                      <a:r>
                        <a:rPr lang="en-US" dirty="0">
                          <a:effectLst/>
                        </a:rPr>
                        <a:t>43</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43</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100%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Completed</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4258931238"/>
                  </a:ext>
                </a:extLst>
              </a:tr>
              <a:tr h="291141">
                <a:tc>
                  <a:txBody>
                    <a:bodyPr/>
                    <a:lstStyle/>
                    <a:p>
                      <a:pPr rtl="0" fontAlgn="b"/>
                      <a:r>
                        <a:rPr lang="en-US">
                          <a:effectLst/>
                        </a:rPr>
                        <a:t>ISRO</a:t>
                      </a:r>
                    </a:p>
                  </a:txBody>
                  <a:tcPr marL="28575" marR="28575" marT="19050" marB="19050" anchor="b"/>
                </a:tc>
                <a:tc>
                  <a:txBody>
                    <a:bodyPr/>
                    <a:lstStyle/>
                    <a:p>
                      <a:pPr algn="r" rtl="0" fontAlgn="b"/>
                      <a:r>
                        <a:rPr lang="en-US" dirty="0">
                          <a:effectLst/>
                        </a:rPr>
                        <a:t>34</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34</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100%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Completed</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772332028"/>
                  </a:ext>
                </a:extLst>
              </a:tr>
              <a:tr h="291141">
                <a:tc>
                  <a:txBody>
                    <a:bodyPr/>
                    <a:lstStyle/>
                    <a:p>
                      <a:pPr rtl="0" fontAlgn="b"/>
                      <a:r>
                        <a:rPr lang="en-US" dirty="0">
                          <a:effectLst/>
                        </a:rPr>
                        <a:t>JAXA</a:t>
                      </a:r>
                    </a:p>
                  </a:txBody>
                  <a:tcPr marL="28575" marR="28575" marT="19050" marB="19050" anchor="b"/>
                </a:tc>
                <a:tc>
                  <a:txBody>
                    <a:bodyPr/>
                    <a:lstStyle/>
                    <a:p>
                      <a:pPr algn="r" rtl="0" fontAlgn="b"/>
                      <a:r>
                        <a:rPr lang="en-US" dirty="0">
                          <a:effectLst/>
                        </a:rPr>
                        <a:t>388</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388</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100%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Completed</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568072407"/>
                  </a:ext>
                </a:extLst>
              </a:tr>
              <a:tr h="291141">
                <a:tc>
                  <a:txBody>
                    <a:bodyPr/>
                    <a:lstStyle/>
                    <a:p>
                      <a:pPr rtl="0" fontAlgn="b"/>
                      <a:r>
                        <a:rPr lang="en-US">
                          <a:effectLst/>
                        </a:rPr>
                        <a:t>NOAA_NCEI</a:t>
                      </a:r>
                    </a:p>
                  </a:txBody>
                  <a:tcPr marL="28575" marR="28575" marT="19050" marB="19050" anchor="b"/>
                </a:tc>
                <a:tc>
                  <a:txBody>
                    <a:bodyPr/>
                    <a:lstStyle/>
                    <a:p>
                      <a:pPr algn="r" rtl="0" fontAlgn="b"/>
                      <a:r>
                        <a:rPr lang="en-US" dirty="0">
                          <a:effectLst/>
                        </a:rPr>
                        <a:t>5563</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84</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5479**</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400" u="none" strike="noStrike" cap="none" dirty="0">
                          <a:effectLst/>
                          <a:sym typeface="Arial"/>
                        </a:rPr>
                        <a:t>On-going</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3361533256"/>
                  </a:ext>
                </a:extLst>
              </a:tr>
              <a:tr h="291141">
                <a:tc>
                  <a:txBody>
                    <a:bodyPr/>
                    <a:lstStyle/>
                    <a:p>
                      <a:pPr rtl="0" fontAlgn="b"/>
                      <a:r>
                        <a:rPr lang="en-US">
                          <a:effectLst/>
                        </a:rPr>
                        <a:t>USGS_EROS</a:t>
                      </a:r>
                    </a:p>
                  </a:txBody>
                  <a:tcPr marL="28575" marR="28575" marT="19050" marB="19050" anchor="b"/>
                </a:tc>
                <a:tc>
                  <a:txBody>
                    <a:bodyPr/>
                    <a:lstStyle/>
                    <a:p>
                      <a:pPr algn="r" rtl="0" fontAlgn="b"/>
                      <a:r>
                        <a:rPr lang="en-US" dirty="0">
                          <a:effectLst/>
                        </a:rPr>
                        <a:t>146</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146</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100%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r>
                        <a:rPr lang="en-US" sz="1400" u="none" strike="noStrike" cap="none" dirty="0">
                          <a:effectLst/>
                          <a:sym typeface="Arial"/>
                        </a:rPr>
                        <a:t>Completed</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extLst>
                  <a:ext uri="{0D108BD9-81ED-4DB2-BD59-A6C34878D82A}">
                    <a16:rowId xmlns:a16="http://schemas.microsoft.com/office/drawing/2014/main" val="1415120934"/>
                  </a:ext>
                </a:extLst>
              </a:tr>
              <a:tr h="274571">
                <a:tc>
                  <a:txBody>
                    <a:bodyPr/>
                    <a:lstStyle/>
                    <a:p>
                      <a:pPr rtl="0" fontAlgn="b"/>
                      <a:r>
                        <a:rPr lang="en-US">
                          <a:effectLst/>
                        </a:rPr>
                        <a:t>Total</a:t>
                      </a:r>
                      <a:endParaRPr lang="en-US" b="1">
                        <a:effectLst/>
                      </a:endParaRPr>
                    </a:p>
                  </a:txBody>
                  <a:tcPr marL="28575" marR="28575" marT="19050" marB="19050" anchor="b"/>
                </a:tc>
                <a:tc>
                  <a:txBody>
                    <a:bodyPr/>
                    <a:lstStyle/>
                    <a:p>
                      <a:pPr algn="r" rtl="0" fontAlgn="b"/>
                      <a:r>
                        <a:rPr lang="en-US" dirty="0">
                          <a:effectLst/>
                        </a:rPr>
                        <a:t>25095</a:t>
                      </a: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16705</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8390</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marR="0" algn="r" rtl="0" fontAlgn="b">
                        <a:lnSpc>
                          <a:spcPct val="100000"/>
                        </a:lnSpc>
                        <a:spcBef>
                          <a:spcPts val="0"/>
                        </a:spcBef>
                        <a:spcAft>
                          <a:spcPts val="0"/>
                        </a:spcAft>
                        <a:buClr>
                          <a:srgbClr val="000000"/>
                        </a:buClr>
                        <a:buFont typeface="Arial"/>
                      </a:pPr>
                      <a:r>
                        <a:rPr lang="en-US" sz="1400" u="none" strike="noStrike" cap="none" dirty="0">
                          <a:effectLst/>
                          <a:sym typeface="Arial"/>
                        </a:rPr>
                        <a:t>67%</a:t>
                      </a:r>
                      <a:endParaRPr lang="en-US" sz="1400" b="0" i="0" u="none" strike="noStrike" cap="none" dirty="0">
                        <a:solidFill>
                          <a:schemeClr val="dk1"/>
                        </a:solidFill>
                        <a:effectLst/>
                        <a:latin typeface="+mn-lt"/>
                        <a:ea typeface="+mn-ea"/>
                        <a:cs typeface="+mn-cs"/>
                        <a:sym typeface="Arial"/>
                      </a:endParaRPr>
                    </a:p>
                  </a:txBody>
                  <a:tcPr marL="28575" marR="28575" marT="19050" marB="19050" anchor="b"/>
                </a:tc>
                <a:tc>
                  <a:txBody>
                    <a:bodyPr/>
                    <a:lstStyle/>
                    <a:p>
                      <a:pPr rtl="0" fontAlgn="b"/>
                      <a:endParaRPr lang="en-US" dirty="0">
                        <a:effectLst/>
                      </a:endParaRPr>
                    </a:p>
                  </a:txBody>
                  <a:tcPr marL="28575" marR="28575" marT="19050" marB="19050" anchor="b"/>
                </a:tc>
                <a:extLst>
                  <a:ext uri="{0D108BD9-81ED-4DB2-BD59-A6C34878D82A}">
                    <a16:rowId xmlns:a16="http://schemas.microsoft.com/office/drawing/2014/main" val="2490632210"/>
                  </a:ext>
                </a:extLst>
              </a:tr>
            </a:tbl>
          </a:graphicData>
        </a:graphic>
      </p:graphicFrame>
      <p:sp>
        <p:nvSpPr>
          <p:cNvPr id="9" name="Content Placeholder 1">
            <a:extLst>
              <a:ext uri="{FF2B5EF4-FFF2-40B4-BE49-F238E27FC236}">
                <a16:creationId xmlns:a16="http://schemas.microsoft.com/office/drawing/2014/main" id="{91E5FC7D-0EEC-A74B-97FA-1CAB8F242B47}"/>
              </a:ext>
            </a:extLst>
          </p:cNvPr>
          <p:cNvSpPr txBox="1">
            <a:spLocks/>
          </p:cNvSpPr>
          <p:nvPr/>
        </p:nvSpPr>
        <p:spPr>
          <a:xfrm>
            <a:off x="321295" y="4500447"/>
            <a:ext cx="7950821" cy="94533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pPr marL="25400" indent="0">
              <a:buClr>
                <a:schemeClr val="bg1"/>
              </a:buClr>
              <a:buSzPct val="99000"/>
              <a:buNone/>
            </a:pPr>
            <a:r>
              <a:rPr lang="en-US" sz="1200" dirty="0">
                <a:solidFill>
                  <a:schemeClr val="bg1"/>
                </a:solidFill>
              </a:rPr>
              <a:t> * New delivery of </a:t>
            </a:r>
            <a:r>
              <a:rPr lang="en-US" sz="1200" dirty="0" err="1">
                <a:solidFill>
                  <a:schemeClr val="bg1"/>
                </a:solidFill>
              </a:rPr>
              <a:t>FedEO</a:t>
            </a:r>
            <a:r>
              <a:rPr lang="en-US" sz="1200" dirty="0">
                <a:solidFill>
                  <a:schemeClr val="bg1"/>
                </a:solidFill>
              </a:rPr>
              <a:t> ESA records in calendar Q2 will replace existing records.</a:t>
            </a:r>
          </a:p>
          <a:p>
            <a:pPr marL="25400" indent="0">
              <a:buClr>
                <a:schemeClr val="bg1"/>
              </a:buClr>
              <a:buSzPct val="99000"/>
              <a:buNone/>
            </a:pPr>
            <a:r>
              <a:rPr lang="en-US" sz="1200" dirty="0">
                <a:solidFill>
                  <a:schemeClr val="bg1"/>
                </a:solidFill>
              </a:rPr>
              <a:t>** Remove and replace NOAA/NCEI records.</a:t>
            </a:r>
          </a:p>
          <a:p>
            <a:pPr>
              <a:buClr>
                <a:schemeClr val="bg1"/>
              </a:buClr>
              <a:buSzPct val="99000"/>
              <a:buFont typeface="PingFang SC Regular" panose="020B0400000000000000" pitchFamily="34" charset="-122"/>
              <a:buChar char="﹡"/>
            </a:pPr>
            <a:endParaRPr lang="en-US" sz="1200" dirty="0">
              <a:solidFill>
                <a:schemeClr val="bg1"/>
              </a:solidFill>
            </a:endParaRPr>
          </a:p>
          <a:p>
            <a:pPr lvl="2" algn="just">
              <a:spcBef>
                <a:spcPts val="600"/>
              </a:spcBef>
              <a:buClr>
                <a:schemeClr val="bg1"/>
              </a:buClr>
              <a:buSzPct val="99000"/>
              <a:buFont typeface="PingFang SC Regular" panose="020B0400000000000000" pitchFamily="34" charset="-122"/>
              <a:buChar char="﹡"/>
            </a:pPr>
            <a:endParaRPr lang="en-US" sz="1200" dirty="0">
              <a:solidFill>
                <a:schemeClr val="bg1"/>
              </a:solidFill>
            </a:endParaRPr>
          </a:p>
          <a:p>
            <a:pPr lvl="1" algn="just">
              <a:spcBef>
                <a:spcPts val="600"/>
              </a:spcBef>
              <a:buClr>
                <a:schemeClr val="bg1"/>
              </a:buClr>
              <a:buSzPct val="99000"/>
              <a:buFont typeface="PingFang SC Regular" panose="020B0400000000000000" pitchFamily="34" charset="-122"/>
              <a:buChar char="﹡"/>
            </a:pPr>
            <a:endParaRPr lang="en-US" sz="1200" dirty="0">
              <a:solidFill>
                <a:schemeClr val="bg1"/>
              </a:solidFill>
            </a:endParaRPr>
          </a:p>
        </p:txBody>
      </p:sp>
    </p:spTree>
    <p:extLst>
      <p:ext uri="{BB962C8B-B14F-4D97-AF65-F5344CB8AC3E}">
        <p14:creationId xmlns:p14="http://schemas.microsoft.com/office/powerpoint/2010/main" val="364704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rial" panose="020B0604020202020204" pitchFamily="34" charset="0"/>
                <a:cs typeface="Arial" panose="020B0604020202020204" pitchFamily="34" charset="0"/>
              </a:rPr>
              <a:t>Attended Conferences: AGU and ESIP</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11</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2386" y="1270034"/>
            <a:ext cx="7979228"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Bef>
                <a:spcPts val="600"/>
              </a:spcBef>
              <a:buClr>
                <a:schemeClr val="bg1"/>
              </a:buClr>
              <a:buFont typeface="Arial" panose="020B0604020202020204" pitchFamily="34" charset="0"/>
              <a:buChar char="•"/>
            </a:pPr>
            <a:r>
              <a:rPr lang="en-US" sz="2200" dirty="0">
                <a:solidFill>
                  <a:schemeClr val="bg1"/>
                </a:solidFill>
              </a:rPr>
              <a:t>ESIP Winter Meeting 2019 (Presentation)</a:t>
            </a:r>
          </a:p>
          <a:p>
            <a:pPr marL="800100" lvl="1" indent="-342900" algn="just">
              <a:spcBef>
                <a:spcPts val="600"/>
              </a:spcBef>
              <a:buClr>
                <a:schemeClr val="bg1"/>
              </a:buClr>
              <a:buFont typeface="Helvetica" pitchFamily="2" charset="0"/>
              <a:buChar char="−"/>
            </a:pPr>
            <a:r>
              <a:rPr lang="en-US" sz="2000" u="sng" dirty="0">
                <a:solidFill>
                  <a:srgbClr val="00B0F0"/>
                </a:solidFill>
              </a:rPr>
              <a:t>Topic:</a:t>
            </a:r>
            <a:r>
              <a:rPr lang="en-US" sz="2000" dirty="0">
                <a:solidFill>
                  <a:srgbClr val="00B0F0"/>
                </a:solidFill>
              </a:rPr>
              <a:t> </a:t>
            </a:r>
            <a:r>
              <a:rPr lang="en-US" sz="2000" dirty="0">
                <a:solidFill>
                  <a:schemeClr val="bg1"/>
                </a:solidFill>
              </a:rPr>
              <a:t>GCMD Keyword Management Process and Life-Cycle</a:t>
            </a:r>
          </a:p>
          <a:p>
            <a:pPr marL="800100" lvl="1" indent="-342900" algn="just">
              <a:spcBef>
                <a:spcPts val="600"/>
              </a:spcBef>
              <a:buClr>
                <a:schemeClr val="bg1"/>
              </a:buClr>
              <a:buFont typeface="Helvetica" pitchFamily="2" charset="0"/>
              <a:buChar char="−"/>
            </a:pPr>
            <a:r>
              <a:rPr lang="en-US" sz="2000" u="sng" dirty="0">
                <a:solidFill>
                  <a:srgbClr val="00B0F0"/>
                </a:solidFill>
              </a:rPr>
              <a:t>Summary:</a:t>
            </a:r>
            <a:r>
              <a:rPr lang="en-US" sz="2000" dirty="0">
                <a:solidFill>
                  <a:srgbClr val="00B0F0"/>
                </a:solidFill>
              </a:rPr>
              <a:t> </a:t>
            </a:r>
            <a:r>
              <a:rPr lang="en-US" sz="2000" dirty="0">
                <a:solidFill>
                  <a:schemeClr val="bg1"/>
                </a:solidFill>
              </a:rPr>
              <a:t>Show the process for GCMD keywords - fast track and yearly reviews through the ESDIS Standards Office, and how Earth science users can influence keyword additions and modifications. Highlight how keywords </a:t>
            </a:r>
            <a:r>
              <a:rPr lang="en-US" sz="2000" dirty="0" err="1">
                <a:solidFill>
                  <a:schemeClr val="bg1"/>
                </a:solidFill>
              </a:rPr>
              <a:t>faciliate</a:t>
            </a:r>
            <a:r>
              <a:rPr lang="en-US" sz="2000" dirty="0">
                <a:solidFill>
                  <a:schemeClr val="bg1"/>
                </a:solidFill>
              </a:rPr>
              <a:t> the discovery of EOSDIS data and services. Upcoming keyword reviews.</a:t>
            </a:r>
          </a:p>
          <a:p>
            <a:pPr marL="800100" lvl="1" indent="-342900" algn="just">
              <a:spcBef>
                <a:spcPts val="600"/>
              </a:spcBef>
              <a:buClr>
                <a:schemeClr val="bg1"/>
              </a:buClr>
              <a:buFont typeface="Helvetica" pitchFamily="2" charset="0"/>
              <a:buChar char="−"/>
            </a:pPr>
            <a:r>
              <a:rPr lang="en-US" sz="2000" dirty="0">
                <a:solidFill>
                  <a:schemeClr val="bg1"/>
                </a:solidFill>
              </a:rPr>
              <a:t>Session Abstract link: </a:t>
            </a:r>
          </a:p>
          <a:p>
            <a:pPr marL="1200150" lvl="2" indent="-285750" algn="just">
              <a:spcBef>
                <a:spcPts val="600"/>
              </a:spcBef>
              <a:buClr>
                <a:schemeClr val="bg1"/>
              </a:buClr>
              <a:buFont typeface="Arial" panose="020B0604020202020204" pitchFamily="34" charset="0"/>
              <a:buChar char="•"/>
            </a:pPr>
            <a:r>
              <a:rPr lang="en-US" sz="1600" dirty="0">
                <a:solidFill>
                  <a:schemeClr val="bg1"/>
                </a:solidFill>
                <a:hlinkClick r:id="rId2">
                  <a:extLst>
                    <a:ext uri="{A12FA001-AC4F-418D-AE19-62706E023703}">
                      <ahyp:hlinkClr xmlns:ahyp="http://schemas.microsoft.com/office/drawing/2018/hyperlinkcolor" xmlns="" val="tx"/>
                    </a:ext>
                  </a:extLst>
                </a:hlinkClick>
              </a:rPr>
              <a:t>https://2019esipwintermeeting.sched.com/event/JORW/gcmd-keyword-management-process-and-lifecycle</a:t>
            </a:r>
            <a:endParaRPr lang="en-US" sz="1600" dirty="0">
              <a:solidFill>
                <a:schemeClr val="bg1"/>
              </a:solidFill>
            </a:endParaRPr>
          </a:p>
          <a:p>
            <a:pPr marL="342900" indent="-342900" algn="just">
              <a:spcBef>
                <a:spcPts val="600"/>
              </a:spcBef>
              <a:buClr>
                <a:schemeClr val="bg1"/>
              </a:buClr>
              <a:buFont typeface="Arial" panose="020B0604020202020204" pitchFamily="34" charset="0"/>
              <a:buChar char="•"/>
            </a:pPr>
            <a:r>
              <a:rPr lang="en-US" sz="2400" dirty="0">
                <a:solidFill>
                  <a:schemeClr val="bg1"/>
                </a:solidFill>
              </a:rPr>
              <a:t>AGU Winter Meeting 2018 (Poster)</a:t>
            </a:r>
          </a:p>
          <a:p>
            <a:pPr marL="800100" lvl="1" indent="-342900" algn="just">
              <a:spcBef>
                <a:spcPts val="600"/>
              </a:spcBef>
              <a:buClr>
                <a:schemeClr val="bg1"/>
              </a:buClr>
              <a:buFont typeface="Helvetica" pitchFamily="2" charset="0"/>
              <a:buChar char="−"/>
            </a:pPr>
            <a:r>
              <a:rPr lang="en-US" sz="2000" u="sng" dirty="0">
                <a:solidFill>
                  <a:srgbClr val="00B0F0"/>
                </a:solidFill>
              </a:rPr>
              <a:t>Topic:</a:t>
            </a:r>
            <a:r>
              <a:rPr lang="en-US" sz="2000" dirty="0">
                <a:solidFill>
                  <a:srgbClr val="00B0F0"/>
                </a:solidFill>
              </a:rPr>
              <a:t> </a:t>
            </a:r>
            <a:r>
              <a:rPr lang="en-US" sz="2000" dirty="0">
                <a:solidFill>
                  <a:schemeClr val="bg1"/>
                </a:solidFill>
              </a:rPr>
              <a:t>Structured Methods for Organization and Discovery of Variables within NASA’s Common Metadata Repository</a:t>
            </a:r>
          </a:p>
          <a:p>
            <a:pPr marL="285750" indent="-285750">
              <a:spcBef>
                <a:spcPts val="450"/>
              </a:spcBef>
              <a:buClr>
                <a:schemeClr val="bg1"/>
              </a:buClr>
              <a:buFont typeface="Arial" panose="020B0604020202020204" pitchFamily="34" charset="0"/>
              <a:buChar char="•"/>
            </a:pPr>
            <a:endParaRPr lang="en-US" sz="600" dirty="0">
              <a:solidFill>
                <a:schemeClr val="bg1"/>
              </a:solidFill>
            </a:endParaRPr>
          </a:p>
          <a:p>
            <a:pPr marL="666750" lvl="1" indent="-285750">
              <a:spcBef>
                <a:spcPts val="450"/>
              </a:spcBef>
              <a:buClr>
                <a:schemeClr val="bg1"/>
              </a:buClr>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223470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12</a:t>
            </a:fld>
            <a:endParaRPr lang="en-US"/>
          </a:p>
        </p:txBody>
      </p:sp>
      <p:pic>
        <p:nvPicPr>
          <p:cNvPr id="4" name="Picture 3">
            <a:extLst>
              <a:ext uri="{FF2B5EF4-FFF2-40B4-BE49-F238E27FC236}">
                <a16:creationId xmlns:a16="http://schemas.microsoft.com/office/drawing/2014/main" id="{10B0F3BD-9544-3941-8ED4-B1AB717755B1}"/>
              </a:ext>
            </a:extLst>
          </p:cNvPr>
          <p:cNvPicPr>
            <a:picLocks noChangeAspect="1"/>
          </p:cNvPicPr>
          <p:nvPr/>
        </p:nvPicPr>
        <p:blipFill>
          <a:blip r:embed="rId2"/>
          <a:stretch>
            <a:fillRect/>
          </a:stretch>
        </p:blipFill>
        <p:spPr>
          <a:xfrm>
            <a:off x="0" y="0"/>
            <a:ext cx="9144000" cy="5143500"/>
          </a:xfrm>
          <a:prstGeom prst="rect">
            <a:avLst/>
          </a:prstGeom>
          <a:solidFill>
            <a:schemeClr val="lt1"/>
          </a:solidFill>
        </p:spPr>
      </p:pic>
    </p:spTree>
    <p:extLst>
      <p:ext uri="{BB962C8B-B14F-4D97-AF65-F5344CB8AC3E}">
        <p14:creationId xmlns:p14="http://schemas.microsoft.com/office/powerpoint/2010/main" val="177957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4735" y="1990818"/>
            <a:ext cx="5830491" cy="2335914"/>
          </a:xfrm>
        </p:spPr>
        <p:txBody>
          <a:bodyPr>
            <a:noAutofit/>
          </a:bodyPr>
          <a:lstStyle/>
          <a:p>
            <a:pPr algn="ctr"/>
            <a:r>
              <a:rPr lang="en-US" sz="3300" b="0" dirty="0"/>
              <a:t>II. </a:t>
            </a:r>
            <a:r>
              <a:rPr lang="en-US" sz="3300" dirty="0"/>
              <a:t>Registration of services for the IDN</a:t>
            </a:r>
            <a:r>
              <a:rPr lang="en-US" sz="3300" b="0" dirty="0"/>
              <a:t/>
            </a:r>
            <a:br>
              <a:rPr lang="en-US" sz="3300" b="0" dirty="0"/>
            </a:br>
            <a:r>
              <a:rPr lang="en-US" sz="3300" b="0" dirty="0"/>
              <a:t/>
            </a:r>
            <a:br>
              <a:rPr lang="en-US" sz="3300" b="0" dirty="0"/>
            </a:br>
            <a:endParaRPr lang="en-US" sz="3300" b="0" dirty="0"/>
          </a:p>
        </p:txBody>
      </p:sp>
    </p:spTree>
    <p:extLst>
      <p:ext uri="{BB962C8B-B14F-4D97-AF65-F5344CB8AC3E}">
        <p14:creationId xmlns:p14="http://schemas.microsoft.com/office/powerpoint/2010/main" val="134078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6733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Registering Services into the CMR for IDN</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14</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0315" y="852524"/>
            <a:ext cx="7979228"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chemeClr val="bg1"/>
              </a:buClr>
              <a:buFont typeface="Arial" panose="020B0604020202020204" pitchFamily="34" charset="0"/>
              <a:buChar char="•"/>
            </a:pPr>
            <a:r>
              <a:rPr lang="en-US" sz="2000" dirty="0">
                <a:solidFill>
                  <a:srgbClr val="00B0F0"/>
                </a:solidFill>
              </a:rPr>
              <a:t>(Future) </a:t>
            </a:r>
            <a:r>
              <a:rPr lang="en-US" sz="2000" dirty="0">
                <a:solidFill>
                  <a:schemeClr val="bg1"/>
                </a:solidFill>
              </a:rPr>
              <a:t>CEOS Providers will be able to register services using the Draft Metadata Management Tool (MMT)</a:t>
            </a:r>
          </a:p>
          <a:p>
            <a:pPr marL="285750" indent="-285750">
              <a:spcBef>
                <a:spcPts val="600"/>
              </a:spcBef>
              <a:buClr>
                <a:schemeClr val="bg1"/>
              </a:buClr>
              <a:buFont typeface="Arial" panose="020B0604020202020204" pitchFamily="34" charset="0"/>
              <a:buChar char="•"/>
            </a:pPr>
            <a:r>
              <a:rPr lang="en-US" sz="2000" dirty="0">
                <a:solidFill>
                  <a:srgbClr val="00B0F0"/>
                </a:solidFill>
              </a:rPr>
              <a:t>(Present) </a:t>
            </a:r>
            <a:r>
              <a:rPr lang="en-US" sz="2000" dirty="0">
                <a:solidFill>
                  <a:schemeClr val="bg1"/>
                </a:solidFill>
              </a:rPr>
              <a:t>providers can send to the IDN the UMM-S Service JSON file or fill out a template of the fields’ values.</a:t>
            </a:r>
          </a:p>
        </p:txBody>
      </p:sp>
    </p:spTree>
    <p:extLst>
      <p:ext uri="{BB962C8B-B14F-4D97-AF65-F5344CB8AC3E}">
        <p14:creationId xmlns:p14="http://schemas.microsoft.com/office/powerpoint/2010/main" val="4334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rial" panose="020B0604020202020204" pitchFamily="34" charset="0"/>
                <a:cs typeface="Arial" panose="020B0604020202020204" pitchFamily="34" charset="0"/>
              </a:rPr>
              <a:t>Draft Metadata Management Tool (MMT)</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15</a:t>
            </a:fld>
            <a:endParaRPr lang="en-US"/>
          </a:p>
        </p:txBody>
      </p:sp>
      <p:pic>
        <p:nvPicPr>
          <p:cNvPr id="6" name="Picture 5">
            <a:extLst>
              <a:ext uri="{FF2B5EF4-FFF2-40B4-BE49-F238E27FC236}">
                <a16:creationId xmlns:a16="http://schemas.microsoft.com/office/drawing/2014/main" id="{08CBBD2D-3CA7-6644-95E2-9E3B07346235}"/>
              </a:ext>
            </a:extLst>
          </p:cNvPr>
          <p:cNvPicPr>
            <a:picLocks noChangeAspect="1"/>
          </p:cNvPicPr>
          <p:nvPr/>
        </p:nvPicPr>
        <p:blipFill rotWithShape="1">
          <a:blip r:embed="rId3"/>
          <a:srcRect t="9810"/>
          <a:stretch/>
        </p:blipFill>
        <p:spPr>
          <a:xfrm>
            <a:off x="1297096" y="820049"/>
            <a:ext cx="6715125" cy="4236768"/>
          </a:xfrm>
          <a:prstGeom prst="rect">
            <a:avLst/>
          </a:prstGeom>
        </p:spPr>
      </p:pic>
      <p:sp>
        <p:nvSpPr>
          <p:cNvPr id="8" name="Right Arrow 7">
            <a:extLst>
              <a:ext uri="{FF2B5EF4-FFF2-40B4-BE49-F238E27FC236}">
                <a16:creationId xmlns:a16="http://schemas.microsoft.com/office/drawing/2014/main" id="{B03A3E18-3042-CF42-9B86-39E5B8698967}"/>
              </a:ext>
            </a:extLst>
          </p:cNvPr>
          <p:cNvSpPr/>
          <p:nvPr/>
        </p:nvSpPr>
        <p:spPr>
          <a:xfrm>
            <a:off x="649007" y="2197613"/>
            <a:ext cx="1021865" cy="5330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Create new draft</a:t>
            </a:r>
          </a:p>
        </p:txBody>
      </p:sp>
      <p:sp>
        <p:nvSpPr>
          <p:cNvPr id="10" name="Right Arrow 9">
            <a:extLst>
              <a:ext uri="{FF2B5EF4-FFF2-40B4-BE49-F238E27FC236}">
                <a16:creationId xmlns:a16="http://schemas.microsoft.com/office/drawing/2014/main" id="{8E34FCB6-E34C-E240-904C-BC3BB06B883F}"/>
              </a:ext>
            </a:extLst>
          </p:cNvPr>
          <p:cNvSpPr/>
          <p:nvPr/>
        </p:nvSpPr>
        <p:spPr>
          <a:xfrm>
            <a:off x="5031845" y="791736"/>
            <a:ext cx="1334529" cy="3893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User and Provider</a:t>
            </a:r>
          </a:p>
        </p:txBody>
      </p:sp>
      <p:sp>
        <p:nvSpPr>
          <p:cNvPr id="11" name="Left Arrow 10">
            <a:extLst>
              <a:ext uri="{FF2B5EF4-FFF2-40B4-BE49-F238E27FC236}">
                <a16:creationId xmlns:a16="http://schemas.microsoft.com/office/drawing/2014/main" id="{4F18B5F9-2275-E94E-82F4-72817CED8E64}"/>
              </a:ext>
            </a:extLst>
          </p:cNvPr>
          <p:cNvSpPr/>
          <p:nvPr/>
        </p:nvSpPr>
        <p:spPr>
          <a:xfrm>
            <a:off x="5370911" y="2204736"/>
            <a:ext cx="1100906" cy="472338"/>
          </a:xfrm>
          <a:prstGeom prst="leftArrow">
            <a:avLst>
              <a:gd name="adj1" fmla="val 50000"/>
              <a:gd name="adj2" fmla="val 537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Open drafts</a:t>
            </a:r>
          </a:p>
        </p:txBody>
      </p:sp>
      <p:pic>
        <p:nvPicPr>
          <p:cNvPr id="12" name="Picture 11">
            <a:extLst>
              <a:ext uri="{FF2B5EF4-FFF2-40B4-BE49-F238E27FC236}">
                <a16:creationId xmlns:a16="http://schemas.microsoft.com/office/drawing/2014/main" id="{AE1D131B-B1F3-7848-8BDD-AD6E9C0D48BB}"/>
              </a:ext>
            </a:extLst>
          </p:cNvPr>
          <p:cNvPicPr>
            <a:picLocks noChangeAspect="1"/>
          </p:cNvPicPr>
          <p:nvPr/>
        </p:nvPicPr>
        <p:blipFill>
          <a:blip r:embed="rId4"/>
          <a:stretch>
            <a:fillRect/>
          </a:stretch>
        </p:blipFill>
        <p:spPr>
          <a:xfrm>
            <a:off x="5302884" y="1477101"/>
            <a:ext cx="1217412" cy="353068"/>
          </a:xfrm>
          <a:prstGeom prst="rect">
            <a:avLst/>
          </a:prstGeom>
        </p:spPr>
      </p:pic>
      <p:pic>
        <p:nvPicPr>
          <p:cNvPr id="13" name="Picture 12">
            <a:extLst>
              <a:ext uri="{FF2B5EF4-FFF2-40B4-BE49-F238E27FC236}">
                <a16:creationId xmlns:a16="http://schemas.microsoft.com/office/drawing/2014/main" id="{CE842320-10E5-654D-AC2E-E59B977AAB91}"/>
              </a:ext>
            </a:extLst>
          </p:cNvPr>
          <p:cNvPicPr>
            <a:picLocks noChangeAspect="1"/>
          </p:cNvPicPr>
          <p:nvPr/>
        </p:nvPicPr>
        <p:blipFill>
          <a:blip r:embed="rId4"/>
          <a:stretch>
            <a:fillRect/>
          </a:stretch>
        </p:blipFill>
        <p:spPr>
          <a:xfrm>
            <a:off x="2948156" y="1470536"/>
            <a:ext cx="1173727" cy="353068"/>
          </a:xfrm>
          <a:prstGeom prst="rect">
            <a:avLst/>
          </a:prstGeom>
        </p:spPr>
      </p:pic>
      <p:sp>
        <p:nvSpPr>
          <p:cNvPr id="14" name="Left Arrow 13">
            <a:extLst>
              <a:ext uri="{FF2B5EF4-FFF2-40B4-BE49-F238E27FC236}">
                <a16:creationId xmlns:a16="http://schemas.microsoft.com/office/drawing/2014/main" id="{B1AE1412-3FED-3842-BAA7-E9C8F73A606D}"/>
              </a:ext>
            </a:extLst>
          </p:cNvPr>
          <p:cNvSpPr/>
          <p:nvPr/>
        </p:nvSpPr>
        <p:spPr>
          <a:xfrm rot="2117978">
            <a:off x="7523861" y="1395345"/>
            <a:ext cx="1139422" cy="651627"/>
          </a:xfrm>
          <a:prstGeom prst="leftArrow">
            <a:avLst>
              <a:gd name="adj1" fmla="val 50000"/>
              <a:gd name="adj2" fmla="val 537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Search in CMR</a:t>
            </a:r>
          </a:p>
        </p:txBody>
      </p:sp>
    </p:spTree>
    <p:extLst>
      <p:ext uri="{BB962C8B-B14F-4D97-AF65-F5344CB8AC3E}">
        <p14:creationId xmlns:p14="http://schemas.microsoft.com/office/powerpoint/2010/main" val="415678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UMM-S Required Fields</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16</a:t>
            </a:fld>
            <a:endParaRPr lang="en-US"/>
          </a:p>
        </p:txBody>
      </p:sp>
      <p:graphicFrame>
        <p:nvGraphicFramePr>
          <p:cNvPr id="15" name="Content Placeholder 4">
            <a:extLst>
              <a:ext uri="{FF2B5EF4-FFF2-40B4-BE49-F238E27FC236}">
                <a16:creationId xmlns:a16="http://schemas.microsoft.com/office/drawing/2014/main" id="{98997C96-E875-E046-9C9D-E3CBEF668DF0}"/>
              </a:ext>
            </a:extLst>
          </p:cNvPr>
          <p:cNvGraphicFramePr>
            <a:graphicFrameLocks/>
          </p:cNvGraphicFramePr>
          <p:nvPr>
            <p:extLst>
              <p:ext uri="{D42A27DB-BD31-4B8C-83A1-F6EECF244321}">
                <p14:modId xmlns:p14="http://schemas.microsoft.com/office/powerpoint/2010/main" val="669328114"/>
              </p:ext>
            </p:extLst>
          </p:nvPr>
        </p:nvGraphicFramePr>
        <p:xfrm>
          <a:off x="61421" y="842133"/>
          <a:ext cx="9021158" cy="4255628"/>
        </p:xfrm>
        <a:graphic>
          <a:graphicData uri="http://schemas.openxmlformats.org/drawingml/2006/table">
            <a:tbl>
              <a:tblPr firstRow="1" bandRow="1">
                <a:tableStyleId>{7DF18680-E054-41AD-8BC1-D1AEF772440D}</a:tableStyleId>
              </a:tblPr>
              <a:tblGrid>
                <a:gridCol w="2324897">
                  <a:extLst>
                    <a:ext uri="{9D8B030D-6E8A-4147-A177-3AD203B41FA5}">
                      <a16:colId xmlns:a16="http://schemas.microsoft.com/office/drawing/2014/main" val="3357769930"/>
                    </a:ext>
                  </a:extLst>
                </a:gridCol>
                <a:gridCol w="6696261">
                  <a:extLst>
                    <a:ext uri="{9D8B030D-6E8A-4147-A177-3AD203B41FA5}">
                      <a16:colId xmlns:a16="http://schemas.microsoft.com/office/drawing/2014/main" val="3139978072"/>
                    </a:ext>
                  </a:extLst>
                </a:gridCol>
              </a:tblGrid>
              <a:tr h="276577">
                <a:tc>
                  <a:txBody>
                    <a:bodyPr/>
                    <a:lstStyle/>
                    <a:p>
                      <a:r>
                        <a:rPr lang="en-US" dirty="0"/>
                        <a:t>Field Name</a:t>
                      </a:r>
                    </a:p>
                  </a:txBody>
                  <a:tcPr/>
                </a:tc>
                <a:tc>
                  <a:txBody>
                    <a:bodyPr/>
                    <a:lstStyle/>
                    <a:p>
                      <a:r>
                        <a:rPr lang="en-US" dirty="0"/>
                        <a:t>Description</a:t>
                      </a:r>
                    </a:p>
                  </a:txBody>
                  <a:tcPr/>
                </a:tc>
                <a:extLst>
                  <a:ext uri="{0D108BD9-81ED-4DB2-BD59-A6C34878D82A}">
                    <a16:rowId xmlns:a16="http://schemas.microsoft.com/office/drawing/2014/main" val="3806783490"/>
                  </a:ext>
                </a:extLst>
              </a:tr>
              <a:tr h="359551">
                <a:tc>
                  <a:txBody>
                    <a:bodyPr/>
                    <a:lstStyle/>
                    <a:p>
                      <a:r>
                        <a:rPr lang="en-US" dirty="0"/>
                        <a:t>Name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The name of the service, software, or tool.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(Example: "AIRS_L3_OPENDAP".)</a:t>
                      </a:r>
                      <a:endParaRPr lang="en-US" sz="95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2522908858"/>
                  </a:ext>
                </a:extLst>
              </a:tr>
              <a:tr h="359551">
                <a:tc>
                  <a:txBody>
                    <a:bodyPr/>
                    <a:lstStyle/>
                    <a:p>
                      <a:r>
                        <a:rPr lang="en-US" dirty="0" err="1"/>
                        <a:t>LongName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The long name of the service, software, or tool. It provides a human readable name for the service.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(Example: "OPENDAP (Hyrax) framework for AIRS Level 3 data products".)</a:t>
                      </a:r>
                      <a:endParaRPr lang="en-US" sz="95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3631023554"/>
                  </a:ext>
                </a:extLst>
              </a:tr>
              <a:tr h="359551">
                <a:tc>
                  <a:txBody>
                    <a:bodyPr/>
                    <a:lstStyle/>
                    <a:p>
                      <a:r>
                        <a:rPr lang="en-US" dirty="0"/>
                        <a:t>Type</a:t>
                      </a:r>
                    </a:p>
                  </a:txBody>
                  <a:tcPr/>
                </a:tc>
                <a:tc>
                  <a:txBody>
                    <a:bodyPr/>
                    <a:lstStyle/>
                    <a:p>
                      <a:r>
                        <a:rPr lang="en-US" sz="950" u="none" strike="noStrike" cap="none" dirty="0">
                          <a:effectLst/>
                          <a:sym typeface="Arial"/>
                        </a:rPr>
                        <a:t>The type of the service, software, or tool.</a:t>
                      </a:r>
                      <a:r>
                        <a:rPr lang="en-US" sz="950" dirty="0">
                          <a:effectLst/>
                        </a:rPr>
                        <a:t> </a:t>
                      </a:r>
                    </a:p>
                    <a:p>
                      <a:r>
                        <a:rPr lang="en-US" sz="950" dirty="0">
                          <a:effectLst/>
                        </a:rPr>
                        <a:t>(Example: </a:t>
                      </a:r>
                      <a:r>
                        <a:rPr lang="en-US" sz="950" u="none" strike="noStrike" cap="none" dirty="0" err="1">
                          <a:effectLst/>
                          <a:sym typeface="Arial"/>
                        </a:rPr>
                        <a:t>OPeNDAP</a:t>
                      </a:r>
                      <a:r>
                        <a:rPr lang="en-US" sz="950" dirty="0">
                          <a:effectLst/>
                        </a:rPr>
                        <a:t>)</a:t>
                      </a:r>
                      <a:endParaRPr lang="en-US" sz="950" dirty="0"/>
                    </a:p>
                  </a:txBody>
                  <a:tcPr/>
                </a:tc>
                <a:extLst>
                  <a:ext uri="{0D108BD9-81ED-4DB2-BD59-A6C34878D82A}">
                    <a16:rowId xmlns:a16="http://schemas.microsoft.com/office/drawing/2014/main" val="2477732525"/>
                  </a:ext>
                </a:extLst>
              </a:tr>
              <a:tr h="636128">
                <a:tc>
                  <a:txBody>
                    <a:bodyPr/>
                    <a:lstStyle/>
                    <a:p>
                      <a:r>
                        <a:rPr lang="en-US" dirty="0"/>
                        <a:t>Version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The edition or version of the service, software, or tool. The version should be defined in the form x, y, and z. where '</a:t>
                      </a:r>
                      <a:r>
                        <a:rPr lang="en-US" sz="950" u="none" strike="noStrike" cap="none" dirty="0" err="1">
                          <a:effectLst/>
                          <a:sym typeface="Arial"/>
                        </a:rPr>
                        <a:t>x.y.z</a:t>
                      </a:r>
                      <a:r>
                        <a:rPr lang="en-US" sz="950" u="none" strike="noStrike" cap="none" dirty="0">
                          <a:effectLst/>
                          <a:sym typeface="Arial"/>
                        </a:rPr>
                        <a:t>' means '</a:t>
                      </a:r>
                      <a:r>
                        <a:rPr lang="en-US" sz="950" u="none" strike="noStrike" cap="none" dirty="0" err="1">
                          <a:effectLst/>
                          <a:sym typeface="Arial"/>
                        </a:rPr>
                        <a:t>major.minor.incremental</a:t>
                      </a:r>
                      <a:r>
                        <a:rPr lang="en-US" sz="950" u="none" strike="noStrike" cap="none" dirty="0">
                          <a:effectLst/>
                          <a:sym typeface="Arial"/>
                        </a:rPr>
                        <a:t>' version numbers. Typically, 'x' and 'y' are numbers (0 through 9) and 'z' is a number (0 through 99).</a:t>
                      </a:r>
                    </a:p>
                    <a:p>
                      <a:r>
                        <a:rPr lang="en-US" sz="950" dirty="0"/>
                        <a:t>(Example: </a:t>
                      </a:r>
                      <a:r>
                        <a:rPr lang="en-US" sz="950" u="none" strike="noStrike" cap="none" dirty="0">
                          <a:effectLst/>
                          <a:sym typeface="Arial"/>
                        </a:rPr>
                        <a:t>1.1.1)</a:t>
                      </a:r>
                      <a:r>
                        <a:rPr lang="en-US" sz="950" dirty="0">
                          <a:effectLst/>
                        </a:rPr>
                        <a:t> </a:t>
                      </a:r>
                      <a:endParaRPr lang="en-US" sz="950" dirty="0"/>
                    </a:p>
                  </a:txBody>
                  <a:tcPr/>
                </a:tc>
                <a:extLst>
                  <a:ext uri="{0D108BD9-81ED-4DB2-BD59-A6C34878D82A}">
                    <a16:rowId xmlns:a16="http://schemas.microsoft.com/office/drawing/2014/main" val="1963216867"/>
                  </a:ext>
                </a:extLst>
              </a:tr>
              <a:tr h="497839">
                <a:tc>
                  <a:txBody>
                    <a:bodyPr/>
                    <a:lstStyle/>
                    <a:p>
                      <a:r>
                        <a:rPr lang="en-US" dirty="0"/>
                        <a:t>Description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A brief description of the service, software, or tool. For example, a description might contain information about what is the service, the purpose of the service, and the parameters (or variables) being invoked, and what are the sources of these data.</a:t>
                      </a:r>
                      <a:endParaRPr lang="en-US" sz="95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3253019876"/>
                  </a:ext>
                </a:extLst>
              </a:tr>
              <a:tr h="276577">
                <a:tc>
                  <a:txBody>
                    <a:bodyPr/>
                    <a:lstStyle/>
                    <a:p>
                      <a:r>
                        <a:rPr lang="en-US" dirty="0" err="1"/>
                        <a:t>RelatedURLS</a:t>
                      </a:r>
                      <a:endParaRPr lang="en-US" dirty="0"/>
                    </a:p>
                  </a:txBody>
                  <a:tcPr/>
                </a:tc>
                <a:tc>
                  <a:txBody>
                    <a:bodyPr/>
                    <a:lstStyle/>
                    <a:p>
                      <a:r>
                        <a:rPr lang="en-US" sz="950" u="none" strike="noStrike" cap="none" dirty="0">
                          <a:effectLst/>
                          <a:sym typeface="Arial"/>
                        </a:rPr>
                        <a:t>This element contains important information about the Uniform Resource Locator (URL) for the service. </a:t>
                      </a:r>
                      <a:endParaRPr lang="en-US" sz="950" dirty="0"/>
                    </a:p>
                  </a:txBody>
                  <a:tcPr/>
                </a:tc>
                <a:extLst>
                  <a:ext uri="{0D108BD9-81ED-4DB2-BD59-A6C34878D82A}">
                    <a16:rowId xmlns:a16="http://schemas.microsoft.com/office/drawing/2014/main" val="2817447763"/>
                  </a:ext>
                </a:extLst>
              </a:tr>
              <a:tr h="636128">
                <a:tc>
                  <a:txBody>
                    <a:bodyPr/>
                    <a:lstStyle/>
                    <a:p>
                      <a:r>
                        <a:rPr lang="en-US" dirty="0" err="1"/>
                        <a:t>ServiceKeywords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Allows for the specification of Earth Science Service keywords that are representative of the service, software, or tool being described. The controlled vocabulary for Service Keywords is maintained in the Keyword Management System (KMS). (Example: "</a:t>
                      </a:r>
                      <a:r>
                        <a:rPr lang="en-US" sz="950" u="none" strike="noStrike" cap="none" dirty="0" err="1">
                          <a:effectLst/>
                          <a:sym typeface="Arial"/>
                        </a:rPr>
                        <a:t>ServiceCategory</a:t>
                      </a:r>
                      <a:r>
                        <a:rPr lang="en-US" sz="950" u="none" strike="noStrike" cap="none" dirty="0">
                          <a:effectLst/>
                          <a:sym typeface="Arial"/>
                        </a:rPr>
                        <a:t>: Earth Science Services, </a:t>
                      </a:r>
                      <a:r>
                        <a:rPr lang="en-US" sz="950" u="none" strike="noStrike" cap="none" dirty="0" err="1">
                          <a:effectLst/>
                          <a:sym typeface="Arial"/>
                        </a:rPr>
                        <a:t>ServiceTopic</a:t>
                      </a:r>
                      <a:r>
                        <a:rPr lang="en-US" sz="950" u="none" strike="noStrike" cap="none" dirty="0">
                          <a:effectLst/>
                          <a:sym typeface="Arial"/>
                        </a:rPr>
                        <a:t>: Data Management/Data Handling, </a:t>
                      </a:r>
                      <a:r>
                        <a:rPr lang="en-US" sz="950" u="none" strike="noStrike" cap="none" dirty="0" err="1">
                          <a:effectLst/>
                          <a:sym typeface="Arial"/>
                        </a:rPr>
                        <a:t>ServiceTerm</a:t>
                      </a:r>
                      <a:r>
                        <a:rPr lang="en-US" sz="950" u="none" strike="noStrike" cap="none" dirty="0">
                          <a:effectLst/>
                          <a:sym typeface="Arial"/>
                        </a:rPr>
                        <a:t>: Data Search and Retrieval".</a:t>
                      </a:r>
                      <a:r>
                        <a:rPr lang="en-US" sz="950" dirty="0">
                          <a:effectLst/>
                        </a:rPr>
                        <a:t> </a:t>
                      </a:r>
                      <a:r>
                        <a:rPr lang="en-US" sz="950" u="none" strike="noStrike" cap="none" dirty="0">
                          <a:effectLst/>
                          <a:sym typeface="Arial"/>
                        </a:rPr>
                        <a:t>)</a:t>
                      </a:r>
                      <a:endParaRPr lang="en-US" sz="95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1179849396"/>
                  </a:ext>
                </a:extLst>
              </a:tr>
              <a:tr h="636128">
                <a:tc>
                  <a:txBody>
                    <a:bodyPr/>
                    <a:lstStyle/>
                    <a:p>
                      <a:pPr marR="0" algn="l" rtl="0">
                        <a:lnSpc>
                          <a:spcPct val="100000"/>
                        </a:lnSpc>
                        <a:spcBef>
                          <a:spcPts val="0"/>
                        </a:spcBef>
                        <a:spcAft>
                          <a:spcPts val="0"/>
                        </a:spcAft>
                        <a:buClr>
                          <a:srgbClr val="000000"/>
                        </a:buClr>
                        <a:buFont typeface="Arial"/>
                      </a:pPr>
                      <a:r>
                        <a:rPr lang="en-US" sz="1400" u="none" strike="noStrike" cap="none" dirty="0" err="1">
                          <a:sym typeface="Arial"/>
                        </a:rPr>
                        <a:t>ServiceOrganizations</a:t>
                      </a:r>
                      <a:endParaRPr lang="en-US" sz="1400" b="0"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50" u="none" strike="noStrike" cap="none" dirty="0">
                          <a:effectLst/>
                          <a:sym typeface="Arial"/>
                        </a:rPr>
                        <a:t>The service provider, or organization, or institution responsible for developing, archiving, and/or distributing the service, software, or tool.</a:t>
                      </a:r>
                    </a:p>
                    <a:p>
                      <a:r>
                        <a:rPr lang="en-US" sz="950" u="none" strike="noStrike" cap="none" dirty="0">
                          <a:effectLst/>
                          <a:sym typeface="Arial"/>
                        </a:rPr>
                        <a:t>(Example: "Role: SERVICE PROVIDER, </a:t>
                      </a:r>
                      <a:r>
                        <a:rPr lang="en-US" sz="950" u="none" strike="noStrike" cap="none" dirty="0" err="1">
                          <a:effectLst/>
                          <a:sym typeface="Arial"/>
                        </a:rPr>
                        <a:t>ShortName</a:t>
                      </a:r>
                      <a:r>
                        <a:rPr lang="en-US" sz="950" u="none" strike="noStrike" cap="none" dirty="0">
                          <a:effectLst/>
                          <a:sym typeface="Arial"/>
                        </a:rPr>
                        <a:t>: INPE, </a:t>
                      </a:r>
                      <a:r>
                        <a:rPr lang="en-US" sz="950" u="none" strike="noStrike" cap="none" dirty="0" err="1">
                          <a:effectLst/>
                          <a:sym typeface="Arial"/>
                        </a:rPr>
                        <a:t>LongName</a:t>
                      </a:r>
                      <a:r>
                        <a:rPr lang="en-US" sz="950" u="none" strike="noStrike" cap="none" dirty="0">
                          <a:effectLst/>
                          <a:sym typeface="Arial"/>
                        </a:rPr>
                        <a:t>:  National Institute for Space Research, Brazil".)</a:t>
                      </a:r>
                      <a:endParaRPr lang="en-US" sz="950" dirty="0"/>
                    </a:p>
                  </a:txBody>
                  <a:tcPr/>
                </a:tc>
                <a:extLst>
                  <a:ext uri="{0D108BD9-81ED-4DB2-BD59-A6C34878D82A}">
                    <a16:rowId xmlns:a16="http://schemas.microsoft.com/office/drawing/2014/main" val="1168554627"/>
                  </a:ext>
                </a:extLst>
              </a:tr>
            </a:tbl>
          </a:graphicData>
        </a:graphic>
      </p:graphicFrame>
    </p:spTree>
    <p:extLst>
      <p:ext uri="{BB962C8B-B14F-4D97-AF65-F5344CB8AC3E}">
        <p14:creationId xmlns:p14="http://schemas.microsoft.com/office/powerpoint/2010/main" val="3716672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6733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CMR SEARCH API</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17</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0314" y="852524"/>
            <a:ext cx="8440843"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indent="0">
              <a:buNone/>
            </a:pPr>
            <a:r>
              <a:rPr lang="en-US" sz="2200" dirty="0">
                <a:solidFill>
                  <a:schemeClr val="bg1"/>
                </a:solidFill>
              </a:rPr>
              <a:t>Service records can be searched using the CMR SEARCH API:</a:t>
            </a:r>
          </a:p>
          <a:p>
            <a:pPr marL="508000" lvl="1" indent="0">
              <a:buNone/>
            </a:pPr>
            <a:r>
              <a:rPr lang="en-US" sz="2000" b="1" u="sng" dirty="0">
                <a:solidFill>
                  <a:schemeClr val="bg1"/>
                </a:solidFill>
              </a:rPr>
              <a:t>Search for all</a:t>
            </a:r>
            <a:endParaRPr lang="en-US" sz="2000" dirty="0">
              <a:solidFill>
                <a:schemeClr val="bg1"/>
              </a:solidFill>
            </a:endParaRPr>
          </a:p>
          <a:p>
            <a:pPr marL="482600" lvl="1" indent="0">
              <a:buNone/>
            </a:pPr>
            <a:r>
              <a:rPr lang="en-US" sz="1200" dirty="0">
                <a:solidFill>
                  <a:schemeClr val="bg1"/>
                </a:solidFill>
              </a:rPr>
              <a:t>curl 'https://</a:t>
            </a:r>
            <a:r>
              <a:rPr lang="en-US" sz="1200" dirty="0" err="1">
                <a:solidFill>
                  <a:schemeClr val="bg1"/>
                </a:solidFill>
              </a:rPr>
              <a:t>cmr.earthdata.nasa.gov</a:t>
            </a:r>
            <a:r>
              <a:rPr lang="en-US" sz="1200" dirty="0">
                <a:solidFill>
                  <a:schemeClr val="bg1"/>
                </a:solidFill>
              </a:rPr>
              <a:t>/search/services'</a:t>
            </a:r>
          </a:p>
          <a:p>
            <a:pPr marL="508000" lvl="1" indent="0">
              <a:buNone/>
            </a:pPr>
            <a:endParaRPr lang="en-US" sz="1400" dirty="0">
              <a:solidFill>
                <a:schemeClr val="bg1"/>
              </a:solidFill>
            </a:endParaRPr>
          </a:p>
          <a:p>
            <a:pPr marL="508000" lvl="1" indent="0">
              <a:buNone/>
            </a:pPr>
            <a:r>
              <a:rPr lang="en-US" sz="2000" b="1" u="sng" dirty="0">
                <a:solidFill>
                  <a:schemeClr val="bg1"/>
                </a:solidFill>
              </a:rPr>
              <a:t>Search by Keyword</a:t>
            </a:r>
          </a:p>
          <a:p>
            <a:pPr marL="482600" lvl="1" indent="0">
              <a:buNone/>
            </a:pPr>
            <a:r>
              <a:rPr lang="en-US" sz="1200" dirty="0">
                <a:solidFill>
                  <a:schemeClr val="bg1"/>
                </a:solidFill>
              </a:rPr>
              <a:t>curl 'https://</a:t>
            </a:r>
            <a:r>
              <a:rPr lang="en-US" sz="1200" dirty="0" err="1">
                <a:solidFill>
                  <a:schemeClr val="bg1"/>
                </a:solidFill>
              </a:rPr>
              <a:t>cmr.earthdata.nasa.gov</a:t>
            </a:r>
            <a:r>
              <a:rPr lang="en-US" sz="1200" dirty="0">
                <a:solidFill>
                  <a:schemeClr val="bg1"/>
                </a:solidFill>
              </a:rPr>
              <a:t>/search/</a:t>
            </a:r>
            <a:r>
              <a:rPr lang="en-US" sz="1200" dirty="0" err="1">
                <a:solidFill>
                  <a:schemeClr val="bg1"/>
                </a:solidFill>
              </a:rPr>
              <a:t>services?keyword</a:t>
            </a:r>
            <a:r>
              <a:rPr lang="en-US" sz="1200" dirty="0">
                <a:solidFill>
                  <a:schemeClr val="bg1"/>
                </a:solidFill>
              </a:rPr>
              <a:t>=</a:t>
            </a:r>
            <a:r>
              <a:rPr lang="en-US" sz="1200" dirty="0" err="1">
                <a:solidFill>
                  <a:schemeClr val="bg1"/>
                </a:solidFill>
              </a:rPr>
              <a:t>OPeNDAP&amp;pretty</a:t>
            </a:r>
            <a:r>
              <a:rPr lang="en-US" sz="1200" dirty="0">
                <a:solidFill>
                  <a:schemeClr val="bg1"/>
                </a:solidFill>
              </a:rPr>
              <a:t>=true'</a:t>
            </a:r>
          </a:p>
          <a:p>
            <a:pPr marL="508000" lvl="1" indent="0">
              <a:buNone/>
            </a:pPr>
            <a:endParaRPr lang="en-US" sz="2000" b="1" u="sng" dirty="0">
              <a:solidFill>
                <a:schemeClr val="bg1"/>
              </a:solidFill>
            </a:endParaRPr>
          </a:p>
          <a:p>
            <a:pPr marL="508000" lvl="1" indent="0">
              <a:buNone/>
            </a:pPr>
            <a:r>
              <a:rPr lang="en-US" sz="2000" b="1" u="sng" dirty="0">
                <a:solidFill>
                  <a:schemeClr val="bg1"/>
                </a:solidFill>
              </a:rPr>
              <a:t>Search for specific service</a:t>
            </a:r>
          </a:p>
          <a:p>
            <a:pPr marL="482600" lvl="1" indent="0">
              <a:buNone/>
            </a:pPr>
            <a:r>
              <a:rPr lang="en-US" sz="1200" dirty="0">
                <a:solidFill>
                  <a:schemeClr val="bg1"/>
                </a:solidFill>
              </a:rPr>
              <a:t> curl 'https://</a:t>
            </a:r>
            <a:r>
              <a:rPr lang="en-US" sz="1200" dirty="0" err="1">
                <a:solidFill>
                  <a:schemeClr val="bg1"/>
                </a:solidFill>
              </a:rPr>
              <a:t>cmr.earthdata.nasa.gov</a:t>
            </a:r>
            <a:r>
              <a:rPr lang="en-US" sz="1200" dirty="0">
                <a:solidFill>
                  <a:schemeClr val="bg1"/>
                </a:solidFill>
              </a:rPr>
              <a:t>/search/</a:t>
            </a:r>
            <a:r>
              <a:rPr lang="en-US" sz="1200" dirty="0" err="1">
                <a:solidFill>
                  <a:schemeClr val="bg1"/>
                </a:solidFill>
              </a:rPr>
              <a:t>services.umm_json?name</a:t>
            </a:r>
            <a:r>
              <a:rPr lang="en-US" sz="1200" dirty="0">
                <a:solidFill>
                  <a:schemeClr val="bg1"/>
                </a:solidFill>
              </a:rPr>
              <a:t>=MUR-JPL-L4-GLOB-v4.1&amp;pretty=true'</a:t>
            </a:r>
          </a:p>
          <a:p>
            <a:pPr marL="508000" lvl="1" indent="0">
              <a:buNone/>
            </a:pPr>
            <a:endParaRPr lang="en-US" sz="1600" dirty="0">
              <a:solidFill>
                <a:schemeClr val="bg1"/>
              </a:solidFill>
            </a:endParaRPr>
          </a:p>
          <a:p>
            <a:pPr marL="508000" lvl="1" indent="0">
              <a:buNone/>
            </a:pPr>
            <a:r>
              <a:rPr lang="en-US" sz="2000" b="1" u="sng" dirty="0">
                <a:solidFill>
                  <a:schemeClr val="bg1"/>
                </a:solidFill>
              </a:rPr>
              <a:t>CMR SEARCH API Documentation: </a:t>
            </a:r>
            <a:r>
              <a:rPr lang="en-US" sz="1200" dirty="0">
                <a:solidFill>
                  <a:schemeClr val="bg1"/>
                </a:solidFill>
              </a:rPr>
              <a:t>https://</a:t>
            </a:r>
            <a:r>
              <a:rPr lang="en-US" sz="1200" dirty="0" err="1">
                <a:solidFill>
                  <a:schemeClr val="bg1"/>
                </a:solidFill>
              </a:rPr>
              <a:t>cmr.earthdata.nasa.gov</a:t>
            </a:r>
            <a:r>
              <a:rPr lang="en-US" sz="1200" dirty="0">
                <a:solidFill>
                  <a:schemeClr val="bg1"/>
                </a:solidFill>
              </a:rPr>
              <a:t>/search/site/docs/search/</a:t>
            </a:r>
            <a:r>
              <a:rPr lang="en-US" sz="1200" dirty="0" err="1">
                <a:solidFill>
                  <a:schemeClr val="bg1"/>
                </a:solidFill>
              </a:rPr>
              <a:t>api.html#searching-for-services</a:t>
            </a:r>
            <a:endParaRPr lang="en-US" sz="1200" dirty="0">
              <a:solidFill>
                <a:schemeClr val="bg1"/>
              </a:solidFill>
            </a:endParaRPr>
          </a:p>
        </p:txBody>
      </p:sp>
    </p:spTree>
    <p:extLst>
      <p:ext uri="{BB962C8B-B14F-4D97-AF65-F5344CB8AC3E}">
        <p14:creationId xmlns:p14="http://schemas.microsoft.com/office/powerpoint/2010/main" val="187604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4735" y="1990818"/>
            <a:ext cx="5830491" cy="2335914"/>
          </a:xfrm>
        </p:spPr>
        <p:txBody>
          <a:bodyPr>
            <a:noAutofit/>
          </a:bodyPr>
          <a:lstStyle/>
          <a:p>
            <a:pPr algn="ctr"/>
            <a:r>
              <a:rPr lang="en-US" sz="3300" b="0" dirty="0"/>
              <a:t>III. </a:t>
            </a:r>
            <a:r>
              <a:rPr lang="en-US" sz="3300" dirty="0"/>
              <a:t>Setting up CEOS 2-Step OpenSearch in the IDN (CMR)</a:t>
            </a:r>
            <a:br>
              <a:rPr lang="en-US" sz="3300" dirty="0"/>
            </a:br>
            <a:r>
              <a:rPr lang="en-US" sz="3300" b="0" dirty="0"/>
              <a:t/>
            </a:r>
            <a:br>
              <a:rPr lang="en-US" sz="3300" b="0" dirty="0"/>
            </a:br>
            <a:r>
              <a:rPr lang="en-US" sz="3300" b="0" dirty="0"/>
              <a:t/>
            </a:r>
            <a:br>
              <a:rPr lang="en-US" sz="3300" b="0" dirty="0"/>
            </a:br>
            <a:r>
              <a:rPr lang="en-US" sz="3300" b="0" dirty="0"/>
              <a:t/>
            </a:r>
            <a:br>
              <a:rPr lang="en-US" sz="3300" b="0" dirty="0"/>
            </a:br>
            <a:endParaRPr lang="en-US" sz="3300" b="0" dirty="0"/>
          </a:p>
        </p:txBody>
      </p:sp>
    </p:spTree>
    <p:extLst>
      <p:ext uri="{BB962C8B-B14F-4D97-AF65-F5344CB8AC3E}">
        <p14:creationId xmlns:p14="http://schemas.microsoft.com/office/powerpoint/2010/main" val="152737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CEOS 2-Step OpenSearch “Option 1”</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19</a:t>
            </a:fld>
            <a:endParaRPr lang="en-US"/>
          </a:p>
        </p:txBody>
      </p:sp>
      <p:sp>
        <p:nvSpPr>
          <p:cNvPr id="7" name="Content Placeholder 1">
            <a:extLst>
              <a:ext uri="{FF2B5EF4-FFF2-40B4-BE49-F238E27FC236}">
                <a16:creationId xmlns:a16="http://schemas.microsoft.com/office/drawing/2014/main" id="{CFD351B6-D025-3841-AC51-38AA8BB9BA8D}"/>
              </a:ext>
            </a:extLst>
          </p:cNvPr>
          <p:cNvSpPr txBox="1">
            <a:spLocks/>
          </p:cNvSpPr>
          <p:nvPr/>
        </p:nvSpPr>
        <p:spPr>
          <a:xfrm>
            <a:off x="580315" y="347548"/>
            <a:ext cx="7979228"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buClr>
                <a:schemeClr val="bg1"/>
              </a:buClr>
              <a:buFont typeface="Arial" panose="020B0604020202020204" pitchFamily="34" charset="0"/>
              <a:buChar char="•"/>
            </a:pPr>
            <a:r>
              <a:rPr lang="en-US" sz="2000" dirty="0">
                <a:solidFill>
                  <a:schemeClr val="bg1"/>
                </a:solidFill>
              </a:rPr>
              <a:t>Send to the IDN a populated spreadsheet with the following values:</a:t>
            </a:r>
          </a:p>
          <a:p>
            <a:pPr marL="800100" lvl="1" indent="-342900">
              <a:spcBef>
                <a:spcPts val="600"/>
              </a:spcBef>
              <a:buClr>
                <a:schemeClr val="bg1"/>
              </a:buClr>
              <a:buFont typeface="Helvetica" pitchFamily="2" charset="0"/>
              <a:buChar char="−"/>
            </a:pPr>
            <a:r>
              <a:rPr lang="en-US" dirty="0">
                <a:solidFill>
                  <a:schemeClr val="bg1"/>
                </a:solidFill>
              </a:rPr>
              <a:t>CMR collection record’s Concept ID (if the record exist in the IDN (CMR) (e.g.: C1532648141-ESA)</a:t>
            </a:r>
          </a:p>
          <a:p>
            <a:pPr marL="800100" lvl="1" indent="-342900">
              <a:spcBef>
                <a:spcPts val="600"/>
              </a:spcBef>
              <a:buClr>
                <a:schemeClr val="bg1"/>
              </a:buClr>
              <a:buFont typeface="Helvetica" pitchFamily="2" charset="0"/>
              <a:buChar char="−"/>
            </a:pPr>
            <a:r>
              <a:rPr lang="en-US" dirty="0">
                <a:solidFill>
                  <a:schemeClr val="bg1"/>
                </a:solidFill>
              </a:rPr>
              <a:t>Collection record’s </a:t>
            </a:r>
            <a:r>
              <a:rPr lang="en-US" dirty="0" err="1">
                <a:solidFill>
                  <a:schemeClr val="bg1"/>
                </a:solidFill>
              </a:rPr>
              <a:t>Entry_ID</a:t>
            </a:r>
            <a:r>
              <a:rPr lang="en-US" dirty="0">
                <a:solidFill>
                  <a:schemeClr val="bg1"/>
                </a:solidFill>
              </a:rPr>
              <a:t> (</a:t>
            </a:r>
            <a:r>
              <a:rPr lang="en-US" dirty="0" err="1">
                <a:solidFill>
                  <a:schemeClr val="bg1"/>
                </a:solidFill>
              </a:rPr>
              <a:t>ShortName</a:t>
            </a:r>
            <a:r>
              <a:rPr lang="en-US" dirty="0">
                <a:solidFill>
                  <a:schemeClr val="bg1"/>
                </a:solidFill>
              </a:rPr>
              <a:t>)</a:t>
            </a:r>
          </a:p>
          <a:p>
            <a:pPr marL="800100" lvl="1" indent="-342900">
              <a:spcBef>
                <a:spcPts val="600"/>
              </a:spcBef>
              <a:buClr>
                <a:schemeClr val="bg1"/>
              </a:buClr>
              <a:buFont typeface="Helvetica" pitchFamily="2" charset="0"/>
              <a:buChar char="−"/>
            </a:pPr>
            <a:r>
              <a:rPr lang="en-US" dirty="0">
                <a:solidFill>
                  <a:schemeClr val="bg1"/>
                </a:solidFill>
              </a:rPr>
              <a:t>Granule OSDD link (Example):</a:t>
            </a:r>
          </a:p>
          <a:p>
            <a:pPr marL="990600" lvl="2">
              <a:spcBef>
                <a:spcPts val="600"/>
              </a:spcBef>
              <a:buClr>
                <a:schemeClr val="bg1"/>
              </a:buClr>
            </a:pPr>
            <a:r>
              <a:rPr lang="en-US" sz="1600" dirty="0">
                <a:solidFill>
                  <a:schemeClr val="bg1"/>
                </a:solidFill>
              </a:rPr>
              <a:t>"http://</a:t>
            </a:r>
            <a:r>
              <a:rPr lang="en-US" sz="1600" dirty="0" err="1">
                <a:solidFill>
                  <a:schemeClr val="bg1"/>
                </a:solidFill>
              </a:rPr>
              <a:t>fedeo.esa.int</a:t>
            </a:r>
            <a:r>
              <a:rPr lang="en-US" sz="1600" dirty="0">
                <a:solidFill>
                  <a:schemeClr val="bg1"/>
                </a:solidFill>
              </a:rPr>
              <a:t>/</a:t>
            </a:r>
            <a:r>
              <a:rPr lang="en-US" sz="1600" dirty="0" err="1">
                <a:solidFill>
                  <a:schemeClr val="bg1"/>
                </a:solidFill>
              </a:rPr>
              <a:t>opensearch</a:t>
            </a:r>
            <a:r>
              <a:rPr lang="en-US" sz="1600" dirty="0">
                <a:solidFill>
                  <a:schemeClr val="bg1"/>
                </a:solidFill>
              </a:rPr>
              <a:t>/</a:t>
            </a:r>
            <a:r>
              <a:rPr lang="en-US" sz="1600" dirty="0" err="1">
                <a:solidFill>
                  <a:schemeClr val="bg1"/>
                </a:solidFill>
              </a:rPr>
              <a:t>description.xml?parentIdentifier</a:t>
            </a:r>
            <a:r>
              <a:rPr lang="en-US" sz="1600" dirty="0">
                <a:solidFill>
                  <a:schemeClr val="bg1"/>
                </a:solidFill>
              </a:rPr>
              <a:t>=</a:t>
            </a:r>
            <a:r>
              <a:rPr lang="en-US" sz="1600" dirty="0" err="1">
                <a:solidFill>
                  <a:schemeClr val="bg1"/>
                </a:solidFill>
              </a:rPr>
              <a:t>EOP:ESA:FEDEO:COLLECTIONS:CryoSat.products</a:t>
            </a:r>
            <a:r>
              <a:rPr lang="en-US" sz="1600" dirty="0">
                <a:solidFill>
                  <a:schemeClr val="bg1"/>
                </a:solidFill>
              </a:rPr>
              <a:t>"</a:t>
            </a:r>
          </a:p>
        </p:txBody>
      </p:sp>
      <p:graphicFrame>
        <p:nvGraphicFramePr>
          <p:cNvPr id="8" name="Table 7">
            <a:extLst>
              <a:ext uri="{FF2B5EF4-FFF2-40B4-BE49-F238E27FC236}">
                <a16:creationId xmlns:a16="http://schemas.microsoft.com/office/drawing/2014/main" id="{507BA190-A1A9-6943-9BFC-903B204F9113}"/>
              </a:ext>
            </a:extLst>
          </p:cNvPr>
          <p:cNvGraphicFramePr>
            <a:graphicFrameLocks noGrp="1"/>
          </p:cNvGraphicFramePr>
          <p:nvPr>
            <p:extLst>
              <p:ext uri="{D42A27DB-BD31-4B8C-83A1-F6EECF244321}">
                <p14:modId xmlns:p14="http://schemas.microsoft.com/office/powerpoint/2010/main" val="2900046559"/>
              </p:ext>
            </p:extLst>
          </p:nvPr>
        </p:nvGraphicFramePr>
        <p:xfrm>
          <a:off x="266700" y="3587183"/>
          <a:ext cx="8401701" cy="1341120"/>
        </p:xfrm>
        <a:graphic>
          <a:graphicData uri="http://schemas.openxmlformats.org/drawingml/2006/table">
            <a:tbl>
              <a:tblPr firstRow="1" bandRow="1">
                <a:tableStyleId>{7DF18680-E054-41AD-8BC1-D1AEF772440D}</a:tableStyleId>
              </a:tblPr>
              <a:tblGrid>
                <a:gridCol w="2800567">
                  <a:extLst>
                    <a:ext uri="{9D8B030D-6E8A-4147-A177-3AD203B41FA5}">
                      <a16:colId xmlns:a16="http://schemas.microsoft.com/office/drawing/2014/main" val="2460722645"/>
                    </a:ext>
                  </a:extLst>
                </a:gridCol>
                <a:gridCol w="2800567">
                  <a:extLst>
                    <a:ext uri="{9D8B030D-6E8A-4147-A177-3AD203B41FA5}">
                      <a16:colId xmlns:a16="http://schemas.microsoft.com/office/drawing/2014/main" val="1307972233"/>
                    </a:ext>
                  </a:extLst>
                </a:gridCol>
                <a:gridCol w="2800567">
                  <a:extLst>
                    <a:ext uri="{9D8B030D-6E8A-4147-A177-3AD203B41FA5}">
                      <a16:colId xmlns:a16="http://schemas.microsoft.com/office/drawing/2014/main" val="1710564775"/>
                    </a:ext>
                  </a:extLst>
                </a:gridCol>
              </a:tblGrid>
              <a:tr h="225397">
                <a:tc>
                  <a:txBody>
                    <a:bodyPr/>
                    <a:lstStyle/>
                    <a:p>
                      <a:r>
                        <a:rPr lang="en-US" sz="1000" dirty="0" err="1"/>
                        <a:t>Concept_ID</a:t>
                      </a:r>
                      <a:endParaRPr lang="en-US" sz="1000" dirty="0"/>
                    </a:p>
                  </a:txBody>
                  <a:tcPr/>
                </a:tc>
                <a:tc>
                  <a:txBody>
                    <a:bodyPr/>
                    <a:lstStyle/>
                    <a:p>
                      <a:r>
                        <a:rPr lang="en-US" sz="1000" dirty="0" err="1"/>
                        <a:t>Entry_ID</a:t>
                      </a:r>
                      <a:r>
                        <a:rPr lang="en-US" sz="1000" dirty="0"/>
                        <a:t> (</a:t>
                      </a:r>
                      <a:r>
                        <a:rPr lang="en-US" sz="1000" dirty="0" err="1"/>
                        <a:t>ShortName</a:t>
                      </a:r>
                      <a:r>
                        <a:rPr lang="en-US" sz="1000" dirty="0"/>
                        <a:t>)</a:t>
                      </a:r>
                    </a:p>
                  </a:txBody>
                  <a:tcPr/>
                </a:tc>
                <a:tc>
                  <a:txBody>
                    <a:bodyPr/>
                    <a:lstStyle/>
                    <a:p>
                      <a:r>
                        <a:rPr lang="en-US" sz="1000" dirty="0"/>
                        <a:t>OpenSearch Granule OSDD</a:t>
                      </a:r>
                    </a:p>
                  </a:txBody>
                  <a:tcPr/>
                </a:tc>
                <a:extLst>
                  <a:ext uri="{0D108BD9-81ED-4DB2-BD59-A6C34878D82A}">
                    <a16:rowId xmlns:a16="http://schemas.microsoft.com/office/drawing/2014/main" val="2884544106"/>
                  </a:ext>
                </a:extLst>
              </a:tr>
              <a:tr h="517086">
                <a:tc>
                  <a:txBody>
                    <a:bodyPr/>
                    <a:lstStyle/>
                    <a:p>
                      <a:r>
                        <a:rPr lang="en-US" sz="1000" dirty="0"/>
                        <a:t>C1532648141-ESA</a:t>
                      </a:r>
                    </a:p>
                  </a:txBody>
                  <a:tcPr/>
                </a:tc>
                <a:tc>
                  <a:txBody>
                    <a:bodyPr/>
                    <a:lstStyle/>
                    <a:p>
                      <a:r>
                        <a:rPr lang="en-US" sz="1000" dirty="0" err="1"/>
                        <a:t>CryoSat</a:t>
                      </a:r>
                      <a:r>
                        <a:rPr lang="en-US" sz="1000" dirty="0"/>
                        <a:t> products</a:t>
                      </a:r>
                    </a:p>
                  </a:txBody>
                  <a:tcPr/>
                </a:tc>
                <a:tc>
                  <a:txBody>
                    <a:bodyPr/>
                    <a:lstStyle/>
                    <a:p>
                      <a:r>
                        <a:rPr lang="en-US" sz="1000" dirty="0"/>
                        <a:t>http://</a:t>
                      </a:r>
                      <a:r>
                        <a:rPr lang="en-US" sz="1000" dirty="0" err="1"/>
                        <a:t>fedeo.esa.int</a:t>
                      </a:r>
                      <a:r>
                        <a:rPr lang="en-US" sz="1000" dirty="0"/>
                        <a:t>/</a:t>
                      </a:r>
                      <a:r>
                        <a:rPr lang="en-US" sz="1000" dirty="0" err="1"/>
                        <a:t>opensearch</a:t>
                      </a:r>
                      <a:r>
                        <a:rPr lang="en-US" sz="1000" dirty="0"/>
                        <a:t>/</a:t>
                      </a:r>
                      <a:r>
                        <a:rPr lang="en-US" sz="1000" dirty="0" err="1"/>
                        <a:t>description.xml?parentIdentifier</a:t>
                      </a:r>
                      <a:r>
                        <a:rPr lang="en-US" sz="1000" dirty="0"/>
                        <a:t>=</a:t>
                      </a:r>
                      <a:r>
                        <a:rPr lang="en-US" sz="1000" dirty="0" err="1"/>
                        <a:t>EOP:ESA:FEDEO:COLLECTIONS:CryoSat.products</a:t>
                      </a:r>
                      <a:endParaRPr lang="en-US" sz="1000" dirty="0"/>
                    </a:p>
                  </a:txBody>
                  <a:tcPr/>
                </a:tc>
                <a:extLst>
                  <a:ext uri="{0D108BD9-81ED-4DB2-BD59-A6C34878D82A}">
                    <a16:rowId xmlns:a16="http://schemas.microsoft.com/office/drawing/2014/main" val="3309205214"/>
                  </a:ext>
                </a:extLst>
              </a:tr>
              <a:tr h="517086">
                <a:tc>
                  <a:txBody>
                    <a:bodyPr/>
                    <a:lstStyle/>
                    <a:p>
                      <a:r>
                        <a:rPr lang="en-US" sz="1000" u="none" strike="noStrike" cap="none" dirty="0">
                          <a:effectLst/>
                          <a:sym typeface="Arial"/>
                        </a:rPr>
                        <a:t>C1214560189-ESA</a:t>
                      </a:r>
                      <a:endParaRPr lang="en-US" sz="1000" dirty="0"/>
                    </a:p>
                  </a:txBody>
                  <a:tcPr/>
                </a:tc>
                <a:tc>
                  <a:txBody>
                    <a:bodyPr/>
                    <a:lstStyle/>
                    <a:p>
                      <a:r>
                        <a:rPr lang="en-US" sz="1000" dirty="0"/>
                        <a:t>SMOS.MIRAS.MIR_OSUDP2</a:t>
                      </a:r>
                    </a:p>
                  </a:txBody>
                  <a:tcPr/>
                </a:tc>
                <a:tc>
                  <a:txBody>
                    <a:bodyPr/>
                    <a:lstStyle/>
                    <a:p>
                      <a:r>
                        <a:rPr lang="en-US" sz="1000" dirty="0"/>
                        <a:t>http://</a:t>
                      </a:r>
                      <a:r>
                        <a:rPr lang="en-US" sz="1000" dirty="0" err="1"/>
                        <a:t>fedeo.esa.int</a:t>
                      </a:r>
                      <a:r>
                        <a:rPr lang="en-US" sz="1000" dirty="0"/>
                        <a:t>/</a:t>
                      </a:r>
                      <a:r>
                        <a:rPr lang="en-US" sz="1000" dirty="0" err="1"/>
                        <a:t>opensearch</a:t>
                      </a:r>
                      <a:r>
                        <a:rPr lang="en-US" sz="1000" dirty="0"/>
                        <a:t>/</a:t>
                      </a:r>
                      <a:r>
                        <a:rPr lang="en-US" sz="1000" dirty="0" err="1"/>
                        <a:t>description.xml?parentIdentifier</a:t>
                      </a:r>
                      <a:r>
                        <a:rPr lang="en-US" sz="1000" dirty="0"/>
                        <a:t>=EOP:ESA:FEDEO:COLLECTIONS:SMOS.MIRAS.MIR_OSUDP2</a:t>
                      </a:r>
                    </a:p>
                  </a:txBody>
                  <a:tcPr/>
                </a:tc>
                <a:extLst>
                  <a:ext uri="{0D108BD9-81ED-4DB2-BD59-A6C34878D82A}">
                    <a16:rowId xmlns:a16="http://schemas.microsoft.com/office/drawing/2014/main" val="3022075385"/>
                  </a:ext>
                </a:extLst>
              </a:tr>
            </a:tbl>
          </a:graphicData>
        </a:graphic>
      </p:graphicFrame>
    </p:spTree>
    <p:extLst>
      <p:ext uri="{BB962C8B-B14F-4D97-AF65-F5344CB8AC3E}">
        <p14:creationId xmlns:p14="http://schemas.microsoft.com/office/powerpoint/2010/main" val="62962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7F2B69-5621-E84D-BD6B-06E6438A23BB}"/>
              </a:ext>
            </a:extLst>
          </p:cNvPr>
          <p:cNvSpPr>
            <a:spLocks noGrp="1"/>
          </p:cNvSpPr>
          <p:nvPr>
            <p:ph type="title"/>
          </p:nvPr>
        </p:nvSpPr>
        <p:spPr>
          <a:xfrm>
            <a:off x="457200" y="274638"/>
            <a:ext cx="8229600" cy="876068"/>
          </a:xfrm>
        </p:spPr>
        <p:txBody>
          <a:bodyPr/>
          <a:lstStyle/>
          <a:p>
            <a:pPr algn="ctr"/>
            <a:r>
              <a:rPr lang="en-US" dirty="0"/>
              <a:t>Outline</a:t>
            </a:r>
          </a:p>
        </p:txBody>
      </p:sp>
      <p:sp>
        <p:nvSpPr>
          <p:cNvPr id="6" name="Content Placeholder 1">
            <a:extLst>
              <a:ext uri="{FF2B5EF4-FFF2-40B4-BE49-F238E27FC236}">
                <a16:creationId xmlns:a16="http://schemas.microsoft.com/office/drawing/2014/main" id="{52423053-3B4A-194C-87AA-EE1B2F555A01}"/>
              </a:ext>
            </a:extLst>
          </p:cNvPr>
          <p:cNvSpPr txBox="1">
            <a:spLocks/>
          </p:cNvSpPr>
          <p:nvPr/>
        </p:nvSpPr>
        <p:spPr>
          <a:xfrm>
            <a:off x="457200" y="1150706"/>
            <a:ext cx="8481848" cy="53122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Clr>
                <a:schemeClr val="bg1"/>
              </a:buClr>
              <a:buFont typeface="Arial" panose="020B0604020202020204" pitchFamily="34" charset="0"/>
              <a:buChar char="•"/>
            </a:pPr>
            <a:r>
              <a:rPr lang="en-US" sz="2000" b="1" dirty="0">
                <a:solidFill>
                  <a:schemeClr val="bg1"/>
                </a:solidFill>
              </a:rPr>
              <a:t>IDN Activities (since WGISS-46)</a:t>
            </a:r>
          </a:p>
          <a:p>
            <a:pPr marL="342900" indent="-342900">
              <a:spcBef>
                <a:spcPts val="600"/>
              </a:spcBef>
              <a:buClr>
                <a:schemeClr val="bg1"/>
              </a:buClr>
              <a:buFont typeface="Arial" panose="020B0604020202020204" pitchFamily="34" charset="0"/>
              <a:buChar char="•"/>
            </a:pPr>
            <a:r>
              <a:rPr lang="en-US" sz="2000" b="1" dirty="0">
                <a:solidFill>
                  <a:schemeClr val="bg1"/>
                </a:solidFill>
              </a:rPr>
              <a:t>Registration of services for the IDN </a:t>
            </a:r>
          </a:p>
          <a:p>
            <a:pPr marL="342900" indent="-342900">
              <a:spcBef>
                <a:spcPts val="600"/>
              </a:spcBef>
              <a:buClr>
                <a:schemeClr val="bg1"/>
              </a:buClr>
              <a:buFont typeface="Arial" panose="020B0604020202020204" pitchFamily="34" charset="0"/>
              <a:buChar char="•"/>
            </a:pPr>
            <a:r>
              <a:rPr lang="en-US" sz="2000" b="1" dirty="0">
                <a:solidFill>
                  <a:schemeClr val="bg1"/>
                </a:solidFill>
              </a:rPr>
              <a:t>Setting up CEOS 2-Step OpenSearch in the IDN (CMR)</a:t>
            </a:r>
          </a:p>
          <a:p>
            <a:pPr marL="342900" indent="-342900">
              <a:spcBef>
                <a:spcPts val="600"/>
              </a:spcBef>
              <a:buClr>
                <a:schemeClr val="bg1"/>
              </a:buClr>
              <a:buFont typeface="Arial" panose="020B0604020202020204" pitchFamily="34" charset="0"/>
              <a:buChar char="•"/>
            </a:pPr>
            <a:r>
              <a:rPr lang="en-US" sz="2000" b="1" dirty="0">
                <a:solidFill>
                  <a:schemeClr val="bg1"/>
                </a:solidFill>
              </a:rPr>
              <a:t>Update on efforts to provide consistent Quality Assurance (QA) Rule messaging.</a:t>
            </a:r>
          </a:p>
        </p:txBody>
      </p:sp>
    </p:spTree>
    <p:extLst>
      <p:ext uri="{BB962C8B-B14F-4D97-AF65-F5344CB8AC3E}">
        <p14:creationId xmlns:p14="http://schemas.microsoft.com/office/powerpoint/2010/main" val="365975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CEOS 2-Step OpenSearch “Option 2”</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20</a:t>
            </a:fld>
            <a:endParaRPr lang="en-US"/>
          </a:p>
        </p:txBody>
      </p:sp>
      <p:sp>
        <p:nvSpPr>
          <p:cNvPr id="7" name="Content Placeholder 1">
            <a:extLst>
              <a:ext uri="{FF2B5EF4-FFF2-40B4-BE49-F238E27FC236}">
                <a16:creationId xmlns:a16="http://schemas.microsoft.com/office/drawing/2014/main" id="{CFD351B6-D025-3841-AC51-38AA8BB9BA8D}"/>
              </a:ext>
            </a:extLst>
          </p:cNvPr>
          <p:cNvSpPr txBox="1">
            <a:spLocks/>
          </p:cNvSpPr>
          <p:nvPr/>
        </p:nvSpPr>
        <p:spPr>
          <a:xfrm>
            <a:off x="580315" y="756217"/>
            <a:ext cx="7979228" cy="220971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chemeClr val="bg1"/>
              </a:buClr>
              <a:buFont typeface="Arial" panose="020B0604020202020204" pitchFamily="34" charset="0"/>
              <a:buChar char="•"/>
            </a:pPr>
            <a:r>
              <a:rPr lang="en-US" sz="1800" dirty="0">
                <a:solidFill>
                  <a:schemeClr val="bg1"/>
                </a:solidFill>
              </a:rPr>
              <a:t>Populate the DIF-10 Field </a:t>
            </a:r>
            <a:r>
              <a:rPr lang="en-US" sz="1800" dirty="0" err="1">
                <a:solidFill>
                  <a:schemeClr val="bg1"/>
                </a:solidFill>
              </a:rPr>
              <a:t>Related_URL</a:t>
            </a:r>
            <a:r>
              <a:rPr lang="en-US" sz="1800" dirty="0">
                <a:solidFill>
                  <a:schemeClr val="bg1"/>
                </a:solidFill>
              </a:rPr>
              <a:t> with the following values:</a:t>
            </a:r>
          </a:p>
          <a:p>
            <a:pPr marL="742950" lvl="1" indent="-285750">
              <a:spcBef>
                <a:spcPts val="600"/>
              </a:spcBef>
              <a:buClr>
                <a:schemeClr val="bg1"/>
              </a:buClr>
              <a:buFont typeface="Helvetica" pitchFamily="2" charset="0"/>
              <a:buChar char="−"/>
            </a:pPr>
            <a:r>
              <a:rPr lang="en-US" sz="1600" dirty="0">
                <a:solidFill>
                  <a:schemeClr val="bg1"/>
                </a:solidFill>
              </a:rPr>
              <a:t>Type with “USE SERVICE API”</a:t>
            </a:r>
          </a:p>
          <a:p>
            <a:pPr marL="742950" lvl="1" indent="-285750">
              <a:spcBef>
                <a:spcPts val="600"/>
              </a:spcBef>
              <a:buClr>
                <a:schemeClr val="bg1"/>
              </a:buClr>
              <a:buFont typeface="Helvetica" pitchFamily="2" charset="0"/>
              <a:buChar char="−"/>
            </a:pPr>
            <a:r>
              <a:rPr lang="en-US" sz="1600" dirty="0">
                <a:solidFill>
                  <a:schemeClr val="bg1"/>
                </a:solidFill>
              </a:rPr>
              <a:t>Subtype with “OpenSearch”</a:t>
            </a:r>
          </a:p>
          <a:p>
            <a:pPr marL="742950" lvl="1" indent="-285750">
              <a:spcBef>
                <a:spcPts val="600"/>
              </a:spcBef>
              <a:buClr>
                <a:schemeClr val="bg1"/>
              </a:buClr>
              <a:buFont typeface="Helvetica" pitchFamily="2" charset="0"/>
              <a:buChar char="−"/>
            </a:pPr>
            <a:r>
              <a:rPr lang="en-US" sz="1600" dirty="0">
                <a:solidFill>
                  <a:schemeClr val="bg1"/>
                </a:solidFill>
              </a:rPr>
              <a:t>URL with the granule OSDD link</a:t>
            </a:r>
          </a:p>
          <a:p>
            <a:pPr marL="742950" lvl="1" indent="-285750">
              <a:spcBef>
                <a:spcPts val="600"/>
              </a:spcBef>
              <a:buClr>
                <a:schemeClr val="bg1"/>
              </a:buClr>
              <a:buFont typeface="Helvetica" pitchFamily="2" charset="0"/>
              <a:buChar char="−"/>
            </a:pPr>
            <a:r>
              <a:rPr lang="en-US" sz="1600" dirty="0">
                <a:solidFill>
                  <a:schemeClr val="bg1"/>
                </a:solidFill>
              </a:rPr>
              <a:t>Description with </a:t>
            </a:r>
            <a:r>
              <a:rPr lang="en-US" sz="1600" dirty="0" err="1">
                <a:solidFill>
                  <a:schemeClr val="bg1"/>
                </a:solidFill>
              </a:rPr>
              <a:t>tag_key</a:t>
            </a:r>
            <a:r>
              <a:rPr lang="en-US" sz="1600" dirty="0">
                <a:solidFill>
                  <a:schemeClr val="bg1"/>
                </a:solidFill>
              </a:rPr>
              <a:t>: </a:t>
            </a:r>
            <a:r>
              <a:rPr lang="en-US" sz="1600" dirty="0" err="1">
                <a:solidFill>
                  <a:schemeClr val="bg1"/>
                </a:solidFill>
              </a:rPr>
              <a:t>opensearch.granule.osdd</a:t>
            </a:r>
            <a:endParaRPr lang="en-US" sz="1600" dirty="0">
              <a:solidFill>
                <a:schemeClr val="bg1"/>
              </a:solidFill>
            </a:endParaRPr>
          </a:p>
          <a:p>
            <a:pPr marL="285750" indent="-285750">
              <a:spcBef>
                <a:spcPts val="600"/>
              </a:spcBef>
              <a:buClr>
                <a:schemeClr val="bg1"/>
              </a:buClr>
              <a:buFont typeface="Arial" panose="020B0604020202020204" pitchFamily="34" charset="0"/>
              <a:buChar char="•"/>
            </a:pPr>
            <a:r>
              <a:rPr lang="en-US" sz="1800" dirty="0">
                <a:solidFill>
                  <a:schemeClr val="bg1"/>
                </a:solidFill>
              </a:rPr>
              <a:t>Example of the DIF-10 text:</a:t>
            </a:r>
          </a:p>
        </p:txBody>
      </p:sp>
      <p:sp>
        <p:nvSpPr>
          <p:cNvPr id="6" name="TextBox 5">
            <a:extLst>
              <a:ext uri="{FF2B5EF4-FFF2-40B4-BE49-F238E27FC236}">
                <a16:creationId xmlns:a16="http://schemas.microsoft.com/office/drawing/2014/main" id="{D2E9C6E5-FCAA-5945-983B-BF6D3D849F54}"/>
              </a:ext>
            </a:extLst>
          </p:cNvPr>
          <p:cNvSpPr txBox="1"/>
          <p:nvPr/>
        </p:nvSpPr>
        <p:spPr>
          <a:xfrm>
            <a:off x="431800" y="2946425"/>
            <a:ext cx="8274701" cy="1938992"/>
          </a:xfrm>
          <a:prstGeom prst="rect">
            <a:avLst/>
          </a:prstGeom>
          <a:solidFill>
            <a:schemeClr val="bg1">
              <a:lumMod val="85000"/>
            </a:schemeClr>
          </a:solidFill>
          <a:ln w="19050">
            <a:solidFill>
              <a:schemeClr val="tx2">
                <a:lumMod val="75000"/>
              </a:schemeClr>
            </a:solidFill>
          </a:ln>
        </p:spPr>
        <p:txBody>
          <a:bodyPr wrap="square" rtlCol="0">
            <a:spAutoFit/>
          </a:bodyPr>
          <a:lstStyle/>
          <a:p>
            <a:r>
              <a:rPr lang="en-US" sz="1200" dirty="0"/>
              <a:t>            &lt;</a:t>
            </a:r>
            <a:r>
              <a:rPr lang="en-US" sz="1200" dirty="0" err="1"/>
              <a:t>Related_URL</a:t>
            </a:r>
            <a:r>
              <a:rPr lang="en-US" sz="1200" dirty="0"/>
              <a:t>&gt;</a:t>
            </a:r>
          </a:p>
          <a:p>
            <a:r>
              <a:rPr lang="en-US" sz="1200" dirty="0"/>
              <a:t>                &lt;</a:t>
            </a:r>
            <a:r>
              <a:rPr lang="en-US" sz="1200" dirty="0" err="1"/>
              <a:t>URL_Content_Type</a:t>
            </a:r>
            <a:r>
              <a:rPr lang="en-US" sz="1200" dirty="0"/>
              <a:t>&gt;</a:t>
            </a:r>
          </a:p>
          <a:p>
            <a:r>
              <a:rPr lang="en-US" sz="1200" dirty="0"/>
              <a:t>                    &lt;Type&gt;USE SERVICE API&lt;/Type&gt;</a:t>
            </a:r>
          </a:p>
          <a:p>
            <a:r>
              <a:rPr lang="en-US" sz="1200" dirty="0"/>
              <a:t>                    &lt;Subtype&gt;OpenSearch&lt;/Subtype&gt;</a:t>
            </a:r>
          </a:p>
          <a:p>
            <a:r>
              <a:rPr lang="en-US" sz="1200" dirty="0"/>
              <a:t>                &lt;/</a:t>
            </a:r>
            <a:r>
              <a:rPr lang="en-US" sz="1200" dirty="0" err="1"/>
              <a:t>URL_Content_Type</a:t>
            </a:r>
            <a:r>
              <a:rPr lang="en-US" sz="1200" dirty="0"/>
              <a:t>&gt;</a:t>
            </a:r>
          </a:p>
          <a:p>
            <a:pPr lvl="4"/>
            <a:r>
              <a:rPr lang="en-US" sz="1200" dirty="0"/>
              <a:t>	&lt;URL&gt;http://</a:t>
            </a:r>
            <a:r>
              <a:rPr lang="en-US" sz="1200" dirty="0" err="1"/>
              <a:t>fedeo.esa.int</a:t>
            </a:r>
            <a:r>
              <a:rPr lang="en-US" sz="1200" dirty="0"/>
              <a:t>/</a:t>
            </a:r>
            <a:r>
              <a:rPr lang="en-US" sz="1200" dirty="0" err="1"/>
              <a:t>opensearch</a:t>
            </a:r>
            <a:r>
              <a:rPr lang="en-US" sz="1200" dirty="0"/>
              <a:t>/</a:t>
            </a:r>
            <a:r>
              <a:rPr lang="en-US" sz="1200" dirty="0" err="1"/>
              <a:t>description.xml?parentIdentifier</a:t>
            </a:r>
            <a:r>
              <a:rPr lang="en-US" sz="1200" dirty="0"/>
              <a:t>=EOP:ESA:FEDEO:C	</a:t>
            </a:r>
            <a:r>
              <a:rPr lang="en-US" sz="1200" dirty="0" err="1"/>
              <a:t>OLLECTIONS:CryoSat.products</a:t>
            </a:r>
            <a:r>
              <a:rPr lang="en-US" sz="1200" dirty="0"/>
              <a:t>&lt;/URL&gt;</a:t>
            </a:r>
          </a:p>
          <a:p>
            <a:r>
              <a:rPr lang="en-US" sz="1200" dirty="0"/>
              <a:t>                &lt;Description&gt;</a:t>
            </a:r>
            <a:r>
              <a:rPr lang="en-US" sz="1200" dirty="0" err="1"/>
              <a:t>tag_key</a:t>
            </a:r>
            <a:r>
              <a:rPr lang="en-US" sz="1200" dirty="0"/>
              <a:t>: </a:t>
            </a:r>
            <a:r>
              <a:rPr lang="en-US" sz="1200" dirty="0" err="1"/>
              <a:t>opensearch.granule.osdd</a:t>
            </a:r>
            <a:r>
              <a:rPr lang="en-US" sz="1200" dirty="0"/>
              <a:t>&lt;/Description&gt;</a:t>
            </a:r>
          </a:p>
          <a:p>
            <a:r>
              <a:rPr lang="en-US" sz="1200" dirty="0"/>
              <a:t>                &lt;</a:t>
            </a:r>
            <a:r>
              <a:rPr lang="en-US" sz="1200" dirty="0" err="1"/>
              <a:t>Mime_Type</a:t>
            </a:r>
            <a:r>
              <a:rPr lang="en-US" sz="1200" dirty="0"/>
              <a:t>&gt;application/</a:t>
            </a:r>
            <a:r>
              <a:rPr lang="en-US" sz="1200" dirty="0" err="1"/>
              <a:t>opensearchdescription+xml</a:t>
            </a:r>
            <a:r>
              <a:rPr lang="en-US" sz="1200" dirty="0"/>
              <a:t>&lt;/</a:t>
            </a:r>
            <a:r>
              <a:rPr lang="en-US" sz="1200" dirty="0" err="1"/>
              <a:t>Mime_Type</a:t>
            </a:r>
            <a:r>
              <a:rPr lang="en-US" sz="1200" dirty="0"/>
              <a:t>&gt;</a:t>
            </a:r>
          </a:p>
          <a:p>
            <a:r>
              <a:rPr lang="en-US" sz="1200" dirty="0"/>
              <a:t>            &lt;/</a:t>
            </a:r>
            <a:r>
              <a:rPr lang="en-US" sz="1200" dirty="0" err="1"/>
              <a:t>Related_URL</a:t>
            </a:r>
            <a:r>
              <a:rPr lang="en-US" sz="1200" dirty="0"/>
              <a:t>&gt;</a:t>
            </a:r>
          </a:p>
        </p:txBody>
      </p:sp>
    </p:spTree>
    <p:extLst>
      <p:ext uri="{BB962C8B-B14F-4D97-AF65-F5344CB8AC3E}">
        <p14:creationId xmlns:p14="http://schemas.microsoft.com/office/powerpoint/2010/main" val="234235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Search for Tags using CMR API</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21</a:t>
            </a:fld>
            <a:endParaRPr lang="en-US"/>
          </a:p>
        </p:txBody>
      </p:sp>
      <p:sp>
        <p:nvSpPr>
          <p:cNvPr id="7" name="Content Placeholder 1">
            <a:extLst>
              <a:ext uri="{FF2B5EF4-FFF2-40B4-BE49-F238E27FC236}">
                <a16:creationId xmlns:a16="http://schemas.microsoft.com/office/drawing/2014/main" id="{CFD351B6-D025-3841-AC51-38AA8BB9BA8D}"/>
              </a:ext>
            </a:extLst>
          </p:cNvPr>
          <p:cNvSpPr txBox="1">
            <a:spLocks/>
          </p:cNvSpPr>
          <p:nvPr/>
        </p:nvSpPr>
        <p:spPr>
          <a:xfrm>
            <a:off x="580315" y="756217"/>
            <a:ext cx="7979228" cy="220971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chemeClr val="bg1"/>
              </a:buClr>
              <a:buFont typeface="Arial" panose="020B0604020202020204" pitchFamily="34" charset="0"/>
              <a:buChar char="•"/>
            </a:pPr>
            <a:r>
              <a:rPr lang="en-US" sz="1800" dirty="0">
                <a:solidFill>
                  <a:schemeClr val="bg1"/>
                </a:solidFill>
              </a:rPr>
              <a:t>IDN staff will add the </a:t>
            </a:r>
            <a:r>
              <a:rPr lang="en-US" sz="1800" dirty="0" err="1">
                <a:solidFill>
                  <a:schemeClr val="bg1"/>
                </a:solidFill>
              </a:rPr>
              <a:t>opensearch.granule.osdd</a:t>
            </a:r>
            <a:r>
              <a:rPr lang="en-US" sz="1800" dirty="0">
                <a:solidFill>
                  <a:schemeClr val="bg1"/>
                </a:solidFill>
              </a:rPr>
              <a:t>  tag in the CMR for providers.</a:t>
            </a:r>
          </a:p>
          <a:p>
            <a:pPr marL="285750" indent="-285750">
              <a:spcBef>
                <a:spcPts val="600"/>
              </a:spcBef>
              <a:buClr>
                <a:schemeClr val="bg1"/>
              </a:buClr>
              <a:buFont typeface="Arial" panose="020B0604020202020204" pitchFamily="34" charset="0"/>
              <a:buChar char="•"/>
            </a:pPr>
            <a:r>
              <a:rPr lang="en-US" sz="1800" dirty="0">
                <a:solidFill>
                  <a:schemeClr val="bg1"/>
                </a:solidFill>
              </a:rPr>
              <a:t>Providers can verify the addition of the tag using the CMR Search API:</a:t>
            </a:r>
          </a:p>
          <a:p>
            <a:pPr marL="50800">
              <a:spcBef>
                <a:spcPts val="600"/>
              </a:spcBef>
              <a:buClr>
                <a:schemeClr val="bg1"/>
              </a:buClr>
            </a:pPr>
            <a:r>
              <a:rPr lang="en-US" sz="1800" dirty="0">
                <a:solidFill>
                  <a:schemeClr val="bg1"/>
                </a:solidFill>
              </a:rPr>
              <a:t>https://</a:t>
            </a:r>
            <a:r>
              <a:rPr lang="en-US" sz="1800" dirty="0" err="1">
                <a:solidFill>
                  <a:schemeClr val="bg1"/>
                </a:solidFill>
              </a:rPr>
              <a:t>cmr.earthdata.nasa.gov</a:t>
            </a:r>
            <a:r>
              <a:rPr lang="en-US" sz="1800" dirty="0">
                <a:solidFill>
                  <a:schemeClr val="bg1"/>
                </a:solidFill>
              </a:rPr>
              <a:t>/search/</a:t>
            </a:r>
            <a:r>
              <a:rPr lang="en-US" sz="1800" dirty="0" err="1">
                <a:solidFill>
                  <a:schemeClr val="bg1"/>
                </a:solidFill>
              </a:rPr>
              <a:t>collections.json?concept_id</a:t>
            </a:r>
            <a:r>
              <a:rPr lang="en-US" sz="1800" dirty="0">
                <a:solidFill>
                  <a:schemeClr val="bg1"/>
                </a:solidFill>
              </a:rPr>
              <a:t>=C1532648141-ESA&amp;include_tags=*&amp;pretty=true</a:t>
            </a:r>
          </a:p>
          <a:p>
            <a:pPr marL="285750" indent="-285750">
              <a:spcBef>
                <a:spcPts val="600"/>
              </a:spcBef>
              <a:buClr>
                <a:schemeClr val="bg1"/>
              </a:buClr>
              <a:buFont typeface="Arial" panose="020B0604020202020204" pitchFamily="34" charset="0"/>
              <a:buChar char="•"/>
            </a:pPr>
            <a:r>
              <a:rPr lang="en-US" sz="1800" dirty="0">
                <a:solidFill>
                  <a:schemeClr val="bg1"/>
                </a:solidFill>
              </a:rPr>
              <a:t>Example of JSON output of the query:</a:t>
            </a:r>
          </a:p>
        </p:txBody>
      </p:sp>
      <p:sp>
        <p:nvSpPr>
          <p:cNvPr id="8" name="TextBox 7">
            <a:extLst>
              <a:ext uri="{FF2B5EF4-FFF2-40B4-BE49-F238E27FC236}">
                <a16:creationId xmlns:a16="http://schemas.microsoft.com/office/drawing/2014/main" id="{2845531B-3FDF-DF41-9B62-C245D5DC47B0}"/>
              </a:ext>
            </a:extLst>
          </p:cNvPr>
          <p:cNvSpPr txBox="1"/>
          <p:nvPr/>
        </p:nvSpPr>
        <p:spPr>
          <a:xfrm>
            <a:off x="632618" y="2933159"/>
            <a:ext cx="7950821" cy="2123658"/>
          </a:xfrm>
          <a:prstGeom prst="rect">
            <a:avLst/>
          </a:prstGeom>
          <a:solidFill>
            <a:schemeClr val="bg1">
              <a:lumMod val="85000"/>
            </a:schemeClr>
          </a:solidFill>
          <a:ln w="19050">
            <a:solidFill>
              <a:schemeClr val="tx2">
                <a:lumMod val="75000"/>
              </a:schemeClr>
            </a:solidFill>
          </a:ln>
        </p:spPr>
        <p:txBody>
          <a:bodyPr wrap="square" rtlCol="0">
            <a:spAutoFit/>
          </a:bodyPr>
          <a:lstStyle/>
          <a:p>
            <a:r>
              <a:rPr lang="en-US" sz="1200" dirty="0"/>
              <a:t>…</a:t>
            </a:r>
          </a:p>
          <a:p>
            <a:r>
              <a:rPr lang="en-US" sz="1200" dirty="0"/>
              <a:t>"tags" : { </a:t>
            </a:r>
          </a:p>
          <a:p>
            <a:r>
              <a:rPr lang="en-US" sz="1200" dirty="0"/>
              <a:t>   "</a:t>
            </a:r>
            <a:r>
              <a:rPr lang="en-US" sz="1200" dirty="0" err="1"/>
              <a:t>opensearch.granule.osdd</a:t>
            </a:r>
            <a:r>
              <a:rPr lang="en-US" sz="1200" dirty="0"/>
              <a:t>" : { </a:t>
            </a:r>
          </a:p>
          <a:p>
            <a:pPr lvl="2"/>
            <a:r>
              <a:rPr lang="en-US" sz="1200" dirty="0"/>
              <a:t>      "data" :  "http://</a:t>
            </a:r>
            <a:r>
              <a:rPr lang="en-US" sz="1200" dirty="0" err="1"/>
              <a:t>fedeo.esa.int</a:t>
            </a:r>
            <a:r>
              <a:rPr lang="en-US" sz="1200" dirty="0"/>
              <a:t>/</a:t>
            </a:r>
            <a:r>
              <a:rPr lang="en-US" sz="1200" dirty="0" err="1"/>
              <a:t>opensearch</a:t>
            </a:r>
            <a:r>
              <a:rPr lang="en-US" sz="1200" dirty="0"/>
              <a:t>/</a:t>
            </a:r>
            <a:r>
              <a:rPr lang="en-US" sz="1200" dirty="0" err="1"/>
              <a:t>description.xml?parentIdentifier</a:t>
            </a:r>
            <a:r>
              <a:rPr lang="en-US" sz="1200" dirty="0"/>
              <a:t>=</a:t>
            </a:r>
            <a:r>
              <a:rPr lang="en-US" sz="1200" dirty="0" err="1"/>
              <a:t>EOP:ESA:FEDEO:COLLECTIONS:CryoSat.products</a:t>
            </a:r>
            <a:r>
              <a:rPr lang="en-US" sz="1200" dirty="0"/>
              <a:t>" }, </a:t>
            </a:r>
          </a:p>
          <a:p>
            <a:r>
              <a:rPr lang="en-US" sz="1200" dirty="0"/>
              <a:t>   "</a:t>
            </a:r>
            <a:r>
              <a:rPr lang="en-US" sz="1200" dirty="0" err="1"/>
              <a:t>int.esa.fedeo</a:t>
            </a:r>
            <a:r>
              <a:rPr lang="en-US" sz="1200" dirty="0"/>
              <a:t>" : { }, </a:t>
            </a:r>
          </a:p>
          <a:p>
            <a:r>
              <a:rPr lang="en-US" sz="1200" dirty="0"/>
              <a:t>   "</a:t>
            </a:r>
            <a:r>
              <a:rPr lang="en-US" sz="1200" dirty="0" err="1"/>
              <a:t>org.ceos</a:t>
            </a:r>
            <a:r>
              <a:rPr lang="en-US" sz="1200" dirty="0"/>
              <a:t>" : { } </a:t>
            </a:r>
          </a:p>
          <a:p>
            <a:r>
              <a:rPr lang="en-US" sz="1200" dirty="0"/>
              <a:t>}, </a:t>
            </a:r>
          </a:p>
          <a:p>
            <a:r>
              <a:rPr lang="en-US" sz="1200" dirty="0"/>
              <a:t>"id" : "C1532648141-ESA",</a:t>
            </a:r>
          </a:p>
          <a:p>
            <a:r>
              <a:rPr lang="en-US" sz="1200" dirty="0"/>
              <a:t>…</a:t>
            </a:r>
          </a:p>
        </p:txBody>
      </p:sp>
    </p:spTree>
    <p:extLst>
      <p:ext uri="{BB962C8B-B14F-4D97-AF65-F5344CB8AC3E}">
        <p14:creationId xmlns:p14="http://schemas.microsoft.com/office/powerpoint/2010/main" val="66808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OSDD URL within OpenSearch Metadata</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22</a:t>
            </a:fld>
            <a:endParaRPr lang="en-US"/>
          </a:p>
        </p:txBody>
      </p:sp>
      <p:sp>
        <p:nvSpPr>
          <p:cNvPr id="7" name="Content Placeholder 1">
            <a:extLst>
              <a:ext uri="{FF2B5EF4-FFF2-40B4-BE49-F238E27FC236}">
                <a16:creationId xmlns:a16="http://schemas.microsoft.com/office/drawing/2014/main" id="{CFD351B6-D025-3841-AC51-38AA8BB9BA8D}"/>
              </a:ext>
            </a:extLst>
          </p:cNvPr>
          <p:cNvSpPr txBox="1">
            <a:spLocks/>
          </p:cNvSpPr>
          <p:nvPr/>
        </p:nvSpPr>
        <p:spPr>
          <a:xfrm>
            <a:off x="580315" y="756217"/>
            <a:ext cx="7979228" cy="220971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chemeClr val="bg1"/>
              </a:buClr>
              <a:buFont typeface="Arial" panose="020B0604020202020204" pitchFamily="34" charset="0"/>
              <a:buChar char="•"/>
            </a:pPr>
            <a:r>
              <a:rPr lang="en-US" sz="1800" dirty="0">
                <a:solidFill>
                  <a:schemeClr val="bg1"/>
                </a:solidFill>
              </a:rPr>
              <a:t>Discovery: The OpenSearch collection metadata URL is returned to the client user.</a:t>
            </a:r>
          </a:p>
          <a:p>
            <a:pPr marL="50800">
              <a:spcBef>
                <a:spcPts val="600"/>
              </a:spcBef>
              <a:buClr>
                <a:schemeClr val="bg1"/>
              </a:buClr>
            </a:pPr>
            <a:r>
              <a:rPr lang="en-US" sz="1800" dirty="0">
                <a:solidFill>
                  <a:schemeClr val="bg1"/>
                </a:solidFill>
              </a:rPr>
              <a:t>https://</a:t>
            </a:r>
            <a:r>
              <a:rPr lang="en-US" sz="1800" dirty="0" err="1">
                <a:solidFill>
                  <a:schemeClr val="bg1"/>
                </a:solidFill>
              </a:rPr>
              <a:t>cmr.earthdata.nasa.gov</a:t>
            </a:r>
            <a:r>
              <a:rPr lang="en-US" sz="1800" dirty="0">
                <a:solidFill>
                  <a:schemeClr val="bg1"/>
                </a:solidFill>
              </a:rPr>
              <a:t>/</a:t>
            </a:r>
            <a:r>
              <a:rPr lang="en-US" sz="1800" dirty="0" err="1">
                <a:solidFill>
                  <a:schemeClr val="bg1"/>
                </a:solidFill>
              </a:rPr>
              <a:t>opensearch</a:t>
            </a:r>
            <a:r>
              <a:rPr lang="en-US" sz="1800" dirty="0">
                <a:solidFill>
                  <a:schemeClr val="bg1"/>
                </a:solidFill>
              </a:rPr>
              <a:t>/</a:t>
            </a:r>
            <a:r>
              <a:rPr lang="en-US" sz="1800" dirty="0" err="1">
                <a:solidFill>
                  <a:schemeClr val="bg1"/>
                </a:solidFill>
              </a:rPr>
              <a:t>collections.atom?uid</a:t>
            </a:r>
            <a:r>
              <a:rPr lang="en-US" sz="1800" dirty="0">
                <a:solidFill>
                  <a:schemeClr val="bg1"/>
                </a:solidFill>
              </a:rPr>
              <a:t>=C1532648141-ESA</a:t>
            </a:r>
          </a:p>
          <a:p>
            <a:pPr marL="285750" indent="-285750">
              <a:spcBef>
                <a:spcPts val="600"/>
              </a:spcBef>
              <a:buClr>
                <a:schemeClr val="bg1"/>
              </a:buClr>
              <a:buFont typeface="Arial" panose="020B0604020202020204" pitchFamily="34" charset="0"/>
              <a:buChar char="•"/>
            </a:pPr>
            <a:r>
              <a:rPr lang="en-US" sz="1800" dirty="0">
                <a:solidFill>
                  <a:schemeClr val="bg1"/>
                </a:solidFill>
              </a:rPr>
              <a:t>Within the collection metadata is the OSDD URL used for granule searches:</a:t>
            </a:r>
          </a:p>
        </p:txBody>
      </p:sp>
      <p:sp>
        <p:nvSpPr>
          <p:cNvPr id="6" name="TextBox 5">
            <a:extLst>
              <a:ext uri="{FF2B5EF4-FFF2-40B4-BE49-F238E27FC236}">
                <a16:creationId xmlns:a16="http://schemas.microsoft.com/office/drawing/2014/main" id="{1D89E83B-EA52-1441-B598-EF4803E66AB5}"/>
              </a:ext>
            </a:extLst>
          </p:cNvPr>
          <p:cNvSpPr txBox="1"/>
          <p:nvPr/>
        </p:nvSpPr>
        <p:spPr>
          <a:xfrm>
            <a:off x="663151" y="2965931"/>
            <a:ext cx="7950821" cy="1384995"/>
          </a:xfrm>
          <a:prstGeom prst="rect">
            <a:avLst/>
          </a:prstGeom>
          <a:solidFill>
            <a:schemeClr val="bg1">
              <a:lumMod val="85000"/>
            </a:schemeClr>
          </a:solidFill>
          <a:ln w="19050">
            <a:solidFill>
              <a:schemeClr val="tx2">
                <a:lumMod val="75000"/>
              </a:schemeClr>
            </a:solidFill>
          </a:ln>
        </p:spPr>
        <p:txBody>
          <a:bodyPr wrap="square" rtlCol="0">
            <a:spAutoFit/>
          </a:bodyPr>
          <a:lstStyle/>
          <a:p>
            <a:r>
              <a:rPr lang="en-US" dirty="0"/>
              <a:t>…</a:t>
            </a:r>
          </a:p>
          <a:p>
            <a:r>
              <a:rPr lang="en-US" dirty="0"/>
              <a:t>&lt;link </a:t>
            </a:r>
            <a:r>
              <a:rPr lang="en-US" dirty="0" err="1"/>
              <a:t>href</a:t>
            </a:r>
            <a:r>
              <a:rPr lang="en-US" dirty="0"/>
              <a:t>="http://</a:t>
            </a:r>
            <a:r>
              <a:rPr lang="en-US" dirty="0" err="1"/>
              <a:t>fedeo.esa.int</a:t>
            </a:r>
            <a:r>
              <a:rPr lang="en-US" dirty="0"/>
              <a:t>/</a:t>
            </a:r>
            <a:r>
              <a:rPr lang="en-US" dirty="0" err="1"/>
              <a:t>opensearch</a:t>
            </a:r>
            <a:r>
              <a:rPr lang="en-US" dirty="0"/>
              <a:t>/</a:t>
            </a:r>
            <a:r>
              <a:rPr lang="en-US" dirty="0" err="1"/>
              <a:t>description.xml?parentIdentifier</a:t>
            </a:r>
            <a:r>
              <a:rPr lang="en-US" dirty="0"/>
              <a:t>=</a:t>
            </a:r>
            <a:r>
              <a:rPr lang="en-US" dirty="0" err="1"/>
              <a:t>EOP:ESA:FEDEO:COLLECTIONS:CryoSat.products</a:t>
            </a:r>
            <a:r>
              <a:rPr lang="en-US" dirty="0"/>
              <a:t>" </a:t>
            </a:r>
            <a:r>
              <a:rPr lang="en-US" dirty="0" err="1"/>
              <a:t>hreflang</a:t>
            </a:r>
            <a:r>
              <a:rPr lang="en-US" dirty="0"/>
              <a:t>="</a:t>
            </a:r>
            <a:r>
              <a:rPr lang="en-US" dirty="0" err="1"/>
              <a:t>en</a:t>
            </a:r>
            <a:r>
              <a:rPr lang="en-US" dirty="0"/>
              <a:t>-US" type="application/</a:t>
            </a:r>
            <a:r>
              <a:rPr lang="en-US" dirty="0" err="1"/>
              <a:t>opensearchdescription+xml</a:t>
            </a:r>
            <a:r>
              <a:rPr lang="en-US" dirty="0"/>
              <a:t>" </a:t>
            </a:r>
            <a:r>
              <a:rPr lang="en-US" dirty="0" err="1"/>
              <a:t>rel</a:t>
            </a:r>
            <a:r>
              <a:rPr lang="en-US" dirty="0"/>
              <a:t>="search" title="Non-CMR OpenSearch Provider Granule Open Search Descriptor Document"/&gt;…</a:t>
            </a:r>
          </a:p>
        </p:txBody>
      </p:sp>
    </p:spTree>
    <p:extLst>
      <p:ext uri="{BB962C8B-B14F-4D97-AF65-F5344CB8AC3E}">
        <p14:creationId xmlns:p14="http://schemas.microsoft.com/office/powerpoint/2010/main" val="204173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4735" y="1990818"/>
            <a:ext cx="5830491" cy="2335914"/>
          </a:xfrm>
        </p:spPr>
        <p:txBody>
          <a:bodyPr>
            <a:noAutofit/>
          </a:bodyPr>
          <a:lstStyle/>
          <a:p>
            <a:pPr algn="ctr"/>
            <a:r>
              <a:rPr lang="en-US" sz="3300" b="0" dirty="0"/>
              <a:t>IV. </a:t>
            </a:r>
            <a:r>
              <a:rPr lang="en-US" sz="3300" dirty="0"/>
              <a:t>Update on efforts to provide consistent Quality Assurance (QA) Rule messaging.</a:t>
            </a:r>
            <a:br>
              <a:rPr lang="en-US" sz="3300" dirty="0"/>
            </a:br>
            <a:r>
              <a:rPr lang="en-US" sz="3300" dirty="0"/>
              <a:t/>
            </a:r>
            <a:br>
              <a:rPr lang="en-US" sz="3300" dirty="0"/>
            </a:br>
            <a:r>
              <a:rPr lang="en-US" sz="3300" b="0" dirty="0"/>
              <a:t/>
            </a:r>
            <a:br>
              <a:rPr lang="en-US" sz="3300" b="0" dirty="0"/>
            </a:br>
            <a:r>
              <a:rPr lang="en-US" sz="3300" b="0" dirty="0"/>
              <a:t/>
            </a:r>
            <a:br>
              <a:rPr lang="en-US" sz="3300" b="0" dirty="0"/>
            </a:br>
            <a:r>
              <a:rPr lang="en-US" sz="3300" b="0" dirty="0"/>
              <a:t/>
            </a:r>
            <a:br>
              <a:rPr lang="en-US" sz="3300" b="0" dirty="0"/>
            </a:br>
            <a:endParaRPr lang="en-US" sz="3300" b="0" dirty="0"/>
          </a:p>
        </p:txBody>
      </p:sp>
    </p:spTree>
    <p:extLst>
      <p:ext uri="{BB962C8B-B14F-4D97-AF65-F5344CB8AC3E}">
        <p14:creationId xmlns:p14="http://schemas.microsoft.com/office/powerpoint/2010/main" val="376573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6733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Registering Services into the CMR for IDN</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24</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0315" y="852524"/>
            <a:ext cx="7979228"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US" sz="2000" dirty="0">
                <a:solidFill>
                  <a:srgbClr val="00B0F0"/>
                </a:solidFill>
              </a:rPr>
              <a:t>New Task: </a:t>
            </a:r>
            <a:r>
              <a:rPr lang="en-US" sz="2000" dirty="0">
                <a:solidFill>
                  <a:schemeClr val="bg1"/>
                </a:solidFill>
              </a:rPr>
              <a:t>QA Rule Set Consolidation and Implementation Strategy Across Tools</a:t>
            </a:r>
          </a:p>
          <a:p>
            <a:pPr marL="342900" indent="-342900">
              <a:buClr>
                <a:schemeClr val="bg1"/>
              </a:buClr>
              <a:buFont typeface="Arial" panose="020B0604020202020204" pitchFamily="34" charset="0"/>
              <a:buChar char="•"/>
            </a:pPr>
            <a:r>
              <a:rPr lang="en-US" sz="2000" dirty="0">
                <a:solidFill>
                  <a:srgbClr val="00B0F0"/>
                </a:solidFill>
              </a:rPr>
              <a:t>Background: </a:t>
            </a:r>
            <a:r>
              <a:rPr lang="en-US" sz="2000" dirty="0">
                <a:solidFill>
                  <a:schemeClr val="bg1"/>
                </a:solidFill>
              </a:rPr>
              <a:t>CMR and IDN Metadata Validation services/tools for providers use different implementations and/or QA Rules.</a:t>
            </a:r>
          </a:p>
          <a:p>
            <a:pPr marL="342900" indent="-342900">
              <a:buClr>
                <a:schemeClr val="bg1"/>
              </a:buClr>
              <a:buFont typeface="Arial" panose="020B0604020202020204" pitchFamily="34" charset="0"/>
              <a:buChar char="•"/>
            </a:pPr>
            <a:r>
              <a:rPr lang="en-US" sz="2000" dirty="0">
                <a:solidFill>
                  <a:srgbClr val="00B0F0"/>
                </a:solidFill>
              </a:rPr>
              <a:t>Overall Goal:</a:t>
            </a:r>
            <a:r>
              <a:rPr lang="en-US" sz="2000" dirty="0">
                <a:solidFill>
                  <a:schemeClr val="bg1"/>
                </a:solidFill>
              </a:rPr>
              <a:t> Give metadata providers consistent QA results when creating, publishing and updating IDN (CMR) collection metadata base on QA Rule checks.</a:t>
            </a:r>
          </a:p>
        </p:txBody>
      </p:sp>
    </p:spTree>
    <p:extLst>
      <p:ext uri="{BB962C8B-B14F-4D97-AF65-F5344CB8AC3E}">
        <p14:creationId xmlns:p14="http://schemas.microsoft.com/office/powerpoint/2010/main" val="1862791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6733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Questions</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25</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0315" y="852524"/>
            <a:ext cx="7979228"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sz="2400" dirty="0">
                <a:solidFill>
                  <a:schemeClr val="bg1"/>
                </a:solidFill>
              </a:rPr>
              <a:t>Please provide questions/comments to:</a:t>
            </a:r>
          </a:p>
          <a:p>
            <a:pPr lvl="1"/>
            <a:endParaRPr lang="en-US" sz="2400" dirty="0"/>
          </a:p>
          <a:p>
            <a:pPr lvl="1" algn="ctr"/>
            <a:r>
              <a:rPr lang="en-US" sz="2400" dirty="0">
                <a:hlinkClick r:id="rId2"/>
              </a:rPr>
              <a:t>michael.p.morahan@nasa.gov</a:t>
            </a:r>
            <a:r>
              <a:rPr lang="en-US" sz="2400" dirty="0"/>
              <a:t> </a:t>
            </a:r>
            <a:r>
              <a:rPr lang="en-US" sz="2400" dirty="0">
                <a:solidFill>
                  <a:schemeClr val="bg1"/>
                </a:solidFill>
              </a:rPr>
              <a:t>(KBR/WYLE)</a:t>
            </a:r>
          </a:p>
          <a:p>
            <a:pPr lvl="1" algn="ctr"/>
            <a:r>
              <a:rPr lang="en-US" sz="2400" dirty="0">
                <a:hlinkClick r:id="rId3"/>
              </a:rPr>
              <a:t>valerie.dixon@nasa.gov</a:t>
            </a:r>
            <a:r>
              <a:rPr lang="en-US" sz="2400" dirty="0"/>
              <a:t> </a:t>
            </a:r>
            <a:r>
              <a:rPr lang="en-US" sz="2400" dirty="0">
                <a:solidFill>
                  <a:schemeClr val="bg1"/>
                </a:solidFill>
              </a:rPr>
              <a:t>(NASA)</a:t>
            </a:r>
          </a:p>
          <a:p>
            <a:pPr lvl="1" algn="ctr"/>
            <a:r>
              <a:rPr lang="en-US" sz="2400" dirty="0">
                <a:hlinkClick r:id="rId4"/>
              </a:rPr>
              <a:t>christopher.s.lynnes@nasa.gov</a:t>
            </a:r>
            <a:r>
              <a:rPr lang="en-US" sz="2400" dirty="0"/>
              <a:t> </a:t>
            </a:r>
            <a:r>
              <a:rPr lang="en-US" sz="2400" dirty="0">
                <a:solidFill>
                  <a:schemeClr val="bg1"/>
                </a:solidFill>
              </a:rPr>
              <a:t>(NASA)</a:t>
            </a:r>
          </a:p>
        </p:txBody>
      </p:sp>
    </p:spTree>
    <p:extLst>
      <p:ext uri="{BB962C8B-B14F-4D97-AF65-F5344CB8AC3E}">
        <p14:creationId xmlns:p14="http://schemas.microsoft.com/office/powerpoint/2010/main" val="191878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56755" y="1804112"/>
            <a:ext cx="5830491" cy="2335914"/>
          </a:xfrm>
        </p:spPr>
        <p:txBody>
          <a:bodyPr>
            <a:normAutofit/>
          </a:bodyPr>
          <a:lstStyle/>
          <a:p>
            <a:pPr algn="ctr"/>
            <a:r>
              <a:rPr lang="en-US" sz="3600" dirty="0"/>
              <a:t>Background Information</a:t>
            </a:r>
            <a:r>
              <a:rPr lang="en-US" sz="2100" dirty="0"/>
              <a:t/>
            </a:r>
            <a:br>
              <a:rPr lang="en-US" sz="21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9317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327FD5-2621-4E4C-8899-BB7C4474708A}"/>
              </a:ext>
            </a:extLst>
          </p:cNvPr>
          <p:cNvSpPr txBox="1"/>
          <p:nvPr/>
        </p:nvSpPr>
        <p:spPr>
          <a:xfrm>
            <a:off x="0" y="394992"/>
            <a:ext cx="9143999" cy="4747453"/>
          </a:xfrm>
          <a:prstGeom prst="rect">
            <a:avLst/>
          </a:prstGeom>
          <a:solidFill>
            <a:schemeClr val="tx2"/>
          </a:solidFill>
        </p:spPr>
        <p:txBody>
          <a:bodyPr wrap="square" numCol="3" rtlCol="0">
            <a:spAutoFit/>
          </a:bodyPr>
          <a:lstStyle/>
          <a:p>
            <a:r>
              <a:rPr lang="en-US" sz="550" dirty="0"/>
              <a:t>{</a:t>
            </a:r>
            <a:br>
              <a:rPr lang="en-US" sz="550" dirty="0"/>
            </a:br>
            <a:r>
              <a:rPr lang="en-US" sz="550" dirty="0"/>
              <a:t>"Name":"ceres_ebaf_e4_toa_cldtemp_total_daynight_mon",</a:t>
            </a:r>
            <a:br>
              <a:rPr lang="en-US" sz="550" dirty="0"/>
            </a:br>
            <a:r>
              <a:rPr lang="en-US" sz="550" dirty="0"/>
              <a:t>"</a:t>
            </a:r>
            <a:r>
              <a:rPr lang="en-US" sz="550" dirty="0" err="1"/>
              <a:t>LongName</a:t>
            </a:r>
            <a:r>
              <a:rPr lang="en-US" sz="550" dirty="0"/>
              <a:t>":"Cloud Effective Temperature, Monthly Means, Daytime-and-Nighttime conditions",</a:t>
            </a:r>
            <a:br>
              <a:rPr lang="en-US" sz="550" dirty="0"/>
            </a:br>
            <a:r>
              <a:rPr lang="en-US" sz="550" dirty="0"/>
              <a:t>"</a:t>
            </a:r>
            <a:r>
              <a:rPr lang="en-US" sz="550" dirty="0" err="1"/>
              <a:t>Description":"CERES</a:t>
            </a:r>
            <a:r>
              <a:rPr lang="en-US" sz="550" dirty="0"/>
              <a:t> EBAF Edition 4.0 TOA Cloud Effective Temperature </a:t>
            </a:r>
            <a:r>
              <a:rPr lang="en-US" sz="550" dirty="0" err="1"/>
              <a:t>Daynight</a:t>
            </a:r>
            <a:r>
              <a:rPr lang="en-US" sz="550" dirty="0"/>
              <a:t> Monthly. ",</a:t>
            </a:r>
            <a:br>
              <a:rPr lang="en-US" sz="550" dirty="0"/>
            </a:br>
            <a:r>
              <a:rPr lang="en-US" sz="550" dirty="0"/>
              <a:t>"</a:t>
            </a:r>
            <a:r>
              <a:rPr lang="en-US" sz="550" dirty="0" err="1"/>
              <a:t>Type":"WEB</a:t>
            </a:r>
            <a:r>
              <a:rPr lang="en-US" sz="550" dirty="0"/>
              <a:t> PORTAL",</a:t>
            </a:r>
            <a:br>
              <a:rPr lang="en-US" sz="550" dirty="0"/>
            </a:br>
            <a:r>
              <a:rPr lang="en-US" sz="550" dirty="0"/>
              <a:t>"Version":"1.6",</a:t>
            </a:r>
            <a:br>
              <a:rPr lang="en-US" sz="550" dirty="0"/>
            </a:br>
            <a:r>
              <a:rPr lang="en-US" sz="550" dirty="0"/>
              <a:t>"</a:t>
            </a:r>
            <a:r>
              <a:rPr lang="en-US" sz="550" dirty="0" err="1"/>
              <a:t>RelatedURLs</a:t>
            </a:r>
            <a:r>
              <a:rPr lang="en-US" sz="550" dirty="0"/>
              <a:t>":</a:t>
            </a:r>
            <a:br>
              <a:rPr lang="en-US" sz="550" dirty="0"/>
            </a:br>
            <a:r>
              <a:rPr lang="en-US" sz="550" dirty="0"/>
              <a:t>[{</a:t>
            </a:r>
            <a:br>
              <a:rPr lang="en-US" sz="550" dirty="0"/>
            </a:br>
            <a:r>
              <a:rPr lang="en-US" sz="550" dirty="0"/>
              <a:t>"</a:t>
            </a:r>
            <a:r>
              <a:rPr lang="en-US" sz="550" dirty="0" err="1"/>
              <a:t>Description":"Cloud</a:t>
            </a:r>
            <a:r>
              <a:rPr lang="en-US" sz="550" dirty="0"/>
              <a:t> Effective Temperature, Monthly Means, Daytime-and-Nighttime conditions Image Service",</a:t>
            </a:r>
            <a:br>
              <a:rPr lang="en-US" sz="550" dirty="0"/>
            </a:br>
            <a:r>
              <a:rPr lang="en-US" sz="550" dirty="0"/>
              <a:t>"</a:t>
            </a:r>
            <a:r>
              <a:rPr lang="en-US" sz="550" dirty="0" err="1"/>
              <a:t>URLContentType</a:t>
            </a:r>
            <a:r>
              <a:rPr lang="en-US" sz="550" dirty="0"/>
              <a:t>":"</a:t>
            </a:r>
            <a:r>
              <a:rPr lang="en-US" sz="550" dirty="0" err="1"/>
              <a:t>DistributionURL</a:t>
            </a:r>
            <a:r>
              <a:rPr lang="en-US" sz="550" dirty="0"/>
              <a:t>",</a:t>
            </a:r>
            <a:br>
              <a:rPr lang="en-US" sz="550" dirty="0"/>
            </a:br>
            <a:r>
              <a:rPr lang="en-US" sz="550" dirty="0"/>
              <a:t>"</a:t>
            </a:r>
            <a:r>
              <a:rPr lang="en-US" sz="550" dirty="0" err="1"/>
              <a:t>Type":"GET</a:t>
            </a:r>
            <a:r>
              <a:rPr lang="en-US" sz="550" dirty="0"/>
              <a:t> SERVICE",</a:t>
            </a:r>
            <a:br>
              <a:rPr lang="en-US" sz="550" dirty="0"/>
            </a:br>
            <a:r>
              <a:rPr lang="en-US" sz="550" dirty="0"/>
              <a:t>"</a:t>
            </a:r>
            <a:r>
              <a:rPr lang="en-US" sz="550" dirty="0" err="1"/>
              <a:t>URL":"https</a:t>
            </a:r>
            <a:r>
              <a:rPr lang="en-US" sz="550" dirty="0"/>
              <a:t>://</a:t>
            </a:r>
            <a:r>
              <a:rPr lang="en-US" sz="550" dirty="0" err="1"/>
              <a:t>asdc-arcgis.larc.nasa.gov</a:t>
            </a:r>
            <a:r>
              <a:rPr lang="en-US" sz="550" dirty="0"/>
              <a:t>/server/rest/services/CERES/ceres_ebaf_e4_toa_cldtemp_total_daynight_mon/</a:t>
            </a:r>
            <a:r>
              <a:rPr lang="en-US" sz="550" dirty="0" err="1"/>
              <a:t>ImageServer</a:t>
            </a:r>
            <a:r>
              <a:rPr lang="en-US" sz="550" dirty="0"/>
              <a:t>"</a:t>
            </a:r>
            <a:br>
              <a:rPr lang="en-US" sz="550" dirty="0"/>
            </a:br>
            <a:r>
              <a:rPr lang="en-US" sz="550" dirty="0"/>
              <a:t>}],</a:t>
            </a:r>
            <a:br>
              <a:rPr lang="en-US" sz="550" dirty="0"/>
            </a:br>
            <a:r>
              <a:rPr lang="en-US" sz="550" dirty="0"/>
              <a:t/>
            </a:r>
            <a:br>
              <a:rPr lang="en-US" sz="550" dirty="0"/>
            </a:br>
            <a:r>
              <a:rPr lang="en-US" sz="550" dirty="0"/>
              <a:t>"</a:t>
            </a:r>
            <a:r>
              <a:rPr lang="en-US" sz="550" dirty="0" err="1"/>
              <a:t>AccessConstraints</a:t>
            </a:r>
            <a:r>
              <a:rPr lang="en-US" sz="550" dirty="0"/>
              <a:t>":"Users must have a NASA </a:t>
            </a:r>
            <a:r>
              <a:rPr lang="en-US" sz="550" dirty="0" err="1"/>
              <a:t>Earthdata</a:t>
            </a:r>
            <a:r>
              <a:rPr lang="en-US" sz="550" dirty="0"/>
              <a:t> Login account to use the ASDC Web Portal site.",</a:t>
            </a:r>
            <a:br>
              <a:rPr lang="en-US" sz="550" dirty="0"/>
            </a:br>
            <a:r>
              <a:rPr lang="en-US" sz="550" dirty="0"/>
              <a:t>"</a:t>
            </a:r>
            <a:r>
              <a:rPr lang="en-US" sz="550" dirty="0" err="1"/>
              <a:t>ServiceOrganizations</a:t>
            </a:r>
            <a:r>
              <a:rPr lang="en-US" sz="550" dirty="0"/>
              <a:t>":</a:t>
            </a:r>
            <a:br>
              <a:rPr lang="en-US" sz="550" dirty="0"/>
            </a:br>
            <a:r>
              <a:rPr lang="en-US" sz="550" dirty="0"/>
              <a:t>[{</a:t>
            </a:r>
            <a:br>
              <a:rPr lang="en-US" sz="550" dirty="0"/>
            </a:br>
            <a:r>
              <a:rPr lang="en-US" sz="550" dirty="0"/>
              <a:t>"Roles":["SERVICE PROVIDER"],</a:t>
            </a:r>
            <a:br>
              <a:rPr lang="en-US" sz="550" dirty="0"/>
            </a:br>
            <a:r>
              <a:rPr lang="en-US" sz="550" dirty="0"/>
              <a:t>"</a:t>
            </a:r>
            <a:r>
              <a:rPr lang="en-US" sz="550" dirty="0" err="1"/>
              <a:t>ShortName</a:t>
            </a:r>
            <a:r>
              <a:rPr lang="en-US" sz="550" dirty="0"/>
              <a:t>":"NASA/</a:t>
            </a:r>
            <a:r>
              <a:rPr lang="en-US" sz="550" dirty="0" err="1"/>
              <a:t>LaRC</a:t>
            </a:r>
            <a:r>
              <a:rPr lang="en-US" sz="550" dirty="0"/>
              <a:t>/ASDC",</a:t>
            </a:r>
            <a:br>
              <a:rPr lang="en-US" sz="550" dirty="0"/>
            </a:br>
            <a:r>
              <a:rPr lang="en-US" sz="550" dirty="0"/>
              <a:t>"</a:t>
            </a:r>
            <a:r>
              <a:rPr lang="en-US" sz="550" dirty="0" err="1"/>
              <a:t>LongName</a:t>
            </a:r>
            <a:r>
              <a:rPr lang="en-US" sz="550" dirty="0"/>
              <a:t>":"Atmospheric Sciences Data Center, Langley Research Center, NASA",</a:t>
            </a:r>
            <a:br>
              <a:rPr lang="en-US" sz="550" dirty="0"/>
            </a:br>
            <a:r>
              <a:rPr lang="en-US" sz="550" dirty="0"/>
              <a:t>"</a:t>
            </a:r>
            <a:r>
              <a:rPr lang="en-US" sz="550" dirty="0" err="1"/>
              <a:t>ContactPersons</a:t>
            </a:r>
            <a:r>
              <a:rPr lang="en-US" sz="550" dirty="0"/>
              <a:t>":</a:t>
            </a:r>
            <a:br>
              <a:rPr lang="en-US" sz="550" dirty="0"/>
            </a:br>
            <a:r>
              <a:rPr lang="en-US" sz="550" dirty="0"/>
              <a:t>[{</a:t>
            </a:r>
            <a:br>
              <a:rPr lang="en-US" sz="550" dirty="0"/>
            </a:br>
            <a:r>
              <a:rPr lang="en-US" sz="550" dirty="0"/>
              <a:t>"Roles":["SERVICE PROVIDER"],</a:t>
            </a:r>
            <a:br>
              <a:rPr lang="en-US" sz="550" dirty="0"/>
            </a:br>
            <a:r>
              <a:rPr lang="en-US" sz="550" dirty="0"/>
              <a:t>"</a:t>
            </a:r>
            <a:r>
              <a:rPr lang="en-US" sz="550" dirty="0" err="1"/>
              <a:t>FirstName":"Matt</a:t>
            </a:r>
            <a:r>
              <a:rPr lang="en-US" sz="550" dirty="0"/>
              <a:t>",</a:t>
            </a:r>
            <a:br>
              <a:rPr lang="en-US" sz="550" dirty="0"/>
            </a:br>
            <a:r>
              <a:rPr lang="en-US" sz="550" dirty="0"/>
              <a:t>"</a:t>
            </a:r>
            <a:r>
              <a:rPr lang="en-US" sz="550" dirty="0" err="1"/>
              <a:t>LastName</a:t>
            </a:r>
            <a:r>
              <a:rPr lang="en-US" sz="550" dirty="0"/>
              <a:t>":"Tisdale"</a:t>
            </a:r>
            <a:br>
              <a:rPr lang="en-US" sz="550" dirty="0"/>
            </a:br>
            <a:r>
              <a:rPr lang="en-US" sz="550" dirty="0"/>
              <a:t>}],</a:t>
            </a:r>
            <a:br>
              <a:rPr lang="en-US" sz="550" dirty="0"/>
            </a:br>
            <a:r>
              <a:rPr lang="en-US" sz="550" dirty="0"/>
              <a:t>"</a:t>
            </a:r>
            <a:r>
              <a:rPr lang="en-US" sz="550" dirty="0" err="1"/>
              <a:t>ContactInformation</a:t>
            </a:r>
            <a:r>
              <a:rPr lang="en-US" sz="550" dirty="0"/>
              <a:t>":</a:t>
            </a:r>
            <a:br>
              <a:rPr lang="en-US" sz="550" dirty="0"/>
            </a:br>
            <a:r>
              <a:rPr lang="en-US" sz="550" dirty="0"/>
              <a:t>{</a:t>
            </a:r>
            <a:br>
              <a:rPr lang="en-US" sz="550" dirty="0"/>
            </a:br>
            <a:r>
              <a:rPr lang="en-US" sz="550" dirty="0"/>
              <a:t>"</a:t>
            </a:r>
            <a:r>
              <a:rPr lang="en-US" sz="550" dirty="0" err="1"/>
              <a:t>RelatedUrls</a:t>
            </a:r>
            <a:r>
              <a:rPr lang="en-US" sz="550" dirty="0"/>
              <a:t>":</a:t>
            </a:r>
            <a:br>
              <a:rPr lang="en-US" sz="550" dirty="0"/>
            </a:br>
            <a:r>
              <a:rPr lang="en-US" sz="550" dirty="0"/>
              <a:t>[{</a:t>
            </a:r>
            <a:br>
              <a:rPr lang="en-US" sz="550" dirty="0"/>
            </a:br>
            <a:r>
              <a:rPr lang="en-US" sz="550" dirty="0"/>
              <a:t>"</a:t>
            </a:r>
            <a:r>
              <a:rPr lang="en-US" sz="550" dirty="0" err="1"/>
              <a:t>URLContentType</a:t>
            </a:r>
            <a:r>
              <a:rPr lang="en-US" sz="550" dirty="0"/>
              <a:t>":"</a:t>
            </a:r>
            <a:r>
              <a:rPr lang="en-US" sz="550" dirty="0" err="1"/>
              <a:t>DataCenterURL</a:t>
            </a:r>
            <a:r>
              <a:rPr lang="en-US" sz="550" dirty="0"/>
              <a:t>",</a:t>
            </a:r>
            <a:br>
              <a:rPr lang="en-US" sz="550" dirty="0"/>
            </a:br>
            <a:r>
              <a:rPr lang="en-US" sz="550" dirty="0"/>
              <a:t>"</a:t>
            </a:r>
            <a:r>
              <a:rPr lang="en-US" sz="550" dirty="0" err="1"/>
              <a:t>Type":"HOME</a:t>
            </a:r>
            <a:r>
              <a:rPr lang="en-US" sz="550" dirty="0"/>
              <a:t> PAGE",</a:t>
            </a:r>
            <a:br>
              <a:rPr lang="en-US" sz="550" dirty="0"/>
            </a:br>
            <a:r>
              <a:rPr lang="en-US" sz="550" dirty="0"/>
              <a:t>"</a:t>
            </a:r>
            <a:r>
              <a:rPr lang="en-US" sz="550" dirty="0" err="1"/>
              <a:t>URL":"https</a:t>
            </a:r>
            <a:r>
              <a:rPr lang="en-US" sz="550" dirty="0"/>
              <a:t>://</a:t>
            </a:r>
            <a:r>
              <a:rPr lang="en-US" sz="550" dirty="0" err="1"/>
              <a:t>asdc-arcgis.larc.nasa.gov</a:t>
            </a:r>
            <a:r>
              <a:rPr lang="en-US" sz="550" dirty="0"/>
              <a:t>/portal/home/"</a:t>
            </a:r>
            <a:br>
              <a:rPr lang="en-US" sz="550" dirty="0"/>
            </a:br>
            <a:r>
              <a:rPr lang="en-US" sz="550" dirty="0"/>
              <a:t>}],</a:t>
            </a:r>
            <a:br>
              <a:rPr lang="en-US" sz="550" dirty="0"/>
            </a:br>
            <a:r>
              <a:rPr lang="en-US" sz="550" dirty="0"/>
              <a:t>"</a:t>
            </a:r>
            <a:r>
              <a:rPr lang="en-US" sz="550" dirty="0" err="1"/>
              <a:t>ContactMechanisms</a:t>
            </a:r>
            <a:r>
              <a:rPr lang="en-US" sz="550" dirty="0"/>
              <a:t>":</a:t>
            </a:r>
            <a:br>
              <a:rPr lang="en-US" sz="550" dirty="0"/>
            </a:br>
            <a:r>
              <a:rPr lang="en-US" sz="550" dirty="0"/>
              <a:t>[{</a:t>
            </a:r>
            <a:br>
              <a:rPr lang="en-US" sz="550" dirty="0"/>
            </a:br>
            <a:r>
              <a:rPr lang="en-US" sz="550" dirty="0"/>
              <a:t>"</a:t>
            </a:r>
            <a:r>
              <a:rPr lang="en-US" sz="550" dirty="0" err="1"/>
              <a:t>Type":"Email</a:t>
            </a:r>
            <a:r>
              <a:rPr lang="en-US" sz="550" dirty="0"/>
              <a:t>",</a:t>
            </a:r>
            <a:br>
              <a:rPr lang="en-US" sz="550" dirty="0"/>
            </a:br>
            <a:r>
              <a:rPr lang="en-US" sz="550" dirty="0"/>
              <a:t>"Value":"</a:t>
            </a:r>
            <a:r>
              <a:rPr lang="en-US" sz="550" dirty="0" err="1"/>
              <a:t>matthew.s.tisdale@nasa.gov</a:t>
            </a:r>
            <a:r>
              <a:rPr lang="en-US" sz="550" dirty="0"/>
              <a:t>"</a:t>
            </a:r>
            <a:br>
              <a:rPr lang="en-US" sz="550" dirty="0"/>
            </a:br>
            <a:r>
              <a:rPr lang="en-US" sz="550" dirty="0"/>
              <a:t>}],</a:t>
            </a:r>
            <a:br>
              <a:rPr lang="en-US" sz="550" dirty="0"/>
            </a:br>
            <a:r>
              <a:rPr lang="en-US" sz="550" dirty="0"/>
              <a:t>"Addresses":</a:t>
            </a:r>
            <a:br>
              <a:rPr lang="en-US" sz="550" dirty="0"/>
            </a:br>
            <a:r>
              <a:rPr lang="en-US" sz="550" dirty="0"/>
              <a:t>[{</a:t>
            </a:r>
            <a:br>
              <a:rPr lang="en-US" sz="550" dirty="0"/>
            </a:br>
            <a:r>
              <a:rPr lang="en-US" sz="550" dirty="0"/>
              <a:t>"</a:t>
            </a:r>
            <a:r>
              <a:rPr lang="en-US" sz="550" dirty="0" err="1"/>
              <a:t>StreetAddresses</a:t>
            </a:r>
            <a:r>
              <a:rPr lang="en-US" sz="550" dirty="0"/>
              <a:t>":</a:t>
            </a:r>
            <a:br>
              <a:rPr lang="en-US" sz="550" dirty="0"/>
            </a:br>
            <a:r>
              <a:rPr lang="en-US" sz="550" dirty="0"/>
              <a:t>[</a:t>
            </a:r>
            <a:br>
              <a:rPr lang="en-US" sz="550" dirty="0"/>
            </a:br>
            <a:r>
              <a:rPr lang="en-US" sz="550" dirty="0"/>
              <a:t>"NASA Langley Research Center",</a:t>
            </a:r>
            <a:br>
              <a:rPr lang="en-US" sz="550" dirty="0"/>
            </a:br>
            <a:r>
              <a:rPr lang="en-US" sz="550" dirty="0"/>
              <a:t>"Mail Stop 157D"</a:t>
            </a:r>
            <a:br>
              <a:rPr lang="en-US" sz="550" dirty="0"/>
            </a:br>
            <a:r>
              <a:rPr lang="en-US" sz="550" dirty="0"/>
              <a:t>],</a:t>
            </a:r>
            <a:br>
              <a:rPr lang="en-US" sz="550" dirty="0"/>
            </a:br>
            <a:r>
              <a:rPr lang="en-US" sz="550" dirty="0"/>
              <a:t>"</a:t>
            </a:r>
            <a:r>
              <a:rPr lang="en-US" sz="550" dirty="0" err="1"/>
              <a:t>City":"Hampton</a:t>
            </a:r>
            <a:r>
              <a:rPr lang="en-US" sz="550" dirty="0"/>
              <a:t>,",</a:t>
            </a:r>
            <a:br>
              <a:rPr lang="en-US" sz="550" dirty="0"/>
            </a:br>
            <a:r>
              <a:rPr lang="en-US" sz="550" dirty="0"/>
              <a:t>"</a:t>
            </a:r>
            <a:r>
              <a:rPr lang="en-US" sz="550" dirty="0" err="1"/>
              <a:t>StateProvince</a:t>
            </a:r>
            <a:r>
              <a:rPr lang="en-US" sz="550" dirty="0"/>
              <a:t>":"VA",</a:t>
            </a:r>
            <a:br>
              <a:rPr lang="en-US" sz="550" dirty="0"/>
            </a:br>
            <a:r>
              <a:rPr lang="en-US" sz="550" dirty="0"/>
              <a:t>"</a:t>
            </a:r>
            <a:r>
              <a:rPr lang="en-US" sz="550" dirty="0" err="1"/>
              <a:t>Country":"United</a:t>
            </a:r>
            <a:r>
              <a:rPr lang="en-US" sz="550" dirty="0"/>
              <a:t> States",</a:t>
            </a:r>
            <a:br>
              <a:rPr lang="en-US" sz="550" dirty="0"/>
            </a:br>
            <a:r>
              <a:rPr lang="en-US" sz="550" dirty="0"/>
              <a:t>"</a:t>
            </a:r>
            <a:r>
              <a:rPr lang="en-US" sz="550" dirty="0" err="1"/>
              <a:t>PostalCode</a:t>
            </a:r>
            <a:r>
              <a:rPr lang="en-US" sz="550" dirty="0"/>
              <a:t>":"VA 23681-2199"</a:t>
            </a:r>
            <a:br>
              <a:rPr lang="en-US" sz="550" dirty="0"/>
            </a:br>
            <a:r>
              <a:rPr lang="en-US" sz="550" dirty="0"/>
              <a:t>}]</a:t>
            </a:r>
            <a:br>
              <a:rPr lang="en-US" sz="550" dirty="0"/>
            </a:br>
            <a:r>
              <a:rPr lang="en-US" sz="550" dirty="0"/>
              <a:t>}</a:t>
            </a:r>
            <a:br>
              <a:rPr lang="en-US" sz="550" dirty="0"/>
            </a:br>
            <a:r>
              <a:rPr lang="en-US" sz="550" dirty="0"/>
              <a:t>}],</a:t>
            </a:r>
            <a:br>
              <a:rPr lang="en-US" sz="550" dirty="0"/>
            </a:br>
            <a:r>
              <a:rPr lang="en-US" sz="550" dirty="0"/>
              <a:t>"</a:t>
            </a:r>
            <a:r>
              <a:rPr lang="en-US" sz="550" dirty="0" err="1"/>
              <a:t>ServiceKeywords</a:t>
            </a:r>
            <a:r>
              <a:rPr lang="en-US" sz="550" dirty="0"/>
              <a:t>":</a:t>
            </a:r>
            <a:br>
              <a:rPr lang="en-US" sz="550" dirty="0"/>
            </a:br>
            <a:r>
              <a:rPr lang="en-US" sz="550" dirty="0"/>
              <a:t>[{</a:t>
            </a:r>
            <a:br>
              <a:rPr lang="en-US" sz="550" dirty="0"/>
            </a:br>
            <a:r>
              <a:rPr lang="en-US" sz="550" dirty="0"/>
              <a:t>"</a:t>
            </a:r>
            <a:r>
              <a:rPr lang="en-US" sz="550" dirty="0" err="1"/>
              <a:t>ServiceCategory</a:t>
            </a:r>
            <a:r>
              <a:rPr lang="en-US" sz="550" dirty="0"/>
              <a:t>":"EARTH SCIENCE SERVICES",</a:t>
            </a:r>
            <a:br>
              <a:rPr lang="en-US" sz="550" dirty="0"/>
            </a:br>
            <a:r>
              <a:rPr lang="en-US" sz="550" dirty="0"/>
              <a:t>"</a:t>
            </a:r>
            <a:r>
              <a:rPr lang="en-US" sz="550" dirty="0" err="1"/>
              <a:t>ServiceTopic</a:t>
            </a:r>
            <a:r>
              <a:rPr lang="en-US" sz="550" dirty="0"/>
              <a:t>":"DATA ANALYSIS AND VISUALIZATION"</a:t>
            </a:r>
            <a:br>
              <a:rPr lang="en-US" sz="550" dirty="0"/>
            </a:br>
            <a:r>
              <a:rPr lang="en-US" sz="550" dirty="0"/>
              <a:t>}],</a:t>
            </a:r>
            <a:br>
              <a:rPr lang="en-US" sz="550" dirty="0"/>
            </a:br>
            <a:r>
              <a:rPr lang="en-US" sz="550" dirty="0"/>
              <a:t>"</a:t>
            </a:r>
            <a:r>
              <a:rPr lang="en-US" sz="550" dirty="0" err="1"/>
              <a:t>ScienceKeywords</a:t>
            </a:r>
            <a:r>
              <a:rPr lang="en-US" sz="550" dirty="0"/>
              <a:t>":</a:t>
            </a:r>
            <a:br>
              <a:rPr lang="en-US" sz="550" dirty="0"/>
            </a:br>
            <a:r>
              <a:rPr lang="en-US" sz="550" dirty="0"/>
              <a:t>[{</a:t>
            </a:r>
            <a:br>
              <a:rPr lang="en-US" sz="550" dirty="0"/>
            </a:br>
            <a:r>
              <a:rPr lang="en-US" sz="550" dirty="0"/>
              <a:t>"</a:t>
            </a:r>
            <a:r>
              <a:rPr lang="en-US" sz="550" dirty="0" err="1"/>
              <a:t>Category":"EARTH</a:t>
            </a:r>
            <a:r>
              <a:rPr lang="en-US" sz="550" dirty="0"/>
              <a:t> SCIENCE",</a:t>
            </a:r>
            <a:br>
              <a:rPr lang="en-US" sz="550" dirty="0"/>
            </a:br>
            <a:r>
              <a:rPr lang="en-US" sz="550" dirty="0"/>
              <a:t>"</a:t>
            </a:r>
            <a:r>
              <a:rPr lang="en-US" sz="550" dirty="0" err="1"/>
              <a:t>Topic":"ATMOSPHERES</a:t>
            </a:r>
            <a:r>
              <a:rPr lang="en-US" sz="550" dirty="0"/>
              <a:t>",</a:t>
            </a:r>
            <a:br>
              <a:rPr lang="en-US" sz="550" dirty="0"/>
            </a:br>
            <a:r>
              <a:rPr lang="en-US" sz="550" dirty="0"/>
              <a:t>"</a:t>
            </a:r>
            <a:r>
              <a:rPr lang="en-US" sz="550" dirty="0" err="1"/>
              <a:t>Term":"CLOUD</a:t>
            </a:r>
            <a:r>
              <a:rPr lang="en-US" sz="550" dirty="0"/>
              <a:t> PROPERTIES"</a:t>
            </a:r>
            <a:br>
              <a:rPr lang="en-US" sz="550" dirty="0"/>
            </a:br>
            <a:r>
              <a:rPr lang="en-US" sz="550" dirty="0"/>
              <a:t>},</a:t>
            </a:r>
            <a:br>
              <a:rPr lang="en-US" sz="550" dirty="0"/>
            </a:br>
            <a:r>
              <a:rPr lang="en-US" sz="550" dirty="0"/>
              <a:t>{</a:t>
            </a:r>
            <a:br>
              <a:rPr lang="en-US" sz="550" dirty="0"/>
            </a:br>
            <a:r>
              <a:rPr lang="en-US" sz="550" dirty="0"/>
              <a:t>"</a:t>
            </a:r>
            <a:r>
              <a:rPr lang="en-US" sz="550" dirty="0" err="1"/>
              <a:t>Category":"EARTH</a:t>
            </a:r>
            <a:r>
              <a:rPr lang="en-US" sz="550" dirty="0"/>
              <a:t> SCIENCE",</a:t>
            </a:r>
            <a:br>
              <a:rPr lang="en-US" sz="550" dirty="0"/>
            </a:br>
            <a:r>
              <a:rPr lang="en-US" sz="550" dirty="0"/>
              <a:t>"</a:t>
            </a:r>
            <a:r>
              <a:rPr lang="en-US" sz="550" dirty="0" err="1"/>
              <a:t>Topic":"ATMOSPHERE</a:t>
            </a:r>
            <a:r>
              <a:rPr lang="en-US" sz="550" dirty="0"/>
              <a:t>",</a:t>
            </a:r>
            <a:br>
              <a:rPr lang="en-US" sz="550" dirty="0"/>
            </a:br>
            <a:r>
              <a:rPr lang="en-US" sz="550" dirty="0"/>
              <a:t>"</a:t>
            </a:r>
            <a:r>
              <a:rPr lang="en-US" sz="550" dirty="0" err="1"/>
              <a:t>Term":"CLOUDS</a:t>
            </a:r>
            <a:r>
              <a:rPr lang="en-US" sz="550" dirty="0"/>
              <a:t>"</a:t>
            </a:r>
            <a:br>
              <a:rPr lang="en-US" sz="550" dirty="0"/>
            </a:br>
            <a:r>
              <a:rPr lang="en-US" sz="550" dirty="0"/>
              <a:t>}],</a:t>
            </a:r>
            <a:br>
              <a:rPr lang="en-US" sz="550" dirty="0"/>
            </a:br>
            <a:r>
              <a:rPr lang="en-US" sz="550" dirty="0"/>
              <a:t>"Platforms":</a:t>
            </a:r>
            <a:br>
              <a:rPr lang="en-US" sz="550" dirty="0"/>
            </a:br>
            <a:r>
              <a:rPr lang="en-US" sz="550" dirty="0"/>
              <a:t>[{</a:t>
            </a:r>
            <a:br>
              <a:rPr lang="en-US" sz="550" dirty="0"/>
            </a:br>
            <a:r>
              <a:rPr lang="en-US" sz="550" dirty="0"/>
              <a:t>"</a:t>
            </a:r>
            <a:r>
              <a:rPr lang="en-US" sz="550" dirty="0" err="1"/>
              <a:t>ShortName</a:t>
            </a:r>
            <a:r>
              <a:rPr lang="en-US" sz="550" dirty="0"/>
              <a:t>":"Terra",</a:t>
            </a:r>
            <a:br>
              <a:rPr lang="en-US" sz="550" dirty="0"/>
            </a:br>
            <a:r>
              <a:rPr lang="en-US" sz="550" dirty="0"/>
              <a:t>"</a:t>
            </a:r>
            <a:r>
              <a:rPr lang="en-US" sz="550" dirty="0" err="1"/>
              <a:t>LongName</a:t>
            </a:r>
            <a:r>
              <a:rPr lang="en-US" sz="550" dirty="0"/>
              <a:t>":"Earth Observing System, Terra (AM-1)",</a:t>
            </a:r>
            <a:br>
              <a:rPr lang="en-US" sz="550" dirty="0"/>
            </a:br>
            <a:r>
              <a:rPr lang="en-US" sz="550" dirty="0"/>
              <a:t>"Instruments":</a:t>
            </a:r>
            <a:br>
              <a:rPr lang="en-US" sz="550" dirty="0"/>
            </a:br>
            <a:r>
              <a:rPr lang="en-US" sz="550" dirty="0"/>
              <a:t>[{</a:t>
            </a:r>
            <a:br>
              <a:rPr lang="en-US" sz="550" dirty="0"/>
            </a:br>
            <a:r>
              <a:rPr lang="en-US" sz="550" dirty="0"/>
              <a:t>"</a:t>
            </a:r>
            <a:r>
              <a:rPr lang="en-US" sz="550" dirty="0" err="1"/>
              <a:t>ShortName</a:t>
            </a:r>
            <a:r>
              <a:rPr lang="en-US" sz="550" dirty="0"/>
              <a:t>":"CERES",</a:t>
            </a:r>
            <a:br>
              <a:rPr lang="en-US" sz="550" dirty="0"/>
            </a:br>
            <a:r>
              <a:rPr lang="en-US" sz="550" dirty="0"/>
              <a:t>"</a:t>
            </a:r>
            <a:r>
              <a:rPr lang="en-US" sz="550" dirty="0" err="1"/>
              <a:t>LongName</a:t>
            </a:r>
            <a:r>
              <a:rPr lang="en-US" sz="550" dirty="0"/>
              <a:t>":"Clouds and the Earth's Radiant Energy System (CERES)"</a:t>
            </a:r>
            <a:br>
              <a:rPr lang="en-US" sz="550" dirty="0"/>
            </a:br>
            <a:r>
              <a:rPr lang="en-US" sz="550" dirty="0"/>
              <a:t>}]</a:t>
            </a:r>
            <a:br>
              <a:rPr lang="en-US" sz="550" dirty="0"/>
            </a:br>
            <a:r>
              <a:rPr lang="en-US" sz="550" dirty="0"/>
              <a:t>},</a:t>
            </a:r>
            <a:br>
              <a:rPr lang="en-US" sz="550" dirty="0"/>
            </a:br>
            <a:r>
              <a:rPr lang="en-US" sz="550" dirty="0"/>
              <a:t>{</a:t>
            </a:r>
            <a:br>
              <a:rPr lang="en-US" sz="550" dirty="0"/>
            </a:br>
            <a:r>
              <a:rPr lang="en-US" sz="550" dirty="0"/>
              <a:t>"</a:t>
            </a:r>
            <a:r>
              <a:rPr lang="en-US" sz="550" dirty="0" err="1"/>
              <a:t>ShortName</a:t>
            </a:r>
            <a:r>
              <a:rPr lang="en-US" sz="550" dirty="0"/>
              <a:t>":"Aqua",</a:t>
            </a:r>
            <a:br>
              <a:rPr lang="en-US" sz="550" dirty="0"/>
            </a:br>
            <a:r>
              <a:rPr lang="en-US" sz="550" dirty="0"/>
              <a:t>"</a:t>
            </a:r>
            <a:r>
              <a:rPr lang="en-US" sz="550" dirty="0" err="1"/>
              <a:t>LongName</a:t>
            </a:r>
            <a:r>
              <a:rPr lang="en-US" sz="550" dirty="0"/>
              <a:t>":"Earth Observing System, Aqua",</a:t>
            </a:r>
            <a:br>
              <a:rPr lang="en-US" sz="550" dirty="0"/>
            </a:br>
            <a:r>
              <a:rPr lang="en-US" sz="550" dirty="0"/>
              <a:t>"Instruments":</a:t>
            </a:r>
            <a:br>
              <a:rPr lang="en-US" sz="550" dirty="0"/>
            </a:br>
            <a:r>
              <a:rPr lang="en-US" sz="550" dirty="0"/>
              <a:t>[{</a:t>
            </a:r>
            <a:br>
              <a:rPr lang="en-US" sz="550" dirty="0"/>
            </a:br>
            <a:r>
              <a:rPr lang="en-US" sz="550" dirty="0"/>
              <a:t>"</a:t>
            </a:r>
            <a:r>
              <a:rPr lang="en-US" sz="550" dirty="0" err="1"/>
              <a:t>ShortName</a:t>
            </a:r>
            <a:r>
              <a:rPr lang="en-US" sz="550" dirty="0"/>
              <a:t>":"CERES",</a:t>
            </a:r>
            <a:br>
              <a:rPr lang="en-US" sz="550" dirty="0"/>
            </a:br>
            <a:r>
              <a:rPr lang="en-US" sz="550" dirty="0"/>
              <a:t>"</a:t>
            </a:r>
            <a:r>
              <a:rPr lang="en-US" sz="550" dirty="0" err="1"/>
              <a:t>LongName</a:t>
            </a:r>
            <a:r>
              <a:rPr lang="en-US" sz="550" dirty="0"/>
              <a:t>":"Clouds and the Earth's Radiant Energy System (CERES)"</a:t>
            </a:r>
            <a:br>
              <a:rPr lang="en-US" sz="550" dirty="0"/>
            </a:br>
            <a:r>
              <a:rPr lang="en-US" sz="550" dirty="0"/>
              <a:t>}]</a:t>
            </a:r>
            <a:br>
              <a:rPr lang="en-US" sz="550" dirty="0"/>
            </a:br>
            <a:r>
              <a:rPr lang="en-US" sz="550" dirty="0"/>
              <a:t>},</a:t>
            </a:r>
            <a:br>
              <a:rPr lang="en-US" sz="550" dirty="0"/>
            </a:br>
            <a:r>
              <a:rPr lang="en-US" sz="550" dirty="0"/>
              <a:t>{</a:t>
            </a:r>
            <a:br>
              <a:rPr lang="en-US" sz="550" dirty="0"/>
            </a:br>
            <a:r>
              <a:rPr lang="en-US" sz="550" dirty="0"/>
              <a:t>"</a:t>
            </a:r>
            <a:r>
              <a:rPr lang="en-US" sz="550" dirty="0" err="1"/>
              <a:t>ShortName</a:t>
            </a:r>
            <a:r>
              <a:rPr lang="en-US" sz="550" dirty="0"/>
              <a:t>":"Suomi-NPP",</a:t>
            </a:r>
            <a:br>
              <a:rPr lang="en-US" sz="550" dirty="0"/>
            </a:br>
            <a:r>
              <a:rPr lang="en-US" sz="550" dirty="0"/>
              <a:t>"</a:t>
            </a:r>
            <a:r>
              <a:rPr lang="en-US" sz="550" dirty="0" err="1"/>
              <a:t>LongName</a:t>
            </a:r>
            <a:r>
              <a:rPr lang="en-US" sz="550" dirty="0"/>
              <a:t>":"Suomi, NPOESS Preparatory Project",</a:t>
            </a:r>
            <a:br>
              <a:rPr lang="en-US" sz="550" dirty="0"/>
            </a:br>
            <a:r>
              <a:rPr lang="en-US" sz="550" dirty="0"/>
              <a:t>"Instruments":</a:t>
            </a:r>
            <a:br>
              <a:rPr lang="en-US" sz="550" dirty="0"/>
            </a:br>
            <a:r>
              <a:rPr lang="en-US" sz="550" dirty="0"/>
              <a:t>[{</a:t>
            </a:r>
            <a:br>
              <a:rPr lang="en-US" sz="550" dirty="0"/>
            </a:br>
            <a:r>
              <a:rPr lang="en-US" sz="550" dirty="0"/>
              <a:t>"</a:t>
            </a:r>
            <a:r>
              <a:rPr lang="en-US" sz="550" dirty="0" err="1"/>
              <a:t>ShortName</a:t>
            </a:r>
            <a:r>
              <a:rPr lang="en-US" sz="550" dirty="0"/>
              <a:t>":"CERES",</a:t>
            </a:r>
            <a:br>
              <a:rPr lang="en-US" sz="550" dirty="0"/>
            </a:br>
            <a:r>
              <a:rPr lang="en-US" sz="550" dirty="0"/>
              <a:t>"</a:t>
            </a:r>
            <a:r>
              <a:rPr lang="en-US" sz="550" dirty="0" err="1"/>
              <a:t>LongName</a:t>
            </a:r>
            <a:r>
              <a:rPr lang="en-US" sz="550" dirty="0"/>
              <a:t>":"Clouds and the Earth's Radiant Energy System (CERES)"</a:t>
            </a:r>
            <a:br>
              <a:rPr lang="en-US" sz="550" dirty="0"/>
            </a:br>
            <a:r>
              <a:rPr lang="en-US" sz="550" dirty="0"/>
              <a:t>}]</a:t>
            </a:r>
            <a:br>
              <a:rPr lang="en-US" sz="550" dirty="0"/>
            </a:br>
            <a:r>
              <a:rPr lang="en-US" sz="550" dirty="0"/>
              <a:t>}],</a:t>
            </a:r>
            <a:br>
              <a:rPr lang="en-US" sz="550" dirty="0"/>
            </a:br>
            <a:r>
              <a:rPr lang="en-US" sz="550" dirty="0"/>
              <a:t>        "</a:t>
            </a:r>
            <a:r>
              <a:rPr lang="en-US" sz="550" dirty="0" err="1"/>
              <a:t>OperationMetadata</a:t>
            </a:r>
            <a:r>
              <a:rPr lang="en-US" sz="550" dirty="0"/>
              <a:t>":</a:t>
            </a:r>
            <a:br>
              <a:rPr lang="en-US" sz="550" dirty="0"/>
            </a:br>
            <a:r>
              <a:rPr lang="en-US" sz="550" dirty="0"/>
              <a:t>          [{</a:t>
            </a:r>
            <a:br>
              <a:rPr lang="en-US" sz="550" dirty="0"/>
            </a:br>
            <a:r>
              <a:rPr lang="en-US" sz="550" dirty="0"/>
              <a:t>            "</a:t>
            </a:r>
            <a:r>
              <a:rPr lang="en-US" sz="550" dirty="0" err="1"/>
              <a:t>OperationName</a:t>
            </a:r>
            <a:r>
              <a:rPr lang="en-US" sz="550" dirty="0"/>
              <a:t>":"</a:t>
            </a:r>
            <a:r>
              <a:rPr lang="en-US" sz="550" dirty="0" err="1"/>
              <a:t>GetMap</a:t>
            </a:r>
            <a:r>
              <a:rPr lang="en-US" sz="550" dirty="0"/>
              <a:t>",</a:t>
            </a:r>
            <a:br>
              <a:rPr lang="en-US" sz="550" dirty="0"/>
            </a:br>
            <a:r>
              <a:rPr lang="en-US" sz="550" dirty="0"/>
              <a:t>            "</a:t>
            </a:r>
            <a:r>
              <a:rPr lang="en-US" sz="550" dirty="0" err="1"/>
              <a:t>DistributedComputingPlatform</a:t>
            </a:r>
            <a:r>
              <a:rPr lang="en-US" sz="550" dirty="0"/>
              <a:t>":["XML","WEBSERVICES"],</a:t>
            </a:r>
            <a:br>
              <a:rPr lang="en-US" sz="550" dirty="0"/>
            </a:br>
            <a:r>
              <a:rPr lang="en-US" sz="550" dirty="0"/>
              <a:t>            "</a:t>
            </a:r>
            <a:r>
              <a:rPr lang="en-US" sz="550" dirty="0" err="1"/>
              <a:t>OperationDescription</a:t>
            </a:r>
            <a:r>
              <a:rPr lang="en-US" sz="550" dirty="0"/>
              <a:t>":"The GET operation returns image data for a specific identifier, detailed service capabilities, bounding boxes (extent), authorities (projections), grid axes, labels, time extent and formats",</a:t>
            </a:r>
            <a:br>
              <a:rPr lang="en-US" sz="550" dirty="0"/>
            </a:br>
            <a:r>
              <a:rPr lang="en-US" sz="550" dirty="0"/>
              <a:t>            "</a:t>
            </a:r>
            <a:r>
              <a:rPr lang="en-US" sz="550" dirty="0" err="1"/>
              <a:t>InvocationName</a:t>
            </a:r>
            <a:r>
              <a:rPr lang="en-US" sz="550" dirty="0"/>
              <a:t>":"ASDC ArcGIS Image Server",</a:t>
            </a:r>
            <a:br>
              <a:rPr lang="en-US" sz="550" dirty="0"/>
            </a:br>
            <a:r>
              <a:rPr lang="en-US" sz="550" dirty="0"/>
              <a:t>            "</a:t>
            </a:r>
            <a:r>
              <a:rPr lang="en-US" sz="550" dirty="0" err="1"/>
              <a:t>ConnectPoint</a:t>
            </a:r>
            <a:r>
              <a:rPr lang="en-US" sz="550" dirty="0"/>
              <a:t>":</a:t>
            </a:r>
            <a:br>
              <a:rPr lang="en-US" sz="550" dirty="0"/>
            </a:br>
            <a:r>
              <a:rPr lang="en-US" sz="550" dirty="0"/>
              <a:t>            {</a:t>
            </a:r>
            <a:br>
              <a:rPr lang="en-US" sz="550" dirty="0"/>
            </a:br>
            <a:r>
              <a:rPr lang="en-US" sz="550" dirty="0"/>
              <a:t>            "ResourceName":"ceres_ebaf_e4_toa_cldtemp_total_daynight_mon",</a:t>
            </a:r>
            <a:br>
              <a:rPr lang="en-US" sz="550" dirty="0"/>
            </a:br>
            <a:r>
              <a:rPr lang="en-US" sz="550" dirty="0"/>
              <a:t>            "</a:t>
            </a:r>
            <a:r>
              <a:rPr lang="en-US" sz="550" dirty="0" err="1"/>
              <a:t>ResourceLinkage</a:t>
            </a:r>
            <a:r>
              <a:rPr lang="en-US" sz="550" dirty="0"/>
              <a:t>": "https://</a:t>
            </a:r>
            <a:r>
              <a:rPr lang="en-US" sz="550" dirty="0" err="1"/>
              <a:t>asdc-arcgis.larc.nasa.gov</a:t>
            </a:r>
            <a:r>
              <a:rPr lang="en-US" sz="550" dirty="0"/>
              <a:t>/server/rest/services/CERES/ceres_ebaf_e4_toa_cldtemp_total_daynight_mon/</a:t>
            </a:r>
            <a:r>
              <a:rPr lang="en-US" sz="550" dirty="0" err="1"/>
              <a:t>ImageServer</a:t>
            </a:r>
            <a:r>
              <a:rPr lang="en-US" sz="550" dirty="0"/>
              <a:t>",</a:t>
            </a:r>
            <a:br>
              <a:rPr lang="en-US" sz="550" dirty="0"/>
            </a:br>
            <a:r>
              <a:rPr lang="en-US" sz="550" dirty="0"/>
              <a:t>              "</a:t>
            </a:r>
            <a:r>
              <a:rPr lang="en-US" sz="550" dirty="0" err="1"/>
              <a:t>ResourceDescription</a:t>
            </a:r>
            <a:r>
              <a:rPr lang="en-US" sz="550" dirty="0"/>
              <a:t>":"Access the Cloud Effective Temperature, Monthly Means, Daytime-and-Nighttime conditions monthly image data through ArcGIS for Server REST Service"</a:t>
            </a:r>
            <a:br>
              <a:rPr lang="en-US" sz="550" dirty="0"/>
            </a:br>
            <a:r>
              <a:rPr lang="en-US" sz="550" dirty="0"/>
              <a:t>            },</a:t>
            </a:r>
            <a:br>
              <a:rPr lang="en-US" sz="550" dirty="0"/>
            </a:br>
            <a:r>
              <a:rPr lang="en-US" sz="550" dirty="0"/>
              <a:t>        "</a:t>
            </a:r>
            <a:r>
              <a:rPr lang="en-US" sz="550" dirty="0" err="1"/>
              <a:t>CoupledResource</a:t>
            </a:r>
            <a:r>
              <a:rPr lang="en-US" sz="550" dirty="0"/>
              <a:t>":</a:t>
            </a:r>
            <a:br>
              <a:rPr lang="en-US" sz="550" dirty="0"/>
            </a:br>
            <a:r>
              <a:rPr lang="en-US" sz="550" dirty="0"/>
              <a:t>          {</a:t>
            </a:r>
            <a:br>
              <a:rPr lang="en-US" sz="550" dirty="0"/>
            </a:br>
            <a:r>
              <a:rPr lang="en-US" sz="550" dirty="0"/>
              <a:t>        "ScopedName":"ceres_ebaf_e4_toa_cldtemp_total_daynight_mon",</a:t>
            </a:r>
            <a:br>
              <a:rPr lang="en-US" sz="550" dirty="0"/>
            </a:br>
            <a:r>
              <a:rPr lang="en-US" sz="550" dirty="0"/>
              <a:t>        "</a:t>
            </a:r>
            <a:r>
              <a:rPr lang="en-US" sz="550" dirty="0" err="1"/>
              <a:t>CouplingType</a:t>
            </a:r>
            <a:r>
              <a:rPr lang="en-US" sz="550" dirty="0"/>
              <a:t>":"TIGHT",</a:t>
            </a:r>
            <a:br>
              <a:rPr lang="en-US" sz="550" dirty="0"/>
            </a:br>
            <a:r>
              <a:rPr lang="en-US" sz="550" dirty="0"/>
              <a:t>        "</a:t>
            </a:r>
            <a:r>
              <a:rPr lang="en-US" sz="550" dirty="0" err="1"/>
              <a:t>DataResource</a:t>
            </a:r>
            <a:r>
              <a:rPr lang="en-US" sz="550" dirty="0"/>
              <a:t>":</a:t>
            </a:r>
            <a:br>
              <a:rPr lang="en-US" sz="550" dirty="0"/>
            </a:br>
            <a:r>
              <a:rPr lang="en-US" sz="550" dirty="0"/>
              <a:t>          {</a:t>
            </a:r>
            <a:br>
              <a:rPr lang="en-US" sz="550" dirty="0"/>
            </a:br>
            <a:r>
              <a:rPr lang="en-US" sz="550" dirty="0"/>
              <a:t>            "DataResourceIdentifier":"ceres_ebaf_e4_toa_cldtemp_total_daynight_mon",</a:t>
            </a:r>
            <a:br>
              <a:rPr lang="en-US" sz="550" dirty="0"/>
            </a:br>
            <a:r>
              <a:rPr lang="en-US" sz="550" dirty="0"/>
              <a:t>            "</a:t>
            </a:r>
            <a:r>
              <a:rPr lang="en-US" sz="550" dirty="0" err="1"/>
              <a:t>DataResourceSourceType</a:t>
            </a:r>
            <a:r>
              <a:rPr lang="en-US" sz="550" dirty="0"/>
              <a:t>":"Map",</a:t>
            </a:r>
            <a:br>
              <a:rPr lang="en-US" sz="550" dirty="0"/>
            </a:br>
            <a:r>
              <a:rPr lang="en-US" sz="550" dirty="0"/>
              <a:t>            "</a:t>
            </a:r>
            <a:r>
              <a:rPr lang="en-US" sz="550" dirty="0" err="1"/>
              <a:t>DataResourceSpatialType</a:t>
            </a:r>
            <a:r>
              <a:rPr lang="en-US" sz="550" dirty="0"/>
              <a:t>":"BOUNDING_BOX",</a:t>
            </a:r>
            <a:br>
              <a:rPr lang="en-US" sz="550" dirty="0"/>
            </a:br>
            <a:r>
              <a:rPr lang="en-US" sz="550" dirty="0"/>
              <a:t>            "</a:t>
            </a:r>
            <a:r>
              <a:rPr lang="en-US" sz="550" dirty="0" err="1"/>
              <a:t>DataResourceSpatialExtent</a:t>
            </a:r>
            <a:r>
              <a:rPr lang="en-US" sz="550" dirty="0"/>
              <a:t>":</a:t>
            </a:r>
            <a:br>
              <a:rPr lang="en-US" sz="550" dirty="0"/>
            </a:br>
            <a:r>
              <a:rPr lang="en-US" sz="550" dirty="0"/>
              <a:t>              {</a:t>
            </a:r>
            <a:br>
              <a:rPr lang="en-US" sz="550" dirty="0"/>
            </a:br>
            <a:r>
              <a:rPr lang="en-US" sz="550" dirty="0"/>
              <a:t>              "</a:t>
            </a:r>
            <a:r>
              <a:rPr lang="en-US" sz="550" dirty="0" err="1"/>
              <a:t>SpatialBoundingBox</a:t>
            </a:r>
            <a:r>
              <a:rPr lang="en-US" sz="550" dirty="0"/>
              <a:t>":</a:t>
            </a:r>
            <a:br>
              <a:rPr lang="en-US" sz="550" dirty="0"/>
            </a:br>
            <a:r>
              <a:rPr lang="en-US" sz="550" dirty="0"/>
              <a:t>                {</a:t>
            </a:r>
            <a:br>
              <a:rPr lang="en-US" sz="550" dirty="0"/>
            </a:br>
            <a:r>
              <a:rPr lang="en-US" sz="550" dirty="0"/>
              <a:t>                "CRSIdentifier":"4326", </a:t>
            </a:r>
            <a:br>
              <a:rPr lang="en-US" sz="550" dirty="0"/>
            </a:br>
            <a:r>
              <a:rPr lang="en-US" sz="550" dirty="0"/>
              <a:t>"</a:t>
            </a:r>
            <a:r>
              <a:rPr lang="en-US" sz="550" dirty="0" err="1"/>
              <a:t>WestBoundingCoordinate</a:t>
            </a:r>
            <a:r>
              <a:rPr lang="en-US" sz="550" dirty="0"/>
              <a:t>":-180.0,</a:t>
            </a:r>
            <a:br>
              <a:rPr lang="en-US" sz="550" dirty="0"/>
            </a:br>
            <a:r>
              <a:rPr lang="en-US" sz="550" dirty="0"/>
              <a:t>                  "</a:t>
            </a:r>
            <a:r>
              <a:rPr lang="en-US" sz="550" dirty="0" err="1"/>
              <a:t>SouthBoundingCoordinate</a:t>
            </a:r>
            <a:r>
              <a:rPr lang="en-US" sz="550" dirty="0"/>
              <a:t>":-90.0,</a:t>
            </a:r>
            <a:br>
              <a:rPr lang="en-US" sz="550" dirty="0"/>
            </a:br>
            <a:r>
              <a:rPr lang="en-US" sz="550" dirty="0"/>
              <a:t>                  "EastBoundingCoordinate":180.0,</a:t>
            </a:r>
            <a:br>
              <a:rPr lang="en-US" sz="550" dirty="0"/>
            </a:br>
            <a:r>
              <a:rPr lang="en-US" sz="550" dirty="0"/>
              <a:t>                  "NorthBoundingCoordinate":90.0                    </a:t>
            </a:r>
            <a:br>
              <a:rPr lang="en-US" sz="550" dirty="0"/>
            </a:br>
            <a:r>
              <a:rPr lang="en-US" sz="550" dirty="0"/>
              <a:t>                }</a:t>
            </a:r>
            <a:br>
              <a:rPr lang="en-US" sz="550" dirty="0"/>
            </a:br>
            <a:r>
              <a:rPr lang="en-US" sz="550" dirty="0"/>
              <a:t>              },</a:t>
            </a:r>
            <a:br>
              <a:rPr lang="en-US" sz="550" dirty="0"/>
            </a:br>
            <a:r>
              <a:rPr lang="en-US" sz="550" dirty="0"/>
              <a:t>          "SpatialResolution":36,</a:t>
            </a:r>
            <a:br>
              <a:rPr lang="en-US" sz="550" dirty="0"/>
            </a:br>
            <a:r>
              <a:rPr lang="en-US" sz="550" dirty="0"/>
              <a:t>          "</a:t>
            </a:r>
            <a:r>
              <a:rPr lang="en-US" sz="550" dirty="0" err="1"/>
              <a:t>SpatialResolutionUnit</a:t>
            </a:r>
            <a:r>
              <a:rPr lang="en-US" sz="550" dirty="0"/>
              <a:t>":"KM",</a:t>
            </a:r>
            <a:br>
              <a:rPr lang="en-US" sz="550" dirty="0"/>
            </a:br>
            <a:r>
              <a:rPr lang="en-US" sz="550" dirty="0"/>
              <a:t>          "</a:t>
            </a:r>
            <a:r>
              <a:rPr lang="en-US" sz="550" dirty="0" err="1"/>
              <a:t>DataResourceTemporalType</a:t>
            </a:r>
            <a:r>
              <a:rPr lang="en-US" sz="550" dirty="0"/>
              <a:t>":"TIME_RANGE",</a:t>
            </a:r>
            <a:br>
              <a:rPr lang="en-US" sz="550" dirty="0"/>
            </a:br>
            <a:r>
              <a:rPr lang="en-US" sz="550" dirty="0"/>
              <a:t>          "</a:t>
            </a:r>
            <a:r>
              <a:rPr lang="en-US" sz="550" dirty="0" err="1"/>
              <a:t>DataResourceTemporalExtent</a:t>
            </a:r>
            <a:r>
              <a:rPr lang="en-US" sz="550" dirty="0"/>
              <a:t>":</a:t>
            </a:r>
            <a:br>
              <a:rPr lang="en-US" sz="550" dirty="0"/>
            </a:br>
            <a:r>
              <a:rPr lang="en-US" sz="550" dirty="0"/>
              <a:t>              {</a:t>
            </a:r>
            <a:br>
              <a:rPr lang="en-US" sz="550" dirty="0"/>
            </a:br>
            <a:r>
              <a:rPr lang="en-US" sz="550" dirty="0"/>
              <a:t>              "</a:t>
            </a:r>
            <a:r>
              <a:rPr lang="en-US" sz="550" dirty="0" err="1"/>
              <a:t>TimePoints</a:t>
            </a:r>
            <a:r>
              <a:rPr lang="en-US" sz="550" dirty="0"/>
              <a:t>":</a:t>
            </a:r>
            <a:br>
              <a:rPr lang="en-US" sz="550" dirty="0"/>
            </a:br>
            <a:r>
              <a:rPr lang="en-US" sz="550" dirty="0"/>
              <a:t>              [{</a:t>
            </a:r>
            <a:br>
              <a:rPr lang="en-US" sz="550" dirty="0"/>
            </a:br>
            <a:r>
              <a:rPr lang="en-US" sz="550" dirty="0"/>
              <a:t>                "Time":"%Y%M",</a:t>
            </a:r>
            <a:br>
              <a:rPr lang="en-US" sz="550" dirty="0"/>
            </a:br>
            <a:r>
              <a:rPr lang="en-US" sz="550" dirty="0"/>
              <a:t>                "Value":"2012-01",</a:t>
            </a:r>
            <a:br>
              <a:rPr lang="en-US" sz="550" dirty="0"/>
            </a:br>
            <a:r>
              <a:rPr lang="en-US" sz="550" dirty="0"/>
              <a:t>                "</a:t>
            </a:r>
            <a:r>
              <a:rPr lang="en-US" sz="550" dirty="0" err="1"/>
              <a:t>Description":"Start</a:t>
            </a:r>
            <a:r>
              <a:rPr lang="en-US" sz="550" dirty="0"/>
              <a:t> date of the image data"</a:t>
            </a:r>
            <a:br>
              <a:rPr lang="en-US" sz="550" dirty="0"/>
            </a:br>
            <a:r>
              <a:rPr lang="en-US" sz="550" dirty="0"/>
              <a:t>              },</a:t>
            </a:r>
            <a:br>
              <a:rPr lang="en-US" sz="550" dirty="0"/>
            </a:br>
            <a:r>
              <a:rPr lang="en-US" sz="550" dirty="0"/>
              <a:t>              {</a:t>
            </a:r>
            <a:br>
              <a:rPr lang="en-US" sz="550" dirty="0"/>
            </a:br>
            <a:r>
              <a:rPr lang="en-US" sz="550" dirty="0"/>
              <a:t>                "Time":"%Y%M",</a:t>
            </a:r>
            <a:br>
              <a:rPr lang="en-US" sz="550" dirty="0"/>
            </a:br>
            <a:r>
              <a:rPr lang="en-US" sz="550" dirty="0"/>
              <a:t>                "Value":"2017-12",</a:t>
            </a:r>
            <a:br>
              <a:rPr lang="en-US" sz="550" dirty="0"/>
            </a:br>
            <a:r>
              <a:rPr lang="en-US" sz="550" dirty="0"/>
              <a:t>                "</a:t>
            </a:r>
            <a:r>
              <a:rPr lang="en-US" sz="550" dirty="0" err="1"/>
              <a:t>Description":"End</a:t>
            </a:r>
            <a:r>
              <a:rPr lang="en-US" sz="550" dirty="0"/>
              <a:t> date of the image data"</a:t>
            </a:r>
            <a:br>
              <a:rPr lang="en-US" sz="550" dirty="0"/>
            </a:br>
            <a:r>
              <a:rPr lang="en-US" sz="550" dirty="0"/>
              <a:t>              }]</a:t>
            </a:r>
            <a:br>
              <a:rPr lang="en-US" sz="550" dirty="0"/>
            </a:br>
            <a:r>
              <a:rPr lang="en-US" sz="550" dirty="0"/>
              <a:t>              },</a:t>
            </a:r>
            <a:br>
              <a:rPr lang="en-US" sz="550" dirty="0"/>
            </a:br>
            <a:r>
              <a:rPr lang="en-US" sz="550" dirty="0"/>
              <a:t>          "TemporalResolution":1,</a:t>
            </a:r>
            <a:br>
              <a:rPr lang="en-US" sz="550" dirty="0"/>
            </a:br>
            <a:r>
              <a:rPr lang="en-US" sz="550" dirty="0"/>
              <a:t>          "</a:t>
            </a:r>
            <a:r>
              <a:rPr lang="en-US" sz="550" dirty="0" err="1"/>
              <a:t>TemporalResolutionUnit</a:t>
            </a:r>
            <a:r>
              <a:rPr lang="en-US" sz="550" dirty="0"/>
              <a:t>":"MONTH"</a:t>
            </a:r>
            <a:br>
              <a:rPr lang="en-US" sz="550" dirty="0"/>
            </a:br>
            <a:r>
              <a:rPr lang="en-US" sz="550" dirty="0"/>
              <a:t>          }</a:t>
            </a:r>
            <a:br>
              <a:rPr lang="en-US" sz="550" dirty="0"/>
            </a:br>
            <a:r>
              <a:rPr lang="en-US" sz="550" dirty="0"/>
              <a:t>        }</a:t>
            </a:r>
            <a:br>
              <a:rPr lang="en-US" sz="550" dirty="0"/>
            </a:br>
            <a:r>
              <a:rPr lang="en-US" sz="550" dirty="0"/>
              <a:t>    }]</a:t>
            </a:r>
            <a:br>
              <a:rPr lang="en-US" sz="550" dirty="0"/>
            </a:br>
            <a:r>
              <a:rPr lang="en-US" sz="550" dirty="0"/>
              <a:t>}</a:t>
            </a:r>
          </a:p>
          <a:p>
            <a:endParaRPr lang="en-US" sz="550" dirty="0"/>
          </a:p>
        </p:txBody>
      </p:sp>
      <p:sp>
        <p:nvSpPr>
          <p:cNvPr id="6" name="Title 1">
            <a:extLst>
              <a:ext uri="{FF2B5EF4-FFF2-40B4-BE49-F238E27FC236}">
                <a16:creationId xmlns:a16="http://schemas.microsoft.com/office/drawing/2014/main" id="{D5D6E952-06BE-3046-B705-6AAE4754DCD4}"/>
              </a:ext>
            </a:extLst>
          </p:cNvPr>
          <p:cNvSpPr>
            <a:spLocks noGrp="1"/>
          </p:cNvSpPr>
          <p:nvPr>
            <p:ph type="title"/>
          </p:nvPr>
        </p:nvSpPr>
        <p:spPr>
          <a:xfrm>
            <a:off x="849096" y="0"/>
            <a:ext cx="8686800" cy="713620"/>
          </a:xfrm>
        </p:spPr>
        <p:txBody>
          <a:bodyPr>
            <a:noAutofit/>
          </a:bodyPr>
          <a:lstStyle/>
          <a:p>
            <a:r>
              <a:rPr lang="en-US" sz="1600" dirty="0">
                <a:latin typeface="Avenir Book" panose="02000503020000020003" pitchFamily="2" charset="0"/>
                <a:ea typeface="Helvetica Neue" panose="02000503000000020004" pitchFamily="2" charset="0"/>
                <a:cs typeface="Helvetica Neue" panose="02000503000000020004" pitchFamily="2" charset="0"/>
              </a:rPr>
              <a:t>Example: CERES EBAF Edition 4.0 TOA Cloud Effective Temperature </a:t>
            </a:r>
            <a:r>
              <a:rPr lang="en-US" sz="1600" dirty="0" err="1">
                <a:latin typeface="Avenir Book" panose="02000503020000020003" pitchFamily="2" charset="0"/>
                <a:ea typeface="Helvetica Neue" panose="02000503000000020004" pitchFamily="2" charset="0"/>
                <a:cs typeface="Helvetica Neue" panose="02000503000000020004" pitchFamily="2" charset="0"/>
              </a:rPr>
              <a:t>Daynight</a:t>
            </a:r>
            <a:r>
              <a:rPr lang="en-US" sz="1600" dirty="0">
                <a:latin typeface="Avenir Book" panose="02000503020000020003" pitchFamily="2" charset="0"/>
                <a:ea typeface="Helvetica Neue" panose="02000503000000020004" pitchFamily="2" charset="0"/>
                <a:cs typeface="Helvetica Neue" panose="02000503000000020004" pitchFamily="2" charset="0"/>
              </a:rPr>
              <a:t> Monthly.</a:t>
            </a:r>
          </a:p>
        </p:txBody>
      </p:sp>
    </p:spTree>
    <p:extLst>
      <p:ext uri="{BB962C8B-B14F-4D97-AF65-F5344CB8AC3E}">
        <p14:creationId xmlns:p14="http://schemas.microsoft.com/office/powerpoint/2010/main" val="421133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4495E"/>
        </a:solidFill>
        <a:effectLst/>
      </p:bgPr>
    </p:bg>
    <p:spTree>
      <p:nvGrpSpPr>
        <p:cNvPr id="1" name="Shape 55"/>
        <p:cNvGrpSpPr/>
        <p:nvPr/>
      </p:nvGrpSpPr>
      <p:grpSpPr>
        <a:xfrm>
          <a:off x="0" y="0"/>
          <a:ext cx="0" cy="0"/>
          <a:chOff x="0" y="0"/>
          <a:chExt cx="0" cy="0"/>
        </a:xfrm>
      </p:grpSpPr>
      <p:sp>
        <p:nvSpPr>
          <p:cNvPr id="3" name="Rounded Rectangle 2">
            <a:extLst>
              <a:ext uri="{FF2B5EF4-FFF2-40B4-BE49-F238E27FC236}">
                <a16:creationId xmlns:a16="http://schemas.microsoft.com/office/drawing/2014/main" id="{136A0069-EAB8-4E40-B0EB-D9F860243277}"/>
              </a:ext>
            </a:extLst>
          </p:cNvPr>
          <p:cNvSpPr/>
          <p:nvPr/>
        </p:nvSpPr>
        <p:spPr>
          <a:xfrm>
            <a:off x="942109" y="191522"/>
            <a:ext cx="7301346" cy="4560588"/>
          </a:xfrm>
          <a:prstGeom prst="roundRect">
            <a:avLst/>
          </a:prstGeom>
          <a:solidFill>
            <a:schemeClr val="bg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hape 57"/>
          <p:cNvSpPr txBox="1"/>
          <p:nvPr/>
        </p:nvSpPr>
        <p:spPr>
          <a:xfrm>
            <a:off x="1498482" y="191521"/>
            <a:ext cx="5827472" cy="888300"/>
          </a:xfrm>
          <a:prstGeom prst="rect">
            <a:avLst/>
          </a:prstGeom>
          <a:noFill/>
          <a:ln>
            <a:noFill/>
          </a:ln>
        </p:spPr>
        <p:txBody>
          <a:bodyPr spcFirstLastPara="1" wrap="square" lIns="68569" tIns="34275" rIns="68569" bIns="34275" anchor="t" anchorCtr="0">
            <a:noAutofit/>
          </a:bodyPr>
          <a:lstStyle/>
          <a:p>
            <a:pPr algn="ctr"/>
            <a:r>
              <a:rPr lang="en-US" sz="1800" dirty="0">
                <a:solidFill>
                  <a:srgbClr val="34495E"/>
                </a:solidFill>
                <a:latin typeface="Helvetica Neue"/>
              </a:rPr>
              <a:t>This work was supported by NASA/GSFC under Raytheon Co. contract number WIGSS-0419-MM1.</a:t>
            </a:r>
          </a:p>
        </p:txBody>
      </p:sp>
      <p:sp>
        <p:nvSpPr>
          <p:cNvPr id="71" name="Shape 71"/>
          <p:cNvSpPr txBox="1"/>
          <p:nvPr/>
        </p:nvSpPr>
        <p:spPr>
          <a:xfrm>
            <a:off x="3751167" y="1907447"/>
            <a:ext cx="1322100" cy="308250"/>
          </a:xfrm>
          <a:prstGeom prst="rect">
            <a:avLst/>
          </a:prstGeom>
          <a:noFill/>
          <a:ln>
            <a:noFill/>
          </a:ln>
        </p:spPr>
        <p:txBody>
          <a:bodyPr spcFirstLastPara="1" wrap="square" lIns="68569" tIns="68569" rIns="68569" bIns="68569" anchor="t" anchorCtr="0">
            <a:noAutofit/>
          </a:bodyPr>
          <a:lstStyle/>
          <a:p>
            <a:r>
              <a:rPr lang="en-US" sz="1050" i="1" dirty="0"/>
              <a:t>in partnership with</a:t>
            </a:r>
            <a:endParaRPr sz="105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543" y="1157464"/>
            <a:ext cx="2183348" cy="420198"/>
          </a:xfrm>
          <a:prstGeom prst="rect">
            <a:avLst/>
          </a:prstGeom>
        </p:spPr>
      </p:pic>
      <p:pic>
        <p:nvPicPr>
          <p:cNvPr id="16" name="Picture 15">
            <a:extLst>
              <a:ext uri="{FF2B5EF4-FFF2-40B4-BE49-F238E27FC236}">
                <a16:creationId xmlns:a16="http://schemas.microsoft.com/office/drawing/2014/main" id="{8750B495-C5DB-9240-8A08-5129F6F454A4}"/>
              </a:ext>
            </a:extLst>
          </p:cNvPr>
          <p:cNvPicPr>
            <a:picLocks noChangeAspect="1"/>
          </p:cNvPicPr>
          <p:nvPr/>
        </p:nvPicPr>
        <p:blipFill>
          <a:blip r:embed="rId4"/>
          <a:stretch>
            <a:fillRect/>
          </a:stretch>
        </p:blipFill>
        <p:spPr>
          <a:xfrm>
            <a:off x="2613351" y="2643810"/>
            <a:ext cx="741718" cy="741718"/>
          </a:xfrm>
          <a:prstGeom prst="rect">
            <a:avLst/>
          </a:prstGeom>
        </p:spPr>
      </p:pic>
      <p:pic>
        <p:nvPicPr>
          <p:cNvPr id="18" name="Picture 17">
            <a:extLst>
              <a:ext uri="{FF2B5EF4-FFF2-40B4-BE49-F238E27FC236}">
                <a16:creationId xmlns:a16="http://schemas.microsoft.com/office/drawing/2014/main" id="{A0A2676D-B050-3A42-8784-22648DF39AC3}"/>
              </a:ext>
            </a:extLst>
          </p:cNvPr>
          <p:cNvPicPr>
            <a:picLocks noChangeAspect="1"/>
          </p:cNvPicPr>
          <p:nvPr/>
        </p:nvPicPr>
        <p:blipFill>
          <a:blip r:embed="rId5"/>
          <a:stretch>
            <a:fillRect/>
          </a:stretch>
        </p:blipFill>
        <p:spPr>
          <a:xfrm>
            <a:off x="3889193" y="2914177"/>
            <a:ext cx="840045" cy="214796"/>
          </a:xfrm>
          <a:prstGeom prst="rect">
            <a:avLst/>
          </a:prstGeom>
        </p:spPr>
      </p:pic>
      <p:pic>
        <p:nvPicPr>
          <p:cNvPr id="20" name="Picture 19">
            <a:extLst>
              <a:ext uri="{FF2B5EF4-FFF2-40B4-BE49-F238E27FC236}">
                <a16:creationId xmlns:a16="http://schemas.microsoft.com/office/drawing/2014/main" id="{1132AF64-0A1B-844A-9B1A-53C5C7FE350E}"/>
              </a:ext>
            </a:extLst>
          </p:cNvPr>
          <p:cNvPicPr>
            <a:picLocks noChangeAspect="1"/>
          </p:cNvPicPr>
          <p:nvPr/>
        </p:nvPicPr>
        <p:blipFill>
          <a:blip r:embed="rId6"/>
          <a:stretch>
            <a:fillRect/>
          </a:stretch>
        </p:blipFill>
        <p:spPr>
          <a:xfrm>
            <a:off x="5263363" y="2756895"/>
            <a:ext cx="840045" cy="455618"/>
          </a:xfrm>
          <a:prstGeom prst="rect">
            <a:avLst/>
          </a:prstGeom>
        </p:spPr>
      </p:pic>
      <p:pic>
        <p:nvPicPr>
          <p:cNvPr id="22" name="Picture 21">
            <a:extLst>
              <a:ext uri="{FF2B5EF4-FFF2-40B4-BE49-F238E27FC236}">
                <a16:creationId xmlns:a16="http://schemas.microsoft.com/office/drawing/2014/main" id="{BE7598F4-12B0-F642-A954-D3C9A707A7B0}"/>
              </a:ext>
            </a:extLst>
          </p:cNvPr>
          <p:cNvPicPr>
            <a:picLocks noChangeAspect="1"/>
          </p:cNvPicPr>
          <p:nvPr/>
        </p:nvPicPr>
        <p:blipFill>
          <a:blip r:embed="rId7"/>
          <a:stretch>
            <a:fillRect/>
          </a:stretch>
        </p:blipFill>
        <p:spPr>
          <a:xfrm>
            <a:off x="1359483" y="3407429"/>
            <a:ext cx="840045" cy="840045"/>
          </a:xfrm>
          <a:prstGeom prst="rect">
            <a:avLst/>
          </a:prstGeom>
        </p:spPr>
      </p:pic>
      <p:pic>
        <p:nvPicPr>
          <p:cNvPr id="24" name="Picture 23">
            <a:extLst>
              <a:ext uri="{FF2B5EF4-FFF2-40B4-BE49-F238E27FC236}">
                <a16:creationId xmlns:a16="http://schemas.microsoft.com/office/drawing/2014/main" id="{9FFA8CD7-54BE-EE40-B280-F8C3D3A5C2DD}"/>
              </a:ext>
            </a:extLst>
          </p:cNvPr>
          <p:cNvPicPr>
            <a:picLocks noChangeAspect="1"/>
          </p:cNvPicPr>
          <p:nvPr/>
        </p:nvPicPr>
        <p:blipFill>
          <a:blip r:embed="rId8"/>
          <a:stretch>
            <a:fillRect/>
          </a:stretch>
        </p:blipFill>
        <p:spPr>
          <a:xfrm>
            <a:off x="2715548" y="3593291"/>
            <a:ext cx="685800" cy="468321"/>
          </a:xfrm>
          <a:prstGeom prst="rect">
            <a:avLst/>
          </a:prstGeom>
        </p:spPr>
      </p:pic>
      <p:pic>
        <p:nvPicPr>
          <p:cNvPr id="25" name="Picture 24">
            <a:extLst>
              <a:ext uri="{FF2B5EF4-FFF2-40B4-BE49-F238E27FC236}">
                <a16:creationId xmlns:a16="http://schemas.microsoft.com/office/drawing/2014/main" id="{998337D5-EBDB-524D-B5E2-1370F1006E37}"/>
              </a:ext>
            </a:extLst>
          </p:cNvPr>
          <p:cNvPicPr>
            <a:picLocks noChangeAspect="1"/>
          </p:cNvPicPr>
          <p:nvPr/>
        </p:nvPicPr>
        <p:blipFill>
          <a:blip r:embed="rId9"/>
          <a:stretch>
            <a:fillRect/>
          </a:stretch>
        </p:blipFill>
        <p:spPr>
          <a:xfrm>
            <a:off x="3917369" y="3720004"/>
            <a:ext cx="840045" cy="214895"/>
          </a:xfrm>
          <a:prstGeom prst="rect">
            <a:avLst/>
          </a:prstGeom>
        </p:spPr>
      </p:pic>
      <p:pic>
        <p:nvPicPr>
          <p:cNvPr id="26" name="Picture 25">
            <a:extLst>
              <a:ext uri="{FF2B5EF4-FFF2-40B4-BE49-F238E27FC236}">
                <a16:creationId xmlns:a16="http://schemas.microsoft.com/office/drawing/2014/main" id="{A8E732A0-F7F1-2545-A668-EC0268AA240E}"/>
              </a:ext>
            </a:extLst>
          </p:cNvPr>
          <p:cNvPicPr>
            <a:picLocks noChangeAspect="1"/>
          </p:cNvPicPr>
          <p:nvPr/>
        </p:nvPicPr>
        <p:blipFill>
          <a:blip r:embed="rId10"/>
          <a:stretch>
            <a:fillRect/>
          </a:stretch>
        </p:blipFill>
        <p:spPr>
          <a:xfrm>
            <a:off x="5273434" y="3697896"/>
            <a:ext cx="840045" cy="259110"/>
          </a:xfrm>
          <a:prstGeom prst="rect">
            <a:avLst/>
          </a:prstGeom>
        </p:spPr>
      </p:pic>
      <p:pic>
        <p:nvPicPr>
          <p:cNvPr id="27" name="Picture 26">
            <a:extLst>
              <a:ext uri="{FF2B5EF4-FFF2-40B4-BE49-F238E27FC236}">
                <a16:creationId xmlns:a16="http://schemas.microsoft.com/office/drawing/2014/main" id="{FBD59BF0-9C7F-ED46-A7FB-B75089AE335A}"/>
              </a:ext>
            </a:extLst>
          </p:cNvPr>
          <p:cNvPicPr>
            <a:picLocks noChangeAspect="1"/>
          </p:cNvPicPr>
          <p:nvPr/>
        </p:nvPicPr>
        <p:blipFill>
          <a:blip r:embed="rId11"/>
          <a:stretch>
            <a:fillRect/>
          </a:stretch>
        </p:blipFill>
        <p:spPr>
          <a:xfrm>
            <a:off x="6629499" y="3654342"/>
            <a:ext cx="840045" cy="346220"/>
          </a:xfrm>
          <a:prstGeom prst="rect">
            <a:avLst/>
          </a:prstGeom>
        </p:spPr>
      </p:pic>
      <p:pic>
        <p:nvPicPr>
          <p:cNvPr id="28" name="Picture 27">
            <a:extLst>
              <a:ext uri="{FF2B5EF4-FFF2-40B4-BE49-F238E27FC236}">
                <a16:creationId xmlns:a16="http://schemas.microsoft.com/office/drawing/2014/main" id="{E7815F51-C6BE-BB40-9D79-5F6500FAE791}"/>
              </a:ext>
            </a:extLst>
          </p:cNvPr>
          <p:cNvPicPr>
            <a:picLocks noChangeAspect="1"/>
          </p:cNvPicPr>
          <p:nvPr/>
        </p:nvPicPr>
        <p:blipFill>
          <a:blip r:embed="rId12"/>
          <a:stretch>
            <a:fillRect/>
          </a:stretch>
        </p:blipFill>
        <p:spPr>
          <a:xfrm>
            <a:off x="3295211" y="4326371"/>
            <a:ext cx="891540" cy="278113"/>
          </a:xfrm>
          <a:prstGeom prst="rect">
            <a:avLst/>
          </a:prstGeom>
        </p:spPr>
      </p:pic>
      <p:pic>
        <p:nvPicPr>
          <p:cNvPr id="29" name="Picture 28">
            <a:extLst>
              <a:ext uri="{FF2B5EF4-FFF2-40B4-BE49-F238E27FC236}">
                <a16:creationId xmlns:a16="http://schemas.microsoft.com/office/drawing/2014/main" id="{EE76330E-F4E2-1A4D-8424-1D339DE15A71}"/>
              </a:ext>
            </a:extLst>
          </p:cNvPr>
          <p:cNvPicPr>
            <a:picLocks noChangeAspect="1"/>
          </p:cNvPicPr>
          <p:nvPr/>
        </p:nvPicPr>
        <p:blipFill>
          <a:blip r:embed="rId13"/>
          <a:stretch>
            <a:fillRect/>
          </a:stretch>
        </p:blipFill>
        <p:spPr>
          <a:xfrm>
            <a:off x="4621202" y="4381130"/>
            <a:ext cx="1165860" cy="166908"/>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79786" y="2712986"/>
            <a:ext cx="599441" cy="462726"/>
          </a:xfrm>
          <a:prstGeom prst="rect">
            <a:avLst/>
          </a:prstGeom>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37532" y="2826656"/>
            <a:ext cx="843534" cy="374904"/>
          </a:xfrm>
          <a:prstGeom prst="rect">
            <a:avLst/>
          </a:prstGeom>
        </p:spPr>
      </p:pic>
    </p:spTree>
    <p:extLst>
      <p:ext uri="{BB962C8B-B14F-4D97-AF65-F5344CB8AC3E}">
        <p14:creationId xmlns:p14="http://schemas.microsoft.com/office/powerpoint/2010/main" val="123823477"/>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84735" y="1990818"/>
            <a:ext cx="5830491" cy="2335914"/>
          </a:xfrm>
        </p:spPr>
        <p:txBody>
          <a:bodyPr>
            <a:noAutofit/>
          </a:bodyPr>
          <a:lstStyle/>
          <a:p>
            <a:pPr algn="ctr"/>
            <a:r>
              <a:rPr lang="en-US" sz="3300" b="0" dirty="0"/>
              <a:t>I. </a:t>
            </a:r>
            <a:r>
              <a:rPr lang="en-US" sz="3300" dirty="0"/>
              <a:t>IDN Activities</a:t>
            </a:r>
            <a:br>
              <a:rPr lang="en-US" sz="3300" dirty="0"/>
            </a:br>
            <a:r>
              <a:rPr lang="en-US" sz="3300" dirty="0"/>
              <a:t>(since WGISS-46)</a:t>
            </a:r>
            <a:r>
              <a:rPr lang="en-US" sz="3300" b="0" dirty="0"/>
              <a:t/>
            </a:r>
            <a:br>
              <a:rPr lang="en-US" sz="3300" b="0" dirty="0"/>
            </a:br>
            <a:r>
              <a:rPr lang="en-US" sz="3300" b="0" dirty="0"/>
              <a:t/>
            </a:r>
            <a:br>
              <a:rPr lang="en-US" sz="3300" b="0" dirty="0"/>
            </a:br>
            <a:r>
              <a:rPr lang="en-US" sz="3300" b="0" dirty="0"/>
              <a:t/>
            </a:r>
            <a:br>
              <a:rPr lang="en-US" sz="3300" b="0" dirty="0"/>
            </a:br>
            <a:endParaRPr lang="en-US" sz="3300" b="0" dirty="0"/>
          </a:p>
        </p:txBody>
      </p:sp>
    </p:spTree>
    <p:extLst>
      <p:ext uri="{BB962C8B-B14F-4D97-AF65-F5344CB8AC3E}">
        <p14:creationId xmlns:p14="http://schemas.microsoft.com/office/powerpoint/2010/main" val="370382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dirty="0">
                <a:solidFill>
                  <a:schemeClr val="bg1"/>
                </a:solidFill>
                <a:latin typeface="Arial" panose="020B0604020202020204" pitchFamily="34" charset="0"/>
                <a:cs typeface="Arial" panose="020B0604020202020204" pitchFamily="34" charset="0"/>
              </a:rPr>
              <a:t>Adding </a:t>
            </a:r>
            <a:r>
              <a:rPr lang="en-US" sz="2600" dirty="0" err="1">
                <a:solidFill>
                  <a:schemeClr val="bg1"/>
                </a:solidFill>
                <a:latin typeface="Arial" panose="020B0604020202020204" pitchFamily="34" charset="0"/>
                <a:cs typeface="Arial" panose="020B0604020202020204" pitchFamily="34" charset="0"/>
              </a:rPr>
              <a:t>FedEO</a:t>
            </a:r>
            <a:r>
              <a:rPr lang="en-US" sz="2600" dirty="0">
                <a:solidFill>
                  <a:schemeClr val="bg1"/>
                </a:solidFill>
                <a:latin typeface="Arial" panose="020B0604020202020204" pitchFamily="34" charset="0"/>
                <a:cs typeface="Arial" panose="020B0604020202020204" pitchFamily="34" charset="0"/>
              </a:rPr>
              <a:t> Platform/Instrument relations in KMS</a:t>
            </a: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4</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0315" y="852524"/>
            <a:ext cx="7979228"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450"/>
              </a:spcBef>
              <a:buClr>
                <a:schemeClr val="bg1"/>
              </a:buClr>
              <a:buFont typeface="Arial" panose="020B0604020202020204" pitchFamily="34" charset="0"/>
              <a:buChar char="•"/>
            </a:pPr>
            <a:r>
              <a:rPr lang="en-US" sz="1800" dirty="0">
                <a:solidFill>
                  <a:schemeClr val="bg1"/>
                </a:solidFill>
              </a:rPr>
              <a:t>The relationships show the linkage of Instruments to Platforms.</a:t>
            </a:r>
          </a:p>
          <a:p>
            <a:pPr marL="285750" indent="-285750">
              <a:spcBef>
                <a:spcPts val="450"/>
              </a:spcBef>
              <a:buClr>
                <a:schemeClr val="bg1"/>
              </a:buClr>
              <a:buFont typeface="Arial" panose="020B0604020202020204" pitchFamily="34" charset="0"/>
              <a:buChar char="•"/>
            </a:pPr>
            <a:r>
              <a:rPr lang="en-US" sz="1800" dirty="0">
                <a:solidFill>
                  <a:schemeClr val="bg1"/>
                </a:solidFill>
              </a:rPr>
              <a:t>Services (</a:t>
            </a:r>
            <a:r>
              <a:rPr lang="en-US" sz="1800" u="sng" dirty="0">
                <a:solidFill>
                  <a:schemeClr val="bg1"/>
                </a:solidFill>
              </a:rPr>
              <a:t>Web Services and APIs) used for task:</a:t>
            </a:r>
          </a:p>
          <a:p>
            <a:pPr marL="742950" lvl="1" indent="-285750">
              <a:spcBef>
                <a:spcPts val="450"/>
              </a:spcBef>
              <a:buClr>
                <a:schemeClr val="bg1"/>
              </a:buClr>
              <a:buFontTx/>
              <a:buChar char="-"/>
            </a:pPr>
            <a:r>
              <a:rPr lang="en-US" sz="1600" b="1" u="sng" dirty="0" err="1">
                <a:solidFill>
                  <a:schemeClr val="bg1"/>
                </a:solidFill>
              </a:rPr>
              <a:t>Skosmos</a:t>
            </a:r>
            <a:r>
              <a:rPr lang="en-US" sz="1600" b="1" u="sng" dirty="0">
                <a:solidFill>
                  <a:schemeClr val="bg1"/>
                </a:solidFill>
              </a:rPr>
              <a:t> (ESA Thesaurus):</a:t>
            </a:r>
            <a:r>
              <a:rPr lang="en-US" sz="1600" dirty="0">
                <a:solidFill>
                  <a:schemeClr val="bg1"/>
                </a:solidFill>
              </a:rPr>
              <a:t> is a web based open source ontology browser.</a:t>
            </a:r>
          </a:p>
          <a:p>
            <a:pPr marL="1200150" lvl="2" indent="-285750">
              <a:spcBef>
                <a:spcPts val="450"/>
              </a:spcBef>
              <a:buClr>
                <a:schemeClr val="bg1"/>
              </a:buClr>
              <a:buFont typeface="Arial" panose="020B0604020202020204" pitchFamily="34" charset="0"/>
              <a:buChar char="•"/>
            </a:pPr>
            <a:r>
              <a:rPr lang="en-US" sz="1400" dirty="0">
                <a:solidFill>
                  <a:schemeClr val="bg1"/>
                </a:solidFill>
              </a:rPr>
              <a:t>URL: </a:t>
            </a:r>
            <a:r>
              <a:rPr lang="en-US" sz="1400" dirty="0">
                <a:solidFill>
                  <a:schemeClr val="bg1"/>
                </a:solidFill>
                <a:hlinkClick r:id="rId2">
                  <a:extLst>
                    <a:ext uri="{A12FA001-AC4F-418D-AE19-62706E023703}">
                      <ahyp:hlinkClr xmlns:ahyp="http://schemas.microsoft.com/office/drawing/2018/hyperlinkcolor" xmlns="" val="tx"/>
                    </a:ext>
                  </a:extLst>
                </a:hlinkClick>
              </a:rPr>
              <a:t>http://fedeo.spacebel.be/thesaurus/en/</a:t>
            </a:r>
            <a:endParaRPr lang="en-US" sz="1400" dirty="0">
              <a:solidFill>
                <a:schemeClr val="bg1"/>
              </a:solidFill>
            </a:endParaRPr>
          </a:p>
          <a:p>
            <a:pPr marL="742950" lvl="1" indent="-285750">
              <a:spcBef>
                <a:spcPts val="450"/>
              </a:spcBef>
              <a:buClr>
                <a:schemeClr val="bg1"/>
              </a:buClr>
              <a:buFontTx/>
              <a:buChar char="-"/>
            </a:pPr>
            <a:r>
              <a:rPr lang="en-US" sz="1600" b="1" u="sng" dirty="0">
                <a:solidFill>
                  <a:schemeClr val="bg1"/>
                </a:solidFill>
              </a:rPr>
              <a:t>GCMD Keyword Manager (KMS):</a:t>
            </a:r>
            <a:r>
              <a:rPr lang="en-US" sz="1600" dirty="0">
                <a:solidFill>
                  <a:schemeClr val="bg1"/>
                </a:solidFill>
              </a:rPr>
              <a:t> is a web based management system for maintaining and registering Keywords (not available externally).</a:t>
            </a:r>
          </a:p>
          <a:p>
            <a:pPr marL="742950" lvl="1" indent="-285750">
              <a:spcBef>
                <a:spcPts val="450"/>
              </a:spcBef>
              <a:buClr>
                <a:schemeClr val="bg1"/>
              </a:buClr>
              <a:buFontTx/>
              <a:buChar char="-"/>
            </a:pPr>
            <a:r>
              <a:rPr lang="en-US" sz="1600" b="1" u="sng" dirty="0">
                <a:solidFill>
                  <a:schemeClr val="bg1"/>
                </a:solidFill>
              </a:rPr>
              <a:t>GCMD KMS API:</a:t>
            </a:r>
            <a:r>
              <a:rPr lang="en-US" sz="1600" dirty="0">
                <a:solidFill>
                  <a:schemeClr val="bg1"/>
                </a:solidFill>
              </a:rPr>
              <a:t> is a RESTful web service for maintaining keywords (science keywords, platforms, instruments, data centers, locations, projects, services, resolution, etc.) in the GCMD/IDN system.</a:t>
            </a:r>
          </a:p>
          <a:p>
            <a:pPr marL="1200150" lvl="2" indent="-285750">
              <a:spcBef>
                <a:spcPts val="450"/>
              </a:spcBef>
              <a:buClr>
                <a:schemeClr val="bg1"/>
              </a:buClr>
              <a:buFont typeface="Arial" panose="020B0604020202020204" pitchFamily="34" charset="0"/>
              <a:buChar char="•"/>
            </a:pPr>
            <a:r>
              <a:rPr lang="en-US" sz="1400" dirty="0">
                <a:solidFill>
                  <a:schemeClr val="bg1"/>
                </a:solidFill>
              </a:rPr>
              <a:t>Documentation URL: </a:t>
            </a:r>
            <a:r>
              <a:rPr lang="en-US" sz="1400" dirty="0">
                <a:solidFill>
                  <a:schemeClr val="bg1"/>
                </a:solidFill>
                <a:hlinkClick r:id="rId3">
                  <a:extLst>
                    <a:ext uri="{A12FA001-AC4F-418D-AE19-62706E023703}">
                      <ahyp:hlinkClr xmlns:ahyp="http://schemas.microsoft.com/office/drawing/2018/hyperlinkcolor" xmlns="" val="tx"/>
                    </a:ext>
                  </a:extLst>
                </a:hlinkClick>
              </a:rPr>
              <a:t>https://wiki.earthdata.nasa.gov/display/gcmdkey/Keyword+Management+Service+Application+Program+Interface</a:t>
            </a:r>
            <a:endParaRPr lang="en-US" sz="1400" dirty="0">
              <a:solidFill>
                <a:schemeClr val="bg1"/>
              </a:solidFill>
            </a:endParaRPr>
          </a:p>
          <a:p>
            <a:pPr lvl="2" indent="-171450">
              <a:spcBef>
                <a:spcPts val="450"/>
              </a:spcBef>
              <a:buClr>
                <a:schemeClr val="bg1"/>
              </a:buClr>
              <a:buFont typeface="Arial" panose="020B0604020202020204" pitchFamily="34" charset="0"/>
              <a:buChar char="•"/>
            </a:pPr>
            <a:endParaRPr lang="en-US" sz="1200" dirty="0">
              <a:solidFill>
                <a:schemeClr val="bg1"/>
              </a:solidFill>
            </a:endParaRPr>
          </a:p>
          <a:p>
            <a:pPr marL="666750" lvl="1" indent="-285750">
              <a:spcBef>
                <a:spcPts val="450"/>
              </a:spcBef>
              <a:buClr>
                <a:schemeClr val="bg1"/>
              </a:buClr>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201406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a:solidFill>
                  <a:schemeClr val="bg1"/>
                </a:solidFill>
                <a:latin typeface="Arial" panose="020B0604020202020204" pitchFamily="34" charset="0"/>
                <a:cs typeface="Arial" panose="020B0604020202020204" pitchFamily="34" charset="0"/>
              </a:rPr>
              <a:t>FedEO</a:t>
            </a:r>
            <a:r>
              <a:rPr lang="en-US" sz="2800" dirty="0">
                <a:solidFill>
                  <a:schemeClr val="bg1"/>
                </a:solidFill>
                <a:latin typeface="Arial" panose="020B0604020202020204" pitchFamily="34" charset="0"/>
                <a:cs typeface="Arial" panose="020B0604020202020204" pitchFamily="34" charset="0"/>
              </a:rPr>
              <a:t> Platform/Instrument relations in KMS</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5</a:t>
            </a:fld>
            <a:endParaRPr lang="en-US"/>
          </a:p>
        </p:txBody>
      </p:sp>
      <p:pic>
        <p:nvPicPr>
          <p:cNvPr id="10" name="Picture 9">
            <a:extLst>
              <a:ext uri="{FF2B5EF4-FFF2-40B4-BE49-F238E27FC236}">
                <a16:creationId xmlns:a16="http://schemas.microsoft.com/office/drawing/2014/main" id="{8E61A6FE-F420-8743-BA53-5A743537FA04}"/>
              </a:ext>
            </a:extLst>
          </p:cNvPr>
          <p:cNvPicPr>
            <a:picLocks noChangeAspect="1"/>
          </p:cNvPicPr>
          <p:nvPr/>
        </p:nvPicPr>
        <p:blipFill>
          <a:blip r:embed="rId2"/>
          <a:stretch>
            <a:fillRect/>
          </a:stretch>
        </p:blipFill>
        <p:spPr>
          <a:xfrm>
            <a:off x="2110936" y="877368"/>
            <a:ext cx="5031867" cy="3867912"/>
          </a:xfrm>
          <a:prstGeom prst="rect">
            <a:avLst/>
          </a:prstGeom>
        </p:spPr>
      </p:pic>
      <p:sp>
        <p:nvSpPr>
          <p:cNvPr id="11" name="TextBox 10">
            <a:extLst>
              <a:ext uri="{FF2B5EF4-FFF2-40B4-BE49-F238E27FC236}">
                <a16:creationId xmlns:a16="http://schemas.microsoft.com/office/drawing/2014/main" id="{5C340C51-9BD8-AB4F-A9FC-3BEE4E9185FB}"/>
              </a:ext>
            </a:extLst>
          </p:cNvPr>
          <p:cNvSpPr txBox="1"/>
          <p:nvPr/>
        </p:nvSpPr>
        <p:spPr>
          <a:xfrm>
            <a:off x="2013012" y="4790529"/>
            <a:ext cx="5227713" cy="584775"/>
          </a:xfrm>
          <a:prstGeom prst="rect">
            <a:avLst/>
          </a:prstGeom>
          <a:noFill/>
        </p:spPr>
        <p:txBody>
          <a:bodyPr wrap="none" rtlCol="0">
            <a:spAutoFit/>
          </a:bodyPr>
          <a:lstStyle/>
          <a:p>
            <a:r>
              <a:rPr lang="en-US" sz="1600" dirty="0">
                <a:solidFill>
                  <a:schemeClr val="bg1"/>
                </a:solidFill>
              </a:rPr>
              <a:t>ESA Thesaurus: </a:t>
            </a:r>
            <a:r>
              <a:rPr lang="en-US" sz="1600" dirty="0">
                <a:hlinkClick r:id="rId3"/>
              </a:rPr>
              <a:t>http://fedeo.spacebel.be/thesaurus/en/</a:t>
            </a:r>
            <a:endParaRPr lang="en-US" sz="1600" dirty="0">
              <a:solidFill>
                <a:schemeClr val="tx1"/>
              </a:solidFill>
            </a:endParaRPr>
          </a:p>
          <a:p>
            <a:endParaRPr lang="en-US" sz="1600" dirty="0"/>
          </a:p>
        </p:txBody>
      </p:sp>
    </p:spTree>
    <p:extLst>
      <p:ext uri="{BB962C8B-B14F-4D97-AF65-F5344CB8AC3E}">
        <p14:creationId xmlns:p14="http://schemas.microsoft.com/office/powerpoint/2010/main" val="11635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7876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a:solidFill>
                  <a:schemeClr val="bg1"/>
                </a:solidFill>
                <a:latin typeface="Arial" panose="020B0604020202020204" pitchFamily="34" charset="0"/>
                <a:cs typeface="Arial" panose="020B0604020202020204" pitchFamily="34" charset="0"/>
              </a:rPr>
              <a:t>FedEO</a:t>
            </a:r>
            <a:r>
              <a:rPr lang="en-US" sz="2800" dirty="0">
                <a:solidFill>
                  <a:schemeClr val="bg1"/>
                </a:solidFill>
                <a:latin typeface="Arial" panose="020B0604020202020204" pitchFamily="34" charset="0"/>
                <a:cs typeface="Arial" panose="020B0604020202020204" pitchFamily="34" charset="0"/>
              </a:rPr>
              <a:t> Platform/Instrument relations in KMS</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6</a:t>
            </a:fld>
            <a:endParaRPr lang="en-US"/>
          </a:p>
        </p:txBody>
      </p:sp>
      <p:pic>
        <p:nvPicPr>
          <p:cNvPr id="12" name="Picture 11">
            <a:extLst>
              <a:ext uri="{FF2B5EF4-FFF2-40B4-BE49-F238E27FC236}">
                <a16:creationId xmlns:a16="http://schemas.microsoft.com/office/drawing/2014/main" id="{C82C7823-A443-724F-B900-23A64DFFBA80}"/>
              </a:ext>
            </a:extLst>
          </p:cNvPr>
          <p:cNvPicPr>
            <a:picLocks noChangeAspect="1"/>
          </p:cNvPicPr>
          <p:nvPr/>
        </p:nvPicPr>
        <p:blipFill rotWithShape="1">
          <a:blip r:embed="rId2"/>
          <a:srcRect t="11187"/>
          <a:stretch/>
        </p:blipFill>
        <p:spPr>
          <a:xfrm>
            <a:off x="68581" y="819631"/>
            <a:ext cx="8989695" cy="4299087"/>
          </a:xfrm>
          <a:prstGeom prst="rect">
            <a:avLst/>
          </a:prstGeom>
        </p:spPr>
      </p:pic>
    </p:spTree>
    <p:extLst>
      <p:ext uri="{BB962C8B-B14F-4D97-AF65-F5344CB8AC3E}">
        <p14:creationId xmlns:p14="http://schemas.microsoft.com/office/powerpoint/2010/main" val="102282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6733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dirty="0">
                <a:solidFill>
                  <a:schemeClr val="bg1"/>
                </a:solidFill>
                <a:latin typeface="Arial" panose="020B0604020202020204" pitchFamily="34" charset="0"/>
                <a:cs typeface="Arial" panose="020B0604020202020204" pitchFamily="34" charset="0"/>
              </a:rPr>
              <a:t>Platform/Instrument relation using KMS API (JSON)</a:t>
            </a: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7</a:t>
            </a:fld>
            <a:endParaRPr lang="en-US"/>
          </a:p>
        </p:txBody>
      </p:sp>
      <p:pic>
        <p:nvPicPr>
          <p:cNvPr id="6" name="Picture 5">
            <a:extLst>
              <a:ext uri="{FF2B5EF4-FFF2-40B4-BE49-F238E27FC236}">
                <a16:creationId xmlns:a16="http://schemas.microsoft.com/office/drawing/2014/main" id="{2004625D-3F5F-B042-B5D3-DF0186EB2830}"/>
              </a:ext>
            </a:extLst>
          </p:cNvPr>
          <p:cNvPicPr>
            <a:picLocks noChangeAspect="1"/>
          </p:cNvPicPr>
          <p:nvPr/>
        </p:nvPicPr>
        <p:blipFill rotWithShape="1">
          <a:blip r:embed="rId2"/>
          <a:srcRect t="5699" r="13048"/>
          <a:stretch/>
        </p:blipFill>
        <p:spPr>
          <a:xfrm>
            <a:off x="1831483" y="841601"/>
            <a:ext cx="5242729" cy="3825686"/>
          </a:xfrm>
          <a:prstGeom prst="rect">
            <a:avLst/>
          </a:prstGeom>
          <a:ln>
            <a:solidFill>
              <a:schemeClr val="accent1"/>
            </a:solidFill>
          </a:ln>
        </p:spPr>
      </p:pic>
      <p:sp>
        <p:nvSpPr>
          <p:cNvPr id="8" name="Content Placeholder 1">
            <a:extLst>
              <a:ext uri="{FF2B5EF4-FFF2-40B4-BE49-F238E27FC236}">
                <a16:creationId xmlns:a16="http://schemas.microsoft.com/office/drawing/2014/main" id="{5B606CDB-1153-264F-A61D-4F991F13481D}"/>
              </a:ext>
            </a:extLst>
          </p:cNvPr>
          <p:cNvSpPr txBox="1">
            <a:spLocks/>
          </p:cNvSpPr>
          <p:nvPr/>
        </p:nvSpPr>
        <p:spPr>
          <a:xfrm>
            <a:off x="-126637" y="4705465"/>
            <a:ext cx="8898316" cy="876069"/>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0" lvl="1" algn="just">
              <a:spcBef>
                <a:spcPts val="600"/>
              </a:spcBef>
            </a:pPr>
            <a:r>
              <a:rPr lang="en-US" dirty="0">
                <a:hlinkClick r:id="rId3"/>
              </a:rPr>
              <a:t>https://gcmdservices.gsfc.nasa.gov/kms/concept/c7279e54-f7c1-4ee7-a957-719d6021a3f6?format=json</a:t>
            </a:r>
            <a:endParaRPr lang="en-US" dirty="0"/>
          </a:p>
        </p:txBody>
      </p:sp>
    </p:spTree>
    <p:extLst>
      <p:ext uri="{BB962C8B-B14F-4D97-AF65-F5344CB8AC3E}">
        <p14:creationId xmlns:p14="http://schemas.microsoft.com/office/powerpoint/2010/main" val="328056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6733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dirty="0">
                <a:solidFill>
                  <a:schemeClr val="bg1"/>
                </a:solidFill>
                <a:latin typeface="Arial" panose="020B0604020202020204" pitchFamily="34" charset="0"/>
                <a:cs typeface="Arial" panose="020B0604020202020204" pitchFamily="34" charset="0"/>
              </a:rPr>
              <a:t>Ingest of NOAA_NCEI (NOAA </a:t>
            </a:r>
            <a:r>
              <a:rPr lang="en-US" sz="2600" dirty="0" err="1">
                <a:solidFill>
                  <a:schemeClr val="bg1"/>
                </a:solidFill>
                <a:latin typeface="Arial" panose="020B0604020202020204" pitchFamily="34" charset="0"/>
                <a:cs typeface="Arial" panose="020B0604020202020204" pitchFamily="34" charset="0"/>
              </a:rPr>
              <a:t>OneStop</a:t>
            </a:r>
            <a:r>
              <a:rPr lang="en-US" sz="2600" dirty="0">
                <a:solidFill>
                  <a:schemeClr val="bg1"/>
                </a:solidFill>
                <a:latin typeface="Arial" panose="020B0604020202020204" pitchFamily="34" charset="0"/>
                <a:cs typeface="Arial" panose="020B0604020202020204" pitchFamily="34" charset="0"/>
              </a:rPr>
              <a:t>) Native ISO</a:t>
            </a: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8</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0315" y="852524"/>
            <a:ext cx="7979228" cy="378678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chemeClr val="bg1"/>
              </a:buClr>
              <a:buFont typeface="Arial" panose="020B0604020202020204" pitchFamily="34" charset="0"/>
              <a:buChar char="•"/>
            </a:pPr>
            <a:r>
              <a:rPr lang="en-US" sz="1800" dirty="0">
                <a:solidFill>
                  <a:schemeClr val="bg1"/>
                </a:solidFill>
              </a:rPr>
              <a:t>IDN preformed a comparison between NASA MEND’s ISO metadata and NOAA </a:t>
            </a:r>
            <a:r>
              <a:rPr lang="en-US" sz="1800" dirty="0" err="1">
                <a:solidFill>
                  <a:schemeClr val="bg1"/>
                </a:solidFill>
              </a:rPr>
              <a:t>OneStop</a:t>
            </a:r>
            <a:r>
              <a:rPr lang="en-US" sz="1800" dirty="0">
                <a:solidFill>
                  <a:schemeClr val="bg1"/>
                </a:solidFill>
              </a:rPr>
              <a:t> ISO metadata.</a:t>
            </a:r>
          </a:p>
          <a:p>
            <a:pPr marL="285750" indent="-285750">
              <a:spcBef>
                <a:spcPts val="600"/>
              </a:spcBef>
              <a:buClr>
                <a:schemeClr val="bg1"/>
              </a:buClr>
              <a:buFont typeface="Arial" panose="020B0604020202020204" pitchFamily="34" charset="0"/>
              <a:buChar char="•"/>
            </a:pPr>
            <a:r>
              <a:rPr lang="en-US" sz="1800" dirty="0">
                <a:solidFill>
                  <a:schemeClr val="bg1"/>
                </a:solidFill>
              </a:rPr>
              <a:t>4 issues were discovered that prevented the NOAA </a:t>
            </a:r>
            <a:r>
              <a:rPr lang="en-US" sz="1800" dirty="0" err="1">
                <a:solidFill>
                  <a:schemeClr val="bg1"/>
                </a:solidFill>
              </a:rPr>
              <a:t>OneStop’s</a:t>
            </a:r>
            <a:r>
              <a:rPr lang="en-US" sz="1800" dirty="0">
                <a:solidFill>
                  <a:schemeClr val="bg1"/>
                </a:solidFill>
              </a:rPr>
              <a:t> ISO from ingesting directly into the CMR for the IDN.</a:t>
            </a:r>
          </a:p>
          <a:p>
            <a:pPr marL="285750" indent="-285750">
              <a:spcBef>
                <a:spcPts val="600"/>
              </a:spcBef>
              <a:buClr>
                <a:schemeClr val="bg1"/>
              </a:buClr>
              <a:buFont typeface="Arial" panose="020B0604020202020204" pitchFamily="34" charset="0"/>
              <a:buChar char="•"/>
            </a:pPr>
            <a:r>
              <a:rPr lang="en-US" sz="1800" dirty="0">
                <a:solidFill>
                  <a:schemeClr val="bg1"/>
                </a:solidFill>
              </a:rPr>
              <a:t>NOAA, NASA CMR, and IDN worked together to revolve these issues.</a:t>
            </a:r>
          </a:p>
          <a:p>
            <a:pPr marL="285750" indent="-285750">
              <a:spcBef>
                <a:spcPts val="600"/>
              </a:spcBef>
              <a:buClr>
                <a:schemeClr val="bg1"/>
              </a:buClr>
              <a:buFont typeface="Arial" panose="020B0604020202020204" pitchFamily="34" charset="0"/>
              <a:buChar char="•"/>
            </a:pPr>
            <a:r>
              <a:rPr lang="en-US" sz="1800" dirty="0">
                <a:solidFill>
                  <a:schemeClr val="bg1"/>
                </a:solidFill>
              </a:rPr>
              <a:t>Presently, 70 NOAA_NCEI GHRSST ISO have been ingested into the CMR for the IDN.</a:t>
            </a:r>
            <a:endParaRPr lang="en-US" sz="1200" dirty="0">
              <a:solidFill>
                <a:schemeClr val="bg1"/>
              </a:solidFill>
            </a:endParaRPr>
          </a:p>
          <a:p>
            <a:pPr marL="666750" lvl="1" indent="-285750">
              <a:spcBef>
                <a:spcPts val="450"/>
              </a:spcBef>
              <a:buClr>
                <a:schemeClr val="bg1"/>
              </a:buClr>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196574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3BABA6E-E0C9-FA47-9645-2EF4A3430851}"/>
              </a:ext>
            </a:extLst>
          </p:cNvPr>
          <p:cNvSpPr txBox="1">
            <a:spLocks/>
          </p:cNvSpPr>
          <p:nvPr/>
        </p:nvSpPr>
        <p:spPr>
          <a:xfrm>
            <a:off x="863343" y="133044"/>
            <a:ext cx="7805058" cy="6570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rial" panose="020B0604020202020204" pitchFamily="34" charset="0"/>
                <a:cs typeface="Arial" panose="020B0604020202020204" pitchFamily="34" charset="0"/>
              </a:rPr>
              <a:t>New JAXA GCOM-C collection records </a:t>
            </a:r>
            <a:endParaRPr lang="en-US" sz="26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B275BA0-C210-AD44-BC85-80C5BF7D88EA}"/>
              </a:ext>
            </a:extLst>
          </p:cNvPr>
          <p:cNvSpPr>
            <a:spLocks noGrp="1"/>
          </p:cNvSpPr>
          <p:nvPr>
            <p:ph type="sldNum" sz="quarter" idx="12"/>
          </p:nvPr>
        </p:nvSpPr>
        <p:spPr/>
        <p:txBody>
          <a:bodyPr/>
          <a:lstStyle/>
          <a:p>
            <a:fld id="{C2CF00C1-C035-3244-BDFF-F5FFDE2ED7DD}" type="slidenum">
              <a:rPr lang="en-US" smtClean="0"/>
              <a:t>9</a:t>
            </a:fld>
            <a:endParaRPr lang="en-US"/>
          </a:p>
        </p:txBody>
      </p:sp>
      <p:sp>
        <p:nvSpPr>
          <p:cNvPr id="6" name="Content Placeholder 1">
            <a:extLst>
              <a:ext uri="{FF2B5EF4-FFF2-40B4-BE49-F238E27FC236}">
                <a16:creationId xmlns:a16="http://schemas.microsoft.com/office/drawing/2014/main" id="{81CD59B3-6D4A-5641-8A77-D7E3DC40BADA}"/>
              </a:ext>
            </a:extLst>
          </p:cNvPr>
          <p:cNvSpPr txBox="1">
            <a:spLocks/>
          </p:cNvSpPr>
          <p:nvPr/>
        </p:nvSpPr>
        <p:spPr>
          <a:xfrm>
            <a:off x="580315" y="788670"/>
            <a:ext cx="7979228" cy="2753357"/>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buClr>
                <a:schemeClr val="bg1"/>
              </a:buClr>
              <a:buFont typeface="Arial" panose="020B0604020202020204" pitchFamily="34" charset="0"/>
              <a:buChar char="•"/>
            </a:pPr>
            <a:r>
              <a:rPr lang="en-US" sz="1800" dirty="0">
                <a:solidFill>
                  <a:schemeClr val="bg1"/>
                </a:solidFill>
              </a:rPr>
              <a:t>149 JAXA GCOM-C collection records have been ingested for discovery in the IDN (CMR)</a:t>
            </a:r>
          </a:p>
          <a:p>
            <a:pPr marL="342900" indent="-342900">
              <a:spcBef>
                <a:spcPts val="600"/>
              </a:spcBef>
              <a:buClr>
                <a:schemeClr val="bg1"/>
              </a:buClr>
              <a:buFont typeface="Arial" panose="020B0604020202020204" pitchFamily="34" charset="0"/>
              <a:buChar char="•"/>
            </a:pPr>
            <a:r>
              <a:rPr lang="en-US" sz="1800" dirty="0">
                <a:solidFill>
                  <a:schemeClr val="bg1"/>
                </a:solidFill>
              </a:rPr>
              <a:t>CEOS WGISS “Discovery and Access” page has information on GCOM-C products:</a:t>
            </a:r>
          </a:p>
          <a:p>
            <a:pPr marL="800100" lvl="1" indent="-342900">
              <a:spcBef>
                <a:spcPts val="600"/>
              </a:spcBef>
              <a:buClr>
                <a:schemeClr val="bg1"/>
              </a:buClr>
              <a:buFont typeface="Helvetica" pitchFamily="2" charset="0"/>
              <a:buChar char="−"/>
            </a:pPr>
            <a:r>
              <a:rPr lang="en-US" sz="1600" dirty="0">
                <a:hlinkClick r:id="rId2"/>
              </a:rPr>
              <a:t>http://ceos.org/ourwork/workinggroups/wgiss/access/</a:t>
            </a:r>
            <a:endParaRPr lang="en-US" sz="1600" dirty="0"/>
          </a:p>
          <a:p>
            <a:pPr marL="342900" indent="-342900">
              <a:spcBef>
                <a:spcPts val="600"/>
              </a:spcBef>
              <a:buClr>
                <a:schemeClr val="bg1"/>
              </a:buClr>
              <a:buFont typeface="Arial" panose="020B0604020202020204" pitchFamily="34" charset="0"/>
              <a:buChar char="•"/>
            </a:pPr>
            <a:r>
              <a:rPr lang="en-US" sz="1800" dirty="0">
                <a:solidFill>
                  <a:schemeClr val="bg1"/>
                </a:solidFill>
              </a:rPr>
              <a:t>IDN access to collection metadata:</a:t>
            </a:r>
            <a:endParaRPr lang="en-US" sz="1800" dirty="0">
              <a:solidFill>
                <a:schemeClr val="bg1"/>
              </a:solidFill>
              <a:hlinkClick r:id="rId3">
                <a:extLst>
                  <a:ext uri="{A12FA001-AC4F-418D-AE19-62706E023703}">
                    <ahyp:hlinkClr xmlns:ahyp="http://schemas.microsoft.com/office/drawing/2018/hyperlinkcolor" xmlns="" val="tx"/>
                  </a:ext>
                </a:extLst>
              </a:hlinkClick>
            </a:endParaRPr>
          </a:p>
          <a:p>
            <a:pPr marL="800100" lvl="1" indent="-342900">
              <a:spcBef>
                <a:spcPts val="600"/>
              </a:spcBef>
              <a:buClr>
                <a:schemeClr val="bg1"/>
              </a:buClr>
              <a:buFont typeface="Helvetica" pitchFamily="2" charset="0"/>
              <a:buChar char="−"/>
            </a:pPr>
            <a:r>
              <a:rPr lang="en-US" sz="1600" dirty="0">
                <a:hlinkClick r:id="rId3"/>
              </a:rPr>
              <a:t>https://idn.ceos.org/search/Titles.do?subset=idn&amp;json={"condition":{"and":[{"keyword":"*"},{"project":"GCOM-C"}]}}</a:t>
            </a:r>
            <a:endParaRPr lang="en-US" sz="1600" dirty="0"/>
          </a:p>
        </p:txBody>
      </p:sp>
      <p:pic>
        <p:nvPicPr>
          <p:cNvPr id="7" name="Picture 6">
            <a:extLst>
              <a:ext uri="{FF2B5EF4-FFF2-40B4-BE49-F238E27FC236}">
                <a16:creationId xmlns:a16="http://schemas.microsoft.com/office/drawing/2014/main" id="{999233F4-30C0-DD49-8C9D-6178516E2087}"/>
              </a:ext>
            </a:extLst>
          </p:cNvPr>
          <p:cNvPicPr>
            <a:picLocks noChangeAspect="1"/>
          </p:cNvPicPr>
          <p:nvPr/>
        </p:nvPicPr>
        <p:blipFill rotWithShape="1">
          <a:blip r:embed="rId4"/>
          <a:srcRect t="17035" b="7060"/>
          <a:stretch/>
        </p:blipFill>
        <p:spPr>
          <a:xfrm>
            <a:off x="202852" y="3524726"/>
            <a:ext cx="3632200" cy="1605049"/>
          </a:xfrm>
          <a:prstGeom prst="rect">
            <a:avLst/>
          </a:prstGeom>
        </p:spPr>
      </p:pic>
      <p:sp>
        <p:nvSpPr>
          <p:cNvPr id="8" name="TextBox 7">
            <a:extLst>
              <a:ext uri="{FF2B5EF4-FFF2-40B4-BE49-F238E27FC236}">
                <a16:creationId xmlns:a16="http://schemas.microsoft.com/office/drawing/2014/main" id="{DE156288-4FBE-4747-8211-954A1B604C16}"/>
              </a:ext>
            </a:extLst>
          </p:cNvPr>
          <p:cNvSpPr txBox="1"/>
          <p:nvPr/>
        </p:nvSpPr>
        <p:spPr>
          <a:xfrm>
            <a:off x="3962705" y="3991331"/>
            <a:ext cx="5089855" cy="584775"/>
          </a:xfrm>
          <a:prstGeom prst="rect">
            <a:avLst/>
          </a:prstGeom>
          <a:noFill/>
        </p:spPr>
        <p:txBody>
          <a:bodyPr wrap="none" rtlCol="0">
            <a:spAutoFit/>
          </a:bodyPr>
          <a:lstStyle/>
          <a:p>
            <a:r>
              <a:rPr lang="en-US" sz="1600" dirty="0">
                <a:solidFill>
                  <a:schemeClr val="bg1"/>
                </a:solidFill>
              </a:rPr>
              <a:t>Keyword Viewer:</a:t>
            </a:r>
          </a:p>
          <a:p>
            <a:r>
              <a:rPr lang="en-US" sz="1600" dirty="0">
                <a:hlinkClick r:id="rId5"/>
              </a:rPr>
              <a:t>https://gcmd.nasa.gov/search/Keywords.do#keywords</a:t>
            </a:r>
            <a:endParaRPr lang="en-US" sz="1600" dirty="0"/>
          </a:p>
        </p:txBody>
      </p:sp>
    </p:spTree>
    <p:extLst>
      <p:ext uri="{BB962C8B-B14F-4D97-AF65-F5344CB8AC3E}">
        <p14:creationId xmlns:p14="http://schemas.microsoft.com/office/powerpoint/2010/main" val="19745928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NASA_One" id="{4866F4A5-16FF-C74E-B4C4-7A1EF43703DC}" vid="{F3E0077D-C89D-5642-AD56-55DED5FD6744}"/>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NASA_One" id="{4866F4A5-16FF-C74E-B4C4-7A1EF43703DC}" vid="{952A0154-8618-0245-BD67-EB68C0D4E94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1477</Words>
  <Application>Microsoft Office PowerPoint</Application>
  <PresentationFormat>On-screen Show (16:9)</PresentationFormat>
  <Paragraphs>254</Paragraphs>
  <Slides>28</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Helvetica</vt:lpstr>
      <vt:lpstr>Avenir</vt:lpstr>
      <vt:lpstr>Helvetica Neue</vt:lpstr>
      <vt:lpstr>Source Sans Pro</vt:lpstr>
      <vt:lpstr>Times New Roman</vt:lpstr>
      <vt:lpstr>Avenir Book</vt:lpstr>
      <vt:lpstr>PingFang SC Regular</vt:lpstr>
      <vt:lpstr>Verdana</vt:lpstr>
      <vt:lpstr>Simple Light</vt:lpstr>
      <vt:lpstr>Simple Light</vt:lpstr>
      <vt:lpstr>IDN Update</vt:lpstr>
      <vt:lpstr>Outline</vt:lpstr>
      <vt:lpstr>I. IDN Activities (since WGISS-46)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Registration of services for the IDN  </vt:lpstr>
      <vt:lpstr>PowerPoint Presentation</vt:lpstr>
      <vt:lpstr>PowerPoint Presentation</vt:lpstr>
      <vt:lpstr>PowerPoint Presentation</vt:lpstr>
      <vt:lpstr>PowerPoint Presentation</vt:lpstr>
      <vt:lpstr>III. Setting up CEOS 2-Step OpenSearch in the IDN (CMR)    </vt:lpstr>
      <vt:lpstr>PowerPoint Presentation</vt:lpstr>
      <vt:lpstr>PowerPoint Presentation</vt:lpstr>
      <vt:lpstr>PowerPoint Presentation</vt:lpstr>
      <vt:lpstr>PowerPoint Presentation</vt:lpstr>
      <vt:lpstr>IV. Update on efforts to provide consistent Quality Assurance (QA) Rule messaging.     </vt:lpstr>
      <vt:lpstr>PowerPoint Presentation</vt:lpstr>
      <vt:lpstr>PowerPoint Presentation</vt:lpstr>
      <vt:lpstr>Background Information   </vt:lpstr>
      <vt:lpstr>Example: CERES EBAF Edition 4.0 TOA Cloud Effective Temperature Daynight Monthly.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IDN Update</dc:title>
  <dc:subject/>
  <dc:creator>Anne Kennerley</dc:creator>
  <cp:keywords/>
  <dc:description/>
  <cp:lastModifiedBy>Anne Kennerley</cp:lastModifiedBy>
  <cp:revision>38</cp:revision>
  <dcterms:modified xsi:type="dcterms:W3CDTF">2019-04-30T01:14:07Z</dcterms:modified>
  <cp:category/>
</cp:coreProperties>
</file>