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sldIdLst>
    <p:sldId id="257" r:id="rId3"/>
    <p:sldId id="283" r:id="rId4"/>
    <p:sldId id="265" r:id="rId5"/>
    <p:sldId id="272" r:id="rId6"/>
    <p:sldId id="388" r:id="rId7"/>
    <p:sldId id="379" r:id="rId8"/>
    <p:sldId id="380" r:id="rId9"/>
    <p:sldId id="384" r:id="rId10"/>
    <p:sldId id="271" r:id="rId11"/>
    <p:sldId id="259" r:id="rId12"/>
    <p:sldId id="389" r:id="rId13"/>
    <p:sldId id="261" r:id="rId14"/>
    <p:sldId id="368" r:id="rId15"/>
    <p:sldId id="369" r:id="rId16"/>
    <p:sldId id="292" r:id="rId17"/>
    <p:sldId id="364" r:id="rId18"/>
    <p:sldId id="365" r:id="rId19"/>
    <p:sldId id="366" r:id="rId20"/>
    <p:sldId id="387" r:id="rId21"/>
    <p:sldId id="263" r:id="rId22"/>
    <p:sldId id="361" r:id="rId23"/>
    <p:sldId id="372" r:id="rId24"/>
    <p:sldId id="374" r:id="rId25"/>
    <p:sldId id="375" r:id="rId26"/>
    <p:sldId id="376" r:id="rId27"/>
    <p:sldId id="392" r:id="rId28"/>
    <p:sldId id="2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varScale="1">
        <p:scale>
          <a:sx n="69" d="100"/>
          <a:sy n="69" d="100"/>
        </p:scale>
        <p:origin x="6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9EEC2-247F-4211-931B-91CCFC47A434}" type="datetimeFigureOut">
              <a:rPr lang="en-GB" smtClean="0"/>
              <a:t>30/04/2019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85374-9464-4B9F-AA09-97B87A819B1B}" type="slidenum">
              <a:rPr lang="en-GB" smtClean="0"/>
              <a:t>‹#›</a:t>
            </a:fld>
            <a:endParaRPr lang="en-GB"/>
          </a:p>
        </p:txBody>
      </p:sp>
    </p:spTree>
    <p:extLst>
      <p:ext uri="{BB962C8B-B14F-4D97-AF65-F5344CB8AC3E}">
        <p14:creationId xmlns:p14="http://schemas.microsoft.com/office/powerpoint/2010/main" val="2860981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a:t>
            </a:r>
            <a:r>
              <a:rPr lang="en-GB" baseline="0" dirty="0"/>
              <a:t> of 11</a:t>
            </a:r>
          </a:p>
          <a:p>
            <a:endParaRPr lang="en-GB" dirty="0"/>
          </a:p>
          <a:p>
            <a:r>
              <a:rPr lang="en-GB" baseline="0" dirty="0"/>
              <a:t>Togethe</a:t>
            </a:r>
            <a:r>
              <a:rPr lang="en-GB" dirty="0"/>
              <a:t>r we form a network of world leading technology and innovation centres</a:t>
            </a:r>
            <a:endParaRPr lang="en-GB" baseline="0" dirty="0"/>
          </a:p>
          <a:p>
            <a:endParaRPr lang="en-GB" baseline="0" dirty="0"/>
          </a:p>
          <a:p>
            <a:r>
              <a:rPr lang="en-GB" baseline="0" dirty="0"/>
              <a:t>Drive UK economic growth through the use of downstream satellite data applications</a:t>
            </a:r>
          </a:p>
          <a:p>
            <a:endParaRPr lang="en-GB" baseline="0" dirty="0"/>
          </a:p>
          <a:p>
            <a:r>
              <a:rPr lang="en-GB" baseline="0" dirty="0"/>
              <a:t>Today – I wish to give a very quick overview of our cloud computing facility – CEMS and our Sentinel data discovery portal – SEDAS</a:t>
            </a:r>
          </a:p>
          <a:p>
            <a:endParaRPr lang="en-GB" dirty="0"/>
          </a:p>
          <a:p>
            <a:r>
              <a:rPr lang="en-GB" baseline="0" dirty="0"/>
              <a:t>My colleague Alan will then show a live demonstration of CEMS</a:t>
            </a:r>
          </a:p>
          <a:p>
            <a:endParaRPr lang="en-GB" baseline="0" dirty="0"/>
          </a:p>
          <a:p>
            <a:r>
              <a:rPr lang="en-GB" baseline="0" dirty="0"/>
              <a:t>These facilities are both live and production ready.</a:t>
            </a:r>
          </a:p>
          <a:p>
            <a:endParaRPr lang="en-GB" baseline="0" dirty="0"/>
          </a:p>
          <a:p>
            <a:r>
              <a:rPr lang="en-GB" baseline="0" dirty="0"/>
              <a:t>They are also being used within projects and by SMEs to help solve real world problems such as Marine pollution, illegal logging, illegal fishing and flood risk and as well as in market sectors such as mining and agriculture</a:t>
            </a:r>
          </a:p>
          <a:p>
            <a:endParaRPr lang="en-GB" baseline="0" dirty="0"/>
          </a:p>
          <a:p>
            <a:endParaRPr lang="en-GB" baseline="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ED598-EB73-4AEC-A02A-9B83C25C3C0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557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 concept from ISIC</a:t>
            </a:r>
            <a:r>
              <a:rPr lang="en-GB" baseline="0" dirty="0"/>
              <a:t> aligns well with the Catapults goals</a:t>
            </a:r>
            <a:endParaRPr lang="en-GB" dirty="0"/>
          </a:p>
          <a:p>
            <a:r>
              <a:rPr lang="en-GB" dirty="0"/>
              <a:t>Data</a:t>
            </a:r>
            <a:r>
              <a:rPr lang="en-GB" baseline="0" dirty="0"/>
              <a:t> hub hosted and shared across two facilities/sites</a:t>
            </a:r>
          </a:p>
          <a:p>
            <a:r>
              <a:rPr lang="en-GB" baseline="0" dirty="0"/>
              <a:t>Each area would also host some compute resources to process the data which </a:t>
            </a:r>
            <a:r>
              <a:rPr lang="en-GB" baseline="0" dirty="0" err="1"/>
              <a:t>inturn</a:t>
            </a:r>
            <a:r>
              <a:rPr lang="en-GB" baseline="0" dirty="0"/>
              <a:t> would drive innovation and ultimately growth of the economy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7AF0-764A-4B73-9B76-3E61007F9F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172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4 Bn </a:t>
            </a:r>
            <a:r>
              <a:rPr lang="en-GB" err="1"/>
              <a:t>Ringits</a:t>
            </a:r>
            <a:r>
              <a:rPr lang="en-GB" baseline="0"/>
              <a:t> cost annually. (£800M)     </a:t>
            </a:r>
            <a:r>
              <a:rPr lang="en-GB"/>
              <a:t>Aiming for 10% reduction in annual cost of flood events (RM 400M)</a:t>
            </a:r>
          </a:p>
          <a:p>
            <a:r>
              <a:rPr lang="en-GB"/>
              <a:t>Increased</a:t>
            </a:r>
            <a:r>
              <a:rPr lang="en-GB" baseline="0"/>
              <a:t> economic growth – benefits up to 127M USD</a:t>
            </a:r>
          </a:p>
          <a:p>
            <a:endParaRPr lang="en-GB"/>
          </a:p>
        </p:txBody>
      </p:sp>
      <p:sp>
        <p:nvSpPr>
          <p:cNvPr id="4" name="Slide Number Placeholder 3"/>
          <p:cNvSpPr>
            <a:spLocks noGrp="1"/>
          </p:cNvSpPr>
          <p:nvPr>
            <p:ph type="sldNum" sz="quarter" idx="10"/>
          </p:nvPr>
        </p:nvSpPr>
        <p:spPr/>
        <p:txBody>
          <a:bodyPr/>
          <a:lstStyle/>
          <a:p>
            <a:fld id="{7EBED803-4850-45C8-A887-04EC7DD26561}" type="slidenum">
              <a:rPr lang="en-GB" smtClean="0"/>
              <a:t>12</a:t>
            </a:fld>
            <a:endParaRPr lang="en-GB"/>
          </a:p>
        </p:txBody>
      </p:sp>
    </p:spTree>
    <p:extLst>
      <p:ext uri="{BB962C8B-B14F-4D97-AF65-F5344CB8AC3E}">
        <p14:creationId xmlns:p14="http://schemas.microsoft.com/office/powerpoint/2010/main" val="292265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 concept from ISIC</a:t>
            </a:r>
            <a:r>
              <a:rPr lang="en-GB" baseline="0" dirty="0"/>
              <a:t> aligns well with the Catapults goals</a:t>
            </a:r>
            <a:endParaRPr lang="en-GB" dirty="0"/>
          </a:p>
          <a:p>
            <a:r>
              <a:rPr lang="en-GB" dirty="0"/>
              <a:t>Data</a:t>
            </a:r>
            <a:r>
              <a:rPr lang="en-GB" baseline="0" dirty="0"/>
              <a:t> hub hosted and shared across two facilities/sites</a:t>
            </a:r>
          </a:p>
          <a:p>
            <a:r>
              <a:rPr lang="en-GB" baseline="0" dirty="0"/>
              <a:t>Each area would also host some compute resources to process the data which </a:t>
            </a:r>
            <a:r>
              <a:rPr lang="en-GB" baseline="0" dirty="0" err="1"/>
              <a:t>inturn</a:t>
            </a:r>
            <a:r>
              <a:rPr lang="en-GB" baseline="0" dirty="0"/>
              <a:t> would drive innovation and ultimately growth of the economy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7AF0-764A-4B73-9B76-3E61007F9F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249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 concept from ISIC</a:t>
            </a:r>
            <a:r>
              <a:rPr lang="en-GB" baseline="0" dirty="0"/>
              <a:t> aligns well with the Catapults goals</a:t>
            </a:r>
            <a:endParaRPr lang="en-GB" dirty="0"/>
          </a:p>
          <a:p>
            <a:r>
              <a:rPr lang="en-GB" dirty="0"/>
              <a:t>Data</a:t>
            </a:r>
            <a:r>
              <a:rPr lang="en-GB" baseline="0" dirty="0"/>
              <a:t> hub hosted and shared across two facilities/sites</a:t>
            </a:r>
          </a:p>
          <a:p>
            <a:r>
              <a:rPr lang="en-GB" baseline="0" dirty="0"/>
              <a:t>Each area would also host some compute resources to process the data which </a:t>
            </a:r>
            <a:r>
              <a:rPr lang="en-GB" baseline="0" dirty="0" err="1"/>
              <a:t>inturn</a:t>
            </a:r>
            <a:r>
              <a:rPr lang="en-GB" baseline="0" dirty="0"/>
              <a:t> would drive innovation and ultimately growth of the economy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7AF0-764A-4B73-9B76-3E61007F9F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635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a:solidFill>
                  <a:schemeClr val="tx1"/>
                </a:solidFill>
                <a:latin typeface="+mn-lt"/>
                <a:ea typeface="+mn-ea"/>
                <a:cs typeface="+mn-cs"/>
              </a:rPr>
              <a:t>• aim for a 10% reduction in the financial impact of marine pollution   (RM1 Billion)</a:t>
            </a:r>
          </a:p>
          <a:p>
            <a:endParaRPr lang="en-GB"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EBED803-4850-45C8-A887-04EC7DD26561}" type="slidenum">
              <a:rPr lang="en-GB" smtClean="0"/>
              <a:t>15</a:t>
            </a:fld>
            <a:endParaRPr lang="en-GB"/>
          </a:p>
        </p:txBody>
      </p:sp>
    </p:spTree>
    <p:extLst>
      <p:ext uri="{BB962C8B-B14F-4D97-AF65-F5344CB8AC3E}">
        <p14:creationId xmlns:p14="http://schemas.microsoft.com/office/powerpoint/2010/main" val="2080442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 concept from ISIC</a:t>
            </a:r>
            <a:r>
              <a:rPr lang="en-GB" baseline="0" dirty="0"/>
              <a:t> aligns well with the Catapults goals</a:t>
            </a:r>
            <a:endParaRPr lang="en-GB" dirty="0"/>
          </a:p>
          <a:p>
            <a:r>
              <a:rPr lang="en-GB" dirty="0"/>
              <a:t>Data</a:t>
            </a:r>
            <a:r>
              <a:rPr lang="en-GB" baseline="0" dirty="0"/>
              <a:t> hub hosted and shared across two facilities/sites</a:t>
            </a:r>
          </a:p>
          <a:p>
            <a:r>
              <a:rPr lang="en-GB" baseline="0" dirty="0"/>
              <a:t>Each area would also host some compute resources to process the data which </a:t>
            </a:r>
            <a:r>
              <a:rPr lang="en-GB" baseline="0" dirty="0" err="1"/>
              <a:t>inturn</a:t>
            </a:r>
            <a:r>
              <a:rPr lang="en-GB" baseline="0" dirty="0"/>
              <a:t> would drive innovation and ultimately growth of the economy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7AF0-764A-4B73-9B76-3E61007F9F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139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 concept from ISIC</a:t>
            </a:r>
            <a:r>
              <a:rPr lang="en-GB" baseline="0" dirty="0"/>
              <a:t> aligns well with the Catapults goals</a:t>
            </a:r>
            <a:endParaRPr lang="en-GB" dirty="0"/>
          </a:p>
          <a:p>
            <a:r>
              <a:rPr lang="en-GB" dirty="0"/>
              <a:t>Data</a:t>
            </a:r>
            <a:r>
              <a:rPr lang="en-GB" baseline="0" dirty="0"/>
              <a:t> hub hosted and shared across two facilities/sites</a:t>
            </a:r>
          </a:p>
          <a:p>
            <a:r>
              <a:rPr lang="en-GB" baseline="0" dirty="0"/>
              <a:t>Each area would also host some compute resources to process the data which </a:t>
            </a:r>
            <a:r>
              <a:rPr lang="en-GB" baseline="0" dirty="0" err="1"/>
              <a:t>inturn</a:t>
            </a:r>
            <a:r>
              <a:rPr lang="en-GB" baseline="0" dirty="0"/>
              <a:t> would drive innovation and ultimately growth of the economy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7AF0-764A-4B73-9B76-3E61007F9F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815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 concept from ISIC</a:t>
            </a:r>
            <a:r>
              <a:rPr lang="en-GB" baseline="0" dirty="0"/>
              <a:t> aligns well with the Catapults goals</a:t>
            </a:r>
            <a:endParaRPr lang="en-GB" dirty="0"/>
          </a:p>
          <a:p>
            <a:r>
              <a:rPr lang="en-GB" dirty="0"/>
              <a:t>Data</a:t>
            </a:r>
            <a:r>
              <a:rPr lang="en-GB" baseline="0" dirty="0"/>
              <a:t> hub hosted and shared across two facilities/sites</a:t>
            </a:r>
          </a:p>
          <a:p>
            <a:r>
              <a:rPr lang="en-GB" baseline="0" dirty="0"/>
              <a:t>Each area would also host some compute resources to process the data which </a:t>
            </a:r>
            <a:r>
              <a:rPr lang="en-GB" baseline="0" dirty="0" err="1"/>
              <a:t>inturn</a:t>
            </a:r>
            <a:r>
              <a:rPr lang="en-GB" baseline="0" dirty="0"/>
              <a:t> would drive innovation and ultimately growth of the economy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7AF0-764A-4B73-9B76-3E61007F9F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555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 concept from ISIC</a:t>
            </a:r>
            <a:r>
              <a:rPr lang="en-GB" baseline="0" dirty="0"/>
              <a:t> aligns well with the Catapults goals</a:t>
            </a:r>
            <a:endParaRPr lang="en-GB" dirty="0"/>
          </a:p>
          <a:p>
            <a:r>
              <a:rPr lang="en-GB" dirty="0"/>
              <a:t>Data</a:t>
            </a:r>
            <a:r>
              <a:rPr lang="en-GB" baseline="0" dirty="0"/>
              <a:t> hub hosted and shared across two facilities/sites</a:t>
            </a:r>
          </a:p>
          <a:p>
            <a:r>
              <a:rPr lang="en-GB" baseline="0" dirty="0"/>
              <a:t>Each area would also host some compute resources to process the data which </a:t>
            </a:r>
            <a:r>
              <a:rPr lang="en-GB" baseline="0" dirty="0" err="1"/>
              <a:t>inturn</a:t>
            </a:r>
            <a:r>
              <a:rPr lang="en-GB" baseline="0" dirty="0"/>
              <a:t> would drive innovation and ultimately growth of the economy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7AF0-764A-4B73-9B76-3E61007F9F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410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 decrease</a:t>
            </a:r>
            <a:r>
              <a:rPr lang="en-GB" baseline="0"/>
              <a:t> in illegal logging – economic benefit of RM 220M </a:t>
            </a:r>
          </a:p>
          <a:p>
            <a:r>
              <a:rPr lang="en-GB" baseline="0"/>
              <a:t>Benefit not only through protection and rehabilitation of Malaysian wildlife but also sustaining tourism. </a:t>
            </a:r>
          </a:p>
          <a:p>
            <a:endParaRPr lang="en-GB" baseline="0"/>
          </a:p>
        </p:txBody>
      </p:sp>
      <p:sp>
        <p:nvSpPr>
          <p:cNvPr id="4" name="Slide Number Placeholder 3"/>
          <p:cNvSpPr>
            <a:spLocks noGrp="1"/>
          </p:cNvSpPr>
          <p:nvPr>
            <p:ph type="sldNum" sz="quarter" idx="10"/>
          </p:nvPr>
        </p:nvSpPr>
        <p:spPr/>
        <p:txBody>
          <a:bodyPr/>
          <a:lstStyle/>
          <a:p>
            <a:fld id="{7EBED803-4850-45C8-A887-04EC7DD26561}" type="slidenum">
              <a:rPr lang="en-GB" smtClean="0"/>
              <a:t>20</a:t>
            </a:fld>
            <a:endParaRPr lang="en-GB"/>
          </a:p>
        </p:txBody>
      </p:sp>
    </p:spTree>
    <p:extLst>
      <p:ext uri="{BB962C8B-B14F-4D97-AF65-F5344CB8AC3E}">
        <p14:creationId xmlns:p14="http://schemas.microsoft.com/office/powerpoint/2010/main" val="43171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 concept from ISIC</a:t>
            </a:r>
            <a:r>
              <a:rPr lang="en-GB" baseline="0" dirty="0"/>
              <a:t> aligns well with the Catapults goals</a:t>
            </a:r>
            <a:endParaRPr lang="en-GB" dirty="0"/>
          </a:p>
          <a:p>
            <a:r>
              <a:rPr lang="en-GB" dirty="0"/>
              <a:t>Data</a:t>
            </a:r>
            <a:r>
              <a:rPr lang="en-GB" baseline="0" dirty="0"/>
              <a:t> hub hosted and shared across two facilities/sites</a:t>
            </a:r>
          </a:p>
          <a:p>
            <a:r>
              <a:rPr lang="en-GB" baseline="0" dirty="0"/>
              <a:t>Each area would also host some compute resources to process the data which </a:t>
            </a:r>
            <a:r>
              <a:rPr lang="en-GB" baseline="0" dirty="0" err="1"/>
              <a:t>inturn</a:t>
            </a:r>
            <a:r>
              <a:rPr lang="en-GB" baseline="0" dirty="0"/>
              <a:t> would drive innovation and ultimately growth of the economy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7AF0-764A-4B73-9B76-3E61007F9F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602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 concept from ISIC</a:t>
            </a:r>
            <a:r>
              <a:rPr lang="en-GB" baseline="0" dirty="0"/>
              <a:t> aligns well with the Catapults goals</a:t>
            </a:r>
            <a:endParaRPr lang="en-GB" dirty="0"/>
          </a:p>
          <a:p>
            <a:r>
              <a:rPr lang="en-GB" dirty="0"/>
              <a:t>Data</a:t>
            </a:r>
            <a:r>
              <a:rPr lang="en-GB" baseline="0" dirty="0"/>
              <a:t> hub hosted and shared across two facilities/sites</a:t>
            </a:r>
          </a:p>
          <a:p>
            <a:r>
              <a:rPr lang="en-GB" baseline="0" dirty="0"/>
              <a:t>Each area would also host some compute resources to process the data which </a:t>
            </a:r>
            <a:r>
              <a:rPr lang="en-GB" baseline="0" dirty="0" err="1"/>
              <a:t>inturn</a:t>
            </a:r>
            <a:r>
              <a:rPr lang="en-GB" baseline="0" dirty="0"/>
              <a:t> would drive innovation and ultimately growth of the economy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7AF0-764A-4B73-9B76-3E61007F9F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320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 concept from ISIC</a:t>
            </a:r>
            <a:r>
              <a:rPr lang="en-GB" baseline="0" dirty="0"/>
              <a:t> aligns well with the Catapults goals</a:t>
            </a:r>
            <a:endParaRPr lang="en-GB" dirty="0"/>
          </a:p>
          <a:p>
            <a:r>
              <a:rPr lang="en-GB" dirty="0"/>
              <a:t>Data</a:t>
            </a:r>
            <a:r>
              <a:rPr lang="en-GB" baseline="0" dirty="0"/>
              <a:t> hub hosted and shared across two facilities/sites</a:t>
            </a:r>
          </a:p>
          <a:p>
            <a:r>
              <a:rPr lang="en-GB" baseline="0" dirty="0"/>
              <a:t>Each area would also host some compute resources to process the data which </a:t>
            </a:r>
            <a:r>
              <a:rPr lang="en-GB" baseline="0" dirty="0" err="1"/>
              <a:t>inturn</a:t>
            </a:r>
            <a:r>
              <a:rPr lang="en-GB" baseline="0" dirty="0"/>
              <a:t> would drive innovation and ultimately growth of the economy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7AF0-764A-4B73-9B76-3E61007F9F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693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 concept from ISIC</a:t>
            </a:r>
            <a:r>
              <a:rPr lang="en-GB" baseline="0" dirty="0"/>
              <a:t> aligns well with the Catapults goals</a:t>
            </a:r>
            <a:endParaRPr lang="en-GB" dirty="0"/>
          </a:p>
          <a:p>
            <a:r>
              <a:rPr lang="en-GB" dirty="0"/>
              <a:t>Data</a:t>
            </a:r>
            <a:r>
              <a:rPr lang="en-GB" baseline="0" dirty="0"/>
              <a:t> hub hosted and shared across two facilities/sites</a:t>
            </a:r>
          </a:p>
          <a:p>
            <a:r>
              <a:rPr lang="en-GB" baseline="0" dirty="0"/>
              <a:t>Each area would also host some compute resources to process the data which </a:t>
            </a:r>
            <a:r>
              <a:rPr lang="en-GB" baseline="0" dirty="0" err="1"/>
              <a:t>inturn</a:t>
            </a:r>
            <a:r>
              <a:rPr lang="en-GB" baseline="0" dirty="0"/>
              <a:t> would drive innovation and ultimately growth of the economy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7AF0-764A-4B73-9B76-3E61007F9F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045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 concept from ISIC</a:t>
            </a:r>
            <a:r>
              <a:rPr lang="en-GB" baseline="0" dirty="0"/>
              <a:t> aligns well with the Catapults goals</a:t>
            </a:r>
            <a:endParaRPr lang="en-GB" dirty="0"/>
          </a:p>
          <a:p>
            <a:r>
              <a:rPr lang="en-GB" dirty="0"/>
              <a:t>Data</a:t>
            </a:r>
            <a:r>
              <a:rPr lang="en-GB" baseline="0" dirty="0"/>
              <a:t> hub hosted and shared across two facilities/sites</a:t>
            </a:r>
          </a:p>
          <a:p>
            <a:r>
              <a:rPr lang="en-GB" baseline="0" dirty="0"/>
              <a:t>Each area would also host some compute resources to process the data which </a:t>
            </a:r>
            <a:r>
              <a:rPr lang="en-GB" baseline="0" dirty="0" err="1"/>
              <a:t>inturn</a:t>
            </a:r>
            <a:r>
              <a:rPr lang="en-GB" baseline="0" dirty="0"/>
              <a:t> would drive innovation and ultimately growth of the economy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7AF0-764A-4B73-9B76-3E61007F9F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927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 concept from ISIC</a:t>
            </a:r>
            <a:r>
              <a:rPr lang="en-GB" baseline="0" dirty="0"/>
              <a:t> aligns well with the Catapults goals</a:t>
            </a:r>
            <a:endParaRPr lang="en-GB" dirty="0"/>
          </a:p>
          <a:p>
            <a:r>
              <a:rPr lang="en-GB" dirty="0"/>
              <a:t>Data</a:t>
            </a:r>
            <a:r>
              <a:rPr lang="en-GB" baseline="0" dirty="0"/>
              <a:t> hub hosted and shared across two facilities/sites</a:t>
            </a:r>
          </a:p>
          <a:p>
            <a:r>
              <a:rPr lang="en-GB" baseline="0" dirty="0"/>
              <a:t>Each area would also host some compute resources to process the data which </a:t>
            </a:r>
            <a:r>
              <a:rPr lang="en-GB" baseline="0" dirty="0" err="1"/>
              <a:t>inturn</a:t>
            </a:r>
            <a:r>
              <a:rPr lang="en-GB" baseline="0" dirty="0"/>
              <a:t> would drive innovation and ultimately growth of the economy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7AF0-764A-4B73-9B76-3E61007F9F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57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 concept from ISIC</a:t>
            </a:r>
            <a:r>
              <a:rPr lang="en-GB" baseline="0" dirty="0"/>
              <a:t> aligns well with the Catapults goals</a:t>
            </a:r>
            <a:endParaRPr lang="en-GB" dirty="0"/>
          </a:p>
          <a:p>
            <a:r>
              <a:rPr lang="en-GB" dirty="0"/>
              <a:t>Data</a:t>
            </a:r>
            <a:r>
              <a:rPr lang="en-GB" baseline="0" dirty="0"/>
              <a:t> hub hosted and shared across two facilities/sites</a:t>
            </a:r>
          </a:p>
          <a:p>
            <a:r>
              <a:rPr lang="en-GB" baseline="0" dirty="0"/>
              <a:t>Each area would also host some compute resources to process the data which </a:t>
            </a:r>
            <a:r>
              <a:rPr lang="en-GB" baseline="0" dirty="0" err="1"/>
              <a:t>inturn</a:t>
            </a:r>
            <a:r>
              <a:rPr lang="en-GB" baseline="0" dirty="0"/>
              <a:t> would drive innovation and ultimately growth of the economy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7AF0-764A-4B73-9B76-3E61007F9F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428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check out CEMS</a:t>
            </a:r>
            <a:r>
              <a:rPr lang="en-GB" baseline="0" dirty="0"/>
              <a:t> and register for SEDAS</a:t>
            </a:r>
          </a:p>
          <a:p>
            <a:endParaRPr lang="en-GB" baseline="0" dirty="0"/>
          </a:p>
          <a:p>
            <a:r>
              <a:rPr lang="en-GB" baseline="0" dirty="0"/>
              <a:t>All feedback is gratefully received</a:t>
            </a:r>
          </a:p>
          <a:p>
            <a:endParaRPr lang="en-GB" baseline="0" dirty="0"/>
          </a:p>
          <a:p>
            <a:r>
              <a:rPr lang="en-GB" baseline="0" dirty="0"/>
              <a:t>and</a:t>
            </a:r>
            <a:endParaRPr lang="en-GB" dirty="0"/>
          </a:p>
          <a:p>
            <a:endParaRPr lang="en-GB" dirty="0"/>
          </a:p>
          <a:p>
            <a:r>
              <a:rPr lang="en-GB" dirty="0"/>
              <a:t>Please get in touch to discuss further.</a:t>
            </a:r>
          </a:p>
          <a:p>
            <a:endParaRPr lang="en-GB" dirty="0"/>
          </a:p>
          <a:p>
            <a:r>
              <a:rPr lang="en-GB" dirty="0"/>
              <a:t>Thank</a:t>
            </a:r>
            <a:r>
              <a:rPr lang="en-GB" baseline="0" dirty="0"/>
              <a:t> you for listening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25FC-9EA3-426E-9C65-3FCA05E0D3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66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766437"/>
            <a:ext cx="5484364" cy="4011804"/>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CEMS IaaS+ - managed service including data management, security, AV and DR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Each tenant is provided a private </a:t>
            </a:r>
            <a:r>
              <a:rPr lang="en-GB" baseline="0" dirty="0" err="1"/>
              <a:t>vDC</a:t>
            </a:r>
            <a:r>
              <a:rPr lang="en-GB" baseline="0" dirty="0"/>
              <a:t> providing software defined equivalents of the physical hardware found in a traditional DC</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Compute resource allocation is flexible and designed to scale with a tenants business needs. Resources are allocated directly to each tenant’s virtual data centre to guarantee performance.</a:t>
            </a:r>
          </a:p>
          <a:p>
            <a:pPr rtl="0"/>
            <a:endParaRPr lang="en-GB" sz="1200" b="0" i="0" u="none" strike="noStrike" kern="1200" baseline="0" dirty="0">
              <a:solidFill>
                <a:schemeClr val="tx1"/>
              </a:solidFill>
              <a:latin typeface="+mn-lt"/>
              <a:ea typeface="+mn-ea"/>
              <a:cs typeface="+mn-cs"/>
            </a:endParaRPr>
          </a:p>
          <a:p>
            <a:pPr rtl="0"/>
            <a:r>
              <a:rPr lang="en-GB" sz="1200" b="0" i="0" u="none" strike="noStrike" kern="1200" baseline="0" dirty="0">
                <a:solidFill>
                  <a:schemeClr val="tx1"/>
                </a:solidFill>
                <a:latin typeface="+mn-lt"/>
                <a:ea typeface="+mn-ea"/>
                <a:cs typeface="+mn-cs"/>
              </a:rPr>
              <a:t>Each resource is priced individually and charged on a monthly basis or on demand.</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25FC-9EA3-426E-9C65-3FCA05E0D3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812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what we do now</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7AF0-764A-4B73-9B76-3E61007F9F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044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UK</a:t>
            </a:r>
            <a:r>
              <a:rPr lang="en-GB" baseline="0" dirty="0"/>
              <a:t> Collaborative ground segment on behalf of ESA – Consortium of Catapult, AB, and STFC </a:t>
            </a:r>
          </a:p>
          <a:p>
            <a:endParaRPr lang="en-GB" baseline="0" dirty="0"/>
          </a:p>
          <a:p>
            <a:r>
              <a:rPr lang="en-GB" baseline="0" dirty="0"/>
              <a:t>Dissemination of Sentinel data alongside discovery and </a:t>
            </a:r>
            <a:r>
              <a:rPr lang="en-GB" baseline="0"/>
              <a:t>processing services</a:t>
            </a:r>
            <a:endParaRPr lang="en-GB" baseline="0" dirty="0"/>
          </a:p>
          <a:p>
            <a:endParaRPr lang="en-GB" baseline="0" dirty="0"/>
          </a:p>
          <a:p>
            <a:r>
              <a:rPr lang="en-GB" baseline="0" dirty="0"/>
              <a:t>SEDAS – front end web portal – collaboration on behalf of UKSA between Catapult, AB, GC and DM.</a:t>
            </a:r>
          </a:p>
          <a:p>
            <a:endParaRPr lang="en-GB" baseline="0" dirty="0"/>
          </a:p>
          <a:p>
            <a:r>
              <a:rPr lang="en-GB" baseline="0" dirty="0"/>
              <a:t>Feed from AB, data streamed as soon as available from ESA Collaborative hub</a:t>
            </a:r>
          </a:p>
          <a:p>
            <a:endParaRPr lang="en-GB" baseline="0" dirty="0"/>
          </a:p>
          <a:p>
            <a:r>
              <a:rPr lang="en-GB" dirty="0"/>
              <a:t>170+ registered users since</a:t>
            </a:r>
            <a:r>
              <a:rPr lang="en-GB" baseline="0" dirty="0"/>
              <a:t> launch in October of which many are actively downloading data</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25FC-9EA3-426E-9C65-3FCA05E0D3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612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 concept from ISIC</a:t>
            </a:r>
            <a:r>
              <a:rPr lang="en-GB" baseline="0" dirty="0"/>
              <a:t> aligns well with the Catapults goals</a:t>
            </a:r>
            <a:endParaRPr lang="en-GB" dirty="0"/>
          </a:p>
          <a:p>
            <a:r>
              <a:rPr lang="en-GB" dirty="0"/>
              <a:t>Data</a:t>
            </a:r>
            <a:r>
              <a:rPr lang="en-GB" baseline="0" dirty="0"/>
              <a:t> hub hosted and shared across two facilities/sites</a:t>
            </a:r>
          </a:p>
          <a:p>
            <a:r>
              <a:rPr lang="en-GB" baseline="0" dirty="0"/>
              <a:t>Each area would also host some compute resources to process the data which </a:t>
            </a:r>
            <a:r>
              <a:rPr lang="en-GB" baseline="0" dirty="0" err="1"/>
              <a:t>inturn</a:t>
            </a:r>
            <a:r>
              <a:rPr lang="en-GB" baseline="0" dirty="0"/>
              <a:t> would drive innovation and ultimately growth of the economy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7AF0-764A-4B73-9B76-3E61007F9F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83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 market size statements if possible.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44A0A-15FA-434B-87DB-FCF538E647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655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3725FC-9EA3-426E-9C65-3FCA05E0D3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484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Original concept from ISIC</a:t>
            </a:r>
            <a:r>
              <a:rPr lang="en-GB" baseline="0" dirty="0"/>
              <a:t> aligns well with the Catapults goals</a:t>
            </a:r>
            <a:endParaRPr lang="en-GB" dirty="0"/>
          </a:p>
          <a:p>
            <a:r>
              <a:rPr lang="en-GB" dirty="0"/>
              <a:t>Data</a:t>
            </a:r>
            <a:r>
              <a:rPr lang="en-GB" baseline="0" dirty="0"/>
              <a:t> hub hosted and shared across two facilities/sites</a:t>
            </a:r>
          </a:p>
          <a:p>
            <a:r>
              <a:rPr lang="en-GB" baseline="0" dirty="0"/>
              <a:t>Each area would also host some compute resources to process the data which </a:t>
            </a:r>
            <a:r>
              <a:rPr lang="en-GB" baseline="0" dirty="0" err="1"/>
              <a:t>inturn</a:t>
            </a:r>
            <a:r>
              <a:rPr lang="en-GB" baseline="0" dirty="0"/>
              <a:t> would drive innovation and ultimately growth of the economy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607AF0-764A-4B73-9B76-3E61007F9F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891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A6A24-5945-4416-A5AE-BBBBFDD099F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8C24E-6676-4F58-B169-5DAAD5DCAB3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65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A6A24-5945-4416-A5AE-BBBBFDD099F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8C24E-6676-4F58-B169-5DAAD5DCAB3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54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A6A24-5945-4416-A5AE-BBBBFDD099F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8C24E-6676-4F58-B169-5DAAD5DCAB3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313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 TEXT">
    <p:spTree>
      <p:nvGrpSpPr>
        <p:cNvPr id="1" name=""/>
        <p:cNvGrpSpPr/>
        <p:nvPr/>
      </p:nvGrpSpPr>
      <p:grpSpPr>
        <a:xfrm>
          <a:off x="0" y="0"/>
          <a:ext cx="0" cy="0"/>
          <a:chOff x="0" y="0"/>
          <a:chExt cx="0" cy="0"/>
        </a:xfrm>
      </p:grpSpPr>
      <p:sp>
        <p:nvSpPr>
          <p:cNvPr id="7" name="Text Placeholder 7"/>
          <p:cNvSpPr>
            <a:spLocks noGrp="1"/>
          </p:cNvSpPr>
          <p:nvPr>
            <p:ph type="body" sz="quarter" idx="14" hasCustomPrompt="1"/>
          </p:nvPr>
        </p:nvSpPr>
        <p:spPr>
          <a:xfrm>
            <a:off x="253766" y="210833"/>
            <a:ext cx="4739260" cy="628507"/>
          </a:xfrm>
          <a:prstGeom prst="rect">
            <a:avLst/>
          </a:prstGeom>
          <a:noFill/>
          <a:effectLst/>
        </p:spPr>
        <p:txBody>
          <a:bodyPr vert="horz" wrap="none" lIns="0" tIns="0" rIns="0" bIns="0"/>
          <a:lstStyle>
            <a:lvl1pPr marL="0" indent="0">
              <a:spcBef>
                <a:spcPts val="0"/>
              </a:spcBef>
              <a:buNone/>
              <a:defRPr sz="2667" b="0" i="0">
                <a:ln>
                  <a:noFill/>
                </a:ln>
                <a:solidFill>
                  <a:srgbClr val="545454"/>
                </a:solidFill>
                <a:latin typeface="Arial"/>
                <a:cs typeface="Arial"/>
              </a:defRPr>
            </a:lvl1pPr>
          </a:lstStyle>
          <a:p>
            <a:pPr lvl="0"/>
            <a:r>
              <a:rPr lang="en-GB"/>
              <a:t>HEADLINE TO GO HERE</a:t>
            </a:r>
            <a:endParaRPr lang="en-US"/>
          </a:p>
        </p:txBody>
      </p:sp>
    </p:spTree>
    <p:extLst>
      <p:ext uri="{BB962C8B-B14F-4D97-AF65-F5344CB8AC3E}">
        <p14:creationId xmlns:p14="http://schemas.microsoft.com/office/powerpoint/2010/main" val="78934256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3077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ext Placeholder 7"/>
          <p:cNvSpPr>
            <a:spLocks noGrp="1"/>
          </p:cNvSpPr>
          <p:nvPr>
            <p:ph type="body" sz="quarter" idx="14" hasCustomPrompt="1"/>
          </p:nvPr>
        </p:nvSpPr>
        <p:spPr>
          <a:xfrm>
            <a:off x="464439" y="1348927"/>
            <a:ext cx="5561712" cy="776207"/>
          </a:xfrm>
          <a:prstGeom prst="rect">
            <a:avLst/>
          </a:prstGeom>
        </p:spPr>
        <p:txBody>
          <a:bodyPr vert="horz" lIns="0" tIns="0" rIns="0" bIns="0"/>
          <a:lstStyle>
            <a:lvl1pPr>
              <a:defRPr sz="4533">
                <a:solidFill>
                  <a:schemeClr val="tx1"/>
                </a:solidFill>
                <a:latin typeface="Arial"/>
                <a:cs typeface="Arial"/>
              </a:defRPr>
            </a:lvl1pPr>
          </a:lstStyle>
          <a:p>
            <a:pPr lvl="0"/>
            <a:r>
              <a:rPr lang="en-GB" dirty="0"/>
              <a:t>Headline</a:t>
            </a:r>
            <a:endParaRPr lang="en-US" dirty="0"/>
          </a:p>
        </p:txBody>
      </p:sp>
      <p:sp>
        <p:nvSpPr>
          <p:cNvPr id="9" name="Text Placeholder 7"/>
          <p:cNvSpPr>
            <a:spLocks noGrp="1"/>
          </p:cNvSpPr>
          <p:nvPr>
            <p:ph type="body" sz="quarter" idx="15" hasCustomPrompt="1"/>
          </p:nvPr>
        </p:nvSpPr>
        <p:spPr>
          <a:xfrm>
            <a:off x="464439" y="2125134"/>
            <a:ext cx="5561712" cy="481303"/>
          </a:xfrm>
          <a:prstGeom prst="rect">
            <a:avLst/>
          </a:prstGeom>
        </p:spPr>
        <p:txBody>
          <a:bodyPr vert="horz" lIns="0" tIns="0" rIns="0" bIns="0"/>
          <a:lstStyle>
            <a:lvl1pPr>
              <a:defRPr sz="2267">
                <a:solidFill>
                  <a:schemeClr val="tx1"/>
                </a:solidFill>
                <a:latin typeface="Arial"/>
                <a:cs typeface="Arial"/>
              </a:defRPr>
            </a:lvl1pPr>
          </a:lstStyle>
          <a:p>
            <a:pPr lvl="0"/>
            <a:r>
              <a:rPr lang="en-GB" dirty="0"/>
              <a:t>Subhead</a:t>
            </a:r>
            <a:endParaRPr lang="en-US" dirty="0"/>
          </a:p>
        </p:txBody>
      </p:sp>
      <p:sp>
        <p:nvSpPr>
          <p:cNvPr id="13" name="Text Placeholder 7"/>
          <p:cNvSpPr>
            <a:spLocks noGrp="1"/>
          </p:cNvSpPr>
          <p:nvPr>
            <p:ph type="body" sz="quarter" idx="16" hasCustomPrompt="1"/>
          </p:nvPr>
        </p:nvSpPr>
        <p:spPr>
          <a:xfrm>
            <a:off x="464439" y="4156209"/>
            <a:ext cx="5561712" cy="469051"/>
          </a:xfrm>
          <a:prstGeom prst="rect">
            <a:avLst/>
          </a:prstGeom>
        </p:spPr>
        <p:txBody>
          <a:bodyPr vert="horz" lIns="0" tIns="0" rIns="0" bIns="0"/>
          <a:lstStyle>
            <a:lvl1pPr>
              <a:defRPr sz="2267">
                <a:solidFill>
                  <a:schemeClr val="tx1"/>
                </a:solidFill>
                <a:latin typeface="Arial"/>
                <a:cs typeface="Arial"/>
              </a:defRPr>
            </a:lvl1pPr>
          </a:lstStyle>
          <a:p>
            <a:pPr lvl="0"/>
            <a:r>
              <a:rPr lang="en-GB" dirty="0"/>
              <a:t>Presenter’s Name</a:t>
            </a:r>
            <a:endParaRPr lang="en-US" dirty="0"/>
          </a:p>
        </p:txBody>
      </p:sp>
      <p:sp>
        <p:nvSpPr>
          <p:cNvPr id="6" name="Text Placeholder 2"/>
          <p:cNvSpPr>
            <a:spLocks noGrp="1"/>
          </p:cNvSpPr>
          <p:nvPr>
            <p:ph type="body" sz="quarter" idx="17" hasCustomPrompt="1"/>
          </p:nvPr>
        </p:nvSpPr>
        <p:spPr>
          <a:xfrm>
            <a:off x="464439" y="4591161"/>
            <a:ext cx="2869312" cy="421032"/>
          </a:xfrm>
          <a:prstGeom prst="rect">
            <a:avLst/>
          </a:prstGeom>
        </p:spPr>
        <p:txBody>
          <a:bodyPr vert="horz" lIns="0" tIns="0" rIns="0" bIns="0"/>
          <a:lstStyle>
            <a:lvl1pPr>
              <a:defRPr sz="1600">
                <a:solidFill>
                  <a:schemeClr val="tx1"/>
                </a:solidFill>
                <a:latin typeface="Arial"/>
                <a:cs typeface="Arial"/>
              </a:defRPr>
            </a:lvl1pPr>
            <a:lvl2pPr>
              <a:defRPr sz="1600">
                <a:solidFill>
                  <a:schemeClr val="tx1"/>
                </a:solidFill>
                <a:latin typeface="Arial"/>
                <a:cs typeface="Arial"/>
              </a:defRPr>
            </a:lvl2pPr>
            <a:lvl3pPr>
              <a:defRPr sz="1600">
                <a:solidFill>
                  <a:schemeClr val="tx1"/>
                </a:solidFill>
                <a:latin typeface="Arial"/>
                <a:cs typeface="Arial"/>
              </a:defRPr>
            </a:lvl3pPr>
            <a:lvl4pPr>
              <a:defRPr sz="1600">
                <a:solidFill>
                  <a:schemeClr val="tx1"/>
                </a:solidFill>
                <a:latin typeface="Arial"/>
                <a:cs typeface="Arial"/>
              </a:defRPr>
            </a:lvl4pPr>
            <a:lvl5pPr>
              <a:defRPr sz="1600">
                <a:solidFill>
                  <a:schemeClr val="tx1"/>
                </a:solidFill>
                <a:latin typeface="Arial"/>
                <a:cs typeface="Arial"/>
              </a:defRPr>
            </a:lvl5pPr>
          </a:lstStyle>
          <a:p>
            <a:pPr lvl="0"/>
            <a:r>
              <a:rPr lang="en-GB" dirty="0"/>
              <a:t>Month 00, 20XX</a:t>
            </a:r>
            <a:endParaRPr lang="en-US" dirty="0"/>
          </a:p>
        </p:txBody>
      </p:sp>
    </p:spTree>
    <p:extLst>
      <p:ext uri="{BB962C8B-B14F-4D97-AF65-F5344CB8AC3E}">
        <p14:creationId xmlns:p14="http://schemas.microsoft.com/office/powerpoint/2010/main" val="224439617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A6A24-5945-4416-A5AE-BBBBFDD099F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8C24E-6676-4F58-B169-5DAAD5DCAB3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74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A6A24-5945-4416-A5AE-BBBBFDD099F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8C24E-6676-4F58-B169-5DAAD5DCAB3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057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A6A24-5945-4416-A5AE-BBBBFDD099F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8C24E-6676-4F58-B169-5DAAD5DCAB3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941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A6A24-5945-4416-A5AE-BBBBFDD099F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8C24E-6676-4F58-B169-5DAAD5DCAB3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507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A6A24-5945-4416-A5AE-BBBBFDD099F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8C24E-6676-4F58-B169-5DAAD5DCAB3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203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A6A24-5945-4416-A5AE-BBBBFDD099F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8C24E-6676-4F58-B169-5DAAD5DCAB3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530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A6A24-5945-4416-A5AE-BBBBFDD099F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8C24E-6676-4F58-B169-5DAAD5DCAB3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80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A6A24-5945-4416-A5AE-BBBBFDD099F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8C24E-6676-4F58-B169-5DAAD5DCAB3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88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1A6A24-5945-4416-A5AE-BBBBFDD099F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30/04/2019</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48C24E-6676-4F58-B169-5DAAD5DCAB3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MSIPCMContentMarking" descr="{&quot;HashCode&quot;:1720019374,&quot;Placement&quot;:&quot;Header&quot;}">
            <a:extLst>
              <a:ext uri="{FF2B5EF4-FFF2-40B4-BE49-F238E27FC236}">
                <a16:creationId xmlns:a16="http://schemas.microsoft.com/office/drawing/2014/main" id="{B89B1C96-8F62-4C66-A9F5-4CCB8C4EE83D}"/>
              </a:ext>
            </a:extLst>
          </p:cNvPr>
          <p:cNvSpPr txBox="1"/>
          <p:nvPr userDrawn="1"/>
        </p:nvSpPr>
        <p:spPr>
          <a:xfrm>
            <a:off x="5581172" y="0"/>
            <a:ext cx="1029657"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Catapult Open</a:t>
            </a:r>
          </a:p>
        </p:txBody>
      </p:sp>
    </p:spTree>
    <p:extLst>
      <p:ext uri="{BB962C8B-B14F-4D97-AF65-F5344CB8AC3E}">
        <p14:creationId xmlns:p14="http://schemas.microsoft.com/office/powerpoint/2010/main" val="521306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3" r:id="rId12"/>
    <p:sldLayoutId id="214748368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descr="shutterstock_150232019_EXTENDED_16.9.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5277253"/>
          </a:xfrm>
          <a:prstGeom prst="rect">
            <a:avLst/>
          </a:prstGeom>
        </p:spPr>
      </p:pic>
      <p:sp>
        <p:nvSpPr>
          <p:cNvPr id="12" name="Rectangle 11"/>
          <p:cNvSpPr/>
          <p:nvPr userDrawn="1"/>
        </p:nvSpPr>
        <p:spPr>
          <a:xfrm>
            <a:off x="-6520" y="0"/>
            <a:ext cx="6102520" cy="5272616"/>
          </a:xfrm>
          <a:prstGeom prst="rect">
            <a:avLst/>
          </a:prstGeom>
          <a:solidFill>
            <a:schemeClr val="bg1">
              <a:alpha val="3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15" name="Rectangle 14"/>
          <p:cNvSpPr/>
          <p:nvPr userDrawn="1"/>
        </p:nvSpPr>
        <p:spPr>
          <a:xfrm>
            <a:off x="3" y="1519766"/>
            <a:ext cx="177799" cy="5338233"/>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32119"/>
              </a:solidFill>
              <a:effectLst/>
              <a:uLnTx/>
              <a:uFillTx/>
              <a:latin typeface="Calibri"/>
              <a:ea typeface="+mn-ea"/>
              <a:cs typeface="+mn-cs"/>
            </a:endParaRPr>
          </a:p>
        </p:txBody>
      </p:sp>
      <p:pic>
        <p:nvPicPr>
          <p:cNvPr id="25" name="Picture 24"/>
          <p:cNvPicPr>
            <a:picLocks noChangeAspect="1"/>
          </p:cNvPicPr>
          <p:nvPr userDrawn="1"/>
        </p:nvPicPr>
        <p:blipFill>
          <a:blip r:embed="rId4"/>
          <a:stretch>
            <a:fillRect/>
          </a:stretch>
        </p:blipFill>
        <p:spPr>
          <a:xfrm>
            <a:off x="9084321" y="5757314"/>
            <a:ext cx="2629312" cy="629775"/>
          </a:xfrm>
          <a:prstGeom prst="rect">
            <a:avLst/>
          </a:prstGeom>
        </p:spPr>
      </p:pic>
      <p:pic>
        <p:nvPicPr>
          <p:cNvPr id="11" name="Picture 10" descr="We work with_LogoB_RGB.eps"/>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8672" y="5909483"/>
            <a:ext cx="1908328" cy="444405"/>
          </a:xfrm>
          <a:prstGeom prst="rect">
            <a:avLst/>
          </a:prstGeom>
        </p:spPr>
      </p:pic>
      <p:pic>
        <p:nvPicPr>
          <p:cNvPr id="8" name="Picture 7" descr="SA_White.ai"/>
          <p:cNvPicPr>
            <a:picLocks noChangeAspect="1"/>
          </p:cNvPicPr>
          <p:nvPr userDrawn="1"/>
        </p:nvPicPr>
        <p:blipFill rotWithShape="1">
          <a:blip r:embed="rId6" cstate="screen">
            <a:extLst>
              <a:ext uri="{28A0092B-C50C-407E-A947-70E740481C1C}">
                <a14:useLocalDpi xmlns:a14="http://schemas.microsoft.com/office/drawing/2010/main"/>
              </a:ext>
            </a:extLst>
          </a:blip>
          <a:srcRect l="12315" t="42971" r="13767" b="43468"/>
          <a:stretch/>
        </p:blipFill>
        <p:spPr>
          <a:xfrm>
            <a:off x="226962" y="304129"/>
            <a:ext cx="3741220" cy="686375"/>
          </a:xfrm>
          <a:prstGeom prst="rect">
            <a:avLst/>
          </a:prstGeom>
        </p:spPr>
      </p:pic>
      <p:sp>
        <p:nvSpPr>
          <p:cNvPr id="3" name="MSIPCMContentMarking" descr="{&quot;HashCode&quot;:1720019374,&quot;Placement&quot;:&quot;Header&quot;}">
            <a:extLst>
              <a:ext uri="{FF2B5EF4-FFF2-40B4-BE49-F238E27FC236}">
                <a16:creationId xmlns:a16="http://schemas.microsoft.com/office/drawing/2014/main" id="{B1843088-1E19-4425-9651-A30C24541E93}"/>
              </a:ext>
            </a:extLst>
          </p:cNvPr>
          <p:cNvSpPr txBox="1"/>
          <p:nvPr userDrawn="1"/>
        </p:nvSpPr>
        <p:spPr>
          <a:xfrm>
            <a:off x="5581172" y="0"/>
            <a:ext cx="1029657"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Catapult Open</a:t>
            </a:r>
          </a:p>
        </p:txBody>
      </p:sp>
    </p:spTree>
    <p:extLst>
      <p:ext uri="{BB962C8B-B14F-4D97-AF65-F5344CB8AC3E}">
        <p14:creationId xmlns:p14="http://schemas.microsoft.com/office/powerpoint/2010/main" val="2668606640"/>
      </p:ext>
    </p:extLst>
  </p:cSld>
  <p:clrMap bg1="dk1" tx1="lt1" bg2="dk2" tx2="lt2" accent1="accent1" accent2="accent2" accent3="accent3" accent4="accent4" accent5="accent5" accent6="accent6" hlink="hlink" folHlink="folHlink"/>
  <p:sldLayoutIdLst>
    <p:sldLayoutId id="2147483673" r:id="rId1"/>
  </p:sldLayoutIdLst>
  <p:transition spd="slow">
    <p:fade/>
  </p:transition>
  <p:hf hdr="0" ftr="0"/>
  <p:txStyles>
    <p:titleStyle>
      <a:lvl1pPr algn="l" defTabSz="609585" rtl="0" eaLnBrk="1" latinLnBrk="0" hangingPunct="1">
        <a:spcBef>
          <a:spcPct val="0"/>
        </a:spcBef>
        <a:buNone/>
        <a:defRPr sz="4267" b="0" i="0" kern="1200" baseline="0">
          <a:solidFill>
            <a:schemeClr val="bg2"/>
          </a:solidFill>
          <a:latin typeface="Arial"/>
          <a:ea typeface="+mj-ea"/>
          <a:cs typeface="Arial"/>
        </a:defRPr>
      </a:lvl1pPr>
    </p:titleStyle>
    <p:bodyStyle>
      <a:lvl1pPr marL="0" indent="0" algn="l" defTabSz="609585" rtl="0" eaLnBrk="1" latinLnBrk="0" hangingPunct="1">
        <a:spcBef>
          <a:spcPct val="20000"/>
        </a:spcBef>
        <a:buFont typeface="Arial"/>
        <a:buNone/>
        <a:defRPr sz="2667" kern="1200">
          <a:solidFill>
            <a:schemeClr val="bg2"/>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Arial"/>
          <a:ea typeface="+mn-ea"/>
          <a:cs typeface="Arial"/>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hyperlink" Target="file:///C:\Users\Alastair.Lees\Videos\EASOS%20-%20May%202018%20Flood%20Watch.mp4"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6.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6.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6.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6.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6.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6.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hyperlink" Target="http://sedas.satapps.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sa.catapult.org.uk/facilities/cems/" TargetMode="External"/><Relationship Id="rId5" Type="http://schemas.openxmlformats.org/officeDocument/2006/relationships/hyperlink" Target="https://sa.catapult.org.uk/" TargetMode="External"/><Relationship Id="rId4" Type="http://schemas.openxmlformats.org/officeDocument/2006/relationships/hyperlink" Target="https://www.gov.uk/government/organisations/uk-space-agenc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6.png"/><Relationship Id="rId12" Type="http://schemas.openxmlformats.org/officeDocument/2006/relationships/image" Target="../media/image21.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6.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6.jpeg"/><Relationship Id="rId5" Type="http://schemas.openxmlformats.org/officeDocument/2006/relationships/image" Target="../media/image9.png"/><Relationship Id="rId10" Type="http://schemas.openxmlformats.org/officeDocument/2006/relationships/image" Target="../media/image25.jpeg"/><Relationship Id="rId4" Type="http://schemas.microsoft.com/office/2007/relationships/hdphoto" Target="../media/hdphoto1.wdp"/><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png"/><Relationship Id="rId7" Type="http://schemas.openxmlformats.org/officeDocument/2006/relationships/image" Target="../media/image29.png"/><Relationship Id="rId12"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9.png"/><Relationship Id="rId5" Type="http://schemas.openxmlformats.org/officeDocument/2006/relationships/image" Target="../media/image27.png"/><Relationship Id="rId10" Type="http://schemas.openxmlformats.org/officeDocument/2006/relationships/image" Target="../media/image32.jpg"/><Relationship Id="rId4" Type="http://schemas.microsoft.com/office/2007/relationships/hdphoto" Target="../media/hdphoto1.wdp"/><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edas.satapp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6"/>
          </p:nvPr>
        </p:nvSpPr>
        <p:spPr/>
        <p:txBody>
          <a:bodyPr/>
          <a:lstStyle/>
          <a:p>
            <a:r>
              <a:rPr lang="en-US" dirty="0">
                <a:solidFill>
                  <a:srgbClr val="FFFFFF"/>
                </a:solidFill>
              </a:rPr>
              <a:t>Rob Fletcher</a:t>
            </a:r>
          </a:p>
          <a:p>
            <a:r>
              <a:rPr lang="en-US" dirty="0">
                <a:solidFill>
                  <a:srgbClr val="FFFFFF"/>
                </a:solidFill>
              </a:rPr>
              <a:t>Head of Geospatial Platforms &amp; Solutions</a:t>
            </a:r>
          </a:p>
          <a:p>
            <a:endParaRPr lang="en-GB" dirty="0"/>
          </a:p>
        </p:txBody>
      </p:sp>
      <p:sp>
        <p:nvSpPr>
          <p:cNvPr id="2" name="Rectangle 1"/>
          <p:cNvSpPr/>
          <p:nvPr/>
        </p:nvSpPr>
        <p:spPr>
          <a:xfrm>
            <a:off x="6137469" y="3806890"/>
            <a:ext cx="5374432" cy="1344214"/>
          </a:xfrm>
          <a:prstGeom prst="rect">
            <a:avLst/>
          </a:prstGeom>
        </p:spPr>
        <p:txBody>
          <a:bodyPr wrap="square">
            <a:spAutoFit/>
          </a:bodyPr>
          <a:lstStyle/>
          <a:p>
            <a:pPr marL="146047" marR="0" lvl="2" indent="0" algn="l" defTabSz="609585" rtl="0" eaLnBrk="1" fontAlgn="auto" latinLnBrk="0" hangingPunct="1">
              <a:lnSpc>
                <a:spcPct val="100000"/>
              </a:lnSpc>
              <a:spcBef>
                <a:spcPts val="800"/>
              </a:spcBef>
              <a:spcAft>
                <a:spcPts val="0"/>
              </a:spcAft>
              <a:buClr>
                <a:srgbClr val="58585A"/>
              </a:buClr>
              <a:buSzTx/>
              <a:buFontTx/>
              <a:buNone/>
              <a:tabLst/>
              <a:defRPr/>
            </a:pPr>
            <a:r>
              <a:rPr kumimoji="0" lang="en-GB"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Our Vision</a:t>
            </a:r>
          </a:p>
          <a:p>
            <a:pPr marL="146047" marR="0" lvl="2" indent="0" algn="l" defTabSz="609585" rtl="0" eaLnBrk="1" fontAlgn="auto" latinLnBrk="0" hangingPunct="1">
              <a:lnSpc>
                <a:spcPct val="100000"/>
              </a:lnSpc>
              <a:spcBef>
                <a:spcPts val="800"/>
              </a:spcBef>
              <a:spcAft>
                <a:spcPts val="0"/>
              </a:spcAft>
              <a:buClr>
                <a:srgbClr val="58585A"/>
              </a:buClr>
              <a:buSzTx/>
              <a:buFontTx/>
              <a:buNone/>
              <a:tabLst/>
              <a:defRPr/>
            </a:pPr>
            <a:r>
              <a:rPr kumimoji="0" lang="en-GB"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GB"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a:t>
            </a:r>
            <a:r>
              <a:rPr kumimoji="0" lang="en-GB"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8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 a world-leading technology and innovation company, helping businesses of all sizes to realise the potential from space”</a:t>
            </a:r>
          </a:p>
        </p:txBody>
      </p:sp>
      <p:pic>
        <p:nvPicPr>
          <p:cNvPr id="4" name="Picture 3">
            <a:extLst>
              <a:ext uri="{FF2B5EF4-FFF2-40B4-BE49-F238E27FC236}">
                <a16:creationId xmlns:a16="http://schemas.microsoft.com/office/drawing/2014/main" id="{6A61CF24-1C68-4507-9933-9131C7C1565D}"/>
              </a:ext>
            </a:extLst>
          </p:cNvPr>
          <p:cNvPicPr>
            <a:picLocks noChangeAspect="1"/>
          </p:cNvPicPr>
          <p:nvPr/>
        </p:nvPicPr>
        <p:blipFill>
          <a:blip r:embed="rId2"/>
          <a:stretch>
            <a:fillRect/>
          </a:stretch>
        </p:blipFill>
        <p:spPr>
          <a:xfrm>
            <a:off x="5373956" y="5722064"/>
            <a:ext cx="1444088" cy="802271"/>
          </a:xfrm>
          <a:prstGeom prst="rect">
            <a:avLst/>
          </a:prstGeom>
        </p:spPr>
      </p:pic>
    </p:spTree>
    <p:extLst>
      <p:ext uri="{BB962C8B-B14F-4D97-AF65-F5344CB8AC3E}">
        <p14:creationId xmlns:p14="http://schemas.microsoft.com/office/powerpoint/2010/main" val="164821775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524000" y="254000"/>
            <a:ext cx="57754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UKSA International Partnership Programme</a:t>
            </a:r>
          </a:p>
        </p:txBody>
      </p:sp>
      <p:sp>
        <p:nvSpPr>
          <p:cNvPr id="12" name="TextBox 11"/>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11" name="Picture 10">
            <a:extLst>
              <a:ext uri="{FF2B5EF4-FFF2-40B4-BE49-F238E27FC236}">
                <a16:creationId xmlns:a16="http://schemas.microsoft.com/office/drawing/2014/main" id="{96DD8B7F-8138-4096-AD0C-BC20F1DDFDC9}"/>
              </a:ext>
            </a:extLst>
          </p:cNvPr>
          <p:cNvPicPr>
            <a:picLocks noChangeAspect="1"/>
          </p:cNvPicPr>
          <p:nvPr/>
        </p:nvPicPr>
        <p:blipFill>
          <a:blip r:embed="rId5"/>
          <a:stretch>
            <a:fillRect/>
          </a:stretch>
        </p:blipFill>
        <p:spPr>
          <a:xfrm>
            <a:off x="6519041" y="5971633"/>
            <a:ext cx="1515894" cy="842163"/>
          </a:xfrm>
          <a:prstGeom prst="rect">
            <a:avLst/>
          </a:prstGeom>
        </p:spPr>
      </p:pic>
      <p:sp>
        <p:nvSpPr>
          <p:cNvPr id="7" name="Rectangle 6">
            <a:extLst>
              <a:ext uri="{FF2B5EF4-FFF2-40B4-BE49-F238E27FC236}">
                <a16:creationId xmlns:a16="http://schemas.microsoft.com/office/drawing/2014/main" id="{0AE3D038-B185-4DE7-92A8-2CC207E047FA}"/>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10" name="Rectangle 9">
            <a:extLst>
              <a:ext uri="{FF2B5EF4-FFF2-40B4-BE49-F238E27FC236}">
                <a16:creationId xmlns:a16="http://schemas.microsoft.com/office/drawing/2014/main" id="{BA959287-5E0A-4CCD-B67C-B82FBE33FB75}"/>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14" name="Rectangle 13">
            <a:extLst>
              <a:ext uri="{FF2B5EF4-FFF2-40B4-BE49-F238E27FC236}">
                <a16:creationId xmlns:a16="http://schemas.microsoft.com/office/drawing/2014/main" id="{94614695-E47D-4C04-838A-0DA7F31726E3}"/>
              </a:ext>
            </a:extLst>
          </p:cNvPr>
          <p:cNvSpPr/>
          <p:nvPr/>
        </p:nvSpPr>
        <p:spPr>
          <a:xfrm>
            <a:off x="1524000" y="917530"/>
            <a:ext cx="8426987" cy="1477328"/>
          </a:xfrm>
          <a:prstGeom prst="rect">
            <a:avLst/>
          </a:prstGeom>
        </p:spPr>
        <p:txBody>
          <a:bodyPr wrap="square">
            <a:spAutoFit/>
          </a:bodyPr>
          <a:lstStyle/>
          <a:p>
            <a:r>
              <a:rPr lang="en-GB" dirty="0">
                <a:solidFill>
                  <a:schemeClr val="accent5">
                    <a:lumMod val="75000"/>
                  </a:schemeClr>
                </a:solidFill>
                <a:latin typeface="Calibri" panose="020F0502020204030204"/>
              </a:rPr>
              <a:t>The International Partnership Programme (IPP) is a multi million pound programme run by the UK Space Agency. IPP focuses on using the UK space sector’s research and innovation strengths to deliver a space enabled Official Development Assistance (ODA) compliant programme, that provides a measurable and sustainable economic or societal benefit to emerging and developing economies around the world. </a:t>
            </a:r>
          </a:p>
        </p:txBody>
      </p:sp>
      <p:sp>
        <p:nvSpPr>
          <p:cNvPr id="16" name="TextBox 15">
            <a:extLst>
              <a:ext uri="{FF2B5EF4-FFF2-40B4-BE49-F238E27FC236}">
                <a16:creationId xmlns:a16="http://schemas.microsoft.com/office/drawing/2014/main" id="{440647C9-2634-460F-941E-12ECC6D94592}"/>
              </a:ext>
            </a:extLst>
          </p:cNvPr>
          <p:cNvSpPr txBox="1"/>
          <p:nvPr/>
        </p:nvSpPr>
        <p:spPr>
          <a:xfrm>
            <a:off x="321052" y="2837031"/>
            <a:ext cx="11792269" cy="2585323"/>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chemeClr val="accent5">
                    <a:lumMod val="75000"/>
                  </a:schemeClr>
                </a:solidFill>
                <a:latin typeface="Calibri" panose="020F0502020204030204"/>
              </a:rPr>
              <a:t>EASOS Malaysia </a:t>
            </a:r>
            <a:r>
              <a:rPr lang="en-GB" dirty="0">
                <a:solidFill>
                  <a:schemeClr val="accent5">
                    <a:lumMod val="75000"/>
                  </a:schemeClr>
                </a:solidFill>
                <a:latin typeface="Calibri" panose="020F0502020204030204"/>
              </a:rPr>
              <a:t>– Illegal deforestation, Coastal pollution &amp; Flood prediction </a:t>
            </a:r>
          </a:p>
          <a:p>
            <a:endParaRPr lang="en-GB" dirty="0">
              <a:solidFill>
                <a:schemeClr val="accent5">
                  <a:lumMod val="75000"/>
                </a:schemeClr>
              </a:solidFill>
              <a:latin typeface="Calibri" panose="020F0502020204030204"/>
            </a:endParaRPr>
          </a:p>
          <a:p>
            <a:pPr marL="285750" indent="-285750">
              <a:buFont typeface="Arial" panose="020B0604020202020204" pitchFamily="34" charset="0"/>
              <a:buChar char="•"/>
            </a:pPr>
            <a:r>
              <a:rPr lang="en-GB" b="1" dirty="0" err="1">
                <a:solidFill>
                  <a:schemeClr val="accent5">
                    <a:lumMod val="75000"/>
                  </a:schemeClr>
                </a:solidFill>
                <a:latin typeface="Calibri" panose="020F0502020204030204"/>
              </a:rPr>
              <a:t>CommonSensing</a:t>
            </a:r>
            <a:r>
              <a:rPr lang="en-GB" b="1" dirty="0">
                <a:solidFill>
                  <a:schemeClr val="accent5">
                    <a:lumMod val="75000"/>
                  </a:schemeClr>
                </a:solidFill>
                <a:latin typeface="Calibri" panose="020F0502020204030204"/>
              </a:rPr>
              <a:t> Fiji, Vanuatu &amp; Solomon Islands </a:t>
            </a:r>
            <a:r>
              <a:rPr lang="en-GB" dirty="0">
                <a:solidFill>
                  <a:schemeClr val="accent5">
                    <a:lumMod val="75000"/>
                  </a:schemeClr>
                </a:solidFill>
                <a:latin typeface="Calibri" panose="020F0502020204030204"/>
              </a:rPr>
              <a:t>- Improve national resilience towards climate change</a:t>
            </a:r>
          </a:p>
          <a:p>
            <a:endParaRPr lang="en-GB" dirty="0">
              <a:solidFill>
                <a:schemeClr val="accent5">
                  <a:lumMod val="75000"/>
                </a:schemeClr>
              </a:solidFill>
              <a:latin typeface="Calibri" panose="020F0502020204030204"/>
            </a:endParaRPr>
          </a:p>
          <a:p>
            <a:pPr marL="285750" indent="-285750">
              <a:buFont typeface="Arial" panose="020B0604020202020204" pitchFamily="34" charset="0"/>
              <a:buChar char="•"/>
            </a:pPr>
            <a:r>
              <a:rPr lang="en-GB" b="1" dirty="0">
                <a:solidFill>
                  <a:schemeClr val="accent5">
                    <a:lumMod val="75000"/>
                  </a:schemeClr>
                </a:solidFill>
                <a:latin typeface="Calibri" panose="020F0502020204030204"/>
              </a:rPr>
              <a:t>SEMDAC Chile </a:t>
            </a:r>
            <a:r>
              <a:rPr lang="en-GB" dirty="0">
                <a:solidFill>
                  <a:schemeClr val="accent5">
                    <a:lumMod val="75000"/>
                  </a:schemeClr>
                </a:solidFill>
                <a:latin typeface="Calibri" panose="020F0502020204030204"/>
              </a:rPr>
              <a:t>- Illegal, Unregulated and Unreported (IUU) fishing</a:t>
            </a:r>
          </a:p>
          <a:p>
            <a:endParaRPr lang="en-GB" dirty="0">
              <a:solidFill>
                <a:schemeClr val="accent5">
                  <a:lumMod val="75000"/>
                </a:schemeClr>
              </a:solidFill>
              <a:latin typeface="Calibri" panose="020F0502020204030204"/>
            </a:endParaRPr>
          </a:p>
          <a:p>
            <a:pPr marL="285750" indent="-285750">
              <a:buFont typeface="Arial" panose="020B0604020202020204" pitchFamily="34" charset="0"/>
              <a:buChar char="•"/>
            </a:pPr>
            <a:r>
              <a:rPr lang="en-GB" b="1" dirty="0">
                <a:solidFill>
                  <a:schemeClr val="accent5">
                    <a:lumMod val="75000"/>
                  </a:schemeClr>
                </a:solidFill>
                <a:latin typeface="Calibri" panose="020F0502020204030204"/>
              </a:rPr>
              <a:t>Illegal Gold Mining Colombia </a:t>
            </a:r>
            <a:r>
              <a:rPr lang="en-GB" dirty="0">
                <a:solidFill>
                  <a:schemeClr val="accent5">
                    <a:lumMod val="75000"/>
                  </a:schemeClr>
                </a:solidFill>
                <a:latin typeface="Calibri" panose="020F0502020204030204"/>
              </a:rPr>
              <a:t>- Detection of illegal gold mining activity in remote forested areas</a:t>
            </a:r>
          </a:p>
          <a:p>
            <a:endParaRPr lang="en-GB" dirty="0">
              <a:solidFill>
                <a:schemeClr val="accent5">
                  <a:lumMod val="75000"/>
                </a:schemeClr>
              </a:solidFill>
              <a:latin typeface="Calibri" panose="020F0502020204030204"/>
            </a:endParaRPr>
          </a:p>
          <a:p>
            <a:pPr marL="285750" indent="-285750">
              <a:buFont typeface="Arial" panose="020B0604020202020204" pitchFamily="34" charset="0"/>
              <a:buChar char="•"/>
            </a:pPr>
            <a:r>
              <a:rPr lang="en-GB" b="1" dirty="0">
                <a:solidFill>
                  <a:schemeClr val="accent5">
                    <a:lumMod val="75000"/>
                  </a:schemeClr>
                </a:solidFill>
                <a:latin typeface="Calibri" panose="020F0502020204030204"/>
              </a:rPr>
              <a:t>Space-based dam monitoring Peru </a:t>
            </a:r>
            <a:r>
              <a:rPr lang="en-GB" dirty="0">
                <a:solidFill>
                  <a:schemeClr val="accent5">
                    <a:lumMod val="75000"/>
                  </a:schemeClr>
                </a:solidFill>
                <a:latin typeface="Calibri" panose="020F0502020204030204"/>
              </a:rPr>
              <a:t>- remotely measuring displacements of tailing dams and other mining infrastructure.</a:t>
            </a:r>
          </a:p>
        </p:txBody>
      </p:sp>
    </p:spTree>
    <p:extLst>
      <p:ext uri="{BB962C8B-B14F-4D97-AF65-F5344CB8AC3E}">
        <p14:creationId xmlns:p14="http://schemas.microsoft.com/office/powerpoint/2010/main" val="2871416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524000" y="254000"/>
            <a:ext cx="57754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75000"/>
                  </a:schemeClr>
                </a:solidFill>
                <a:latin typeface="Calibri" panose="020F0502020204030204"/>
              </a:rPr>
              <a:t>EASOS – Earth and Sea Observation System</a:t>
            </a:r>
          </a:p>
        </p:txBody>
      </p:sp>
      <p:sp>
        <p:nvSpPr>
          <p:cNvPr id="12" name="TextBox 11"/>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11" name="Picture 10">
            <a:extLst>
              <a:ext uri="{FF2B5EF4-FFF2-40B4-BE49-F238E27FC236}">
                <a16:creationId xmlns:a16="http://schemas.microsoft.com/office/drawing/2014/main" id="{96DD8B7F-8138-4096-AD0C-BC20F1DDFDC9}"/>
              </a:ext>
            </a:extLst>
          </p:cNvPr>
          <p:cNvPicPr>
            <a:picLocks noChangeAspect="1"/>
          </p:cNvPicPr>
          <p:nvPr/>
        </p:nvPicPr>
        <p:blipFill>
          <a:blip r:embed="rId5"/>
          <a:stretch>
            <a:fillRect/>
          </a:stretch>
        </p:blipFill>
        <p:spPr>
          <a:xfrm>
            <a:off x="6519041" y="5971633"/>
            <a:ext cx="1515894" cy="842163"/>
          </a:xfrm>
          <a:prstGeom prst="rect">
            <a:avLst/>
          </a:prstGeom>
        </p:spPr>
      </p:pic>
      <p:sp>
        <p:nvSpPr>
          <p:cNvPr id="7" name="Rectangle 6">
            <a:extLst>
              <a:ext uri="{FF2B5EF4-FFF2-40B4-BE49-F238E27FC236}">
                <a16:creationId xmlns:a16="http://schemas.microsoft.com/office/drawing/2014/main" id="{0AE3D038-B185-4DE7-92A8-2CC207E047FA}"/>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10" name="Rectangle 9">
            <a:extLst>
              <a:ext uri="{FF2B5EF4-FFF2-40B4-BE49-F238E27FC236}">
                <a16:creationId xmlns:a16="http://schemas.microsoft.com/office/drawing/2014/main" id="{BA959287-5E0A-4CCD-B67C-B82FBE33FB75}"/>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pic>
        <p:nvPicPr>
          <p:cNvPr id="4" name="Picture 3">
            <a:extLst>
              <a:ext uri="{FF2B5EF4-FFF2-40B4-BE49-F238E27FC236}">
                <a16:creationId xmlns:a16="http://schemas.microsoft.com/office/drawing/2014/main" id="{06EC7AF6-B637-484E-9904-3DAC378E35BB}"/>
              </a:ext>
            </a:extLst>
          </p:cNvPr>
          <p:cNvPicPr>
            <a:picLocks noChangeAspect="1"/>
          </p:cNvPicPr>
          <p:nvPr/>
        </p:nvPicPr>
        <p:blipFill>
          <a:blip r:embed="rId6"/>
          <a:stretch>
            <a:fillRect/>
          </a:stretch>
        </p:blipFill>
        <p:spPr>
          <a:xfrm>
            <a:off x="1655225" y="908409"/>
            <a:ext cx="8639175" cy="4838700"/>
          </a:xfrm>
          <a:prstGeom prst="rect">
            <a:avLst/>
          </a:prstGeom>
        </p:spPr>
      </p:pic>
    </p:spTree>
    <p:extLst>
      <p:ext uri="{BB962C8B-B14F-4D97-AF65-F5344CB8AC3E}">
        <p14:creationId xmlns:p14="http://schemas.microsoft.com/office/powerpoint/2010/main" val="1994380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3766" y="210833"/>
            <a:ext cx="5825301" cy="628507"/>
          </a:xfrm>
        </p:spPr>
        <p:txBody>
          <a:bodyPr/>
          <a:lstStyle/>
          <a:p>
            <a:r>
              <a:rPr lang="en-GB">
                <a:solidFill>
                  <a:srgbClr val="189CD9"/>
                </a:solidFill>
              </a:rPr>
              <a:t>EASOS: FLOOD WATCH</a:t>
            </a:r>
            <a:endParaRPr lang="en-GB" b="1">
              <a:solidFill>
                <a:srgbClr val="189CD9"/>
              </a:solidFill>
            </a:endParaRPr>
          </a:p>
        </p:txBody>
      </p:sp>
      <p:sp>
        <p:nvSpPr>
          <p:cNvPr id="18" name="TextBox 17"/>
          <p:cNvSpPr txBox="1"/>
          <p:nvPr/>
        </p:nvSpPr>
        <p:spPr>
          <a:xfrm>
            <a:off x="253765" y="1296563"/>
            <a:ext cx="4391135" cy="2277547"/>
          </a:xfrm>
          <a:prstGeom prst="rect">
            <a:avLst/>
          </a:prstGeom>
          <a:noFill/>
        </p:spPr>
        <p:txBody>
          <a:bodyPr wrap="square" rtlCol="0">
            <a:spAutoFit/>
          </a:bodyPr>
          <a:lstStyle/>
          <a:p>
            <a:pPr marL="228594" indent="-228594">
              <a:spcBef>
                <a:spcPts val="1200"/>
              </a:spcBef>
              <a:buFont typeface="Arial" panose="020B0604020202020204" pitchFamily="34" charset="0"/>
              <a:buChar char="•"/>
            </a:pPr>
            <a:r>
              <a:rPr lang="en-GB" sz="1400">
                <a:latin typeface="+mj-lt"/>
                <a:cs typeface="Segoe UI Light" panose="020B0502040204020203" pitchFamily="34" charset="0"/>
              </a:rPr>
              <a:t>Provide warning of flooding up to 7 days in advance</a:t>
            </a:r>
          </a:p>
          <a:p>
            <a:pPr marL="228594" indent="-228594">
              <a:spcBef>
                <a:spcPts val="1200"/>
              </a:spcBef>
              <a:buFont typeface="Arial" panose="020B0604020202020204" pitchFamily="34" charset="0"/>
              <a:buChar char="•"/>
            </a:pPr>
            <a:r>
              <a:rPr lang="en-GB" sz="1400">
                <a:latin typeface="+mj-lt"/>
                <a:cs typeface="Segoe UI Light" panose="020B0502040204020203" pitchFamily="34" charset="0"/>
              </a:rPr>
              <a:t>Enable preventative action to be taken prior to a disaster event</a:t>
            </a:r>
          </a:p>
          <a:p>
            <a:pPr marL="228594" indent="-228594">
              <a:spcBef>
                <a:spcPts val="1200"/>
              </a:spcBef>
              <a:buFont typeface="Arial" panose="020B0604020202020204" pitchFamily="34" charset="0"/>
              <a:buChar char="•"/>
            </a:pPr>
            <a:r>
              <a:rPr lang="en-GB" sz="1400">
                <a:latin typeface="+mj-lt"/>
                <a:cs typeface="Segoe UI Light" panose="020B0502040204020203" pitchFamily="34" charset="0"/>
              </a:rPr>
              <a:t>Enable the Disaster Management committee to coordinate all agencies, and take preventative measures acting on consistent, reliable information</a:t>
            </a:r>
          </a:p>
          <a:p>
            <a:pPr marL="228594" indent="-228594">
              <a:spcBef>
                <a:spcPts val="1200"/>
              </a:spcBef>
              <a:buFont typeface="Arial" panose="020B0604020202020204" pitchFamily="34" charset="0"/>
              <a:buChar char="•"/>
            </a:pPr>
            <a:r>
              <a:rPr lang="en-GB" sz="1400">
                <a:latin typeface="+mj-lt"/>
                <a:cs typeface="Segoe UI Light" panose="020B0502040204020203" pitchFamily="34" charset="0"/>
              </a:rPr>
              <a:t>Achieve over 90% accuracy for flood alerts with a 12 hour lead time</a:t>
            </a:r>
          </a:p>
        </p:txBody>
      </p:sp>
      <p:sp>
        <p:nvSpPr>
          <p:cNvPr id="3" name="Rectangle 2"/>
          <p:cNvSpPr/>
          <p:nvPr/>
        </p:nvSpPr>
        <p:spPr>
          <a:xfrm>
            <a:off x="11962936" y="0"/>
            <a:ext cx="229065" cy="6858000"/>
          </a:xfrm>
          <a:prstGeom prst="rect">
            <a:avLst/>
          </a:prstGeom>
          <a:solidFill>
            <a:srgbClr val="189C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pic>
        <p:nvPicPr>
          <p:cNvPr id="4" name="Picture 3">
            <a:hlinkClick r:id="rId3" action="ppaction://hlinkfile"/>
            <a:extLst>
              <a:ext uri="{FF2B5EF4-FFF2-40B4-BE49-F238E27FC236}">
                <a16:creationId xmlns:a16="http://schemas.microsoft.com/office/drawing/2014/main" id="{3E805B53-8913-4998-9B5C-B8C653842380}"/>
              </a:ext>
            </a:extLst>
          </p:cNvPr>
          <p:cNvPicPr>
            <a:picLocks noChangeAspect="1"/>
          </p:cNvPicPr>
          <p:nvPr/>
        </p:nvPicPr>
        <p:blipFill>
          <a:blip r:embed="rId4"/>
          <a:stretch>
            <a:fillRect/>
          </a:stretch>
        </p:blipFill>
        <p:spPr>
          <a:xfrm>
            <a:off x="4811979" y="1465743"/>
            <a:ext cx="6983878" cy="3926514"/>
          </a:xfrm>
          <a:prstGeom prst="rect">
            <a:avLst/>
          </a:prstGeom>
        </p:spPr>
      </p:pic>
      <p:pic>
        <p:nvPicPr>
          <p:cNvPr id="6" name="Picture 5">
            <a:extLst>
              <a:ext uri="{FF2B5EF4-FFF2-40B4-BE49-F238E27FC236}">
                <a16:creationId xmlns:a16="http://schemas.microsoft.com/office/drawing/2014/main" id="{1A3228EC-9951-4223-A8C3-06B575D82A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293" t="53316" r="68722" b="5616"/>
          <a:stretch/>
        </p:blipFill>
        <p:spPr>
          <a:xfrm>
            <a:off x="4811979" y="5848"/>
            <a:ext cx="1044089" cy="1038475"/>
          </a:xfrm>
          <a:prstGeom prst="rect">
            <a:avLst/>
          </a:prstGeom>
        </p:spPr>
      </p:pic>
      <p:sp>
        <p:nvSpPr>
          <p:cNvPr id="5" name="TextBox 4">
            <a:extLst>
              <a:ext uri="{FF2B5EF4-FFF2-40B4-BE49-F238E27FC236}">
                <a16:creationId xmlns:a16="http://schemas.microsoft.com/office/drawing/2014/main" id="{1E823C9E-2943-4CD8-B2C7-C59703ADE064}"/>
              </a:ext>
            </a:extLst>
          </p:cNvPr>
          <p:cNvSpPr txBox="1"/>
          <p:nvPr/>
        </p:nvSpPr>
        <p:spPr>
          <a:xfrm>
            <a:off x="6023147" y="210833"/>
            <a:ext cx="5852115" cy="646331"/>
          </a:xfrm>
          <a:prstGeom prst="rect">
            <a:avLst/>
          </a:prstGeom>
          <a:noFill/>
        </p:spPr>
        <p:txBody>
          <a:bodyPr wrap="none" rtlCol="0">
            <a:spAutoFit/>
          </a:bodyPr>
          <a:lstStyle/>
          <a:p>
            <a:r>
              <a:rPr lang="en-GB">
                <a:ea typeface="Roboto Thin" panose="02000000000000000000" pitchFamily="2" charset="0"/>
                <a:cs typeface="Segoe UI Light" panose="020B0502040204020203" pitchFamily="34" charset="0"/>
              </a:rPr>
              <a:t>Reducing the human and economic cost from flood disasters</a:t>
            </a:r>
          </a:p>
          <a:p>
            <a:endParaRPr lang="en-GB"/>
          </a:p>
        </p:txBody>
      </p:sp>
      <p:sp>
        <p:nvSpPr>
          <p:cNvPr id="8" name="Rectangle: Rounded Corners 7">
            <a:extLst>
              <a:ext uri="{FF2B5EF4-FFF2-40B4-BE49-F238E27FC236}">
                <a16:creationId xmlns:a16="http://schemas.microsoft.com/office/drawing/2014/main" id="{B5C27108-9467-41E7-95CF-FDBD9860EE0A}"/>
              </a:ext>
            </a:extLst>
          </p:cNvPr>
          <p:cNvSpPr/>
          <p:nvPr/>
        </p:nvSpPr>
        <p:spPr>
          <a:xfrm>
            <a:off x="112213" y="798592"/>
            <a:ext cx="1905000" cy="321909"/>
          </a:xfrm>
          <a:prstGeom prst="roundRect">
            <a:avLst/>
          </a:prstGeom>
          <a:solidFill>
            <a:srgbClr val="189C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Benefits</a:t>
            </a:r>
          </a:p>
        </p:txBody>
      </p:sp>
      <p:sp>
        <p:nvSpPr>
          <p:cNvPr id="9" name="Rectangle: Rounded Corners 8">
            <a:extLst>
              <a:ext uri="{FF2B5EF4-FFF2-40B4-BE49-F238E27FC236}">
                <a16:creationId xmlns:a16="http://schemas.microsoft.com/office/drawing/2014/main" id="{8DD51C4A-B368-49E6-91F3-0C8529496481}"/>
              </a:ext>
            </a:extLst>
          </p:cNvPr>
          <p:cNvSpPr/>
          <p:nvPr/>
        </p:nvSpPr>
        <p:spPr>
          <a:xfrm>
            <a:off x="112213" y="3769841"/>
            <a:ext cx="1905000" cy="321909"/>
          </a:xfrm>
          <a:prstGeom prst="roundRect">
            <a:avLst/>
          </a:prstGeom>
          <a:solidFill>
            <a:srgbClr val="189C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Capabilities</a:t>
            </a:r>
          </a:p>
        </p:txBody>
      </p:sp>
      <p:sp>
        <p:nvSpPr>
          <p:cNvPr id="10" name="TextBox 9">
            <a:extLst>
              <a:ext uri="{FF2B5EF4-FFF2-40B4-BE49-F238E27FC236}">
                <a16:creationId xmlns:a16="http://schemas.microsoft.com/office/drawing/2014/main" id="{24BB9F15-6EF3-43E8-AABA-68A29A2EFF46}"/>
              </a:ext>
            </a:extLst>
          </p:cNvPr>
          <p:cNvSpPr txBox="1"/>
          <p:nvPr/>
        </p:nvSpPr>
        <p:spPr>
          <a:xfrm>
            <a:off x="253765" y="4250399"/>
            <a:ext cx="4391135" cy="3170099"/>
          </a:xfrm>
          <a:prstGeom prst="rect">
            <a:avLst/>
          </a:prstGeom>
          <a:noFill/>
        </p:spPr>
        <p:txBody>
          <a:bodyPr wrap="square" rtlCol="0">
            <a:spAutoFit/>
          </a:bodyPr>
          <a:lstStyle/>
          <a:p>
            <a:pPr marL="228594" indent="-228594">
              <a:spcBef>
                <a:spcPts val="1200"/>
              </a:spcBef>
              <a:buFont typeface="Arial" panose="020B0604020202020204" pitchFamily="34" charset="0"/>
              <a:buChar char="•"/>
            </a:pPr>
            <a:r>
              <a:rPr lang="en-GB" sz="1400">
                <a:latin typeface="+mj-lt"/>
                <a:cs typeface="Segoe UI Light" panose="020B0502040204020203" pitchFamily="34" charset="0"/>
              </a:rPr>
              <a:t>Forecast the impact of rainfall</a:t>
            </a:r>
          </a:p>
          <a:p>
            <a:pPr marL="228594" indent="-228594">
              <a:spcBef>
                <a:spcPts val="1200"/>
              </a:spcBef>
              <a:buFont typeface="Arial" panose="020B0604020202020204" pitchFamily="34" charset="0"/>
              <a:buChar char="•"/>
            </a:pPr>
            <a:r>
              <a:rPr lang="en-GB" sz="1400">
                <a:latin typeface="+mj-lt"/>
                <a:cs typeface="Segoe UI Light" panose="020B0502040204020203" pitchFamily="34" charset="0"/>
              </a:rPr>
              <a:t>Continuously monitor river and rain gauge state</a:t>
            </a:r>
          </a:p>
          <a:p>
            <a:pPr marL="228594" indent="-228594">
              <a:spcBef>
                <a:spcPts val="1200"/>
              </a:spcBef>
              <a:buFont typeface="Arial" panose="020B0604020202020204" pitchFamily="34" charset="0"/>
              <a:buChar char="•"/>
            </a:pPr>
            <a:r>
              <a:rPr lang="en-GB" sz="1400">
                <a:latin typeface="+mj-lt"/>
                <a:cs typeface="Segoe UI Light" panose="020B0502040204020203" pitchFamily="34" charset="0"/>
              </a:rPr>
              <a:t>Locate and visualise forecasted flood impact on key infrastructure such as roads, evacuation centres, medicinal facilities</a:t>
            </a:r>
          </a:p>
          <a:p>
            <a:pPr marL="228594" indent="-228594">
              <a:spcBef>
                <a:spcPts val="1200"/>
              </a:spcBef>
              <a:buFont typeface="Arial" panose="020B0604020202020204" pitchFamily="34" charset="0"/>
              <a:buChar char="•"/>
            </a:pPr>
            <a:r>
              <a:rPr lang="en-GB" sz="1400">
                <a:latin typeface="+mj-lt"/>
                <a:cs typeface="Segoe UI Light" panose="020B0502040204020203" pitchFamily="34" charset="0"/>
              </a:rPr>
              <a:t>Assess human and financial impact of forecasted flooding</a:t>
            </a:r>
          </a:p>
          <a:p>
            <a:pPr marL="228594" indent="-228594">
              <a:spcBef>
                <a:spcPts val="1200"/>
              </a:spcBef>
              <a:buFont typeface="Arial" panose="020B0604020202020204" pitchFamily="34" charset="0"/>
              <a:buChar char="•"/>
            </a:pPr>
            <a:r>
              <a:rPr lang="en-GB" sz="1400">
                <a:latin typeface="+mj-lt"/>
                <a:cs typeface="Segoe UI Light" panose="020B0502040204020203" pitchFamily="34" charset="0"/>
              </a:rPr>
              <a:t>Flood planning for 1 in 5 to 1 in 10000 year scenarios</a:t>
            </a:r>
          </a:p>
          <a:p>
            <a:pPr marL="228594" indent="-228594">
              <a:spcBef>
                <a:spcPts val="1200"/>
              </a:spcBef>
              <a:buFont typeface="Arial" panose="020B0604020202020204" pitchFamily="34" charset="0"/>
              <a:buChar char="•"/>
            </a:pPr>
            <a:endParaRPr lang="en-GB" sz="1400">
              <a:ea typeface="Roboto Thin" panose="02000000000000000000" pitchFamily="2" charset="0"/>
              <a:cs typeface="Segoe UI Light" panose="020B0502040204020203" pitchFamily="34" charset="0"/>
            </a:endParaRPr>
          </a:p>
          <a:p>
            <a:pPr marL="228594" indent="-228594">
              <a:spcBef>
                <a:spcPts val="1200"/>
              </a:spcBef>
              <a:buFont typeface="Arial" panose="020B0604020202020204" pitchFamily="34" charset="0"/>
              <a:buChar char="•"/>
            </a:pPr>
            <a:endParaRPr lang="en-GB" sz="1400">
              <a:latin typeface="+mj-lt"/>
              <a:ea typeface="Roboto Thin" panose="02000000000000000000" pitchFamily="2" charset="0"/>
              <a:cs typeface="Segoe UI Light" panose="020B0502040204020203" pitchFamily="34" charset="0"/>
            </a:endParaRPr>
          </a:p>
        </p:txBody>
      </p:sp>
    </p:spTree>
    <p:extLst>
      <p:ext uri="{BB962C8B-B14F-4D97-AF65-F5344CB8AC3E}">
        <p14:creationId xmlns:p14="http://schemas.microsoft.com/office/powerpoint/2010/main" val="409421951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524000" y="254000"/>
            <a:ext cx="5775434" cy="461665"/>
          </a:xfrm>
          <a:prstGeom prst="rect">
            <a:avLst/>
          </a:prstGeom>
          <a:noFill/>
        </p:spPr>
        <p:txBody>
          <a:bodyPr wrap="square" rtlCol="0">
            <a:spAutoFit/>
          </a:bodyPr>
          <a:lstStyle/>
          <a:p>
            <a:pPr>
              <a:defRPr/>
            </a:pPr>
            <a:r>
              <a:rPr lang="en-GB" sz="2400" b="1" dirty="0">
                <a:solidFill>
                  <a:schemeClr val="accent5">
                    <a:lumMod val="75000"/>
                  </a:schemeClr>
                </a:solidFill>
                <a:latin typeface="Calibri" panose="020F0502020204030204"/>
              </a:rPr>
              <a:t>EASOS – Earth and Sea Observation System</a:t>
            </a:r>
          </a:p>
        </p:txBody>
      </p:sp>
      <p:sp>
        <p:nvSpPr>
          <p:cNvPr id="12" name="TextBox 11"/>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4" name="Picture 3">
            <a:extLst>
              <a:ext uri="{FF2B5EF4-FFF2-40B4-BE49-F238E27FC236}">
                <a16:creationId xmlns:a16="http://schemas.microsoft.com/office/drawing/2014/main" id="{EFF084C1-3160-4CF7-A724-3F4BAFB3E949}"/>
              </a:ext>
            </a:extLst>
          </p:cNvPr>
          <p:cNvPicPr>
            <a:picLocks noChangeAspect="1"/>
          </p:cNvPicPr>
          <p:nvPr/>
        </p:nvPicPr>
        <p:blipFill>
          <a:blip r:embed="rId5"/>
          <a:stretch>
            <a:fillRect/>
          </a:stretch>
        </p:blipFill>
        <p:spPr>
          <a:xfrm>
            <a:off x="8678320" y="4741440"/>
            <a:ext cx="1646063" cy="914479"/>
          </a:xfrm>
          <a:prstGeom prst="rect">
            <a:avLst/>
          </a:prstGeom>
        </p:spPr>
      </p:pic>
      <p:pic>
        <p:nvPicPr>
          <p:cNvPr id="14" name="Picture 13">
            <a:extLst>
              <a:ext uri="{FF2B5EF4-FFF2-40B4-BE49-F238E27FC236}">
                <a16:creationId xmlns:a16="http://schemas.microsoft.com/office/drawing/2014/main" id="{9FCA1D0A-3C90-43A3-B2FD-B9879D3F7817}"/>
              </a:ext>
            </a:extLst>
          </p:cNvPr>
          <p:cNvPicPr>
            <a:picLocks noChangeAspect="1"/>
          </p:cNvPicPr>
          <p:nvPr/>
        </p:nvPicPr>
        <p:blipFill>
          <a:blip r:embed="rId6"/>
          <a:stretch>
            <a:fillRect/>
          </a:stretch>
        </p:blipFill>
        <p:spPr>
          <a:xfrm>
            <a:off x="6519041" y="5971633"/>
            <a:ext cx="1515894" cy="842163"/>
          </a:xfrm>
          <a:prstGeom prst="rect">
            <a:avLst/>
          </a:prstGeom>
        </p:spPr>
      </p:pic>
      <p:pic>
        <p:nvPicPr>
          <p:cNvPr id="2" name="Picture 1">
            <a:extLst>
              <a:ext uri="{FF2B5EF4-FFF2-40B4-BE49-F238E27FC236}">
                <a16:creationId xmlns:a16="http://schemas.microsoft.com/office/drawing/2014/main" id="{3E956378-A3E6-47E8-A7A6-E137EB62A550}"/>
              </a:ext>
            </a:extLst>
          </p:cNvPr>
          <p:cNvPicPr>
            <a:picLocks noChangeAspect="1"/>
          </p:cNvPicPr>
          <p:nvPr/>
        </p:nvPicPr>
        <p:blipFill>
          <a:blip r:embed="rId7"/>
          <a:stretch>
            <a:fillRect/>
          </a:stretch>
        </p:blipFill>
        <p:spPr>
          <a:xfrm>
            <a:off x="1432745" y="928865"/>
            <a:ext cx="9326510" cy="4768895"/>
          </a:xfrm>
          <a:prstGeom prst="rect">
            <a:avLst/>
          </a:prstGeom>
        </p:spPr>
      </p:pic>
    </p:spTree>
    <p:extLst>
      <p:ext uri="{BB962C8B-B14F-4D97-AF65-F5344CB8AC3E}">
        <p14:creationId xmlns:p14="http://schemas.microsoft.com/office/powerpoint/2010/main" val="1202673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524000" y="254000"/>
            <a:ext cx="5775434" cy="461665"/>
          </a:xfrm>
          <a:prstGeom prst="rect">
            <a:avLst/>
          </a:prstGeom>
          <a:noFill/>
        </p:spPr>
        <p:txBody>
          <a:bodyPr wrap="square" rtlCol="0">
            <a:spAutoFit/>
          </a:bodyPr>
          <a:lstStyle/>
          <a:p>
            <a:pPr>
              <a:defRPr/>
            </a:pPr>
            <a:r>
              <a:rPr lang="en-GB" sz="2400" b="1" dirty="0">
                <a:solidFill>
                  <a:schemeClr val="accent5">
                    <a:lumMod val="75000"/>
                  </a:schemeClr>
                </a:solidFill>
              </a:rPr>
              <a:t>EASOS – Earth and Sea Observation System</a:t>
            </a:r>
          </a:p>
        </p:txBody>
      </p:sp>
      <p:sp>
        <p:nvSpPr>
          <p:cNvPr id="12" name="TextBox 11"/>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4" name="Picture 3">
            <a:extLst>
              <a:ext uri="{FF2B5EF4-FFF2-40B4-BE49-F238E27FC236}">
                <a16:creationId xmlns:a16="http://schemas.microsoft.com/office/drawing/2014/main" id="{EFF084C1-3160-4CF7-A724-3F4BAFB3E949}"/>
              </a:ext>
            </a:extLst>
          </p:cNvPr>
          <p:cNvPicPr>
            <a:picLocks noChangeAspect="1"/>
          </p:cNvPicPr>
          <p:nvPr/>
        </p:nvPicPr>
        <p:blipFill>
          <a:blip r:embed="rId5"/>
          <a:stretch>
            <a:fillRect/>
          </a:stretch>
        </p:blipFill>
        <p:spPr>
          <a:xfrm>
            <a:off x="8678320" y="4741440"/>
            <a:ext cx="1646063" cy="914479"/>
          </a:xfrm>
          <a:prstGeom prst="rect">
            <a:avLst/>
          </a:prstGeom>
        </p:spPr>
      </p:pic>
      <p:pic>
        <p:nvPicPr>
          <p:cNvPr id="14" name="Picture 13">
            <a:extLst>
              <a:ext uri="{FF2B5EF4-FFF2-40B4-BE49-F238E27FC236}">
                <a16:creationId xmlns:a16="http://schemas.microsoft.com/office/drawing/2014/main" id="{9FCA1D0A-3C90-43A3-B2FD-B9879D3F7817}"/>
              </a:ext>
            </a:extLst>
          </p:cNvPr>
          <p:cNvPicPr>
            <a:picLocks noChangeAspect="1"/>
          </p:cNvPicPr>
          <p:nvPr/>
        </p:nvPicPr>
        <p:blipFill>
          <a:blip r:embed="rId6"/>
          <a:stretch>
            <a:fillRect/>
          </a:stretch>
        </p:blipFill>
        <p:spPr>
          <a:xfrm>
            <a:off x="6519041" y="5971633"/>
            <a:ext cx="1515894" cy="842163"/>
          </a:xfrm>
          <a:prstGeom prst="rect">
            <a:avLst/>
          </a:prstGeom>
        </p:spPr>
      </p:pic>
      <p:pic>
        <p:nvPicPr>
          <p:cNvPr id="2" name="Picture 1">
            <a:extLst>
              <a:ext uri="{FF2B5EF4-FFF2-40B4-BE49-F238E27FC236}">
                <a16:creationId xmlns:a16="http://schemas.microsoft.com/office/drawing/2014/main" id="{13F037CB-2DCA-4036-BD64-6F9AD42F6F4F}"/>
              </a:ext>
            </a:extLst>
          </p:cNvPr>
          <p:cNvPicPr>
            <a:picLocks noChangeAspect="1"/>
          </p:cNvPicPr>
          <p:nvPr/>
        </p:nvPicPr>
        <p:blipFill>
          <a:blip r:embed="rId7"/>
          <a:stretch>
            <a:fillRect/>
          </a:stretch>
        </p:blipFill>
        <p:spPr>
          <a:xfrm>
            <a:off x="1371600" y="999601"/>
            <a:ext cx="9238891" cy="4569667"/>
          </a:xfrm>
          <a:prstGeom prst="rect">
            <a:avLst/>
          </a:prstGeom>
        </p:spPr>
      </p:pic>
    </p:spTree>
    <p:extLst>
      <p:ext uri="{BB962C8B-B14F-4D97-AF65-F5344CB8AC3E}">
        <p14:creationId xmlns:p14="http://schemas.microsoft.com/office/powerpoint/2010/main" val="3602405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66684" y="302158"/>
            <a:ext cx="5825301" cy="628507"/>
          </a:xfrm>
        </p:spPr>
        <p:txBody>
          <a:bodyPr/>
          <a:lstStyle/>
          <a:p>
            <a:r>
              <a:rPr lang="en-GB"/>
              <a:t>EASOS: MARINE WATCH</a:t>
            </a:r>
          </a:p>
        </p:txBody>
      </p:sp>
      <p:sp>
        <p:nvSpPr>
          <p:cNvPr id="18" name="TextBox 17"/>
          <p:cNvSpPr txBox="1"/>
          <p:nvPr/>
        </p:nvSpPr>
        <p:spPr>
          <a:xfrm>
            <a:off x="389587" y="1366176"/>
            <a:ext cx="6192360" cy="5416868"/>
          </a:xfrm>
          <a:prstGeom prst="rect">
            <a:avLst/>
          </a:prstGeom>
          <a:noFill/>
        </p:spPr>
        <p:txBody>
          <a:bodyPr wrap="square" rtlCol="0" anchor="t">
            <a:spAutoFit/>
          </a:bodyPr>
          <a:lstStyle/>
          <a:p>
            <a:pPr marL="227965" indent="-227965">
              <a:spcBef>
                <a:spcPts val="1200"/>
              </a:spcBef>
              <a:buFont typeface="Arial" panose="020B0604020202020204" pitchFamily="34" charset="0"/>
              <a:buChar char="•"/>
            </a:pPr>
            <a:r>
              <a:rPr lang="en-GB" sz="1600">
                <a:latin typeface="+mj-lt"/>
                <a:cs typeface="Segoe UI Light" panose="020B0502040204020203" pitchFamily="34" charset="0"/>
              </a:rPr>
              <a:t>Reduction in financial impact of marine pollution</a:t>
            </a:r>
            <a:endParaRPr lang="en-US"/>
          </a:p>
          <a:p>
            <a:pPr marL="227965" indent="-227965">
              <a:spcBef>
                <a:spcPts val="1200"/>
              </a:spcBef>
              <a:buFont typeface="Arial" panose="020B0604020202020204" pitchFamily="34" charset="0"/>
              <a:buChar char="•"/>
            </a:pPr>
            <a:r>
              <a:rPr lang="en-GB" sz="1600">
                <a:latin typeface="+mj-lt"/>
                <a:cs typeface="Segoe UI Light" panose="020B0502040204020203" pitchFamily="34" charset="0"/>
              </a:rPr>
              <a:t>Early warning of impact to environmentally sensitive coastline </a:t>
            </a:r>
            <a:endParaRPr lang="en-GB" sz="1600">
              <a:latin typeface="+mj-lt"/>
              <a:cs typeface="Calibri Light"/>
            </a:endParaRPr>
          </a:p>
          <a:p>
            <a:pPr marL="227965" indent="-227965">
              <a:spcBef>
                <a:spcPts val="1200"/>
              </a:spcBef>
              <a:buFont typeface="Arial" panose="020B0604020202020204" pitchFamily="34" charset="0"/>
              <a:buChar char="•"/>
            </a:pPr>
            <a:r>
              <a:rPr lang="en-GB" sz="1600">
                <a:latin typeface="+mj-lt"/>
                <a:cs typeface="Segoe UI Light" panose="020B0502040204020203" pitchFamily="34" charset="0"/>
              </a:rPr>
              <a:t>Decision support for containment and cleaning efforts</a:t>
            </a:r>
            <a:endParaRPr lang="en-GB" sz="1600">
              <a:latin typeface="+mj-lt"/>
              <a:cs typeface="Calibri Light"/>
            </a:endParaRPr>
          </a:p>
          <a:p>
            <a:pPr marL="227965" indent="-227965">
              <a:spcBef>
                <a:spcPts val="1200"/>
              </a:spcBef>
              <a:buFont typeface="Arial" panose="020B0604020202020204" pitchFamily="34" charset="0"/>
              <a:buChar char="•"/>
            </a:pPr>
            <a:r>
              <a:rPr lang="en-GB" sz="1600">
                <a:latin typeface="+mj-lt"/>
                <a:cs typeface="Segoe UI Light" panose="020B0502040204020203" pitchFamily="34" charset="0"/>
              </a:rPr>
              <a:t>Reduce loss of habitat and damage to marine life by deterring ships from pumping bilges off the coastline</a:t>
            </a:r>
            <a:br>
              <a:rPr lang="en-GB" sz="1600">
                <a:latin typeface="+mj-lt"/>
                <a:cs typeface="Calibri Light"/>
              </a:rPr>
            </a:br>
            <a:br>
              <a:rPr lang="en-GB" sz="1600">
                <a:latin typeface="+mj-lt"/>
                <a:cs typeface="Calibri Light"/>
              </a:rPr>
            </a:br>
            <a:endParaRPr lang="en-GB" sz="1600">
              <a:latin typeface="+mj-lt"/>
              <a:cs typeface="Calibri Light"/>
            </a:endParaRPr>
          </a:p>
          <a:p>
            <a:pPr marL="227965" indent="-227965">
              <a:spcBef>
                <a:spcPts val="1200"/>
              </a:spcBef>
              <a:buFont typeface="Arial" panose="020B0604020202020204" pitchFamily="34" charset="0"/>
              <a:buChar char="•"/>
            </a:pPr>
            <a:r>
              <a:rPr lang="en-GB" sz="1600">
                <a:latin typeface="Calibri Light"/>
                <a:ea typeface="Roboto Thin" panose="02000000000000000000" pitchFamily="2" charset="0"/>
                <a:cs typeface="Calibri Light"/>
              </a:rPr>
              <a:t>Detect potential oil pollution incidents on the surface of the ocean</a:t>
            </a:r>
          </a:p>
          <a:p>
            <a:pPr marL="227965" indent="-227965">
              <a:spcBef>
                <a:spcPts val="1200"/>
              </a:spcBef>
              <a:buFont typeface="Arial" panose="020B0604020202020204" pitchFamily="34" charset="0"/>
              <a:buChar char="•"/>
            </a:pPr>
            <a:r>
              <a:rPr lang="en-GB" sz="1600">
                <a:latin typeface="Calibri Light"/>
                <a:cs typeface="Calibri Light"/>
              </a:rPr>
              <a:t>Forecast pollution dispersal for the next 84 hours</a:t>
            </a:r>
          </a:p>
          <a:p>
            <a:pPr marL="227965" indent="-227965">
              <a:spcBef>
                <a:spcPts val="1200"/>
              </a:spcBef>
              <a:buFont typeface="Arial" panose="020B0604020202020204" pitchFamily="34" charset="0"/>
              <a:buChar char="•"/>
            </a:pPr>
            <a:r>
              <a:rPr lang="en-GB" sz="1600">
                <a:latin typeface="Calibri Light"/>
                <a:cs typeface="Calibri Light"/>
              </a:rPr>
              <a:t>Automatic alerts based on areas of interest, oil detection size and forecasted coastal impact</a:t>
            </a:r>
          </a:p>
          <a:p>
            <a:pPr marL="227965" indent="-227965">
              <a:spcBef>
                <a:spcPts val="1200"/>
              </a:spcBef>
              <a:buFont typeface="Arial" panose="020B0604020202020204" pitchFamily="34" charset="0"/>
              <a:buChar char="•"/>
            </a:pPr>
            <a:r>
              <a:rPr lang="en-GB" sz="1600">
                <a:latin typeface="Calibri Light"/>
                <a:cs typeface="Calibri Light"/>
              </a:rPr>
              <a:t>AIS data integration to help identify vessels which could be responsible</a:t>
            </a:r>
          </a:p>
          <a:p>
            <a:pPr marL="227965" indent="-227965">
              <a:spcBef>
                <a:spcPts val="1200"/>
              </a:spcBef>
              <a:buFont typeface="Arial" panose="020B0604020202020204" pitchFamily="34" charset="0"/>
              <a:buChar char="•"/>
            </a:pPr>
            <a:r>
              <a:rPr lang="en-GB" sz="1600">
                <a:latin typeface="Calibri Light"/>
                <a:cs typeface="Calibri Light"/>
              </a:rPr>
              <a:t>Model what-if scenarios for oil spills and model the impact of boom deployment</a:t>
            </a:r>
          </a:p>
          <a:p>
            <a:pPr marL="227965" indent="-227965">
              <a:spcBef>
                <a:spcPts val="1200"/>
              </a:spcBef>
              <a:buFont typeface="Arial" panose="020B0604020202020204" pitchFamily="34" charset="0"/>
              <a:buChar char="•"/>
            </a:pPr>
            <a:r>
              <a:rPr lang="en-GB" sz="1600">
                <a:latin typeface="Calibri Light"/>
                <a:cs typeface="Calibri Light"/>
              </a:rPr>
              <a:t>Rapidly identify nearby vessels which can assist with oil slick assessment </a:t>
            </a:r>
          </a:p>
        </p:txBody>
      </p:sp>
      <p:sp>
        <p:nvSpPr>
          <p:cNvPr id="12" name="Rectangle 11"/>
          <p:cNvSpPr/>
          <p:nvPr/>
        </p:nvSpPr>
        <p:spPr>
          <a:xfrm>
            <a:off x="11962936" y="0"/>
            <a:ext cx="229065" cy="6858000"/>
          </a:xfrm>
          <a:prstGeom prst="rect">
            <a:avLst/>
          </a:prstGeom>
          <a:solidFill>
            <a:srgbClr val="606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solidFill>
                <a:srgbClr val="545454"/>
              </a:solidFill>
            </a:endParaRPr>
          </a:p>
        </p:txBody>
      </p:sp>
      <p:pic>
        <p:nvPicPr>
          <p:cNvPr id="3" name="Picture 2">
            <a:extLst>
              <a:ext uri="{FF2B5EF4-FFF2-40B4-BE49-F238E27FC236}">
                <a16:creationId xmlns:a16="http://schemas.microsoft.com/office/drawing/2014/main" id="{E441D671-8E65-4FE4-BF7A-56A46913DC0A}"/>
              </a:ext>
            </a:extLst>
          </p:cNvPr>
          <p:cNvPicPr>
            <a:picLocks noChangeAspect="1"/>
          </p:cNvPicPr>
          <p:nvPr/>
        </p:nvPicPr>
        <p:blipFill>
          <a:blip r:embed="rId3"/>
          <a:stretch>
            <a:fillRect/>
          </a:stretch>
        </p:blipFill>
        <p:spPr>
          <a:xfrm>
            <a:off x="6809421" y="1012371"/>
            <a:ext cx="5004574" cy="2813699"/>
          </a:xfrm>
          <a:prstGeom prst="rect">
            <a:avLst/>
          </a:prstGeom>
        </p:spPr>
      </p:pic>
      <p:pic>
        <p:nvPicPr>
          <p:cNvPr id="4" name="Picture 3">
            <a:extLst>
              <a:ext uri="{FF2B5EF4-FFF2-40B4-BE49-F238E27FC236}">
                <a16:creationId xmlns:a16="http://schemas.microsoft.com/office/drawing/2014/main" id="{36D72F80-D567-4CCA-87DD-B1D35C8430D4}"/>
              </a:ext>
            </a:extLst>
          </p:cNvPr>
          <p:cNvPicPr>
            <a:picLocks noChangeAspect="1"/>
          </p:cNvPicPr>
          <p:nvPr/>
        </p:nvPicPr>
        <p:blipFill>
          <a:blip r:embed="rId4"/>
          <a:stretch>
            <a:fillRect/>
          </a:stretch>
        </p:blipFill>
        <p:spPr>
          <a:xfrm>
            <a:off x="6846262" y="3940008"/>
            <a:ext cx="4968125" cy="2793207"/>
          </a:xfrm>
          <a:prstGeom prst="rect">
            <a:avLst/>
          </a:prstGeom>
        </p:spPr>
      </p:pic>
      <p:pic>
        <p:nvPicPr>
          <p:cNvPr id="13" name="Picture 12">
            <a:extLst>
              <a:ext uri="{FF2B5EF4-FFF2-40B4-BE49-F238E27FC236}">
                <a16:creationId xmlns:a16="http://schemas.microsoft.com/office/drawing/2014/main" id="{629DDF4A-4505-42D7-903D-7FABFD5960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66" t="53279" r="84449" b="5875"/>
          <a:stretch/>
        </p:blipFill>
        <p:spPr>
          <a:xfrm>
            <a:off x="4471638" y="54430"/>
            <a:ext cx="1044089" cy="1032864"/>
          </a:xfrm>
          <a:prstGeom prst="rect">
            <a:avLst/>
          </a:prstGeom>
        </p:spPr>
      </p:pic>
      <p:sp>
        <p:nvSpPr>
          <p:cNvPr id="14" name="TextBox 13">
            <a:extLst>
              <a:ext uri="{FF2B5EF4-FFF2-40B4-BE49-F238E27FC236}">
                <a16:creationId xmlns:a16="http://schemas.microsoft.com/office/drawing/2014/main" id="{F8940879-9E17-4A6E-BDB5-0BE567E70C62}"/>
              </a:ext>
            </a:extLst>
          </p:cNvPr>
          <p:cNvSpPr txBox="1"/>
          <p:nvPr/>
        </p:nvSpPr>
        <p:spPr>
          <a:xfrm>
            <a:off x="6581947" y="210833"/>
            <a:ext cx="5380989" cy="646331"/>
          </a:xfrm>
          <a:prstGeom prst="rect">
            <a:avLst/>
          </a:prstGeom>
          <a:noFill/>
        </p:spPr>
        <p:txBody>
          <a:bodyPr wrap="square" rtlCol="0">
            <a:spAutoFit/>
          </a:bodyPr>
          <a:lstStyle/>
          <a:p>
            <a:r>
              <a:rPr lang="en-GB">
                <a:ea typeface="Roboto Thin" panose="02000000000000000000" pitchFamily="2" charset="0"/>
                <a:cs typeface="Segoe UI Light" panose="020B0502040204020203" pitchFamily="34" charset="0"/>
              </a:rPr>
              <a:t>Reduce the financial and environmental impact of marine pollution</a:t>
            </a:r>
          </a:p>
        </p:txBody>
      </p:sp>
      <p:sp>
        <p:nvSpPr>
          <p:cNvPr id="5" name="Rectangle: Rounded Corners 4">
            <a:extLst>
              <a:ext uri="{FF2B5EF4-FFF2-40B4-BE49-F238E27FC236}">
                <a16:creationId xmlns:a16="http://schemas.microsoft.com/office/drawing/2014/main" id="{0732252E-5C1B-4526-9911-E7EC3D74D34A}"/>
              </a:ext>
            </a:extLst>
          </p:cNvPr>
          <p:cNvSpPr/>
          <p:nvPr/>
        </p:nvSpPr>
        <p:spPr>
          <a:xfrm>
            <a:off x="366684" y="3268045"/>
            <a:ext cx="1905000" cy="321909"/>
          </a:xfrm>
          <a:prstGeom prst="round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a:t>Capabilities</a:t>
            </a:r>
          </a:p>
        </p:txBody>
      </p:sp>
      <p:sp>
        <p:nvSpPr>
          <p:cNvPr id="11" name="Rectangle: Rounded Corners 10">
            <a:extLst>
              <a:ext uri="{FF2B5EF4-FFF2-40B4-BE49-F238E27FC236}">
                <a16:creationId xmlns:a16="http://schemas.microsoft.com/office/drawing/2014/main" id="{85EA4034-89B7-4FE2-8627-D7E6CCED2A8E}"/>
              </a:ext>
            </a:extLst>
          </p:cNvPr>
          <p:cNvSpPr/>
          <p:nvPr/>
        </p:nvSpPr>
        <p:spPr>
          <a:xfrm>
            <a:off x="389587" y="1003731"/>
            <a:ext cx="1905000" cy="321909"/>
          </a:xfrm>
          <a:prstGeom prst="round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Benefits</a:t>
            </a:r>
          </a:p>
        </p:txBody>
      </p:sp>
    </p:spTree>
    <p:extLst>
      <p:ext uri="{BB962C8B-B14F-4D97-AF65-F5344CB8AC3E}">
        <p14:creationId xmlns:p14="http://schemas.microsoft.com/office/powerpoint/2010/main" val="4034877360"/>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524000" y="254000"/>
            <a:ext cx="5775434" cy="461665"/>
          </a:xfrm>
          <a:prstGeom prst="rect">
            <a:avLst/>
          </a:prstGeom>
          <a:noFill/>
        </p:spPr>
        <p:txBody>
          <a:bodyPr wrap="square" rtlCol="0">
            <a:spAutoFit/>
          </a:bodyPr>
          <a:lstStyle/>
          <a:p>
            <a:pPr>
              <a:defRPr/>
            </a:pPr>
            <a:r>
              <a:rPr lang="en-GB" sz="2400" b="1" dirty="0">
                <a:solidFill>
                  <a:schemeClr val="accent5">
                    <a:lumMod val="75000"/>
                  </a:schemeClr>
                </a:solidFill>
              </a:rPr>
              <a:t>EASOS – Earth and Sea Observation System</a:t>
            </a:r>
          </a:p>
        </p:txBody>
      </p:sp>
      <p:sp>
        <p:nvSpPr>
          <p:cNvPr id="12" name="TextBox 11"/>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14" name="Picture 13">
            <a:extLst>
              <a:ext uri="{FF2B5EF4-FFF2-40B4-BE49-F238E27FC236}">
                <a16:creationId xmlns:a16="http://schemas.microsoft.com/office/drawing/2014/main" id="{9FCA1D0A-3C90-43A3-B2FD-B9879D3F7817}"/>
              </a:ext>
            </a:extLst>
          </p:cNvPr>
          <p:cNvPicPr>
            <a:picLocks noChangeAspect="1"/>
          </p:cNvPicPr>
          <p:nvPr/>
        </p:nvPicPr>
        <p:blipFill>
          <a:blip r:embed="rId5"/>
          <a:stretch>
            <a:fillRect/>
          </a:stretch>
        </p:blipFill>
        <p:spPr>
          <a:xfrm>
            <a:off x="6519041" y="5971633"/>
            <a:ext cx="1515894" cy="842163"/>
          </a:xfrm>
          <a:prstGeom prst="rect">
            <a:avLst/>
          </a:prstGeom>
        </p:spPr>
      </p:pic>
      <p:pic>
        <p:nvPicPr>
          <p:cNvPr id="4" name="Picture 3">
            <a:extLst>
              <a:ext uri="{FF2B5EF4-FFF2-40B4-BE49-F238E27FC236}">
                <a16:creationId xmlns:a16="http://schemas.microsoft.com/office/drawing/2014/main" id="{1440CEDF-C20D-4C8D-873E-8C4E7025170C}"/>
              </a:ext>
            </a:extLst>
          </p:cNvPr>
          <p:cNvPicPr>
            <a:picLocks noChangeAspect="1"/>
          </p:cNvPicPr>
          <p:nvPr/>
        </p:nvPicPr>
        <p:blipFill>
          <a:blip r:embed="rId6"/>
          <a:stretch>
            <a:fillRect/>
          </a:stretch>
        </p:blipFill>
        <p:spPr>
          <a:xfrm>
            <a:off x="1446926" y="1012906"/>
            <a:ext cx="9001999" cy="4678282"/>
          </a:xfrm>
          <a:prstGeom prst="rect">
            <a:avLst/>
          </a:prstGeom>
        </p:spPr>
      </p:pic>
    </p:spTree>
    <p:extLst>
      <p:ext uri="{BB962C8B-B14F-4D97-AF65-F5344CB8AC3E}">
        <p14:creationId xmlns:p14="http://schemas.microsoft.com/office/powerpoint/2010/main" val="4146656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524000" y="254000"/>
            <a:ext cx="5775434" cy="461665"/>
          </a:xfrm>
          <a:prstGeom prst="rect">
            <a:avLst/>
          </a:prstGeom>
          <a:noFill/>
        </p:spPr>
        <p:txBody>
          <a:bodyPr wrap="square" rtlCol="0">
            <a:spAutoFit/>
          </a:bodyPr>
          <a:lstStyle/>
          <a:p>
            <a:pPr>
              <a:defRPr/>
            </a:pPr>
            <a:r>
              <a:rPr lang="en-GB" sz="2400" b="1" dirty="0">
                <a:solidFill>
                  <a:schemeClr val="accent5">
                    <a:lumMod val="75000"/>
                  </a:schemeClr>
                </a:solidFill>
              </a:rPr>
              <a:t>EASOS – Earth and Sea Observation System</a:t>
            </a:r>
          </a:p>
        </p:txBody>
      </p:sp>
      <p:sp>
        <p:nvSpPr>
          <p:cNvPr id="12" name="TextBox 11"/>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14" name="Picture 13">
            <a:extLst>
              <a:ext uri="{FF2B5EF4-FFF2-40B4-BE49-F238E27FC236}">
                <a16:creationId xmlns:a16="http://schemas.microsoft.com/office/drawing/2014/main" id="{9FCA1D0A-3C90-43A3-B2FD-B9879D3F7817}"/>
              </a:ext>
            </a:extLst>
          </p:cNvPr>
          <p:cNvPicPr>
            <a:picLocks noChangeAspect="1"/>
          </p:cNvPicPr>
          <p:nvPr/>
        </p:nvPicPr>
        <p:blipFill>
          <a:blip r:embed="rId5"/>
          <a:stretch>
            <a:fillRect/>
          </a:stretch>
        </p:blipFill>
        <p:spPr>
          <a:xfrm>
            <a:off x="6519041" y="5971633"/>
            <a:ext cx="1515894" cy="842163"/>
          </a:xfrm>
          <a:prstGeom prst="rect">
            <a:avLst/>
          </a:prstGeom>
        </p:spPr>
      </p:pic>
      <p:pic>
        <p:nvPicPr>
          <p:cNvPr id="10" name="Picture 9">
            <a:extLst>
              <a:ext uri="{FF2B5EF4-FFF2-40B4-BE49-F238E27FC236}">
                <a16:creationId xmlns:a16="http://schemas.microsoft.com/office/drawing/2014/main" id="{47B82122-24BE-4FDF-87F1-14433F919932}"/>
              </a:ext>
            </a:extLst>
          </p:cNvPr>
          <p:cNvPicPr>
            <a:picLocks noChangeAspect="1"/>
          </p:cNvPicPr>
          <p:nvPr/>
        </p:nvPicPr>
        <p:blipFill>
          <a:blip r:embed="rId6"/>
          <a:stretch>
            <a:fillRect/>
          </a:stretch>
        </p:blipFill>
        <p:spPr>
          <a:xfrm>
            <a:off x="1580817" y="917530"/>
            <a:ext cx="9030365" cy="4700190"/>
          </a:xfrm>
          <a:prstGeom prst="rect">
            <a:avLst/>
          </a:prstGeom>
        </p:spPr>
      </p:pic>
    </p:spTree>
    <p:extLst>
      <p:ext uri="{BB962C8B-B14F-4D97-AF65-F5344CB8AC3E}">
        <p14:creationId xmlns:p14="http://schemas.microsoft.com/office/powerpoint/2010/main" val="2419132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524000" y="254000"/>
            <a:ext cx="5775434" cy="461665"/>
          </a:xfrm>
          <a:prstGeom prst="rect">
            <a:avLst/>
          </a:prstGeom>
          <a:noFill/>
        </p:spPr>
        <p:txBody>
          <a:bodyPr wrap="square" rtlCol="0">
            <a:spAutoFit/>
          </a:bodyPr>
          <a:lstStyle/>
          <a:p>
            <a:pPr>
              <a:defRPr/>
            </a:pPr>
            <a:r>
              <a:rPr lang="en-GB" sz="2400" b="1" dirty="0">
                <a:solidFill>
                  <a:schemeClr val="accent5">
                    <a:lumMod val="75000"/>
                  </a:schemeClr>
                </a:solidFill>
              </a:rPr>
              <a:t>EASOS – Earth and Sea Observation System</a:t>
            </a:r>
          </a:p>
        </p:txBody>
      </p:sp>
      <p:sp>
        <p:nvSpPr>
          <p:cNvPr id="12" name="TextBox 11"/>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14" name="Picture 13">
            <a:extLst>
              <a:ext uri="{FF2B5EF4-FFF2-40B4-BE49-F238E27FC236}">
                <a16:creationId xmlns:a16="http://schemas.microsoft.com/office/drawing/2014/main" id="{9FCA1D0A-3C90-43A3-B2FD-B9879D3F7817}"/>
              </a:ext>
            </a:extLst>
          </p:cNvPr>
          <p:cNvPicPr>
            <a:picLocks noChangeAspect="1"/>
          </p:cNvPicPr>
          <p:nvPr/>
        </p:nvPicPr>
        <p:blipFill>
          <a:blip r:embed="rId5"/>
          <a:stretch>
            <a:fillRect/>
          </a:stretch>
        </p:blipFill>
        <p:spPr>
          <a:xfrm>
            <a:off x="6519041" y="5971633"/>
            <a:ext cx="1515894" cy="842163"/>
          </a:xfrm>
          <a:prstGeom prst="rect">
            <a:avLst/>
          </a:prstGeom>
        </p:spPr>
      </p:pic>
      <p:pic>
        <p:nvPicPr>
          <p:cNvPr id="2" name="Picture 1">
            <a:extLst>
              <a:ext uri="{FF2B5EF4-FFF2-40B4-BE49-F238E27FC236}">
                <a16:creationId xmlns:a16="http://schemas.microsoft.com/office/drawing/2014/main" id="{18AF6399-3FC0-4E40-AF16-567A17CE2F51}"/>
              </a:ext>
            </a:extLst>
          </p:cNvPr>
          <p:cNvPicPr>
            <a:picLocks noChangeAspect="1"/>
          </p:cNvPicPr>
          <p:nvPr/>
        </p:nvPicPr>
        <p:blipFill>
          <a:blip r:embed="rId6"/>
          <a:stretch>
            <a:fillRect/>
          </a:stretch>
        </p:blipFill>
        <p:spPr>
          <a:xfrm>
            <a:off x="1418566" y="967185"/>
            <a:ext cx="9131237" cy="4681140"/>
          </a:xfrm>
          <a:prstGeom prst="rect">
            <a:avLst/>
          </a:prstGeom>
        </p:spPr>
      </p:pic>
    </p:spTree>
    <p:extLst>
      <p:ext uri="{BB962C8B-B14F-4D97-AF65-F5344CB8AC3E}">
        <p14:creationId xmlns:p14="http://schemas.microsoft.com/office/powerpoint/2010/main" val="4048411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524000" y="254000"/>
            <a:ext cx="5775434" cy="461665"/>
          </a:xfrm>
          <a:prstGeom prst="rect">
            <a:avLst/>
          </a:prstGeom>
          <a:noFill/>
        </p:spPr>
        <p:txBody>
          <a:bodyPr wrap="square" rtlCol="0">
            <a:spAutoFit/>
          </a:bodyPr>
          <a:lstStyle/>
          <a:p>
            <a:pPr>
              <a:defRPr/>
            </a:pPr>
            <a:r>
              <a:rPr lang="en-GB" sz="2400" b="1" dirty="0">
                <a:solidFill>
                  <a:schemeClr val="accent5">
                    <a:lumMod val="75000"/>
                  </a:schemeClr>
                </a:solidFill>
              </a:rPr>
              <a:t>EASOS – Earth and Sea Observation System</a:t>
            </a:r>
          </a:p>
        </p:txBody>
      </p:sp>
      <p:sp>
        <p:nvSpPr>
          <p:cNvPr id="12" name="TextBox 11"/>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14" name="Picture 13">
            <a:extLst>
              <a:ext uri="{FF2B5EF4-FFF2-40B4-BE49-F238E27FC236}">
                <a16:creationId xmlns:a16="http://schemas.microsoft.com/office/drawing/2014/main" id="{9FCA1D0A-3C90-43A3-B2FD-B9879D3F7817}"/>
              </a:ext>
            </a:extLst>
          </p:cNvPr>
          <p:cNvPicPr>
            <a:picLocks noChangeAspect="1"/>
          </p:cNvPicPr>
          <p:nvPr/>
        </p:nvPicPr>
        <p:blipFill>
          <a:blip r:embed="rId5"/>
          <a:stretch>
            <a:fillRect/>
          </a:stretch>
        </p:blipFill>
        <p:spPr>
          <a:xfrm>
            <a:off x="6519041" y="5971633"/>
            <a:ext cx="1515894" cy="842163"/>
          </a:xfrm>
          <a:prstGeom prst="rect">
            <a:avLst/>
          </a:prstGeom>
        </p:spPr>
      </p:pic>
      <p:pic>
        <p:nvPicPr>
          <p:cNvPr id="2" name="Picture 1">
            <a:extLst>
              <a:ext uri="{FF2B5EF4-FFF2-40B4-BE49-F238E27FC236}">
                <a16:creationId xmlns:a16="http://schemas.microsoft.com/office/drawing/2014/main" id="{62DDFA62-5402-4AA4-B4BF-788EAFCC74B2}"/>
              </a:ext>
            </a:extLst>
          </p:cNvPr>
          <p:cNvPicPr>
            <a:picLocks noChangeAspect="1"/>
          </p:cNvPicPr>
          <p:nvPr/>
        </p:nvPicPr>
        <p:blipFill>
          <a:blip r:embed="rId6"/>
          <a:stretch>
            <a:fillRect/>
          </a:stretch>
        </p:blipFill>
        <p:spPr>
          <a:xfrm>
            <a:off x="1524000" y="947203"/>
            <a:ext cx="8853487" cy="4805897"/>
          </a:xfrm>
          <a:prstGeom prst="rect">
            <a:avLst/>
          </a:prstGeom>
        </p:spPr>
      </p:pic>
    </p:spTree>
    <p:extLst>
      <p:ext uri="{BB962C8B-B14F-4D97-AF65-F5344CB8AC3E}">
        <p14:creationId xmlns:p14="http://schemas.microsoft.com/office/powerpoint/2010/main" val="3479698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332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60866" y="55033"/>
            <a:ext cx="109903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Satellite Applications Catapult </a:t>
            </a:r>
          </a:p>
        </p:txBody>
      </p:sp>
      <p:sp>
        <p:nvSpPr>
          <p:cNvPr id="18" name="Rectangle 17"/>
          <p:cNvSpPr/>
          <p:nvPr/>
        </p:nvSpPr>
        <p:spPr>
          <a:xfrm rot="8671219">
            <a:off x="5323417" y="4543266"/>
            <a:ext cx="2408652" cy="830997"/>
          </a:xfrm>
          <a:prstGeom prst="rect">
            <a:avLst/>
          </a:prstGeom>
        </p:spPr>
        <p:txBody>
          <a:bodyPr wrap="square">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GB" sz="2400" b="1" i="0" u="none" strike="noStrike" kern="0" cap="none" spc="0" normalizeH="0" baseline="0" noProof="0" dirty="0">
                <a:ln>
                  <a:noFill/>
                </a:ln>
                <a:solidFill>
                  <a:srgbClr val="FFFFFF"/>
                </a:solidFill>
                <a:effectLst/>
                <a:uLnTx/>
                <a:uFillTx/>
                <a:latin typeface="Arial"/>
                <a:ea typeface="+mn-ea"/>
                <a:cs typeface="Arial"/>
                <a:sym typeface="Arial"/>
              </a:rPr>
              <a:t>Government Services</a:t>
            </a:r>
          </a:p>
        </p:txBody>
      </p:sp>
      <p:pic>
        <p:nvPicPr>
          <p:cNvPr id="20"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920" y="1574121"/>
            <a:ext cx="8650288"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6399" y="1073664"/>
            <a:ext cx="1909551" cy="2752000"/>
          </a:xfrm>
          <a:prstGeom prst="rect">
            <a:avLst/>
          </a:prstGeom>
        </p:spPr>
      </p:pic>
      <p:pic>
        <p:nvPicPr>
          <p:cNvPr id="9" name="Picture 8"/>
          <p:cNvPicPr>
            <a:picLocks noChangeAspect="1"/>
          </p:cNvPicPr>
          <p:nvPr/>
        </p:nvPicPr>
        <p:blipFill>
          <a:blip r:embed="rId5"/>
          <a:stretch>
            <a:fillRect/>
          </a:stretch>
        </p:blipFill>
        <p:spPr>
          <a:xfrm>
            <a:off x="7168494" y="4157299"/>
            <a:ext cx="4643560" cy="2095443"/>
          </a:xfrm>
          <a:prstGeom prst="rect">
            <a:avLst/>
          </a:prstGeom>
        </p:spPr>
      </p:pic>
      <p:pic>
        <p:nvPicPr>
          <p:cNvPr id="3" name="Picture 2"/>
          <p:cNvPicPr>
            <a:picLocks noChangeAspect="1"/>
          </p:cNvPicPr>
          <p:nvPr/>
        </p:nvPicPr>
        <p:blipFill>
          <a:blip r:embed="rId6"/>
          <a:stretch>
            <a:fillRect/>
          </a:stretch>
        </p:blipFill>
        <p:spPr>
          <a:xfrm>
            <a:off x="7103266" y="1216650"/>
            <a:ext cx="2255973" cy="810195"/>
          </a:xfrm>
          <a:prstGeom prst="rect">
            <a:avLst/>
          </a:prstGeom>
        </p:spPr>
      </p:pic>
      <p:pic>
        <p:nvPicPr>
          <p:cNvPr id="10" name="Picture 9">
            <a:extLst>
              <a:ext uri="{FF2B5EF4-FFF2-40B4-BE49-F238E27FC236}">
                <a16:creationId xmlns:a16="http://schemas.microsoft.com/office/drawing/2014/main" id="{0E02DC42-EB81-44C8-80A1-2E73522E1F24}"/>
              </a:ext>
            </a:extLst>
          </p:cNvPr>
          <p:cNvPicPr>
            <a:picLocks noChangeAspect="1"/>
          </p:cNvPicPr>
          <p:nvPr/>
        </p:nvPicPr>
        <p:blipFill>
          <a:blip r:embed="rId7"/>
          <a:stretch>
            <a:fillRect/>
          </a:stretch>
        </p:blipFill>
        <p:spPr>
          <a:xfrm>
            <a:off x="7713956" y="2479570"/>
            <a:ext cx="1645283" cy="914046"/>
          </a:xfrm>
          <a:prstGeom prst="rect">
            <a:avLst/>
          </a:prstGeom>
        </p:spPr>
      </p:pic>
    </p:spTree>
    <p:extLst>
      <p:ext uri="{BB962C8B-B14F-4D97-AF65-F5344CB8AC3E}">
        <p14:creationId xmlns:p14="http://schemas.microsoft.com/office/powerpoint/2010/main" val="4095001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3766" y="210833"/>
            <a:ext cx="5825301" cy="628507"/>
          </a:xfrm>
        </p:spPr>
        <p:txBody>
          <a:bodyPr/>
          <a:lstStyle/>
          <a:p>
            <a:r>
              <a:rPr lang="en-GB">
                <a:solidFill>
                  <a:srgbClr val="4DB483"/>
                </a:solidFill>
              </a:rPr>
              <a:t>EASOS: FOREST WATCH</a:t>
            </a:r>
            <a:endParaRPr lang="en-GB" b="1">
              <a:solidFill>
                <a:srgbClr val="4DB483"/>
              </a:solidFill>
            </a:endParaRPr>
          </a:p>
        </p:txBody>
      </p:sp>
      <p:sp>
        <p:nvSpPr>
          <p:cNvPr id="18" name="TextBox 17"/>
          <p:cNvSpPr txBox="1"/>
          <p:nvPr/>
        </p:nvSpPr>
        <p:spPr>
          <a:xfrm>
            <a:off x="170946" y="1419199"/>
            <a:ext cx="4248654" cy="4616648"/>
          </a:xfrm>
          <a:prstGeom prst="rect">
            <a:avLst/>
          </a:prstGeom>
          <a:noFill/>
        </p:spPr>
        <p:txBody>
          <a:bodyPr wrap="square" rtlCol="0">
            <a:spAutoFit/>
          </a:bodyPr>
          <a:lstStyle>
            <a:defPPr>
              <a:defRPr lang="en-US"/>
            </a:defPPr>
            <a:lvl1pPr marL="228594" indent="-228594">
              <a:spcBef>
                <a:spcPts val="1200"/>
              </a:spcBef>
              <a:buFont typeface="Arial" panose="020B0604020202020204" pitchFamily="34" charset="0"/>
              <a:buChar char="•"/>
              <a:defRPr sz="2000">
                <a:latin typeface="+mj-lt"/>
                <a:ea typeface="Roboto Thin" panose="02000000000000000000" pitchFamily="2" charset="0"/>
                <a:cs typeface="Segoe UI Light" panose="020B0502040204020203" pitchFamily="34" charset="0"/>
              </a:defRPr>
            </a:lvl1pPr>
          </a:lstStyle>
          <a:p>
            <a:r>
              <a:rPr lang="en-GB" sz="1600"/>
              <a:t>Regional level detection and monitoring of logging activities</a:t>
            </a:r>
          </a:p>
          <a:p>
            <a:r>
              <a:rPr lang="en-GB" sz="1600"/>
              <a:t>Enables enforcement of forestry legislation and management practices</a:t>
            </a:r>
          </a:p>
          <a:p>
            <a:r>
              <a:rPr lang="en-GB" sz="1600"/>
              <a:t>Help protect the endangered species threatened by their diminishing habitat</a:t>
            </a:r>
          </a:p>
          <a:p>
            <a:endParaRPr lang="en-GB" sz="1600"/>
          </a:p>
          <a:p>
            <a:endParaRPr lang="en-GB" sz="1600"/>
          </a:p>
          <a:p>
            <a:r>
              <a:rPr lang="en-GB" sz="1600"/>
              <a:t>Identify change to the forest canopy in protected areas</a:t>
            </a:r>
          </a:p>
          <a:p>
            <a:r>
              <a:rPr lang="en-GB" sz="1600"/>
              <a:t>Automatic alerts based on areas of interest, detection size and trends</a:t>
            </a:r>
          </a:p>
          <a:p>
            <a:r>
              <a:rPr lang="en-GB" sz="1600"/>
              <a:t>Hotspot monitoring using high resolution Radar data</a:t>
            </a:r>
          </a:p>
        </p:txBody>
      </p:sp>
      <p:sp>
        <p:nvSpPr>
          <p:cNvPr id="3" name="Rectangle 2"/>
          <p:cNvSpPr/>
          <p:nvPr/>
        </p:nvSpPr>
        <p:spPr>
          <a:xfrm>
            <a:off x="11962936" y="0"/>
            <a:ext cx="229065" cy="6858000"/>
          </a:xfrm>
          <a:prstGeom prst="rect">
            <a:avLst/>
          </a:prstGeom>
          <a:solidFill>
            <a:srgbClr val="4DB4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p>
        </p:txBody>
      </p:sp>
      <p:pic>
        <p:nvPicPr>
          <p:cNvPr id="23" name="Picture 22">
            <a:extLst>
              <a:ext uri="{FF2B5EF4-FFF2-40B4-BE49-F238E27FC236}">
                <a16:creationId xmlns:a16="http://schemas.microsoft.com/office/drawing/2014/main" id="{CF39D23D-BFEE-4401-83AA-FF83BAE5AB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69" t="6662" r="68509" b="51604"/>
          <a:stretch/>
        </p:blipFill>
        <p:spPr>
          <a:xfrm>
            <a:off x="4637989" y="81300"/>
            <a:ext cx="1046896" cy="1055316"/>
          </a:xfrm>
          <a:prstGeom prst="rect">
            <a:avLst/>
          </a:prstGeom>
        </p:spPr>
      </p:pic>
      <p:sp>
        <p:nvSpPr>
          <p:cNvPr id="24" name="TextBox 23">
            <a:extLst>
              <a:ext uri="{FF2B5EF4-FFF2-40B4-BE49-F238E27FC236}">
                <a16:creationId xmlns:a16="http://schemas.microsoft.com/office/drawing/2014/main" id="{BD8AF027-A285-407E-8B0C-846B54E58E6C}"/>
              </a:ext>
            </a:extLst>
          </p:cNvPr>
          <p:cNvSpPr txBox="1"/>
          <p:nvPr/>
        </p:nvSpPr>
        <p:spPr>
          <a:xfrm>
            <a:off x="6079067" y="210833"/>
            <a:ext cx="5883869" cy="369332"/>
          </a:xfrm>
          <a:prstGeom prst="rect">
            <a:avLst/>
          </a:prstGeom>
          <a:noFill/>
        </p:spPr>
        <p:txBody>
          <a:bodyPr wrap="square" rtlCol="0">
            <a:spAutoFit/>
          </a:bodyPr>
          <a:lstStyle/>
          <a:p>
            <a:r>
              <a:rPr lang="en-GB">
                <a:ea typeface="Roboto Thin" panose="02000000000000000000" pitchFamily="2" charset="0"/>
                <a:cs typeface="Segoe UI Light" panose="020B0502040204020203" pitchFamily="34" charset="0"/>
              </a:rPr>
              <a:t>Reduce the social and environmental impact of illegal logging</a:t>
            </a:r>
          </a:p>
        </p:txBody>
      </p:sp>
      <p:sp>
        <p:nvSpPr>
          <p:cNvPr id="8" name="Rectangle: Rounded Corners 7">
            <a:extLst>
              <a:ext uri="{FF2B5EF4-FFF2-40B4-BE49-F238E27FC236}">
                <a16:creationId xmlns:a16="http://schemas.microsoft.com/office/drawing/2014/main" id="{7276516E-EE8B-4F4D-BB06-65BAF2F90152}"/>
              </a:ext>
            </a:extLst>
          </p:cNvPr>
          <p:cNvSpPr/>
          <p:nvPr/>
        </p:nvSpPr>
        <p:spPr>
          <a:xfrm>
            <a:off x="253766" y="975661"/>
            <a:ext cx="1905000" cy="321909"/>
          </a:xfrm>
          <a:prstGeom prst="roundRect">
            <a:avLst/>
          </a:prstGeom>
          <a:solidFill>
            <a:srgbClr val="53B9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Benefits</a:t>
            </a:r>
          </a:p>
        </p:txBody>
      </p:sp>
      <p:sp>
        <p:nvSpPr>
          <p:cNvPr id="9" name="Rectangle: Rounded Corners 8">
            <a:extLst>
              <a:ext uri="{FF2B5EF4-FFF2-40B4-BE49-F238E27FC236}">
                <a16:creationId xmlns:a16="http://schemas.microsoft.com/office/drawing/2014/main" id="{7D7C75B9-BC05-4526-9D67-3FFEE35EB86D}"/>
              </a:ext>
            </a:extLst>
          </p:cNvPr>
          <p:cNvSpPr/>
          <p:nvPr/>
        </p:nvSpPr>
        <p:spPr>
          <a:xfrm>
            <a:off x="170946" y="3727523"/>
            <a:ext cx="1905000" cy="321909"/>
          </a:xfrm>
          <a:prstGeom prst="roundRect">
            <a:avLst/>
          </a:prstGeom>
          <a:solidFill>
            <a:srgbClr val="53B9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Capabilities</a:t>
            </a:r>
          </a:p>
        </p:txBody>
      </p:sp>
      <p:pic>
        <p:nvPicPr>
          <p:cNvPr id="5" name="Picture 4">
            <a:extLst>
              <a:ext uri="{FF2B5EF4-FFF2-40B4-BE49-F238E27FC236}">
                <a16:creationId xmlns:a16="http://schemas.microsoft.com/office/drawing/2014/main" id="{549F8A97-B6D0-4486-B0B4-CF9AD0DA34D5}"/>
              </a:ext>
            </a:extLst>
          </p:cNvPr>
          <p:cNvPicPr>
            <a:picLocks noChangeAspect="1"/>
          </p:cNvPicPr>
          <p:nvPr/>
        </p:nvPicPr>
        <p:blipFill>
          <a:blip r:embed="rId4"/>
          <a:stretch>
            <a:fillRect/>
          </a:stretch>
        </p:blipFill>
        <p:spPr>
          <a:xfrm>
            <a:off x="4561114" y="1790149"/>
            <a:ext cx="7174530" cy="4035673"/>
          </a:xfrm>
          <a:prstGeom prst="rect">
            <a:avLst/>
          </a:prstGeom>
        </p:spPr>
      </p:pic>
    </p:spTree>
    <p:extLst>
      <p:ext uri="{BB962C8B-B14F-4D97-AF65-F5344CB8AC3E}">
        <p14:creationId xmlns:p14="http://schemas.microsoft.com/office/powerpoint/2010/main" val="3898355331"/>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524000" y="254000"/>
            <a:ext cx="6019800" cy="461665"/>
          </a:xfrm>
          <a:prstGeom prst="rect">
            <a:avLst/>
          </a:prstGeom>
          <a:noFill/>
        </p:spPr>
        <p:txBody>
          <a:bodyPr wrap="square" rtlCol="0">
            <a:spAutoFit/>
          </a:bodyPr>
          <a:lstStyle/>
          <a:p>
            <a:pPr>
              <a:defRPr/>
            </a:pPr>
            <a:r>
              <a:rPr lang="en-GB" sz="2400" b="1" dirty="0">
                <a:solidFill>
                  <a:schemeClr val="accent5">
                    <a:lumMod val="75000"/>
                  </a:schemeClr>
                </a:solidFill>
              </a:rPr>
              <a:t>EASOS – Earth and Sea Observation System</a:t>
            </a:r>
          </a:p>
        </p:txBody>
      </p:sp>
      <p:sp>
        <p:nvSpPr>
          <p:cNvPr id="12" name="TextBox 11"/>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10" name="Picture 9">
            <a:extLst>
              <a:ext uri="{FF2B5EF4-FFF2-40B4-BE49-F238E27FC236}">
                <a16:creationId xmlns:a16="http://schemas.microsoft.com/office/drawing/2014/main" id="{789ABA61-E6EB-450F-A57A-D75FC346A895}"/>
              </a:ext>
            </a:extLst>
          </p:cNvPr>
          <p:cNvPicPr>
            <a:picLocks noChangeAspect="1"/>
          </p:cNvPicPr>
          <p:nvPr/>
        </p:nvPicPr>
        <p:blipFill>
          <a:blip r:embed="rId5"/>
          <a:stretch>
            <a:fillRect/>
          </a:stretch>
        </p:blipFill>
        <p:spPr>
          <a:xfrm>
            <a:off x="6519041" y="5971633"/>
            <a:ext cx="1515894" cy="842163"/>
          </a:xfrm>
          <a:prstGeom prst="rect">
            <a:avLst/>
          </a:prstGeom>
        </p:spPr>
      </p:pic>
      <p:pic>
        <p:nvPicPr>
          <p:cNvPr id="4" name="Picture 3">
            <a:extLst>
              <a:ext uri="{FF2B5EF4-FFF2-40B4-BE49-F238E27FC236}">
                <a16:creationId xmlns:a16="http://schemas.microsoft.com/office/drawing/2014/main" id="{1BF7C3D7-0AB5-41C6-B914-265B4D672325}"/>
              </a:ext>
            </a:extLst>
          </p:cNvPr>
          <p:cNvPicPr>
            <a:picLocks noChangeAspect="1"/>
          </p:cNvPicPr>
          <p:nvPr/>
        </p:nvPicPr>
        <p:blipFill>
          <a:blip r:embed="rId6"/>
          <a:stretch>
            <a:fillRect/>
          </a:stretch>
        </p:blipFill>
        <p:spPr>
          <a:xfrm>
            <a:off x="1524000" y="917530"/>
            <a:ext cx="9115230" cy="4768895"/>
          </a:xfrm>
          <a:prstGeom prst="rect">
            <a:avLst/>
          </a:prstGeom>
        </p:spPr>
      </p:pic>
    </p:spTree>
    <p:extLst>
      <p:ext uri="{BB962C8B-B14F-4D97-AF65-F5344CB8AC3E}">
        <p14:creationId xmlns:p14="http://schemas.microsoft.com/office/powerpoint/2010/main" val="1459374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523999" y="254000"/>
            <a:ext cx="6090745" cy="461665"/>
          </a:xfrm>
          <a:prstGeom prst="rect">
            <a:avLst/>
          </a:prstGeom>
          <a:noFill/>
        </p:spPr>
        <p:txBody>
          <a:bodyPr wrap="square" rtlCol="0">
            <a:spAutoFit/>
          </a:bodyPr>
          <a:lstStyle/>
          <a:p>
            <a:pPr>
              <a:defRPr/>
            </a:pPr>
            <a:r>
              <a:rPr lang="en-GB" sz="2400" b="1" dirty="0">
                <a:solidFill>
                  <a:schemeClr val="accent5">
                    <a:lumMod val="75000"/>
                  </a:schemeClr>
                </a:solidFill>
              </a:rPr>
              <a:t>EASOS – Earth and Sea Observation System</a:t>
            </a:r>
          </a:p>
        </p:txBody>
      </p:sp>
      <p:sp>
        <p:nvSpPr>
          <p:cNvPr id="12" name="TextBox 11"/>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10" name="Picture 9">
            <a:extLst>
              <a:ext uri="{FF2B5EF4-FFF2-40B4-BE49-F238E27FC236}">
                <a16:creationId xmlns:a16="http://schemas.microsoft.com/office/drawing/2014/main" id="{789ABA61-E6EB-450F-A57A-D75FC346A895}"/>
              </a:ext>
            </a:extLst>
          </p:cNvPr>
          <p:cNvPicPr>
            <a:picLocks noChangeAspect="1"/>
          </p:cNvPicPr>
          <p:nvPr/>
        </p:nvPicPr>
        <p:blipFill>
          <a:blip r:embed="rId5"/>
          <a:stretch>
            <a:fillRect/>
          </a:stretch>
        </p:blipFill>
        <p:spPr>
          <a:xfrm>
            <a:off x="6519041" y="5971633"/>
            <a:ext cx="1515894" cy="842163"/>
          </a:xfrm>
          <a:prstGeom prst="rect">
            <a:avLst/>
          </a:prstGeom>
        </p:spPr>
      </p:pic>
      <p:pic>
        <p:nvPicPr>
          <p:cNvPr id="2" name="Picture 1">
            <a:extLst>
              <a:ext uri="{FF2B5EF4-FFF2-40B4-BE49-F238E27FC236}">
                <a16:creationId xmlns:a16="http://schemas.microsoft.com/office/drawing/2014/main" id="{C457D6EA-4629-4EB3-94E5-F5A0B1919F4D}"/>
              </a:ext>
            </a:extLst>
          </p:cNvPr>
          <p:cNvPicPr>
            <a:picLocks noChangeAspect="1"/>
          </p:cNvPicPr>
          <p:nvPr/>
        </p:nvPicPr>
        <p:blipFill>
          <a:blip r:embed="rId6"/>
          <a:stretch>
            <a:fillRect/>
          </a:stretch>
        </p:blipFill>
        <p:spPr>
          <a:xfrm>
            <a:off x="1523999" y="917530"/>
            <a:ext cx="9145654" cy="4759370"/>
          </a:xfrm>
          <a:prstGeom prst="rect">
            <a:avLst/>
          </a:prstGeom>
        </p:spPr>
      </p:pic>
    </p:spTree>
    <p:extLst>
      <p:ext uri="{BB962C8B-B14F-4D97-AF65-F5344CB8AC3E}">
        <p14:creationId xmlns:p14="http://schemas.microsoft.com/office/powerpoint/2010/main" val="2874764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524000" y="254000"/>
            <a:ext cx="6287814" cy="461665"/>
          </a:xfrm>
          <a:prstGeom prst="rect">
            <a:avLst/>
          </a:prstGeom>
          <a:noFill/>
        </p:spPr>
        <p:txBody>
          <a:bodyPr wrap="square" rtlCol="0">
            <a:spAutoFit/>
          </a:bodyPr>
          <a:lstStyle/>
          <a:p>
            <a:pPr>
              <a:defRPr/>
            </a:pPr>
            <a:r>
              <a:rPr lang="en-GB" sz="2400" b="1" dirty="0">
                <a:solidFill>
                  <a:schemeClr val="accent5">
                    <a:lumMod val="75000"/>
                  </a:schemeClr>
                </a:solidFill>
              </a:rPr>
              <a:t>EASOS – Earth and Sea Observation System</a:t>
            </a:r>
          </a:p>
        </p:txBody>
      </p:sp>
      <p:sp>
        <p:nvSpPr>
          <p:cNvPr id="12" name="TextBox 11"/>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10" name="Picture 9">
            <a:extLst>
              <a:ext uri="{FF2B5EF4-FFF2-40B4-BE49-F238E27FC236}">
                <a16:creationId xmlns:a16="http://schemas.microsoft.com/office/drawing/2014/main" id="{789ABA61-E6EB-450F-A57A-D75FC346A895}"/>
              </a:ext>
            </a:extLst>
          </p:cNvPr>
          <p:cNvPicPr>
            <a:picLocks noChangeAspect="1"/>
          </p:cNvPicPr>
          <p:nvPr/>
        </p:nvPicPr>
        <p:blipFill>
          <a:blip r:embed="rId5"/>
          <a:stretch>
            <a:fillRect/>
          </a:stretch>
        </p:blipFill>
        <p:spPr>
          <a:xfrm>
            <a:off x="6519041" y="5971633"/>
            <a:ext cx="1515894" cy="842163"/>
          </a:xfrm>
          <a:prstGeom prst="rect">
            <a:avLst/>
          </a:prstGeom>
        </p:spPr>
      </p:pic>
      <p:pic>
        <p:nvPicPr>
          <p:cNvPr id="2" name="Picture 1">
            <a:extLst>
              <a:ext uri="{FF2B5EF4-FFF2-40B4-BE49-F238E27FC236}">
                <a16:creationId xmlns:a16="http://schemas.microsoft.com/office/drawing/2014/main" id="{22020323-43DB-4F70-8036-B700236D0DEA}"/>
              </a:ext>
            </a:extLst>
          </p:cNvPr>
          <p:cNvPicPr>
            <a:picLocks noChangeAspect="1"/>
          </p:cNvPicPr>
          <p:nvPr/>
        </p:nvPicPr>
        <p:blipFill>
          <a:blip r:embed="rId6"/>
          <a:stretch>
            <a:fillRect/>
          </a:stretch>
        </p:blipFill>
        <p:spPr>
          <a:xfrm>
            <a:off x="1439989" y="917530"/>
            <a:ext cx="9228011" cy="4743177"/>
          </a:xfrm>
          <a:prstGeom prst="rect">
            <a:avLst/>
          </a:prstGeom>
        </p:spPr>
      </p:pic>
    </p:spTree>
    <p:extLst>
      <p:ext uri="{BB962C8B-B14F-4D97-AF65-F5344CB8AC3E}">
        <p14:creationId xmlns:p14="http://schemas.microsoft.com/office/powerpoint/2010/main" val="3665490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523999" y="254000"/>
            <a:ext cx="6201103" cy="461665"/>
          </a:xfrm>
          <a:prstGeom prst="rect">
            <a:avLst/>
          </a:prstGeom>
          <a:noFill/>
        </p:spPr>
        <p:txBody>
          <a:bodyPr wrap="square" rtlCol="0">
            <a:spAutoFit/>
          </a:bodyPr>
          <a:lstStyle/>
          <a:p>
            <a:pPr>
              <a:defRPr/>
            </a:pPr>
            <a:r>
              <a:rPr lang="en-GB" sz="2400" b="1" dirty="0">
                <a:solidFill>
                  <a:schemeClr val="accent5">
                    <a:lumMod val="75000"/>
                  </a:schemeClr>
                </a:solidFill>
              </a:rPr>
              <a:t>EASOS – Earth and Sea Observation System</a:t>
            </a:r>
          </a:p>
        </p:txBody>
      </p:sp>
      <p:sp>
        <p:nvSpPr>
          <p:cNvPr id="12" name="TextBox 11"/>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10" name="Picture 9">
            <a:extLst>
              <a:ext uri="{FF2B5EF4-FFF2-40B4-BE49-F238E27FC236}">
                <a16:creationId xmlns:a16="http://schemas.microsoft.com/office/drawing/2014/main" id="{789ABA61-E6EB-450F-A57A-D75FC346A895}"/>
              </a:ext>
            </a:extLst>
          </p:cNvPr>
          <p:cNvPicPr>
            <a:picLocks noChangeAspect="1"/>
          </p:cNvPicPr>
          <p:nvPr/>
        </p:nvPicPr>
        <p:blipFill>
          <a:blip r:embed="rId5"/>
          <a:stretch>
            <a:fillRect/>
          </a:stretch>
        </p:blipFill>
        <p:spPr>
          <a:xfrm>
            <a:off x="6519041" y="5971633"/>
            <a:ext cx="1515894" cy="842163"/>
          </a:xfrm>
          <a:prstGeom prst="rect">
            <a:avLst/>
          </a:prstGeom>
        </p:spPr>
      </p:pic>
      <p:pic>
        <p:nvPicPr>
          <p:cNvPr id="4" name="Picture 3">
            <a:extLst>
              <a:ext uri="{FF2B5EF4-FFF2-40B4-BE49-F238E27FC236}">
                <a16:creationId xmlns:a16="http://schemas.microsoft.com/office/drawing/2014/main" id="{5DDDC92F-E223-433F-BFF4-B44E9BD584C8}"/>
              </a:ext>
            </a:extLst>
          </p:cNvPr>
          <p:cNvPicPr>
            <a:picLocks noChangeAspect="1"/>
          </p:cNvPicPr>
          <p:nvPr/>
        </p:nvPicPr>
        <p:blipFill>
          <a:blip r:embed="rId6"/>
          <a:stretch>
            <a:fillRect/>
          </a:stretch>
        </p:blipFill>
        <p:spPr>
          <a:xfrm>
            <a:off x="1420060" y="917530"/>
            <a:ext cx="9351880" cy="4844950"/>
          </a:xfrm>
          <a:prstGeom prst="rect">
            <a:avLst/>
          </a:prstGeom>
        </p:spPr>
      </p:pic>
    </p:spTree>
    <p:extLst>
      <p:ext uri="{BB962C8B-B14F-4D97-AF65-F5344CB8AC3E}">
        <p14:creationId xmlns:p14="http://schemas.microsoft.com/office/powerpoint/2010/main" val="4247683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524000" y="254000"/>
            <a:ext cx="6134100" cy="461665"/>
          </a:xfrm>
          <a:prstGeom prst="rect">
            <a:avLst/>
          </a:prstGeom>
          <a:noFill/>
        </p:spPr>
        <p:txBody>
          <a:bodyPr wrap="square" rtlCol="0">
            <a:spAutoFit/>
          </a:bodyPr>
          <a:lstStyle/>
          <a:p>
            <a:pPr>
              <a:defRPr/>
            </a:pPr>
            <a:r>
              <a:rPr lang="en-GB" sz="2400" b="1" dirty="0">
                <a:solidFill>
                  <a:schemeClr val="accent5">
                    <a:lumMod val="75000"/>
                  </a:schemeClr>
                </a:solidFill>
              </a:rPr>
              <a:t>EASOS – Earth and Sea Observation System</a:t>
            </a:r>
          </a:p>
        </p:txBody>
      </p:sp>
      <p:sp>
        <p:nvSpPr>
          <p:cNvPr id="12" name="TextBox 11"/>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10" name="Picture 9">
            <a:extLst>
              <a:ext uri="{FF2B5EF4-FFF2-40B4-BE49-F238E27FC236}">
                <a16:creationId xmlns:a16="http://schemas.microsoft.com/office/drawing/2014/main" id="{789ABA61-E6EB-450F-A57A-D75FC346A895}"/>
              </a:ext>
            </a:extLst>
          </p:cNvPr>
          <p:cNvPicPr>
            <a:picLocks noChangeAspect="1"/>
          </p:cNvPicPr>
          <p:nvPr/>
        </p:nvPicPr>
        <p:blipFill>
          <a:blip r:embed="rId5"/>
          <a:stretch>
            <a:fillRect/>
          </a:stretch>
        </p:blipFill>
        <p:spPr>
          <a:xfrm>
            <a:off x="6519041" y="5971633"/>
            <a:ext cx="1515894" cy="842163"/>
          </a:xfrm>
          <a:prstGeom prst="rect">
            <a:avLst/>
          </a:prstGeom>
        </p:spPr>
      </p:pic>
      <p:pic>
        <p:nvPicPr>
          <p:cNvPr id="2" name="Picture 1">
            <a:extLst>
              <a:ext uri="{FF2B5EF4-FFF2-40B4-BE49-F238E27FC236}">
                <a16:creationId xmlns:a16="http://schemas.microsoft.com/office/drawing/2014/main" id="{0B07583C-6CB1-4E2A-8F62-917C57E3615E}"/>
              </a:ext>
            </a:extLst>
          </p:cNvPr>
          <p:cNvPicPr>
            <a:picLocks noChangeAspect="1"/>
          </p:cNvPicPr>
          <p:nvPr/>
        </p:nvPicPr>
        <p:blipFill>
          <a:blip r:embed="rId6"/>
          <a:stretch>
            <a:fillRect/>
          </a:stretch>
        </p:blipFill>
        <p:spPr>
          <a:xfrm>
            <a:off x="1382080" y="967185"/>
            <a:ext cx="9427839" cy="4547790"/>
          </a:xfrm>
          <a:prstGeom prst="rect">
            <a:avLst/>
          </a:prstGeom>
        </p:spPr>
      </p:pic>
    </p:spTree>
    <p:extLst>
      <p:ext uri="{BB962C8B-B14F-4D97-AF65-F5344CB8AC3E}">
        <p14:creationId xmlns:p14="http://schemas.microsoft.com/office/powerpoint/2010/main" val="1215508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524000" y="254000"/>
            <a:ext cx="57754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75000"/>
                  </a:schemeClr>
                </a:solidFill>
                <a:latin typeface="Calibri" panose="020F0502020204030204"/>
              </a:rPr>
              <a:t>EASOS – Earth and Sea Observation System</a:t>
            </a:r>
          </a:p>
        </p:txBody>
      </p:sp>
      <p:sp>
        <p:nvSpPr>
          <p:cNvPr id="12" name="TextBox 11"/>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11" name="Picture 10">
            <a:extLst>
              <a:ext uri="{FF2B5EF4-FFF2-40B4-BE49-F238E27FC236}">
                <a16:creationId xmlns:a16="http://schemas.microsoft.com/office/drawing/2014/main" id="{96DD8B7F-8138-4096-AD0C-BC20F1DDFDC9}"/>
              </a:ext>
            </a:extLst>
          </p:cNvPr>
          <p:cNvPicPr>
            <a:picLocks noChangeAspect="1"/>
          </p:cNvPicPr>
          <p:nvPr/>
        </p:nvPicPr>
        <p:blipFill>
          <a:blip r:embed="rId5"/>
          <a:stretch>
            <a:fillRect/>
          </a:stretch>
        </p:blipFill>
        <p:spPr>
          <a:xfrm>
            <a:off x="6519041" y="5971633"/>
            <a:ext cx="1515894" cy="842163"/>
          </a:xfrm>
          <a:prstGeom prst="rect">
            <a:avLst/>
          </a:prstGeom>
        </p:spPr>
      </p:pic>
      <p:sp>
        <p:nvSpPr>
          <p:cNvPr id="7" name="Rectangle 6">
            <a:extLst>
              <a:ext uri="{FF2B5EF4-FFF2-40B4-BE49-F238E27FC236}">
                <a16:creationId xmlns:a16="http://schemas.microsoft.com/office/drawing/2014/main" id="{0AE3D038-B185-4DE7-92A8-2CC207E047FA}"/>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sp>
        <p:nvSpPr>
          <p:cNvPr id="10" name="Rectangle 9">
            <a:extLst>
              <a:ext uri="{FF2B5EF4-FFF2-40B4-BE49-F238E27FC236}">
                <a16:creationId xmlns:a16="http://schemas.microsoft.com/office/drawing/2014/main" id="{BA959287-5E0A-4CCD-B67C-B82FBE33FB75}"/>
              </a:ext>
            </a:extLst>
          </p:cNvPr>
          <p:cNvSpPr/>
          <p:nvPr/>
        </p:nvSpPr>
        <p:spPr>
          <a:xfrm>
            <a:off x="5974813" y="3244334"/>
            <a:ext cx="242374" cy="369332"/>
          </a:xfrm>
          <a:prstGeom prst="rect">
            <a:avLst/>
          </a:prstGeom>
        </p:spPr>
        <p:txBody>
          <a:bodyPr wrap="none">
            <a:spAutoFit/>
          </a:bodyPr>
          <a:lstStyle/>
          <a:p>
            <a:r>
              <a:rPr lang="en-GB" dirty="0">
                <a:solidFill>
                  <a:srgbClr val="000000"/>
                </a:solidFill>
                <a:latin typeface="Times New Roman" panose="02020603050405020304" pitchFamily="18" charset="0"/>
              </a:rPr>
              <a:t> </a:t>
            </a:r>
            <a:endParaRPr lang="en-GB" dirty="0"/>
          </a:p>
        </p:txBody>
      </p:sp>
      <p:pic>
        <p:nvPicPr>
          <p:cNvPr id="4" name="Picture 3">
            <a:extLst>
              <a:ext uri="{FF2B5EF4-FFF2-40B4-BE49-F238E27FC236}">
                <a16:creationId xmlns:a16="http://schemas.microsoft.com/office/drawing/2014/main" id="{12798AEB-11CB-4109-A54A-0BBF3809A43A}"/>
              </a:ext>
            </a:extLst>
          </p:cNvPr>
          <p:cNvPicPr>
            <a:picLocks noChangeAspect="1"/>
          </p:cNvPicPr>
          <p:nvPr/>
        </p:nvPicPr>
        <p:blipFill>
          <a:blip r:embed="rId6"/>
          <a:stretch>
            <a:fillRect/>
          </a:stretch>
        </p:blipFill>
        <p:spPr>
          <a:xfrm>
            <a:off x="1776412" y="1009650"/>
            <a:ext cx="8639175" cy="4838700"/>
          </a:xfrm>
          <a:prstGeom prst="rect">
            <a:avLst/>
          </a:prstGeom>
        </p:spPr>
      </p:pic>
    </p:spTree>
    <p:extLst>
      <p:ext uri="{BB962C8B-B14F-4D97-AF65-F5344CB8AC3E}">
        <p14:creationId xmlns:p14="http://schemas.microsoft.com/office/powerpoint/2010/main" val="1852835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400556" y="134042"/>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75000"/>
                  </a:schemeClr>
                </a:solidFill>
              </a:rPr>
              <a:t>Links and Contacts</a:t>
            </a:r>
          </a:p>
        </p:txBody>
      </p:sp>
      <p:sp>
        <p:nvSpPr>
          <p:cNvPr id="13" name="Rectangle 2"/>
          <p:cNvSpPr>
            <a:spLocks noChangeArrowheads="1"/>
          </p:cNvSpPr>
          <p:nvPr/>
        </p:nvSpPr>
        <p:spPr bwMode="auto">
          <a:xfrm>
            <a:off x="3236266" y="920130"/>
            <a:ext cx="1370533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sp>
        <p:nvSpPr>
          <p:cNvPr id="3" name="TextBox 2"/>
          <p:cNvSpPr txBox="1"/>
          <p:nvPr/>
        </p:nvSpPr>
        <p:spPr>
          <a:xfrm>
            <a:off x="1572768" y="1243584"/>
            <a:ext cx="9043416" cy="3785652"/>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UKSA - </a:t>
            </a:r>
            <a:r>
              <a:rPr lang="en-GB" sz="2400" dirty="0">
                <a:hlinkClick r:id="rId4"/>
              </a:rPr>
              <a:t>https://www.gov.uk/government/organisations/uk-space-agency</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Satellite Applications Catapult -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https://sa.catapult.org.uk/</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CEMS -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https://sa.catapult.org.uk/facilities/cems/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SEDAS -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http://sedas.satapps.org/</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Calibri" panose="020F0502020204030204"/>
              </a:rPr>
              <a:t>Me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lang="en-GB" sz="2400" dirty="0">
                <a:solidFill>
                  <a:srgbClr val="0070C0"/>
                </a:solidFill>
                <a:latin typeface="Calibri" panose="020F0502020204030204"/>
              </a:rPr>
              <a:t>Robert.Fletcher@SA.Catapult.org.uk </a:t>
            </a:r>
          </a:p>
        </p:txBody>
      </p:sp>
      <p:pic>
        <p:nvPicPr>
          <p:cNvPr id="10" name="Picture 9">
            <a:extLst>
              <a:ext uri="{FF2B5EF4-FFF2-40B4-BE49-F238E27FC236}">
                <a16:creationId xmlns:a16="http://schemas.microsoft.com/office/drawing/2014/main" id="{FA5D0591-769C-45D4-84F4-22A22A5B4F5E}"/>
              </a:ext>
            </a:extLst>
          </p:cNvPr>
          <p:cNvPicPr>
            <a:picLocks noChangeAspect="1"/>
          </p:cNvPicPr>
          <p:nvPr/>
        </p:nvPicPr>
        <p:blipFill>
          <a:blip r:embed="rId8"/>
          <a:stretch>
            <a:fillRect/>
          </a:stretch>
        </p:blipFill>
        <p:spPr>
          <a:xfrm>
            <a:off x="6519041" y="5971633"/>
            <a:ext cx="1515894" cy="842163"/>
          </a:xfrm>
          <a:prstGeom prst="rect">
            <a:avLst/>
          </a:prstGeom>
        </p:spPr>
      </p:pic>
    </p:spTree>
    <p:extLst>
      <p:ext uri="{BB962C8B-B14F-4D97-AF65-F5344CB8AC3E}">
        <p14:creationId xmlns:p14="http://schemas.microsoft.com/office/powerpoint/2010/main" val="3438964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631504" y="84508"/>
            <a:ext cx="9144000" cy="461665"/>
          </a:xfrm>
          <a:prstGeom prst="rect">
            <a:avLst/>
          </a:prstGeom>
          <a:noFill/>
        </p:spPr>
        <p:txBody>
          <a:bodyPr wrap="square" rtlCol="0">
            <a:spAutoFit/>
          </a:bodyPr>
          <a:lstStyle/>
          <a:p>
            <a:pPr>
              <a:defRPr/>
            </a:pPr>
            <a:r>
              <a:rPr lang="en-GB" sz="2400" b="1" dirty="0">
                <a:solidFill>
                  <a:schemeClr val="accent5">
                    <a:lumMod val="75000"/>
                  </a:schemeClr>
                </a:solidFill>
                <a:latin typeface="Calibri" panose="020F0502020204030204"/>
              </a:rPr>
              <a:t>CEMS Concept</a:t>
            </a:r>
          </a:p>
        </p:txBody>
      </p:sp>
      <p:pic>
        <p:nvPicPr>
          <p:cNvPr id="10"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80314" y="1204504"/>
            <a:ext cx="6930516" cy="4246510"/>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dist="35921" dir="2700000" algn="ctr" rotWithShape="0">
                    <a:schemeClr val="bg2"/>
                  </a:outerShdw>
                </a:effectLst>
              </a14:hiddenEffects>
            </a:ext>
          </a:extLst>
        </p:spPr>
      </p:pic>
      <p:sp>
        <p:nvSpPr>
          <p:cNvPr id="13" name="TextBox 12"/>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14" name="Picture 13">
            <a:extLst>
              <a:ext uri="{FF2B5EF4-FFF2-40B4-BE49-F238E27FC236}">
                <a16:creationId xmlns:a16="http://schemas.microsoft.com/office/drawing/2014/main" id="{7EDE8EE7-16F0-4702-B31C-626B6F81D782}"/>
              </a:ext>
            </a:extLst>
          </p:cNvPr>
          <p:cNvPicPr>
            <a:picLocks noChangeAspect="1"/>
          </p:cNvPicPr>
          <p:nvPr/>
        </p:nvPicPr>
        <p:blipFill>
          <a:blip r:embed="rId6"/>
          <a:stretch>
            <a:fillRect/>
          </a:stretch>
        </p:blipFill>
        <p:spPr>
          <a:xfrm>
            <a:off x="6519041" y="5971633"/>
            <a:ext cx="1515894" cy="842163"/>
          </a:xfrm>
          <a:prstGeom prst="rect">
            <a:avLst/>
          </a:prstGeom>
        </p:spPr>
      </p:pic>
      <p:sp>
        <p:nvSpPr>
          <p:cNvPr id="2" name="TextBox 1">
            <a:extLst>
              <a:ext uri="{FF2B5EF4-FFF2-40B4-BE49-F238E27FC236}">
                <a16:creationId xmlns:a16="http://schemas.microsoft.com/office/drawing/2014/main" id="{DBB9D78D-A1C0-4996-BA77-4A54183FB699}"/>
              </a:ext>
            </a:extLst>
          </p:cNvPr>
          <p:cNvSpPr txBox="1"/>
          <p:nvPr/>
        </p:nvSpPr>
        <p:spPr>
          <a:xfrm>
            <a:off x="8552793" y="1292600"/>
            <a:ext cx="2601310" cy="4524315"/>
          </a:xfrm>
          <a:prstGeom prst="rect">
            <a:avLst/>
          </a:prstGeom>
          <a:noFill/>
        </p:spPr>
        <p:txBody>
          <a:bodyPr wrap="square" rtlCol="0">
            <a:spAutoFit/>
          </a:bodyPr>
          <a:lstStyle/>
          <a:p>
            <a:r>
              <a:rPr lang="en-GB" dirty="0">
                <a:solidFill>
                  <a:schemeClr val="accent5">
                    <a:lumMod val="75000"/>
                  </a:schemeClr>
                </a:solidFill>
                <a:latin typeface="Arial Rounded MT Bold" panose="020F0704030504030204" pitchFamily="34" charset="0"/>
              </a:rPr>
              <a:t>Established 2013</a:t>
            </a:r>
          </a:p>
          <a:p>
            <a:endParaRPr lang="en-GB" dirty="0">
              <a:solidFill>
                <a:schemeClr val="accent5">
                  <a:lumMod val="75000"/>
                </a:schemeClr>
              </a:solidFill>
              <a:latin typeface="Arial Rounded MT Bold" panose="020F0704030504030204" pitchFamily="34" charset="0"/>
            </a:endParaRPr>
          </a:p>
          <a:p>
            <a:r>
              <a:rPr lang="en-GB" dirty="0">
                <a:solidFill>
                  <a:schemeClr val="accent5">
                    <a:lumMod val="75000"/>
                  </a:schemeClr>
                </a:solidFill>
                <a:latin typeface="Arial Rounded MT Bold" panose="020F0704030504030204" pitchFamily="34" charset="0"/>
              </a:rPr>
              <a:t>Current usage:</a:t>
            </a:r>
          </a:p>
          <a:p>
            <a:endParaRPr lang="en-GB" dirty="0">
              <a:solidFill>
                <a:schemeClr val="accent5">
                  <a:lumMod val="75000"/>
                </a:schemeClr>
              </a:solidFill>
              <a:latin typeface="Arial Rounded MT Bold" panose="020F0704030504030204" pitchFamily="34" charset="0"/>
            </a:endParaRPr>
          </a:p>
          <a:p>
            <a:r>
              <a:rPr lang="en-GB" dirty="0">
                <a:solidFill>
                  <a:schemeClr val="accent5">
                    <a:lumMod val="75000"/>
                  </a:schemeClr>
                </a:solidFill>
                <a:latin typeface="Arial Rounded MT Bold" panose="020F0704030504030204" pitchFamily="34" charset="0"/>
              </a:rPr>
              <a:t>48 live environments</a:t>
            </a:r>
          </a:p>
          <a:p>
            <a:r>
              <a:rPr lang="en-GB" dirty="0">
                <a:solidFill>
                  <a:schemeClr val="accent5">
                    <a:lumMod val="75000"/>
                  </a:schemeClr>
                </a:solidFill>
                <a:latin typeface="Arial Rounded MT Bold" panose="020F0704030504030204" pitchFamily="34" charset="0"/>
              </a:rPr>
              <a:t>Projects &amp; SMEs</a:t>
            </a:r>
          </a:p>
          <a:p>
            <a:endParaRPr lang="en-GB" dirty="0">
              <a:solidFill>
                <a:schemeClr val="accent5">
                  <a:lumMod val="75000"/>
                </a:schemeClr>
              </a:solidFill>
              <a:latin typeface="Arial Rounded MT Bold" panose="020F0704030504030204" pitchFamily="34" charset="0"/>
            </a:endParaRPr>
          </a:p>
          <a:p>
            <a:r>
              <a:rPr lang="en-GB" dirty="0">
                <a:solidFill>
                  <a:schemeClr val="accent5">
                    <a:lumMod val="75000"/>
                  </a:schemeClr>
                </a:solidFill>
                <a:latin typeface="Arial Rounded MT Bold" panose="020F0704030504030204" pitchFamily="34" charset="0"/>
              </a:rPr>
              <a:t>450+ VMs</a:t>
            </a:r>
          </a:p>
          <a:p>
            <a:endParaRPr lang="en-GB" dirty="0">
              <a:solidFill>
                <a:schemeClr val="accent5">
                  <a:lumMod val="75000"/>
                </a:schemeClr>
              </a:solidFill>
              <a:latin typeface="Arial Rounded MT Bold" panose="020F0704030504030204" pitchFamily="34" charset="0"/>
            </a:endParaRPr>
          </a:p>
          <a:p>
            <a:r>
              <a:rPr lang="en-GB" dirty="0">
                <a:solidFill>
                  <a:schemeClr val="accent5">
                    <a:lumMod val="75000"/>
                  </a:schemeClr>
                </a:solidFill>
                <a:latin typeface="Arial Rounded MT Bold" panose="020F0704030504030204" pitchFamily="34" charset="0"/>
              </a:rPr>
              <a:t>1100 </a:t>
            </a:r>
            <a:r>
              <a:rPr lang="en-GB" dirty="0" err="1">
                <a:solidFill>
                  <a:schemeClr val="accent5">
                    <a:lumMod val="75000"/>
                  </a:schemeClr>
                </a:solidFill>
                <a:latin typeface="Arial Rounded MT Bold" panose="020F0704030504030204" pitchFamily="34" charset="0"/>
              </a:rPr>
              <a:t>Ghz</a:t>
            </a:r>
            <a:r>
              <a:rPr lang="en-GB" dirty="0">
                <a:solidFill>
                  <a:schemeClr val="accent5">
                    <a:lumMod val="75000"/>
                  </a:schemeClr>
                </a:solidFill>
                <a:latin typeface="Arial Rounded MT Bold" panose="020F0704030504030204" pitchFamily="34" charset="0"/>
              </a:rPr>
              <a:t> CPU</a:t>
            </a:r>
          </a:p>
          <a:p>
            <a:r>
              <a:rPr lang="en-GB" dirty="0">
                <a:solidFill>
                  <a:schemeClr val="accent5">
                    <a:lumMod val="75000"/>
                  </a:schemeClr>
                </a:solidFill>
                <a:latin typeface="Arial Rounded MT Bold" panose="020F0704030504030204" pitchFamily="34" charset="0"/>
              </a:rPr>
              <a:t>6.2TB RAM</a:t>
            </a:r>
          </a:p>
          <a:p>
            <a:endParaRPr lang="en-GB" dirty="0">
              <a:solidFill>
                <a:schemeClr val="accent5">
                  <a:lumMod val="75000"/>
                </a:schemeClr>
              </a:solidFill>
              <a:latin typeface="Arial Rounded MT Bold" panose="020F0704030504030204" pitchFamily="34" charset="0"/>
            </a:endParaRPr>
          </a:p>
          <a:p>
            <a:r>
              <a:rPr lang="en-GB" dirty="0">
                <a:solidFill>
                  <a:schemeClr val="accent5">
                    <a:lumMod val="75000"/>
                  </a:schemeClr>
                </a:solidFill>
                <a:latin typeface="Arial Rounded MT Bold" panose="020F0704030504030204" pitchFamily="34" charset="0"/>
              </a:rPr>
              <a:t>80% Utilised</a:t>
            </a:r>
          </a:p>
          <a:p>
            <a:endParaRPr lang="en-GB" dirty="0">
              <a:solidFill>
                <a:schemeClr val="accent5">
                  <a:lumMod val="75000"/>
                </a:schemeClr>
              </a:solidFill>
              <a:latin typeface="Arial Rounded MT Bold" panose="020F0704030504030204" pitchFamily="34" charset="0"/>
            </a:endParaRPr>
          </a:p>
          <a:p>
            <a:endParaRPr lang="en-GB" dirty="0"/>
          </a:p>
          <a:p>
            <a:endParaRPr lang="en-GB" dirty="0"/>
          </a:p>
        </p:txBody>
      </p:sp>
    </p:spTree>
    <p:extLst>
      <p:ext uri="{BB962C8B-B14F-4D97-AF65-F5344CB8AC3E}">
        <p14:creationId xmlns:p14="http://schemas.microsoft.com/office/powerpoint/2010/main" val="2785580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524000" y="185733"/>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accent5">
                    <a:lumMod val="75000"/>
                  </a:schemeClr>
                </a:solidFill>
                <a:latin typeface="Calibri" panose="020F0502020204030204"/>
              </a:rPr>
              <a:t>CEMS – Cloud Computing for the Space Community</a:t>
            </a:r>
          </a:p>
        </p:txBody>
      </p:sp>
      <p:sp>
        <p:nvSpPr>
          <p:cNvPr id="10" name="TextBox 9"/>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sp>
        <p:nvSpPr>
          <p:cNvPr id="13" name="Rectangle 2"/>
          <p:cNvSpPr>
            <a:spLocks noChangeArrowheads="1"/>
          </p:cNvSpPr>
          <p:nvPr/>
        </p:nvSpPr>
        <p:spPr bwMode="auto">
          <a:xfrm>
            <a:off x="3236266" y="920130"/>
            <a:ext cx="1370533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CA3D50D3-5259-4170-A422-88DAB938E3AD}"/>
              </a:ext>
            </a:extLst>
          </p:cNvPr>
          <p:cNvPicPr>
            <a:picLocks noChangeAspect="1"/>
          </p:cNvPicPr>
          <p:nvPr/>
        </p:nvPicPr>
        <p:blipFill>
          <a:blip r:embed="rId4"/>
          <a:stretch>
            <a:fillRect/>
          </a:stretch>
        </p:blipFill>
        <p:spPr>
          <a:xfrm>
            <a:off x="6519041" y="5971633"/>
            <a:ext cx="1515894" cy="842163"/>
          </a:xfrm>
          <a:prstGeom prst="rect">
            <a:avLst/>
          </a:prstGeom>
        </p:spPr>
      </p:pic>
      <p:pic>
        <p:nvPicPr>
          <p:cNvPr id="16" name="image2.jpeg">
            <a:extLst>
              <a:ext uri="{FF2B5EF4-FFF2-40B4-BE49-F238E27FC236}">
                <a16:creationId xmlns:a16="http://schemas.microsoft.com/office/drawing/2014/main" id="{81052B4F-6992-4F50-882C-61A176BA5757}"/>
              </a:ext>
            </a:extLst>
          </p:cNvPr>
          <p:cNvPicPr/>
          <p:nvPr/>
        </p:nvPicPr>
        <p:blipFill>
          <a:blip r:embed="rId5" cstate="print"/>
          <a:stretch>
            <a:fillRect/>
          </a:stretch>
        </p:blipFill>
        <p:spPr>
          <a:xfrm>
            <a:off x="2633010" y="886563"/>
            <a:ext cx="6925980" cy="4935588"/>
          </a:xfrm>
          <a:prstGeom prst="rect">
            <a:avLst/>
          </a:prstGeom>
        </p:spPr>
      </p:pic>
    </p:spTree>
    <p:extLst>
      <p:ext uri="{BB962C8B-B14F-4D97-AF65-F5344CB8AC3E}">
        <p14:creationId xmlns:p14="http://schemas.microsoft.com/office/powerpoint/2010/main" val="3701003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523999" y="126249"/>
            <a:ext cx="10126717" cy="461665"/>
          </a:xfrm>
          <a:prstGeom prst="rect">
            <a:avLst/>
          </a:prstGeom>
          <a:noFill/>
        </p:spPr>
        <p:txBody>
          <a:bodyPr wrap="square" rtlCol="0">
            <a:spAutoFit/>
          </a:bodyPr>
          <a:lstStyle/>
          <a:p>
            <a:r>
              <a:rPr lang="en-GB" sz="2400" b="1" dirty="0">
                <a:solidFill>
                  <a:schemeClr val="accent5">
                    <a:lumMod val="75000"/>
                  </a:schemeClr>
                </a:solidFill>
                <a:latin typeface="Calibri" panose="020F0502020204030204"/>
              </a:rPr>
              <a:t>DSI - ESA Data Consolidation and Bulk Processing Service Initiative</a:t>
            </a:r>
          </a:p>
        </p:txBody>
      </p:sp>
      <p:sp>
        <p:nvSpPr>
          <p:cNvPr id="3" name="Rectangle 2"/>
          <p:cNvSpPr>
            <a:spLocks noChangeArrowheads="1"/>
          </p:cNvSpPr>
          <p:nvPr/>
        </p:nvSpPr>
        <p:spPr bwMode="auto">
          <a:xfrm flipV="1">
            <a:off x="8106884" y="-464268"/>
            <a:ext cx="95251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10" name="Picture 9">
            <a:extLst>
              <a:ext uri="{FF2B5EF4-FFF2-40B4-BE49-F238E27FC236}">
                <a16:creationId xmlns:a16="http://schemas.microsoft.com/office/drawing/2014/main" id="{B0707A4F-A876-469C-8C88-73D7A2BF261F}"/>
              </a:ext>
            </a:extLst>
          </p:cNvPr>
          <p:cNvPicPr>
            <a:picLocks noChangeAspect="1"/>
          </p:cNvPicPr>
          <p:nvPr/>
        </p:nvPicPr>
        <p:blipFill>
          <a:blip r:embed="rId4"/>
          <a:stretch>
            <a:fillRect/>
          </a:stretch>
        </p:blipFill>
        <p:spPr>
          <a:xfrm>
            <a:off x="6519041" y="5971633"/>
            <a:ext cx="1515894" cy="842163"/>
          </a:xfrm>
          <a:prstGeom prst="rect">
            <a:avLst/>
          </a:prstGeom>
        </p:spPr>
      </p:pic>
      <p:pic>
        <p:nvPicPr>
          <p:cNvPr id="13" name="Picture 48" descr="https://upload.wikimedia.org/wikipedia/en/thumb/3/3b/ESA_LOGO.svg/1280px-ESA_LOGO.svg.png">
            <a:extLst>
              <a:ext uri="{FF2B5EF4-FFF2-40B4-BE49-F238E27FC236}">
                <a16:creationId xmlns:a16="http://schemas.microsoft.com/office/drawing/2014/main" id="{ADEFF515-1252-4001-BEA5-7B47AA2729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143" y="5045322"/>
            <a:ext cx="1225618" cy="5266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serco logo">
            <a:extLst>
              <a:ext uri="{FF2B5EF4-FFF2-40B4-BE49-F238E27FC236}">
                <a16:creationId xmlns:a16="http://schemas.microsoft.com/office/drawing/2014/main" id="{4DD8ED97-2370-4E07-A080-934486B35D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6667" y="4885879"/>
            <a:ext cx="1481791" cy="9786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amp;T logo">
            <a:extLst>
              <a:ext uri="{FF2B5EF4-FFF2-40B4-BE49-F238E27FC236}">
                <a16:creationId xmlns:a16="http://schemas.microsoft.com/office/drawing/2014/main" id="{B7703724-4258-46FD-B403-9DFFE3B210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7364" y="5061328"/>
            <a:ext cx="932389" cy="5106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elespazio logo">
            <a:extLst>
              <a:ext uri="{FF2B5EF4-FFF2-40B4-BE49-F238E27FC236}">
                <a16:creationId xmlns:a16="http://schemas.microsoft.com/office/drawing/2014/main" id="{198C37ED-690D-4D13-9ECD-7A1FF9D435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4486" y="4885879"/>
            <a:ext cx="1708487" cy="7688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ryosat">
            <a:extLst>
              <a:ext uri="{FF2B5EF4-FFF2-40B4-BE49-F238E27FC236}">
                <a16:creationId xmlns:a16="http://schemas.microsoft.com/office/drawing/2014/main" id="{CDB610E4-58A4-4A7E-BED3-771CE9A593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76654" y="987347"/>
            <a:ext cx="1008699" cy="100869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meris satellite">
            <a:extLst>
              <a:ext uri="{FF2B5EF4-FFF2-40B4-BE49-F238E27FC236}">
                <a16:creationId xmlns:a16="http://schemas.microsoft.com/office/drawing/2014/main" id="{D14FAA6A-6DF9-42C0-87F8-CDBCE12EAEA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1901" y="1019032"/>
            <a:ext cx="1353864" cy="9770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ATSR satellite">
            <a:extLst>
              <a:ext uri="{FF2B5EF4-FFF2-40B4-BE49-F238E27FC236}">
                <a16:creationId xmlns:a16="http://schemas.microsoft.com/office/drawing/2014/main" id="{6E3CCB05-5F97-43B2-876C-E0F379F0E2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72313" y="1019032"/>
            <a:ext cx="2372270" cy="9770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lated image">
            <a:extLst>
              <a:ext uri="{FF2B5EF4-FFF2-40B4-BE49-F238E27FC236}">
                <a16:creationId xmlns:a16="http://schemas.microsoft.com/office/drawing/2014/main" id="{388121FC-C609-4268-A552-CFC93B25D92E}"/>
              </a:ext>
            </a:extLst>
          </p:cNvPr>
          <p:cNvPicPr>
            <a:picLocks noGrp="1" noChangeAspect="1" noChangeArrowheads="1"/>
          </p:cNvPicPr>
          <p:nvPr>
            <p:ph idx="1"/>
          </p:nvPr>
        </p:nvPicPr>
        <p:blipFill>
          <a:blip r:embed="rId12">
            <a:extLst>
              <a:ext uri="{28A0092B-C50C-407E-A947-70E740481C1C}">
                <a14:useLocalDpi xmlns:a14="http://schemas.microsoft.com/office/drawing/2010/main" val="0"/>
              </a:ext>
            </a:extLst>
          </a:blip>
          <a:srcRect/>
          <a:stretch>
            <a:fillRect/>
          </a:stretch>
        </p:blipFill>
        <p:spPr bwMode="auto">
          <a:xfrm>
            <a:off x="7411131" y="1019032"/>
            <a:ext cx="1391505" cy="97701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aeolus satellite">
            <a:extLst>
              <a:ext uri="{FF2B5EF4-FFF2-40B4-BE49-F238E27FC236}">
                <a16:creationId xmlns:a16="http://schemas.microsoft.com/office/drawing/2014/main" id="{A6DDEAFA-3342-4AC1-9B76-4FDE96E0B66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69184" y="1029160"/>
            <a:ext cx="1734755" cy="9770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363D282-23A4-41C4-8924-290E3E44AA0F}"/>
              </a:ext>
            </a:extLst>
          </p:cNvPr>
          <p:cNvSpPr txBox="1"/>
          <p:nvPr/>
        </p:nvSpPr>
        <p:spPr>
          <a:xfrm>
            <a:off x="1692777" y="2028525"/>
            <a:ext cx="776451" cy="307777"/>
          </a:xfrm>
          <a:prstGeom prst="rect">
            <a:avLst/>
          </a:prstGeom>
          <a:noFill/>
        </p:spPr>
        <p:txBody>
          <a:bodyPr wrap="square" rtlCol="0">
            <a:spAutoFit/>
          </a:bodyPr>
          <a:lstStyle/>
          <a:p>
            <a:r>
              <a:rPr lang="en-GB" sz="1400" dirty="0"/>
              <a:t>Cryosat</a:t>
            </a:r>
          </a:p>
        </p:txBody>
      </p:sp>
      <p:sp>
        <p:nvSpPr>
          <p:cNvPr id="23" name="TextBox 22">
            <a:extLst>
              <a:ext uri="{FF2B5EF4-FFF2-40B4-BE49-F238E27FC236}">
                <a16:creationId xmlns:a16="http://schemas.microsoft.com/office/drawing/2014/main" id="{D66BB265-E1F3-40F2-B01A-D706FC7ACA54}"/>
              </a:ext>
            </a:extLst>
          </p:cNvPr>
          <p:cNvSpPr txBox="1"/>
          <p:nvPr/>
        </p:nvSpPr>
        <p:spPr>
          <a:xfrm>
            <a:off x="3240607" y="2028525"/>
            <a:ext cx="776451" cy="307777"/>
          </a:xfrm>
          <a:prstGeom prst="rect">
            <a:avLst/>
          </a:prstGeom>
          <a:noFill/>
        </p:spPr>
        <p:txBody>
          <a:bodyPr wrap="square" rtlCol="0">
            <a:spAutoFit/>
          </a:bodyPr>
          <a:lstStyle/>
          <a:p>
            <a:r>
              <a:rPr lang="en-GB" sz="1400" dirty="0"/>
              <a:t>Meris</a:t>
            </a:r>
          </a:p>
        </p:txBody>
      </p:sp>
      <p:sp>
        <p:nvSpPr>
          <p:cNvPr id="24" name="TextBox 23">
            <a:extLst>
              <a:ext uri="{FF2B5EF4-FFF2-40B4-BE49-F238E27FC236}">
                <a16:creationId xmlns:a16="http://schemas.microsoft.com/office/drawing/2014/main" id="{164D5C26-D082-4398-BB9C-DE92E18F18E7}"/>
              </a:ext>
            </a:extLst>
          </p:cNvPr>
          <p:cNvSpPr txBox="1"/>
          <p:nvPr/>
        </p:nvSpPr>
        <p:spPr>
          <a:xfrm>
            <a:off x="5581746" y="2028524"/>
            <a:ext cx="553404" cy="307777"/>
          </a:xfrm>
          <a:prstGeom prst="rect">
            <a:avLst/>
          </a:prstGeom>
          <a:noFill/>
        </p:spPr>
        <p:txBody>
          <a:bodyPr wrap="square" rtlCol="0">
            <a:spAutoFit/>
          </a:bodyPr>
          <a:lstStyle/>
          <a:p>
            <a:r>
              <a:rPr lang="en-GB" sz="1400" dirty="0"/>
              <a:t>ATSR</a:t>
            </a:r>
          </a:p>
        </p:txBody>
      </p:sp>
      <p:sp>
        <p:nvSpPr>
          <p:cNvPr id="25" name="TextBox 24">
            <a:extLst>
              <a:ext uri="{FF2B5EF4-FFF2-40B4-BE49-F238E27FC236}">
                <a16:creationId xmlns:a16="http://schemas.microsoft.com/office/drawing/2014/main" id="{F653FF11-77B7-40EE-BB8C-190182937F25}"/>
              </a:ext>
            </a:extLst>
          </p:cNvPr>
          <p:cNvSpPr txBox="1"/>
          <p:nvPr/>
        </p:nvSpPr>
        <p:spPr>
          <a:xfrm>
            <a:off x="7775137" y="2028524"/>
            <a:ext cx="663491" cy="307777"/>
          </a:xfrm>
          <a:prstGeom prst="rect">
            <a:avLst/>
          </a:prstGeom>
          <a:noFill/>
        </p:spPr>
        <p:txBody>
          <a:bodyPr wrap="square" rtlCol="0">
            <a:spAutoFit/>
          </a:bodyPr>
          <a:lstStyle/>
          <a:p>
            <a:r>
              <a:rPr lang="en-GB" sz="1400" dirty="0"/>
              <a:t>AATSR</a:t>
            </a:r>
          </a:p>
        </p:txBody>
      </p:sp>
      <p:sp>
        <p:nvSpPr>
          <p:cNvPr id="26" name="TextBox 25">
            <a:extLst>
              <a:ext uri="{FF2B5EF4-FFF2-40B4-BE49-F238E27FC236}">
                <a16:creationId xmlns:a16="http://schemas.microsoft.com/office/drawing/2014/main" id="{0A984185-C820-4F4E-BF21-A73E10F0C1FC}"/>
              </a:ext>
            </a:extLst>
          </p:cNvPr>
          <p:cNvSpPr txBox="1"/>
          <p:nvPr/>
        </p:nvSpPr>
        <p:spPr>
          <a:xfrm>
            <a:off x="9689638" y="2028524"/>
            <a:ext cx="693845" cy="307777"/>
          </a:xfrm>
          <a:prstGeom prst="rect">
            <a:avLst/>
          </a:prstGeom>
          <a:noFill/>
        </p:spPr>
        <p:txBody>
          <a:bodyPr wrap="square" rtlCol="0">
            <a:spAutoFit/>
          </a:bodyPr>
          <a:lstStyle/>
          <a:p>
            <a:r>
              <a:rPr lang="en-GB" sz="1400" dirty="0"/>
              <a:t>Aeolus</a:t>
            </a:r>
          </a:p>
        </p:txBody>
      </p:sp>
      <p:sp>
        <p:nvSpPr>
          <p:cNvPr id="15" name="TextBox 14">
            <a:extLst>
              <a:ext uri="{FF2B5EF4-FFF2-40B4-BE49-F238E27FC236}">
                <a16:creationId xmlns:a16="http://schemas.microsoft.com/office/drawing/2014/main" id="{30D2E7AB-71CF-423A-BD0D-9A1E1F4505D0}"/>
              </a:ext>
            </a:extLst>
          </p:cNvPr>
          <p:cNvSpPr txBox="1"/>
          <p:nvPr/>
        </p:nvSpPr>
        <p:spPr>
          <a:xfrm>
            <a:off x="1771603" y="2486720"/>
            <a:ext cx="9063247" cy="2308324"/>
          </a:xfrm>
          <a:prstGeom prst="rect">
            <a:avLst/>
          </a:prstGeom>
          <a:noFill/>
        </p:spPr>
        <p:txBody>
          <a:bodyPr wrap="square" rtlCol="0">
            <a:spAutoFit/>
          </a:bodyPr>
          <a:lstStyle/>
          <a:p>
            <a:r>
              <a:rPr lang="en-GB" sz="1200" b="1" dirty="0"/>
              <a:t>Data Collection</a:t>
            </a:r>
            <a:r>
              <a:rPr lang="en-GB" sz="1200" dirty="0"/>
              <a:t>: Reception of media from ESA, uploading of the data into storage, assessment of the contents and production of an inventory</a:t>
            </a:r>
          </a:p>
          <a:p>
            <a:endParaRPr lang="en-GB" sz="1200" b="1" dirty="0"/>
          </a:p>
          <a:p>
            <a:r>
              <a:rPr lang="en-GB" sz="1200" b="1" dirty="0"/>
              <a:t>Data Consolidation</a:t>
            </a:r>
            <a:r>
              <a:rPr lang="en-GB" sz="1200" dirty="0"/>
              <a:t>: different stages covering data cleansing (removal of corrupted data and exact duplicates, merging data of same instrument from different sources into a single dataset and assessment of data completeness)</a:t>
            </a:r>
          </a:p>
          <a:p>
            <a:endParaRPr lang="en-GB" sz="1200" dirty="0"/>
          </a:p>
          <a:p>
            <a:r>
              <a:rPr lang="en-GB" sz="1200" b="1" dirty="0"/>
              <a:t>Processing system Integration</a:t>
            </a:r>
            <a:r>
              <a:rPr lang="en-GB" sz="1200" dirty="0"/>
              <a:t>: where the processing system is installed, integrated and tested in the operational environment, ready for operational processing</a:t>
            </a:r>
          </a:p>
          <a:p>
            <a:endParaRPr lang="en-GB" sz="1200" dirty="0"/>
          </a:p>
          <a:p>
            <a:r>
              <a:rPr lang="en-GB" sz="1200" b="1" dirty="0"/>
              <a:t>Reprocessing / Bulk processing / Format Conversion </a:t>
            </a:r>
            <a:r>
              <a:rPr lang="en-GB" sz="1200" dirty="0"/>
              <a:t>execution of the processing itself</a:t>
            </a:r>
          </a:p>
          <a:p>
            <a:endParaRPr lang="en-GB" sz="1200" b="1" dirty="0"/>
          </a:p>
          <a:p>
            <a:r>
              <a:rPr lang="en-GB" sz="1200" b="1" dirty="0"/>
              <a:t>Data Repatriation / delivery</a:t>
            </a:r>
            <a:r>
              <a:rPr lang="en-GB" sz="1200" dirty="0"/>
              <a:t>: Deliver data to ESA or other centres (PACs or future LTDP centres) upon request and to provide on‐line access to data for specific purposes</a:t>
            </a:r>
          </a:p>
        </p:txBody>
      </p:sp>
    </p:spTree>
    <p:extLst>
      <p:ext uri="{BB962C8B-B14F-4D97-AF65-F5344CB8AC3E}">
        <p14:creationId xmlns:p14="http://schemas.microsoft.com/office/powerpoint/2010/main" val="3955124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524000" y="147976"/>
            <a:ext cx="9144000" cy="461665"/>
          </a:xfrm>
          <a:prstGeom prst="rect">
            <a:avLst/>
          </a:prstGeom>
          <a:noFill/>
        </p:spPr>
        <p:txBody>
          <a:bodyPr wrap="square" rtlCol="0">
            <a:spAutoFit/>
          </a:bodyPr>
          <a:lstStyle/>
          <a:p>
            <a:pPr>
              <a:defRPr/>
            </a:pPr>
            <a:r>
              <a:rPr lang="en-GB" sz="2400" b="1" dirty="0">
                <a:solidFill>
                  <a:schemeClr val="accent5">
                    <a:lumMod val="75000"/>
                  </a:schemeClr>
                </a:solidFill>
                <a:latin typeface="Calibri" panose="020F0502020204030204"/>
              </a:rPr>
              <a:t>http://sedas.satapps.org/</a:t>
            </a:r>
          </a:p>
        </p:txBody>
      </p:sp>
      <p:sp>
        <p:nvSpPr>
          <p:cNvPr id="13" name="Rectangle 2"/>
          <p:cNvSpPr>
            <a:spLocks noChangeArrowheads="1"/>
          </p:cNvSpPr>
          <p:nvPr/>
        </p:nvSpPr>
        <p:spPr bwMode="auto">
          <a:xfrm>
            <a:off x="3236266" y="920130"/>
            <a:ext cx="1370533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2" name="Picture 1"/>
          <p:cNvPicPr>
            <a:picLocks noChangeAspect="1"/>
          </p:cNvPicPr>
          <p:nvPr/>
        </p:nvPicPr>
        <p:blipFill>
          <a:blip r:embed="rId5"/>
          <a:stretch>
            <a:fillRect/>
          </a:stretch>
        </p:blipFill>
        <p:spPr>
          <a:xfrm>
            <a:off x="2294864" y="954935"/>
            <a:ext cx="7602272" cy="3430585"/>
          </a:xfrm>
          <a:prstGeom prst="rect">
            <a:avLst/>
          </a:prstGeom>
        </p:spPr>
      </p:pic>
      <p:pic>
        <p:nvPicPr>
          <p:cNvPr id="4" name="Picture 3"/>
          <p:cNvPicPr>
            <a:picLocks noChangeAspect="1"/>
          </p:cNvPicPr>
          <p:nvPr/>
        </p:nvPicPr>
        <p:blipFill>
          <a:blip r:embed="rId6"/>
          <a:stretch>
            <a:fillRect/>
          </a:stretch>
        </p:blipFill>
        <p:spPr>
          <a:xfrm>
            <a:off x="6554005" y="4851020"/>
            <a:ext cx="1444088" cy="802271"/>
          </a:xfrm>
          <a:prstGeom prst="rect">
            <a:avLst/>
          </a:prstGeom>
        </p:spPr>
      </p:pic>
      <p:pic>
        <p:nvPicPr>
          <p:cNvPr id="7" name="Picture 6"/>
          <p:cNvPicPr>
            <a:picLocks noChangeAspect="1"/>
          </p:cNvPicPr>
          <p:nvPr/>
        </p:nvPicPr>
        <p:blipFill>
          <a:blip r:embed="rId7"/>
          <a:stretch>
            <a:fillRect/>
          </a:stretch>
        </p:blipFill>
        <p:spPr>
          <a:xfrm>
            <a:off x="2102690" y="4838562"/>
            <a:ext cx="2466638" cy="859345"/>
          </a:xfrm>
          <a:prstGeom prst="rect">
            <a:avLst/>
          </a:prstGeom>
        </p:spPr>
      </p:pic>
      <p:pic>
        <p:nvPicPr>
          <p:cNvPr id="12" name="Picture 11"/>
          <p:cNvPicPr>
            <a:picLocks noChangeAspect="1"/>
          </p:cNvPicPr>
          <p:nvPr/>
        </p:nvPicPr>
        <p:blipFill>
          <a:blip r:embed="rId8"/>
          <a:stretch>
            <a:fillRect/>
          </a:stretch>
        </p:blipFill>
        <p:spPr>
          <a:xfrm>
            <a:off x="8211563" y="4831132"/>
            <a:ext cx="1905000" cy="866775"/>
          </a:xfrm>
          <a:prstGeom prst="rect">
            <a:avLst/>
          </a:prstGeom>
        </p:spPr>
      </p:pic>
      <p:pic>
        <p:nvPicPr>
          <p:cNvPr id="17" name="Picture 48" descr="https://upload.wikimedia.org/wikipedia/en/thumb/3/3b/ESA_LOGO.svg/1280px-ESA_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8211" y="4986294"/>
            <a:ext cx="1141126" cy="4903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8" descr="http://www.stfc.ac.uk/stfc/includes/themes/MuraSTFC/assets/legacy/2473_web_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69328" y="5063591"/>
            <a:ext cx="1771207" cy="3841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30033" y="4831132"/>
            <a:ext cx="1463242" cy="788747"/>
          </a:xfrm>
          <a:prstGeom prst="rect">
            <a:avLst/>
          </a:prstGeom>
        </p:spPr>
      </p:pic>
    </p:spTree>
    <p:extLst>
      <p:ext uri="{BB962C8B-B14F-4D97-AF65-F5344CB8AC3E}">
        <p14:creationId xmlns:p14="http://schemas.microsoft.com/office/powerpoint/2010/main" val="810563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5839" y="924306"/>
            <a:ext cx="6676191" cy="90476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722" y="1704222"/>
            <a:ext cx="4733334" cy="819048"/>
          </a:xfrm>
          <a:prstGeom prst="rect">
            <a:avLst/>
          </a:prstGeom>
        </p:spPr>
      </p:pic>
      <p:cxnSp>
        <p:nvCxnSpPr>
          <p:cNvPr id="13" name="Straight Arrow Connector 12"/>
          <p:cNvCxnSpPr/>
          <p:nvPr/>
        </p:nvCxnSpPr>
        <p:spPr bwMode="auto">
          <a:xfrm>
            <a:off x="3177176" y="2485953"/>
            <a:ext cx="25283" cy="1383816"/>
          </a:xfrm>
          <a:prstGeom prst="straightConnector1">
            <a:avLst/>
          </a:prstGeom>
          <a:solidFill>
            <a:schemeClr val="bg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flipH="1">
            <a:off x="3544694" y="2485953"/>
            <a:ext cx="1155190" cy="1383816"/>
          </a:xfrm>
          <a:prstGeom prst="straightConnector1">
            <a:avLst/>
          </a:prstGeom>
          <a:solidFill>
            <a:schemeClr val="bg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390" y="322587"/>
            <a:ext cx="1558878" cy="559845"/>
          </a:xfrm>
          <a:prstGeom prst="rect">
            <a:avLst/>
          </a:prstGeom>
        </p:spPr>
      </p:pic>
      <p:cxnSp>
        <p:nvCxnSpPr>
          <p:cNvPr id="16" name="Straight Arrow Connector 15"/>
          <p:cNvCxnSpPr/>
          <p:nvPr/>
        </p:nvCxnSpPr>
        <p:spPr bwMode="auto">
          <a:xfrm>
            <a:off x="1660901" y="2485953"/>
            <a:ext cx="1225846" cy="1383816"/>
          </a:xfrm>
          <a:prstGeom prst="straightConnector1">
            <a:avLst/>
          </a:prstGeom>
          <a:solidFill>
            <a:schemeClr val="bg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bwMode="auto">
          <a:xfrm>
            <a:off x="6793340" y="1831362"/>
            <a:ext cx="24906" cy="2038407"/>
          </a:xfrm>
          <a:prstGeom prst="straightConnector1">
            <a:avLst/>
          </a:prstGeom>
          <a:solidFill>
            <a:schemeClr val="bg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0952" y="3976519"/>
            <a:ext cx="1235360" cy="1780371"/>
          </a:xfrm>
          <a:prstGeom prst="rect">
            <a:avLst/>
          </a:prstGeom>
        </p:spPr>
      </p:pic>
      <p:cxnSp>
        <p:nvCxnSpPr>
          <p:cNvPr id="20" name="Straight Arrow Connector 19"/>
          <p:cNvCxnSpPr/>
          <p:nvPr/>
        </p:nvCxnSpPr>
        <p:spPr bwMode="auto">
          <a:xfrm flipH="1">
            <a:off x="4904830" y="4866704"/>
            <a:ext cx="1286452" cy="2235"/>
          </a:xfrm>
          <a:prstGeom prst="straightConnector1">
            <a:avLst/>
          </a:prstGeom>
          <a:solidFill>
            <a:schemeClr val="bg1"/>
          </a:solidFill>
          <a:ln w="12700"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1" name="Picture 10" descr="Image result for airbus defence and space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50909" y="169479"/>
            <a:ext cx="2116910" cy="733890"/>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p:nvPr/>
        </p:nvCxnSpPr>
        <p:spPr bwMode="auto">
          <a:xfrm flipH="1">
            <a:off x="5836788" y="534189"/>
            <a:ext cx="1286452" cy="2235"/>
          </a:xfrm>
          <a:prstGeom prst="straightConnector1">
            <a:avLst/>
          </a:prstGeom>
          <a:solidFill>
            <a:schemeClr val="bg1"/>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6191282" y="303357"/>
            <a:ext cx="7542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10Gbit/Sec</a:t>
            </a:r>
          </a:p>
        </p:txBody>
      </p:sp>
      <p:sp>
        <p:nvSpPr>
          <p:cNvPr id="24" name="TextBox 23"/>
          <p:cNvSpPr txBox="1"/>
          <p:nvPr/>
        </p:nvSpPr>
        <p:spPr>
          <a:xfrm>
            <a:off x="5170918" y="4587316"/>
            <a:ext cx="7542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10Gbit/Sec</a:t>
            </a:r>
          </a:p>
        </p:txBody>
      </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01681" y="4610250"/>
            <a:ext cx="2101411" cy="570383"/>
          </a:xfrm>
          <a:prstGeom prst="rect">
            <a:avLst/>
          </a:prstGeom>
        </p:spPr>
      </p:pic>
      <p:cxnSp>
        <p:nvCxnSpPr>
          <p:cNvPr id="26" name="Straight Arrow Connector 25"/>
          <p:cNvCxnSpPr/>
          <p:nvPr/>
        </p:nvCxnSpPr>
        <p:spPr bwMode="auto">
          <a:xfrm flipH="1">
            <a:off x="7525982" y="4895441"/>
            <a:ext cx="1286452" cy="2235"/>
          </a:xfrm>
          <a:prstGeom prst="straightConnector1">
            <a:avLst/>
          </a:prstGeom>
          <a:solidFill>
            <a:schemeClr val="bg1"/>
          </a:solidFill>
          <a:ln w="12700"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p:cNvSpPr txBox="1"/>
          <p:nvPr/>
        </p:nvSpPr>
        <p:spPr>
          <a:xfrm>
            <a:off x="7610098" y="4635872"/>
            <a:ext cx="7542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black"/>
                </a:solidFill>
                <a:effectLst/>
                <a:uLnTx/>
                <a:uFillTx/>
                <a:latin typeface="Calibri" panose="020F0502020204030204"/>
                <a:ea typeface="+mn-ea"/>
                <a:cs typeface="+mn-cs"/>
              </a:rPr>
              <a:t>10Gbit/Sec</a:t>
            </a:r>
          </a:p>
        </p:txBody>
      </p:sp>
      <p:sp>
        <p:nvSpPr>
          <p:cNvPr id="28" name="Rectangle 27"/>
          <p:cNvSpPr/>
          <p:nvPr/>
        </p:nvSpPr>
        <p:spPr>
          <a:xfrm>
            <a:off x="177297" y="529614"/>
            <a:ext cx="3635266"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177298" y="683644"/>
            <a:ext cx="3635266" cy="5019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98468" y="89460"/>
            <a:ext cx="57873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sz="2400" b="1" dirty="0">
                <a:solidFill>
                  <a:schemeClr val="accent5">
                    <a:lumMod val="75000"/>
                  </a:schemeClr>
                </a:solidFill>
                <a:latin typeface="Calibri" panose="020F0502020204030204"/>
              </a:rPr>
              <a:t>UKCGS – The Catapult’s Role</a:t>
            </a:r>
            <a:endParaRPr lang="en-GB" sz="2400" b="1" dirty="0">
              <a:solidFill>
                <a:schemeClr val="accent5">
                  <a:lumMod val="75000"/>
                </a:schemeClr>
              </a:solidFill>
              <a:latin typeface="Calibri" panose="020F0502020204030204"/>
            </a:endParaRPr>
          </a:p>
        </p:txBody>
      </p:sp>
      <p:sp>
        <p:nvSpPr>
          <p:cNvPr id="31" name="TextBox 30"/>
          <p:cNvSpPr txBox="1"/>
          <p:nvPr/>
        </p:nvSpPr>
        <p:spPr>
          <a:xfrm>
            <a:off x="1524000" y="6488796"/>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32" name="Picture 31"/>
          <p:cNvPicPr>
            <a:picLocks noChangeAspect="1"/>
          </p:cNvPicPr>
          <p:nvPr/>
        </p:nvPicPr>
        <p:blipFill>
          <a:blip r:embed="rId11"/>
          <a:stretch>
            <a:fillRect/>
          </a:stretch>
        </p:blipFill>
        <p:spPr>
          <a:xfrm>
            <a:off x="1037801" y="3975806"/>
            <a:ext cx="3842194" cy="1733820"/>
          </a:xfrm>
          <a:prstGeom prst="rect">
            <a:avLst/>
          </a:prstGeom>
        </p:spPr>
      </p:pic>
      <p:sp>
        <p:nvSpPr>
          <p:cNvPr id="34" name="TextBox 33">
            <a:extLst>
              <a:ext uri="{FF2B5EF4-FFF2-40B4-BE49-F238E27FC236}">
                <a16:creationId xmlns:a16="http://schemas.microsoft.com/office/drawing/2014/main" id="{750B6D28-800F-4F2B-98CA-6D3617221407}"/>
              </a:ext>
            </a:extLst>
          </p:cNvPr>
          <p:cNvSpPr txBox="1"/>
          <p:nvPr/>
        </p:nvSpPr>
        <p:spPr>
          <a:xfrm>
            <a:off x="7492118" y="1729565"/>
            <a:ext cx="4633312" cy="2862322"/>
          </a:xfrm>
          <a:prstGeom prst="rect">
            <a:avLst/>
          </a:prstGeom>
          <a:solidFill>
            <a:schemeClr val="accent1">
              <a:lumMod val="50000"/>
              <a:alpha val="7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Launched October 2016: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	Number of registered users: </a:t>
            </a:r>
            <a:r>
              <a:rPr lang="en-GB" sz="1600" dirty="0">
                <a:solidFill>
                  <a:prstClr val="white"/>
                </a:solidFill>
                <a:latin typeface="Calibri" panose="020F0502020204030204"/>
              </a:rPr>
              <a:t>800</a:t>
            </a: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	Countries of registration: 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	Number of ingested products: 6.7 Million+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	Totalling 5.6PB of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Calibri" panose="020F0502020204030204"/>
              </a:rPr>
              <a:t>	UKSA High resolution UK Data</a:t>
            </a: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noProof="0" dirty="0">
                <a:solidFill>
                  <a:prstClr val="white"/>
                </a:solidFill>
                <a:latin typeface="Calibri" panose="020F0502020204030204"/>
              </a:rPr>
              <a:t>	</a:t>
            </a:r>
            <a:r>
              <a:rPr kumimoji="0" lang="en-GB" sz="1600" b="0" i="0" u="none" strike="noStrike" kern="1200" cap="none" spc="0" normalizeH="0" baseline="0" noProof="0" dirty="0" err="1">
                <a:ln>
                  <a:noFill/>
                </a:ln>
                <a:solidFill>
                  <a:prstClr val="white"/>
                </a:solidFill>
                <a:effectLst/>
                <a:uLnTx/>
                <a:uFillTx/>
                <a:latin typeface="Calibri" panose="020F0502020204030204"/>
                <a:ea typeface="+mn-ea"/>
                <a:cs typeface="+mn-cs"/>
              </a:rPr>
              <a:t>NovaSAR</a:t>
            </a: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 data coming Summer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E8A3FBFF-7784-4430-9E13-D7379FE54FDC}"/>
              </a:ext>
            </a:extLst>
          </p:cNvPr>
          <p:cNvPicPr>
            <a:picLocks noChangeAspect="1"/>
          </p:cNvPicPr>
          <p:nvPr/>
        </p:nvPicPr>
        <p:blipFill>
          <a:blip r:embed="rId12"/>
          <a:stretch>
            <a:fillRect/>
          </a:stretch>
        </p:blipFill>
        <p:spPr>
          <a:xfrm>
            <a:off x="6519041" y="5971633"/>
            <a:ext cx="1515894" cy="842163"/>
          </a:xfrm>
          <a:prstGeom prst="rect">
            <a:avLst/>
          </a:prstGeom>
        </p:spPr>
      </p:pic>
    </p:spTree>
    <p:extLst>
      <p:ext uri="{BB962C8B-B14F-4D97-AF65-F5344CB8AC3E}">
        <p14:creationId xmlns:p14="http://schemas.microsoft.com/office/powerpoint/2010/main" val="464079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E0311BB-3CF3-4CF8-9D46-8B262C0F334B}"/>
              </a:ext>
            </a:extLst>
          </p:cNvPr>
          <p:cNvSpPr txBox="1">
            <a:spLocks/>
          </p:cNvSpPr>
          <p:nvPr/>
        </p:nvSpPr>
        <p:spPr>
          <a:xfrm>
            <a:off x="564043" y="507351"/>
            <a:ext cx="8357359" cy="576262"/>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a:buNone/>
              <a:defRPr sz="28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a:buNone/>
              <a:tabLst/>
              <a:defRPr/>
            </a:pPr>
            <a:r>
              <a:rPr lang="en-GB" sz="2400" dirty="0">
                <a:solidFill>
                  <a:schemeClr val="accent5">
                    <a:lumMod val="75000"/>
                  </a:schemeClr>
                </a:solidFill>
                <a:latin typeface="Calibri" panose="020F0502020204030204"/>
              </a:rPr>
              <a:t>CURRENT USEAGE AND SUCCESS STORIES</a:t>
            </a:r>
          </a:p>
        </p:txBody>
      </p:sp>
      <p:graphicFrame>
        <p:nvGraphicFramePr>
          <p:cNvPr id="3" name="Table 2">
            <a:extLst>
              <a:ext uri="{FF2B5EF4-FFF2-40B4-BE49-F238E27FC236}">
                <a16:creationId xmlns:a16="http://schemas.microsoft.com/office/drawing/2014/main" id="{17234165-B392-4405-81D9-7DAD737BB4F2}"/>
              </a:ext>
            </a:extLst>
          </p:cNvPr>
          <p:cNvGraphicFramePr>
            <a:graphicFrameLocks noGrp="1"/>
          </p:cNvGraphicFramePr>
          <p:nvPr>
            <p:extLst>
              <p:ext uri="{D42A27DB-BD31-4B8C-83A1-F6EECF244321}">
                <p14:modId xmlns:p14="http://schemas.microsoft.com/office/powerpoint/2010/main" val="357072683"/>
              </p:ext>
            </p:extLst>
          </p:nvPr>
        </p:nvGraphicFramePr>
        <p:xfrm>
          <a:off x="1534834" y="1125519"/>
          <a:ext cx="9122332" cy="4584787"/>
        </p:xfrm>
        <a:graphic>
          <a:graphicData uri="http://schemas.openxmlformats.org/drawingml/2006/table">
            <a:tbl>
              <a:tblPr firstRow="1" firstCol="1" bandRow="1"/>
              <a:tblGrid>
                <a:gridCol w="9122332">
                  <a:extLst>
                    <a:ext uri="{9D8B030D-6E8A-4147-A177-3AD203B41FA5}">
                      <a16:colId xmlns:a16="http://schemas.microsoft.com/office/drawing/2014/main" val="2952328778"/>
                    </a:ext>
                  </a:extLst>
                </a:gridCol>
              </a:tblGrid>
              <a:tr h="286501">
                <a:tc>
                  <a:txBody>
                    <a:bodyPr/>
                    <a:lstStyle/>
                    <a:p>
                      <a:pPr>
                        <a:lnSpc>
                          <a:spcPts val="1200"/>
                        </a:lnSpc>
                        <a:spcBef>
                          <a:spcPts val="600"/>
                        </a:spcBef>
                        <a:spcAft>
                          <a:spcPts val="600"/>
                        </a:spcAft>
                      </a:pP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 am working on </a:t>
                      </a:r>
                      <a:r>
                        <a:rPr lang="en-GB" sz="800" b="1"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monitoring vegetation stress </a:t>
                      </a: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and vigour in Ghana using Remote Sensing data.</a:t>
                      </a:r>
                      <a:endParaRPr lang="en-GB"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2111" marR="5211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559806877"/>
                  </a:ext>
                </a:extLst>
              </a:tr>
              <a:tr h="358510">
                <a:tc>
                  <a:txBody>
                    <a:bodyPr/>
                    <a:lstStyle/>
                    <a:p>
                      <a:pPr>
                        <a:lnSpc>
                          <a:spcPts val="1200"/>
                        </a:lnSpc>
                        <a:spcBef>
                          <a:spcPts val="600"/>
                        </a:spcBef>
                        <a:spcAft>
                          <a:spcPts val="600"/>
                        </a:spcAft>
                      </a:pP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It is for academic research projects and teaching; the main use within this is for </a:t>
                      </a:r>
                      <a:r>
                        <a:rPr lang="en-GB" sz="800" b="1"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land-use and land-cover detection </a:t>
                      </a: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and </a:t>
                      </a:r>
                      <a:r>
                        <a:rPr lang="en-GB" sz="800" b="1"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change analysis </a:t>
                      </a: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(including time series)</a:t>
                      </a:r>
                      <a:endParaRPr lang="en-GB"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2111" marR="5211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792063781"/>
                  </a:ext>
                </a:extLst>
              </a:tr>
              <a:tr h="286501">
                <a:tc>
                  <a:txBody>
                    <a:bodyPr/>
                    <a:lstStyle/>
                    <a:p>
                      <a:pPr>
                        <a:lnSpc>
                          <a:spcPts val="1200"/>
                        </a:lnSpc>
                        <a:spcBef>
                          <a:spcPts val="600"/>
                        </a:spcBef>
                        <a:spcAft>
                          <a:spcPts val="600"/>
                        </a:spcAft>
                      </a:pP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We’re trying to have a go at </a:t>
                      </a:r>
                      <a:r>
                        <a:rPr lang="en-GB" sz="800" b="1"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counting traffic </a:t>
                      </a: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specifically freight vehicles - with satellite/aerial photography and machine learning. </a:t>
                      </a:r>
                      <a:endParaRPr lang="en-GB"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2111" marR="5211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544669206"/>
                  </a:ext>
                </a:extLst>
              </a:tr>
              <a:tr h="429752">
                <a:tc>
                  <a:txBody>
                    <a:bodyPr/>
                    <a:lstStyle/>
                    <a:p>
                      <a:pPr>
                        <a:lnSpc>
                          <a:spcPts val="1200"/>
                        </a:lnSpc>
                        <a:spcBef>
                          <a:spcPts val="600"/>
                        </a:spcBef>
                        <a:spcAft>
                          <a:spcPts val="600"/>
                        </a:spcAft>
                      </a:pP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Satellite imagery downloaded from different sources we use for multiple work. My work is related to ecological aspects of pastures and natural ecosystems, </a:t>
                      </a:r>
                      <a:r>
                        <a:rPr lang="en-GB" sz="800" b="1"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degradation of soil and vegetation cover</a:t>
                      </a: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etc. </a:t>
                      </a:r>
                      <a:endParaRPr lang="en-GB"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2111" marR="5211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255247984"/>
                  </a:ext>
                </a:extLst>
              </a:tr>
              <a:tr h="573003">
                <a:tc>
                  <a:txBody>
                    <a:bodyPr/>
                    <a:lstStyle/>
                    <a:p>
                      <a:pPr>
                        <a:lnSpc>
                          <a:spcPts val="1200"/>
                        </a:lnSpc>
                        <a:spcBef>
                          <a:spcPts val="600"/>
                        </a:spcBef>
                        <a:spcAft>
                          <a:spcPts val="600"/>
                        </a:spcAft>
                      </a:pP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 pay farmers to grow cover crops in the winter, to help </a:t>
                      </a:r>
                      <a:r>
                        <a:rPr lang="en-GB" sz="800" b="1"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reduce nutrient run off </a:t>
                      </a: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which has a detrimental effect on our water sources. At the moment we visit every farm regularly to check this crop has been grown, and I was interested to see if we could use satellite imagery to do a first pass assessment of this</a:t>
                      </a:r>
                      <a:endParaRPr lang="en-GB"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2111" marR="5211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625072865"/>
                  </a:ext>
                </a:extLst>
              </a:tr>
              <a:tr h="429752">
                <a:tc>
                  <a:txBody>
                    <a:bodyPr/>
                    <a:lstStyle/>
                    <a:p>
                      <a:pPr>
                        <a:lnSpc>
                          <a:spcPts val="1200"/>
                        </a:lnSpc>
                        <a:spcBef>
                          <a:spcPts val="600"/>
                        </a:spcBef>
                        <a:spcAft>
                          <a:spcPts val="600"/>
                        </a:spcAft>
                      </a:pP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water industry is keen to reduce </a:t>
                      </a:r>
                      <a:r>
                        <a:rPr lang="en-GB" sz="800" b="1"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leakage from its network of pipes</a:t>
                      </a: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We are looking at using satellite data to support the potential for </a:t>
                      </a:r>
                      <a:r>
                        <a:rPr lang="en-GB" sz="800" b="1"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detecting change in vegetation, patterns or colour that may indicate a leaking pipe.</a:t>
                      </a:r>
                      <a:endParaRPr lang="en-GB" sz="80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endParaRPr>
                    </a:p>
                  </a:txBody>
                  <a:tcPr marL="52111" marR="5211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704745185"/>
                  </a:ext>
                </a:extLst>
              </a:tr>
              <a:tr h="429752">
                <a:tc>
                  <a:txBody>
                    <a:bodyPr/>
                    <a:lstStyle/>
                    <a:p>
                      <a:pPr>
                        <a:lnSpc>
                          <a:spcPts val="1200"/>
                        </a:lnSpc>
                        <a:spcBef>
                          <a:spcPts val="600"/>
                        </a:spcBef>
                        <a:spcAft>
                          <a:spcPts val="600"/>
                        </a:spcAft>
                      </a:pP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I’ve downloaded some data for the Weymouth area on the south coast and I was intending to see if I could use it to look at </a:t>
                      </a:r>
                      <a:r>
                        <a:rPr lang="en-GB" sz="800" b="1"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beach change or movement of sea defences </a:t>
                      </a: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such as rock armour. </a:t>
                      </a:r>
                      <a:endParaRPr lang="en-GB"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2111" marR="5211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186648447"/>
                  </a:ext>
                </a:extLst>
              </a:tr>
              <a:tr h="286501">
                <a:tc>
                  <a:txBody>
                    <a:bodyPr/>
                    <a:lstStyle/>
                    <a:p>
                      <a:pPr>
                        <a:lnSpc>
                          <a:spcPts val="1200"/>
                        </a:lnSpc>
                        <a:spcBef>
                          <a:spcPts val="600"/>
                        </a:spcBef>
                        <a:spcAft>
                          <a:spcPts val="600"/>
                        </a:spcAft>
                      </a:pP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 recently used SEDAS for quick-look images of a particular area in support of a </a:t>
                      </a:r>
                      <a:r>
                        <a:rPr lang="en-GB" sz="800" b="1"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fieldwork campaign In Finland </a:t>
                      </a: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for two weeks</a:t>
                      </a:r>
                      <a:endParaRPr lang="en-GB"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2111" marR="5211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69102371"/>
                  </a:ext>
                </a:extLst>
              </a:tr>
              <a:tr h="429752">
                <a:tc>
                  <a:txBody>
                    <a:bodyPr/>
                    <a:lstStyle/>
                    <a:p>
                      <a:pPr>
                        <a:lnSpc>
                          <a:spcPts val="1200"/>
                        </a:lnSpc>
                        <a:spcBef>
                          <a:spcPts val="600"/>
                        </a:spcBef>
                        <a:spcAft>
                          <a:spcPts val="600"/>
                        </a:spcAft>
                      </a:pP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 am using SEDAS and snap to </a:t>
                      </a:r>
                      <a:r>
                        <a:rPr lang="en-GB" sz="800" b="1"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better understand </a:t>
                      </a: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type of data that you get from satellites. We are creating a </a:t>
                      </a:r>
                      <a:r>
                        <a:rPr lang="en-GB" sz="800" b="1"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mass visitor immersive experience </a:t>
                      </a: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 highlight the importance of small satellites.</a:t>
                      </a:r>
                      <a:endParaRPr lang="en-GB"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2111" marR="5211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50744222"/>
                  </a:ext>
                </a:extLst>
              </a:tr>
              <a:tr h="429752">
                <a:tc>
                  <a:txBody>
                    <a:bodyPr/>
                    <a:lstStyle/>
                    <a:p>
                      <a:pPr>
                        <a:lnSpc>
                          <a:spcPts val="1200"/>
                        </a:lnSpc>
                        <a:spcBef>
                          <a:spcPts val="600"/>
                        </a:spcBef>
                        <a:spcAft>
                          <a:spcPts val="600"/>
                        </a:spcAft>
                      </a:pP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I'm using Sentinel-2 data for </a:t>
                      </a:r>
                      <a:r>
                        <a:rPr lang="en-GB" sz="800" b="1"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satellite-derived bathymetry</a:t>
                      </a: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I have been using some other older portals but needed an easier option to check for and download multiple scenes using a polygon covering more than one scene, and SEADAS seems to suit that need. </a:t>
                      </a:r>
                      <a:endParaRPr lang="en-GB"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2111" marR="5211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367128852"/>
                  </a:ext>
                </a:extLst>
              </a:tr>
              <a:tr h="286501">
                <a:tc>
                  <a:txBody>
                    <a:bodyPr/>
                    <a:lstStyle/>
                    <a:p>
                      <a:pPr>
                        <a:lnSpc>
                          <a:spcPts val="1200"/>
                        </a:lnSpc>
                        <a:spcBef>
                          <a:spcPts val="600"/>
                        </a:spcBef>
                        <a:spcAft>
                          <a:spcPts val="600"/>
                        </a:spcAft>
                      </a:pP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My interest in your portal is related to my work. I am an expert in the use of remote sensing in </a:t>
                      </a:r>
                      <a:r>
                        <a:rPr lang="en-GB" sz="800" b="1"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agriculture</a:t>
                      </a: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GB"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2111" marR="5211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959914708"/>
                  </a:ext>
                </a:extLst>
              </a:tr>
              <a:tr h="358510">
                <a:tc>
                  <a:txBody>
                    <a:bodyPr/>
                    <a:lstStyle/>
                    <a:p>
                      <a:pPr>
                        <a:lnSpc>
                          <a:spcPts val="1200"/>
                        </a:lnSpc>
                        <a:spcBef>
                          <a:spcPts val="600"/>
                        </a:spcBef>
                        <a:spcAft>
                          <a:spcPts val="600"/>
                        </a:spcAft>
                      </a:pP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 work for 3vGeomatics, a remote sensing company located in Vancouver that uses </a:t>
                      </a:r>
                      <a:r>
                        <a:rPr lang="en-GB" sz="800" b="1"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InSAR</a:t>
                      </a: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to </a:t>
                      </a:r>
                      <a:r>
                        <a:rPr lang="en-GB" sz="800" b="1"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detect ground movement </a:t>
                      </a:r>
                      <a:r>
                        <a:rPr lang="en-GB"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and send reports to clients in near real time.</a:t>
                      </a:r>
                      <a:endParaRPr lang="en-GB" sz="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2111" marR="52111"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741345239"/>
                  </a:ext>
                </a:extLst>
              </a:tr>
            </a:tbl>
          </a:graphicData>
        </a:graphic>
      </p:graphicFrame>
    </p:spTree>
    <p:extLst>
      <p:ext uri="{BB962C8B-B14F-4D97-AF65-F5344CB8AC3E}">
        <p14:creationId xmlns:p14="http://schemas.microsoft.com/office/powerpoint/2010/main" val="770785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864527"/>
            <a:ext cx="9144000" cy="7200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cid:image001.png@01CDDA13.634236D0"/>
          <p:cNvPicPr/>
          <p:nvPr/>
        </p:nvPicPr>
        <p:blipFill>
          <a:blip r:embed="rId3">
            <a:extLst>
              <a:ext uri="{28A0092B-C50C-407E-A947-70E740481C1C}">
                <a14:useLocalDpi xmlns:a14="http://schemas.microsoft.com/office/drawing/2010/main" val="0"/>
              </a:ext>
            </a:extLst>
          </a:blip>
          <a:srcRect/>
          <a:stretch>
            <a:fillRect/>
          </a:stretch>
        </p:blipFill>
        <p:spPr bwMode="auto">
          <a:xfrm>
            <a:off x="8400256" y="6021288"/>
            <a:ext cx="2267744" cy="720080"/>
          </a:xfrm>
          <a:prstGeom prst="rect">
            <a:avLst/>
          </a:prstGeom>
          <a:noFill/>
          <a:ln>
            <a:noFill/>
          </a:ln>
        </p:spPr>
      </p:pic>
      <p:sp>
        <p:nvSpPr>
          <p:cNvPr id="8" name="Rectangle 7"/>
          <p:cNvSpPr/>
          <p:nvPr/>
        </p:nvSpPr>
        <p:spPr>
          <a:xfrm>
            <a:off x="1524000" y="692696"/>
            <a:ext cx="914400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524000" y="836713"/>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524000" y="212182"/>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00"/>
                </a:solidFill>
                <a:effectLst/>
                <a:uLnTx/>
                <a:uFillTx/>
                <a:latin typeface="Calibri" panose="020F0502020204030204"/>
                <a:ea typeface="+mn-ea"/>
                <a:cs typeface="+mn-cs"/>
              </a:rPr>
              <a:t>SEDAS Portal</a:t>
            </a:r>
          </a:p>
        </p:txBody>
      </p:sp>
      <p:sp>
        <p:nvSpPr>
          <p:cNvPr id="13" name="Rectangle 2"/>
          <p:cNvSpPr>
            <a:spLocks noChangeArrowheads="1"/>
          </p:cNvSpPr>
          <p:nvPr/>
        </p:nvSpPr>
        <p:spPr bwMode="auto">
          <a:xfrm>
            <a:off x="3236266" y="920130"/>
            <a:ext cx="1370533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1524000" y="6495147"/>
            <a:ext cx="410889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Confidentiality Status: Catapult Open</a:t>
            </a:r>
          </a:p>
        </p:txBody>
      </p:sp>
      <p:pic>
        <p:nvPicPr>
          <p:cNvPr id="10" name="Picture 9">
            <a:hlinkClick r:id="rId4"/>
          </p:cNvPr>
          <p:cNvPicPr>
            <a:picLocks noChangeAspect="1"/>
          </p:cNvPicPr>
          <p:nvPr/>
        </p:nvPicPr>
        <p:blipFill>
          <a:blip r:embed="rId5"/>
          <a:stretch>
            <a:fillRect/>
          </a:stretch>
        </p:blipFill>
        <p:spPr>
          <a:xfrm>
            <a:off x="2294864" y="1570758"/>
            <a:ext cx="7602272" cy="3430585"/>
          </a:xfrm>
          <a:prstGeom prst="rect">
            <a:avLst/>
          </a:prstGeom>
        </p:spPr>
      </p:pic>
    </p:spTree>
    <p:extLst>
      <p:ext uri="{BB962C8B-B14F-4D97-AF65-F5344CB8AC3E}">
        <p14:creationId xmlns:p14="http://schemas.microsoft.com/office/powerpoint/2010/main" val="157700840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3">
  <a:themeElements>
    <a:clrScheme name="Satellite Applications Colour Theme">
      <a:dk1>
        <a:sysClr val="windowText" lastClr="000000"/>
      </a:dk1>
      <a:lt1>
        <a:sysClr val="window" lastClr="FFFFFF"/>
      </a:lt1>
      <a:dk2>
        <a:srgbClr val="E32119"/>
      </a:dk2>
      <a:lt2>
        <a:srgbClr val="58585A"/>
      </a:lt2>
      <a:accent1>
        <a:srgbClr val="008A9B"/>
      </a:accent1>
      <a:accent2>
        <a:srgbClr val="FABB00"/>
      </a:accent2>
      <a:accent3>
        <a:srgbClr val="004C93"/>
      </a:accent3>
      <a:accent4>
        <a:srgbClr val="A38509"/>
      </a:accent4>
      <a:accent5>
        <a:srgbClr val="B70068"/>
      </a:accent5>
      <a:accent6>
        <a:srgbClr val="5BAC26"/>
      </a:accent6>
      <a:hlink>
        <a:srgbClr val="E32119"/>
      </a:hlink>
      <a:folHlink>
        <a:srgbClr val="87888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9888CBD-4773-4B85-85CC-1E43B95D5CA1}" vid="{AC51B7AD-09C7-4A2D-9FFF-1CA3A0E3BA5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1976</TotalTime>
  <Words>2390</Words>
  <Application>Microsoft Office PowerPoint</Application>
  <PresentationFormat>Widescreen</PresentationFormat>
  <Paragraphs>292</Paragraphs>
  <Slides>27</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Arial Rounded MT Bold</vt:lpstr>
      <vt:lpstr>Calibri</vt:lpstr>
      <vt:lpstr>Calibri Light</vt:lpstr>
      <vt:lpstr>Times New Roman</vt:lpstr>
      <vt:lpstr>1_Office Theme</vt:lpstr>
      <vt:lpstr>Cover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Fletcher</dc:creator>
  <cp:lastModifiedBy>Robert Fletcher</cp:lastModifiedBy>
  <cp:revision>52</cp:revision>
  <dcterms:created xsi:type="dcterms:W3CDTF">2019-04-10T13:29:06Z</dcterms:created>
  <dcterms:modified xsi:type="dcterms:W3CDTF">2019-04-30T14:08:10Z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0bd08e1-bb58-4e8f-a337-a97265c85f8b_Enabled">
    <vt:lpwstr>True</vt:lpwstr>
  </property>
  <property fmtid="{D5CDD505-2E9C-101B-9397-08002B2CF9AE}" pid="3" name="MSIP_Label_a0bd08e1-bb58-4e8f-a337-a97265c85f8b_SiteId">
    <vt:lpwstr>a3b20c00-1663-4ee1-8af7-7863d423ee0a</vt:lpwstr>
  </property>
  <property fmtid="{D5CDD505-2E9C-101B-9397-08002B2CF9AE}" pid="4" name="MSIP_Label_a0bd08e1-bb58-4e8f-a337-a97265c85f8b_Owner">
    <vt:lpwstr>Robert.Fletcher@sa.catapult.org.uk</vt:lpwstr>
  </property>
  <property fmtid="{D5CDD505-2E9C-101B-9397-08002B2CF9AE}" pid="5" name="MSIP_Label_a0bd08e1-bb58-4e8f-a337-a97265c85f8b_SetDate">
    <vt:lpwstr>2019-04-28T21:36:53.5102777Z</vt:lpwstr>
  </property>
  <property fmtid="{D5CDD505-2E9C-101B-9397-08002B2CF9AE}" pid="6" name="MSIP_Label_a0bd08e1-bb58-4e8f-a337-a97265c85f8b_Name">
    <vt:lpwstr>Catapult Open</vt:lpwstr>
  </property>
  <property fmtid="{D5CDD505-2E9C-101B-9397-08002B2CF9AE}" pid="7" name="MSIP_Label_a0bd08e1-bb58-4e8f-a337-a97265c85f8b_Application">
    <vt:lpwstr>Microsoft Azure Information Protection</vt:lpwstr>
  </property>
  <property fmtid="{D5CDD505-2E9C-101B-9397-08002B2CF9AE}" pid="8" name="MSIP_Label_a0bd08e1-bb58-4e8f-a337-a97265c85f8b_Extended_MSFT_Method">
    <vt:lpwstr>Automatic</vt:lpwstr>
  </property>
  <property fmtid="{D5CDD505-2E9C-101B-9397-08002B2CF9AE}" pid="9" name="Sensitivity">
    <vt:lpwstr>Catapult Open</vt:lpwstr>
  </property>
</Properties>
</file>