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</p:sldMasterIdLst>
  <p:notesMasterIdLst>
    <p:notesMasterId r:id="rId24"/>
  </p:notesMasterIdLst>
  <p:handoutMasterIdLst>
    <p:handoutMasterId r:id="rId25"/>
  </p:handoutMasterIdLst>
  <p:sldIdLst>
    <p:sldId id="284" r:id="rId7"/>
    <p:sldId id="285" r:id="rId8"/>
    <p:sldId id="295" r:id="rId9"/>
    <p:sldId id="316" r:id="rId10"/>
    <p:sldId id="317" r:id="rId11"/>
    <p:sldId id="294" r:id="rId12"/>
    <p:sldId id="309" r:id="rId13"/>
    <p:sldId id="297" r:id="rId14"/>
    <p:sldId id="298" r:id="rId15"/>
    <p:sldId id="301" r:id="rId16"/>
    <p:sldId id="303" r:id="rId17"/>
    <p:sldId id="305" r:id="rId18"/>
    <p:sldId id="315" r:id="rId19"/>
    <p:sldId id="314" r:id="rId20"/>
    <p:sldId id="310" r:id="rId21"/>
    <p:sldId id="307" r:id="rId22"/>
    <p:sldId id="313" r:id="rId23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84"/>
            <p14:sldId id="285"/>
            <p14:sldId id="295"/>
            <p14:sldId id="316"/>
            <p14:sldId id="317"/>
            <p14:sldId id="294"/>
            <p14:sldId id="309"/>
            <p14:sldId id="297"/>
            <p14:sldId id="298"/>
            <p14:sldId id="301"/>
            <p14:sldId id="303"/>
            <p14:sldId id="305"/>
            <p14:sldId id="315"/>
            <p14:sldId id="314"/>
            <p14:sldId id="310"/>
            <p14:sldId id="307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 Vincent" initials="VG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4962" autoAdjust="0"/>
  </p:normalViewPr>
  <p:slideViewPr>
    <p:cSldViewPr snapToGrid="0" snapToObjects="1">
      <p:cViewPr>
        <p:scale>
          <a:sx n="122" d="100"/>
          <a:sy n="122" d="100"/>
        </p:scale>
        <p:origin x="173" y="8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F04B-C8AE-4EBC-9A5E-6DB80DE6A688}" type="datetimeFigureOut">
              <a:rPr lang="fr-FR" smtClean="0"/>
              <a:t>30/04/2019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107E-FEEA-4146-8884-FCE9CC0B8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19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30/04/2019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3499">
              <a:defRPr/>
            </a:pPr>
            <a:r>
              <a:rPr lang="fr-FR" baseline="0" dirty="0" smtClean="0"/>
              <a:t>WE HOST 4 COMPANIES ON THE CNES INFRASTRUCTURE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BY USING OUR FACILITIES THEY HAVE DEVELOPED, QUALIFIED AND IMPROVE THEIR SERVICES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FROM THIS SUCCES THE CNES WANTS TO HOST AND HELP MORE COMPANIES IN THE FUTURE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WHEN THE COMPANY REACHES A CERTAIN LEVEL OF MATURITY</a:t>
            </a:r>
          </a:p>
          <a:p>
            <a:pPr defTabSz="863499">
              <a:defRPr/>
            </a:pPr>
            <a:r>
              <a:rPr lang="fr-FR" baseline="0" dirty="0" smtClean="0"/>
              <a:t>THEY WILL BE TRANSFERED FROM THE CNES HOSTING TO THE ESA DIAS INFRASTRUCTURE.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6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3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6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37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07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5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5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3499">
              <a:defRPr/>
            </a:pPr>
            <a:r>
              <a:rPr lang="fr-FR" baseline="0" dirty="0" smtClean="0"/>
              <a:t>WE HOST 4 COMPANIES ON THE CNES INFRASTRUCTURE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BY USING OUR FACILITIES THEY HAVE DEVELOPED, QUALIFIED AND IMPROVE THEIR SERVICES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FROM THIS SUCCES THE CNES WANTS TO HOST AND HELP MORE COMPANIES IN THE FUTURE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WHEN THE COMPANY REACHES A CERTAIN LEVEL OF MATURITY</a:t>
            </a:r>
          </a:p>
          <a:p>
            <a:pPr defTabSz="863499">
              <a:defRPr/>
            </a:pPr>
            <a:r>
              <a:rPr lang="fr-FR" baseline="0" dirty="0" smtClean="0"/>
              <a:t>THEY WILL BE TRANSFERED FROM THE CNES HOSTING TO THE ESA DIAS INFRASTRUCTURE.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85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3499">
              <a:defRPr/>
            </a:pPr>
            <a:r>
              <a:rPr lang="fr-FR" baseline="0" dirty="0" smtClean="0"/>
              <a:t>WE HOST 4 COMPANIES ON THE CNES INFRASTRUCTURE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BY USING OUR FACILITIES THEY HAVE DEVELOPED, QUALIFIED AND IMPROVE THEIR SERVICES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FROM THIS SUCCES THE CNES WANTS TO HOST AND HELP MORE COMPANIES IN THE FUTURE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WHEN THE COMPANY REACHES A CERTAIN LEVEL OF MATURITY</a:t>
            </a:r>
          </a:p>
          <a:p>
            <a:pPr defTabSz="863499">
              <a:defRPr/>
            </a:pPr>
            <a:r>
              <a:rPr lang="fr-FR" baseline="0" dirty="0" smtClean="0"/>
              <a:t>THEY WILL BE TRANSFERED FROM THE CNES HOSTING TO THE ESA DIAS INFRASTRUCTURE.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54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 ONLY DOES PEPS PROVIDE THE DATA WE ALSO PROVIDE AN ONLINE PROCESSING FACILITY TO HELP THE USER OBTAIN THE NECESSARY INFORMATION FROM THE DATA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CNES ALSO PROVIDES APPLICATION, AND USERS CAN CONTRIBUE TOO, AND SHARED THEIR APPLICATION TO THE COMMUNITY</a:t>
            </a:r>
          </a:p>
          <a:p>
            <a:endParaRPr lang="fr-FR" baseline="0" dirty="0" smtClean="0"/>
          </a:p>
          <a:p>
            <a:r>
              <a:rPr lang="fr-FR" baseline="0" dirty="0" smtClean="0"/>
              <a:t>WITH SIMPLE PROCESSING ALGORITHM THE RESULTS ARE AVAILABLE IN LESS THAN 2 MINUTES ON THE WEBSITE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0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3499">
              <a:defRPr/>
            </a:pPr>
            <a:r>
              <a:rPr lang="fr-FR" baseline="0" dirty="0" smtClean="0"/>
              <a:t>SOMETIMES USERS/COMPANIES NEED TO PROCESS A VERY LARGE AMOUNT OF DATA 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AFTER AN AGREEMENT, THE COMPANY CAN USE THE HOSTING INFRASTRUCTURE COMPOSED BY THE PEPS ARCHIVE LOCATED CLOSE TO THE HIGH PERFORMANCE COMPUTING CLUSTER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WE STANDARD SOFTWARE WPS AND DOCKER ON THE HOSTING INFRASTRUCTURE AND A META SCHEDULER NAMED PROACTIVE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PEPS GIVES THE POSSIBILITY OF SIMULTANOUSLY PROCESS A LARGE QUANTITY OF DATA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THIS THE BEST VALUABLE SERVICE PROVIDED BY PEPS, WE ALSO PROVIDE THE TECHNICAL AND THEMATICAL SUPPORT IF NECESSARY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66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3499">
              <a:defRPr/>
            </a:pPr>
            <a:r>
              <a:rPr lang="fr-FR" baseline="0" dirty="0" smtClean="0"/>
              <a:t>WE HOST 4 COMPANIES ON THE CNES INFRASTRUCTURE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BY USING OUR FACILITIES THEY HAVE DEVELOPED, QUALIFIED AND IMPROVE THEIR SERVICES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FROM THIS SUCCES THE CNES WANTS TO HOST AND HELP MORE COMPANIES IN THE FUTURE</a:t>
            </a:r>
          </a:p>
          <a:p>
            <a:pPr defTabSz="863499">
              <a:defRPr/>
            </a:pPr>
            <a:endParaRPr lang="fr-FR" baseline="0" dirty="0" smtClean="0"/>
          </a:p>
          <a:p>
            <a:pPr defTabSz="863499">
              <a:defRPr/>
            </a:pPr>
            <a:r>
              <a:rPr lang="fr-FR" baseline="0" dirty="0" smtClean="0"/>
              <a:t>WHEN THE COMPANY REACHES A CERTAIN LEVEL OF MATURITY</a:t>
            </a:r>
          </a:p>
          <a:p>
            <a:pPr defTabSz="863499">
              <a:defRPr/>
            </a:pPr>
            <a:r>
              <a:rPr lang="fr-FR" baseline="0" dirty="0" smtClean="0"/>
              <a:t>THEY WILL BE TRANSFERED FROM THE CNES HOSTING TO THE ESA DIAS INFRASTRUCTURE.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62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3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5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0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5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492602"/>
            <a:ext cx="7620000" cy="4001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0"/>
            <a:ext cx="7620000" cy="263277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492602"/>
            <a:ext cx="3820160" cy="4001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1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0"/>
            <a:ext cx="3820160" cy="263277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2"/>
          <p:cNvSpPr txBox="1">
            <a:spLocks/>
          </p:cNvSpPr>
          <p:nvPr userDrawn="1"/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79717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DIrection du Numérique, de l'exploitation et des Opérations</a:t>
            </a: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279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0975" y="5215010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  <p:sldLayoutId id="214748381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bio.ups-tlse.fr/multitemp/?p=146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PEPS</a:t>
            </a:r>
            <a:endParaRPr lang="fr-FR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270000" y="2461446"/>
            <a:ext cx="7620000" cy="400110"/>
          </a:xfrm>
        </p:spPr>
        <p:txBody>
          <a:bodyPr/>
          <a:lstStyle/>
          <a:p>
            <a:r>
              <a:rPr lang="en-US" dirty="0"/>
              <a:t>French A</a:t>
            </a:r>
            <a:r>
              <a:rPr lang="en-US" dirty="0" smtClean="0"/>
              <a:t>ccess </a:t>
            </a:r>
            <a:r>
              <a:rPr lang="en-US" dirty="0"/>
              <a:t>to Copernicus S</a:t>
            </a:r>
            <a:r>
              <a:rPr lang="en-US" dirty="0" smtClean="0"/>
              <a:t>pace 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11941"/>
          <a:stretch/>
        </p:blipFill>
        <p:spPr>
          <a:xfrm>
            <a:off x="333073" y="1370920"/>
            <a:ext cx="9529404" cy="37950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633234"/>
            <a:ext cx="9061182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Increase</a:t>
            </a:r>
            <a:r>
              <a:rPr lang="fr-FR" dirty="0" smtClean="0"/>
              <a:t> of the </a:t>
            </a:r>
            <a:r>
              <a:rPr lang="fr-FR" dirty="0" err="1" smtClean="0"/>
              <a:t>distributed</a:t>
            </a:r>
            <a:r>
              <a:rPr lang="fr-FR" dirty="0" smtClean="0"/>
              <a:t> data volume </a:t>
            </a:r>
            <a:r>
              <a:rPr lang="fr-FR" sz="1800" dirty="0" smtClean="0"/>
              <a:t>(but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 smtClean="0"/>
              <a:t>irregular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1284" b="8376"/>
          <a:stretch/>
        </p:blipFill>
        <p:spPr>
          <a:xfrm>
            <a:off x="330791" y="1370920"/>
            <a:ext cx="4450436" cy="338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957" y="968323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 Black" charset="0"/>
              </a:rPr>
              <a:t> - </a:t>
            </a:r>
            <a:r>
              <a:rPr lang="fr-FR" sz="1800" b="1" dirty="0" smtClean="0">
                <a:solidFill>
                  <a:srgbClr val="002060"/>
                </a:solidFill>
                <a:latin typeface="Arial Black" charset="0"/>
              </a:rPr>
              <a:t>2019 </a:t>
            </a:r>
            <a:r>
              <a:rPr lang="fr-FR" sz="1800" b="1" dirty="0">
                <a:solidFill>
                  <a:srgbClr val="002060"/>
                </a:solidFill>
                <a:latin typeface="Arial Black" charset="0"/>
              </a:rPr>
              <a:t>vs 2017: </a:t>
            </a:r>
            <a:r>
              <a:rPr lang="fr-FR" sz="1200" b="1" dirty="0">
                <a:solidFill>
                  <a:srgbClr val="002060"/>
                </a:solidFill>
                <a:latin typeface="Arial Black" charset="0"/>
              </a:rPr>
              <a:t>X</a:t>
            </a:r>
            <a:r>
              <a:rPr lang="fr-FR" sz="1600" b="1" dirty="0">
                <a:solidFill>
                  <a:srgbClr val="002060"/>
                </a:solidFill>
                <a:latin typeface="Arial Black" charset="0"/>
              </a:rPr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4" y="946178"/>
            <a:ext cx="9810447" cy="40072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‘top’ </a:t>
            </a:r>
            <a:r>
              <a:rPr lang="fr-FR" dirty="0" err="1" smtClean="0"/>
              <a:t>Sentinel</a:t>
            </a:r>
            <a:r>
              <a:rPr lang="fr-FR" dirty="0" smtClean="0"/>
              <a:t>?</a:t>
            </a: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err="1" smtClean="0"/>
              <a:t>DIrection</a:t>
            </a:r>
            <a:r>
              <a:rPr lang="fr-FR" dirty="0" smtClean="0"/>
              <a:t> du Numérique, de l'exploitation et des Opérations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315507" y="4953400"/>
            <a:ext cx="715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fr-FR" sz="1400" dirty="0">
                <a:solidFill>
                  <a:srgbClr val="002060"/>
                </a:solidFill>
              </a:rPr>
              <a:t>6</a:t>
            </a:r>
            <a:r>
              <a:rPr lang="fr-FR" sz="1400" dirty="0" smtClean="0">
                <a:solidFill>
                  <a:srgbClr val="002060"/>
                </a:solidFill>
              </a:rPr>
              <a:t>0</a:t>
            </a:r>
            <a:r>
              <a:rPr lang="fr-FR" sz="1400" dirty="0">
                <a:solidFill>
                  <a:srgbClr val="002060"/>
                </a:solidFill>
              </a:rPr>
              <a:t>% S1  –  </a:t>
            </a:r>
            <a:r>
              <a:rPr lang="fr-FR" sz="1400" dirty="0" smtClean="0">
                <a:solidFill>
                  <a:srgbClr val="002060"/>
                </a:solidFill>
              </a:rPr>
              <a:t>40</a:t>
            </a:r>
            <a:r>
              <a:rPr lang="fr-FR" sz="1400" dirty="0">
                <a:solidFill>
                  <a:srgbClr val="002060"/>
                </a:solidFill>
              </a:rPr>
              <a:t>% S2  -  &lt;1% </a:t>
            </a:r>
            <a:r>
              <a:rPr lang="fr-FR" sz="1400" dirty="0" smtClean="0">
                <a:solidFill>
                  <a:srgbClr val="002060"/>
                </a:solidFill>
              </a:rPr>
              <a:t>S3     </a:t>
            </a:r>
            <a:r>
              <a:rPr lang="fr-FR" sz="1200" dirty="0" smtClean="0">
                <a:solidFill>
                  <a:srgbClr val="002060"/>
                </a:solidFill>
              </a:rPr>
              <a:t>(</a:t>
            </a:r>
            <a:r>
              <a:rPr lang="fr-FR" sz="1200" dirty="0" err="1" smtClean="0">
                <a:solidFill>
                  <a:srgbClr val="002060"/>
                </a:solidFill>
              </a:rPr>
              <a:t>huge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download</a:t>
            </a:r>
            <a:r>
              <a:rPr lang="fr-FR" sz="1200" dirty="0" smtClean="0">
                <a:solidFill>
                  <a:srgbClr val="002060"/>
                </a:solidFill>
              </a:rPr>
              <a:t> of S2 </a:t>
            </a:r>
            <a:r>
              <a:rPr lang="fr-FR" sz="1200" dirty="0" err="1">
                <a:solidFill>
                  <a:srgbClr val="002060"/>
                </a:solidFill>
              </a:rPr>
              <a:t>products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</a:rPr>
              <a:t>by Google in </a:t>
            </a:r>
            <a:r>
              <a:rPr lang="fr-FR" sz="1200" dirty="0" err="1" smtClean="0">
                <a:solidFill>
                  <a:srgbClr val="002060"/>
                </a:solidFill>
              </a:rPr>
              <a:t>april</a:t>
            </a:r>
            <a:r>
              <a:rPr lang="fr-FR" sz="1200" dirty="0" smtClean="0">
                <a:solidFill>
                  <a:srgbClr val="002060"/>
                </a:solidFill>
              </a:rPr>
              <a:t>/</a:t>
            </a:r>
            <a:r>
              <a:rPr lang="fr-FR" sz="1200" dirty="0" err="1" smtClean="0">
                <a:solidFill>
                  <a:srgbClr val="002060"/>
                </a:solidFill>
              </a:rPr>
              <a:t>may</a:t>
            </a:r>
            <a:r>
              <a:rPr lang="fr-FR" sz="1200" dirty="0" smtClean="0">
                <a:solidFill>
                  <a:srgbClr val="002060"/>
                </a:solidFill>
              </a:rPr>
              <a:t> 2018!!)</a:t>
            </a:r>
            <a:endParaRPr lang="fr-FR" sz="1400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72291" y="1031182"/>
            <a:ext cx="49290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distributed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 for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Sentinel</a:t>
            </a:r>
            <a:endParaRPr lang="fr-FR" sz="1600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" name="Image 1201"/>
          <p:cNvPicPr>
            <a:picLocks noChangeAspect="1"/>
          </p:cNvPicPr>
          <p:nvPr/>
        </p:nvPicPr>
        <p:blipFill rotWithShape="1">
          <a:blip r:embed="rId3"/>
          <a:srcRect t="8124"/>
          <a:stretch/>
        </p:blipFill>
        <p:spPr>
          <a:xfrm>
            <a:off x="531990" y="922351"/>
            <a:ext cx="9027935" cy="41132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66070" t="92784" r="7810" b="2771"/>
          <a:stretch/>
        </p:blipFill>
        <p:spPr>
          <a:xfrm>
            <a:off x="7261997" y="1058499"/>
            <a:ext cx="2297928" cy="2081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385703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smtClean="0"/>
              <a:t>Archive </a:t>
            </a:r>
            <a:r>
              <a:rPr lang="fr-FR" dirty="0" err="1" smtClean="0"/>
              <a:t>products</a:t>
            </a:r>
            <a:r>
              <a:rPr lang="fr-FR" dirty="0" smtClean="0"/>
              <a:t> / ‘</a:t>
            </a:r>
            <a:r>
              <a:rPr lang="fr-FR" dirty="0" err="1" smtClean="0"/>
              <a:t>fresh</a:t>
            </a:r>
            <a:r>
              <a:rPr lang="fr-FR" dirty="0" smtClean="0"/>
              <a:t>’ </a:t>
            </a:r>
            <a:r>
              <a:rPr lang="fr-FR" dirty="0" err="1" smtClean="0"/>
              <a:t>products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312093" y="5035610"/>
            <a:ext cx="1893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fr-FR" sz="1100" dirty="0">
                <a:solidFill>
                  <a:srgbClr val="002060"/>
                </a:solidFill>
              </a:rPr>
              <a:t>Google </a:t>
            </a:r>
            <a:r>
              <a:rPr lang="fr-FR" sz="1100" dirty="0" smtClean="0">
                <a:solidFill>
                  <a:srgbClr val="002060"/>
                </a:solidFill>
              </a:rPr>
              <a:t>archive </a:t>
            </a:r>
            <a:r>
              <a:rPr lang="fr-FR" sz="1100" dirty="0">
                <a:solidFill>
                  <a:srgbClr val="002060"/>
                </a:solidFill>
              </a:rPr>
              <a:t>i</a:t>
            </a:r>
            <a:r>
              <a:rPr lang="fr-FR" sz="1100" dirty="0" smtClean="0">
                <a:solidFill>
                  <a:srgbClr val="002060"/>
                </a:solidFill>
              </a:rPr>
              <a:t>n </a:t>
            </a:r>
            <a:r>
              <a:rPr lang="fr-FR" sz="1100" dirty="0" err="1" smtClean="0">
                <a:solidFill>
                  <a:srgbClr val="002060"/>
                </a:solidFill>
              </a:rPr>
              <a:t>april</a:t>
            </a:r>
            <a:r>
              <a:rPr lang="fr-FR" sz="1100" dirty="0" smtClean="0">
                <a:solidFill>
                  <a:srgbClr val="002060"/>
                </a:solidFill>
              </a:rPr>
              <a:t>/</a:t>
            </a:r>
            <a:r>
              <a:rPr lang="fr-FR" sz="1100" dirty="0" err="1" smtClean="0">
                <a:solidFill>
                  <a:srgbClr val="002060"/>
                </a:solidFill>
              </a:rPr>
              <a:t>may</a:t>
            </a:r>
            <a:endParaRPr lang="fr-FR" sz="1100" dirty="0" smtClean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60710" y="343523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fr-F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fr-FR" sz="1400" dirty="0" smtClean="0">
                <a:solidFill>
                  <a:srgbClr val="002060"/>
                </a:solidFill>
              </a:rPr>
              <a:t>1/5</a:t>
            </a:r>
          </a:p>
        </p:txBody>
      </p:sp>
      <p:cxnSp>
        <p:nvCxnSpPr>
          <p:cNvPr id="17" name="Connecteur droit avec flèche 16"/>
          <p:cNvCxnSpPr>
            <a:stCxn id="11" idx="2"/>
          </p:cNvCxnSpPr>
          <p:nvPr/>
        </p:nvCxnSpPr>
        <p:spPr>
          <a:xfrm flipH="1">
            <a:off x="9215618" y="3743008"/>
            <a:ext cx="610550" cy="5696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4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385703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for archive data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22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28951"/>
          <a:stretch/>
        </p:blipFill>
        <p:spPr>
          <a:xfrm>
            <a:off x="1279587" y="1757236"/>
            <a:ext cx="7172650" cy="324018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07463" y="1309888"/>
            <a:ext cx="49290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distributed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 per acquisition date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038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385703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smtClean="0"/>
              <a:t>How to </a:t>
            </a:r>
            <a:r>
              <a:rPr lang="fr-FR" dirty="0" err="1" smtClean="0"/>
              <a:t>access</a:t>
            </a:r>
            <a:r>
              <a:rPr lang="fr-FR" dirty="0" smtClean="0"/>
              <a:t> the data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22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" y="1948909"/>
            <a:ext cx="4703967" cy="28628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735" y="1948909"/>
            <a:ext cx="4697825" cy="286814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9709" y="1948909"/>
            <a:ext cx="46952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Volume of </a:t>
            </a:r>
            <a:r>
              <a:rPr lang="fr-FR" sz="1600" b="1" dirty="0" err="1" smtClean="0"/>
              <a:t>downloaded</a:t>
            </a:r>
            <a:r>
              <a:rPr lang="fr-FR" sz="1600" b="1" dirty="0" smtClean="0"/>
              <a:t> data</a:t>
            </a:r>
          </a:p>
          <a:p>
            <a:pPr algn="ctr"/>
            <a:r>
              <a:rPr lang="fr-FR" sz="1600" b="1" dirty="0"/>
              <a:t>s</a:t>
            </a:r>
            <a:r>
              <a:rPr lang="fr-FR" sz="1600" b="1" dirty="0" smtClean="0"/>
              <a:t>cript vs interactive</a:t>
            </a:r>
            <a:endParaRPr lang="fr-FR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021327" y="1948909"/>
            <a:ext cx="46952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Number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users</a:t>
            </a:r>
            <a:endParaRPr lang="fr-FR" sz="1600" b="1" dirty="0" smtClean="0"/>
          </a:p>
          <a:p>
            <a:pPr algn="ctr"/>
            <a:r>
              <a:rPr lang="fr-FR" sz="1600" b="1" dirty="0"/>
              <a:t>s</a:t>
            </a:r>
            <a:r>
              <a:rPr lang="fr-FR" sz="1600" b="1" dirty="0" smtClean="0"/>
              <a:t>cript vs interactive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8684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633" y="886643"/>
            <a:ext cx="3231160" cy="2213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4994" r="6876"/>
          <a:stretch/>
        </p:blipFill>
        <p:spPr>
          <a:xfrm>
            <a:off x="250854" y="1117315"/>
            <a:ext cx="6530272" cy="31470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Users</a:t>
            </a:r>
            <a:r>
              <a:rPr lang="fr-FR" dirty="0" smtClean="0"/>
              <a:t> help desk exppeps@cnes.fr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387360" y="3672851"/>
            <a:ext cx="17572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1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</a:rPr>
              <a:t>Average</a:t>
            </a:r>
            <a:r>
              <a:rPr lang="fr-FR" sz="1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fr-FR" sz="1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</a:rPr>
              <a:t>delay</a:t>
            </a:r>
            <a:endParaRPr lang="fr-FR" sz="12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</a:endParaRPr>
          </a:p>
          <a:p>
            <a:pPr algn="ctr"/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</a:rPr>
              <a:t>- 48H</a:t>
            </a:r>
            <a:endParaRPr lang="fr-FR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6888" y="4453128"/>
            <a:ext cx="6236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*</a:t>
            </a:r>
            <a:r>
              <a:rPr lang="fr-FR" sz="1100" dirty="0" err="1" smtClean="0"/>
              <a:t>Request</a:t>
            </a:r>
            <a:r>
              <a:rPr lang="fr-FR" sz="1100" dirty="0" smtClean="0"/>
              <a:t> </a:t>
            </a:r>
            <a:r>
              <a:rPr lang="fr-FR" sz="1100" dirty="0" err="1" smtClean="0"/>
              <a:t>number</a:t>
            </a:r>
            <a:r>
              <a:rPr lang="fr-FR" sz="1100" dirty="0" smtClean="0"/>
              <a:t> </a:t>
            </a:r>
            <a:r>
              <a:rPr lang="fr-FR" sz="1100" dirty="0" err="1" smtClean="0"/>
              <a:t>increase</a:t>
            </a:r>
            <a:r>
              <a:rPr lang="fr-FR" sz="1100" dirty="0" smtClean="0"/>
              <a:t> due to </a:t>
            </a:r>
            <a:r>
              <a:rPr lang="fr-FR" sz="1100" dirty="0" err="1" smtClean="0"/>
              <a:t>deactivation</a:t>
            </a:r>
            <a:r>
              <a:rPr lang="fr-FR" sz="1100" dirty="0" smtClean="0"/>
              <a:t> of the </a:t>
            </a:r>
            <a:r>
              <a:rPr lang="fr-FR" sz="1100" dirty="0" err="1" smtClean="0"/>
              <a:t>downloading</a:t>
            </a:r>
            <a:r>
              <a:rPr lang="fr-FR" sz="1100" dirty="0" smtClean="0"/>
              <a:t> of </a:t>
            </a:r>
            <a:r>
              <a:rPr lang="fr-FR" sz="1100" dirty="0" err="1" smtClean="0"/>
              <a:t>stored</a:t>
            </a:r>
            <a:r>
              <a:rPr lang="fr-FR" sz="1100" dirty="0" smtClean="0"/>
              <a:t> </a:t>
            </a:r>
            <a:r>
              <a:rPr lang="fr-FR" sz="1100" dirty="0" err="1" smtClean="0"/>
              <a:t>products</a:t>
            </a:r>
            <a:r>
              <a:rPr lang="fr-FR" sz="1100" dirty="0" smtClean="0"/>
              <a:t> (not on line). </a:t>
            </a:r>
            <a:r>
              <a:rPr lang="fr-FR" sz="1100" dirty="0" err="1" smtClean="0"/>
              <a:t>Temporary</a:t>
            </a:r>
            <a:r>
              <a:rPr lang="fr-FR" sz="1100" dirty="0" smtClean="0"/>
              <a:t> </a:t>
            </a:r>
            <a:r>
              <a:rPr lang="fr-FR" sz="1100" dirty="0" err="1" smtClean="0"/>
              <a:t>necessity</a:t>
            </a:r>
            <a:r>
              <a:rPr lang="fr-FR" sz="1100" dirty="0" smtClean="0"/>
              <a:t> for </a:t>
            </a:r>
            <a:r>
              <a:rPr lang="fr-FR" sz="1100" dirty="0" err="1" smtClean="0"/>
              <a:t>manual</a:t>
            </a:r>
            <a:r>
              <a:rPr lang="fr-FR" sz="1100" dirty="0" smtClean="0"/>
              <a:t> </a:t>
            </a:r>
            <a:r>
              <a:rPr lang="fr-FR" sz="1100" dirty="0" err="1" smtClean="0"/>
              <a:t>operator</a:t>
            </a:r>
            <a:r>
              <a:rPr lang="fr-FR" sz="1100" dirty="0" smtClean="0"/>
              <a:t> activation.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2428848" y="1599433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*</a:t>
            </a:r>
            <a:endParaRPr lang="fr-FR" dirty="0"/>
          </a:p>
        </p:txBody>
      </p:sp>
      <p:sp>
        <p:nvSpPr>
          <p:cNvPr id="11" name="ZoneTexte 10"/>
          <p:cNvSpPr txBox="1">
            <a:spLocks noChangeAspect="1"/>
          </p:cNvSpPr>
          <p:nvPr/>
        </p:nvSpPr>
        <p:spPr>
          <a:xfrm>
            <a:off x="9144571" y="1865814"/>
            <a:ext cx="962222" cy="861774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000" dirty="0" smtClean="0"/>
              <a:t>Information </a:t>
            </a:r>
          </a:p>
          <a:p>
            <a:pPr>
              <a:spcAft>
                <a:spcPts val="300"/>
              </a:spcAft>
            </a:pPr>
            <a:r>
              <a:rPr lang="fr-FR" sz="1000" dirty="0" smtClean="0"/>
              <a:t>Help </a:t>
            </a:r>
            <a:r>
              <a:rPr lang="fr-FR" sz="1000" dirty="0" err="1" smtClean="0"/>
              <a:t>request</a:t>
            </a:r>
            <a:endParaRPr lang="fr-FR" sz="1000" dirty="0" smtClean="0"/>
          </a:p>
          <a:p>
            <a:r>
              <a:rPr lang="fr-FR" sz="1000" dirty="0" err="1" smtClean="0"/>
              <a:t>Request</a:t>
            </a:r>
            <a:r>
              <a:rPr lang="fr-FR" sz="1000" dirty="0" smtClean="0"/>
              <a:t> for new </a:t>
            </a:r>
            <a:r>
              <a:rPr lang="fr-FR" sz="1000" dirty="0" err="1" smtClean="0"/>
              <a:t>needs</a:t>
            </a:r>
            <a:endParaRPr lang="fr-FR" sz="1000" dirty="0" smtClean="0"/>
          </a:p>
          <a:p>
            <a:endParaRPr lang="fr-FR" sz="3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443802" y="1131165"/>
            <a:ext cx="44552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          </a:t>
            </a:r>
            <a:r>
              <a:rPr lang="fr-FR" sz="1800" dirty="0" err="1" smtClean="0"/>
              <a:t>Number</a:t>
            </a:r>
            <a:r>
              <a:rPr lang="fr-FR" sz="1800" dirty="0" smtClean="0"/>
              <a:t> of </a:t>
            </a:r>
            <a:r>
              <a:rPr lang="fr-FR" sz="1800" dirty="0" err="1" smtClean="0"/>
              <a:t>users</a:t>
            </a:r>
            <a:r>
              <a:rPr lang="fr-FR" sz="1800" dirty="0" smtClean="0"/>
              <a:t> </a:t>
            </a:r>
            <a:r>
              <a:rPr lang="fr-FR" sz="1800" dirty="0" err="1" smtClean="0"/>
              <a:t>requests</a:t>
            </a: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447715" y="951996"/>
            <a:ext cx="2172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   Type of </a:t>
            </a:r>
            <a:r>
              <a:rPr lang="fr-FR" sz="1800" dirty="0" err="1" smtClean="0"/>
              <a:t>request</a:t>
            </a:r>
            <a:r>
              <a:rPr lang="fr-FR" sz="1800" dirty="0" smtClean="0"/>
              <a:t>     </a:t>
            </a:r>
            <a:endParaRPr lang="fr-FR" sz="1800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6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2945"/>
          <a:stretch/>
        </p:blipFill>
        <p:spPr>
          <a:xfrm>
            <a:off x="176849" y="1389887"/>
            <a:ext cx="9620322" cy="36124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90" y="543997"/>
            <a:ext cx="8749709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treatments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12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63918" y="1928799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2060"/>
              </a:buClr>
            </a:pPr>
            <a:r>
              <a:rPr lang="fr-FR" sz="1200" b="1" dirty="0" smtClean="0">
                <a:solidFill>
                  <a:schemeClr val="accent5">
                    <a:lumMod val="75000"/>
                  </a:schemeClr>
                </a:solidFill>
              </a:rPr>
              <a:t>MAJA</a:t>
            </a: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92535" y="3321929"/>
            <a:ext cx="87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2060"/>
              </a:buClr>
            </a:pPr>
            <a:r>
              <a:rPr lang="fr-FR" sz="1200" b="1" dirty="0" smtClean="0">
                <a:solidFill>
                  <a:srgbClr val="B40000"/>
                </a:solidFill>
              </a:rPr>
              <a:t>S1 ortho.</a:t>
            </a:r>
            <a:endParaRPr lang="fr-FR" sz="1200" b="1" dirty="0">
              <a:solidFill>
                <a:srgbClr val="B4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914046" y="2189375"/>
            <a:ext cx="485214" cy="13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7120953" y="3588345"/>
            <a:ext cx="485214" cy="1364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103566" y="1257502"/>
            <a:ext cx="40923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080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059699" cy="369332"/>
          </a:xfrm>
        </p:spPr>
        <p:txBody>
          <a:bodyPr/>
          <a:lstStyle/>
          <a:p>
            <a:r>
              <a:rPr lang="fr-FR" dirty="0" smtClean="0"/>
              <a:t>PEPS in 2019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 vert="horz" lIns="91440" tIns="45720" rIns="91440" bIns="45720" rtlCol="0">
            <a:normAutofit fontScale="25000" lnSpcReduction="20000"/>
          </a:bodyPr>
          <a:lstStyle/>
          <a:p>
            <a:endParaRPr lang="fr-FR" sz="4400" dirty="0"/>
          </a:p>
          <a:p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du Numérique, de l'exploitation et des Opérations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60050" y="941957"/>
            <a:ext cx="9587304" cy="42446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Exploitation </a:t>
            </a:r>
            <a:r>
              <a:rPr lang="fr-FR" dirty="0" err="1" smtClean="0"/>
              <a:t>runs</a:t>
            </a:r>
            <a:r>
              <a:rPr lang="fr-FR" dirty="0" smtClean="0"/>
              <a:t> </a:t>
            </a:r>
            <a:r>
              <a:rPr lang="fr-FR" dirty="0" err="1" smtClean="0"/>
              <a:t>smoothly</a:t>
            </a:r>
            <a:endParaRPr lang="fr-FR" dirty="0" smtClean="0"/>
          </a:p>
          <a:p>
            <a:pPr marL="685746" lvl="1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Regular upgrades</a:t>
            </a:r>
          </a:p>
          <a:p>
            <a:pPr marL="965743" lvl="2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Optimisation </a:t>
            </a:r>
            <a:r>
              <a:rPr lang="fr-FR" dirty="0" smtClean="0"/>
              <a:t>of data </a:t>
            </a:r>
            <a:r>
              <a:rPr lang="fr-FR" dirty="0" err="1" smtClean="0"/>
              <a:t>download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965743" lvl="2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Users</a:t>
            </a:r>
            <a:r>
              <a:rPr lang="fr-FR" dirty="0" smtClean="0"/>
              <a:t> data </a:t>
            </a:r>
            <a:r>
              <a:rPr lang="fr-FR" dirty="0" err="1" smtClean="0"/>
              <a:t>access</a:t>
            </a:r>
            <a:r>
              <a:rPr lang="fr-FR" dirty="0" smtClean="0"/>
              <a:t> interface </a:t>
            </a:r>
            <a:r>
              <a:rPr lang="fr-FR" dirty="0" err="1" smtClean="0"/>
              <a:t>improvements</a:t>
            </a:r>
            <a:endParaRPr lang="fr-FR" dirty="0" smtClean="0"/>
          </a:p>
          <a:p>
            <a:pPr marL="742896" lvl="1" indent="-342900">
              <a:spcAft>
                <a:spcPts val="10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for Sentinel-3 data</a:t>
            </a:r>
          </a:p>
          <a:p>
            <a:pPr marL="742896" lvl="1" indent="-342900">
              <a:spcAft>
                <a:spcPts val="10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for S2_L1B </a:t>
            </a:r>
            <a:r>
              <a:rPr lang="fr-FR" dirty="0" err="1" smtClean="0"/>
              <a:t>products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Downloading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ESA hubs</a:t>
            </a:r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ESA distribution </a:t>
            </a:r>
            <a:r>
              <a:rPr lang="fr-FR" dirty="0" err="1" smtClean="0"/>
              <a:t>relatively</a:t>
            </a:r>
            <a:r>
              <a:rPr lang="fr-FR" dirty="0" smtClean="0"/>
              <a:t> mature</a:t>
            </a:r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b="1" dirty="0" err="1"/>
              <a:t>Strong</a:t>
            </a:r>
            <a:r>
              <a:rPr lang="fr-FR" b="1" dirty="0"/>
              <a:t> and efficient </a:t>
            </a:r>
            <a:r>
              <a:rPr lang="fr-FR" b="1" dirty="0" smtClean="0"/>
              <a:t>ESA support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for information </a:t>
            </a:r>
            <a:r>
              <a:rPr lang="fr-FR" dirty="0" err="1" smtClean="0"/>
              <a:t>requests</a:t>
            </a:r>
            <a:r>
              <a:rPr lang="fr-FR" dirty="0" smtClean="0"/>
              <a:t> and for back log </a:t>
            </a:r>
            <a:r>
              <a:rPr lang="fr-FR" dirty="0" err="1" smtClean="0"/>
              <a:t>retrieving</a:t>
            </a:r>
            <a:r>
              <a:rPr lang="fr-FR" dirty="0" smtClean="0"/>
              <a:t> in case of maintenance/crash or data gaps </a:t>
            </a:r>
            <a:r>
              <a:rPr lang="fr-FR" dirty="0" err="1" smtClean="0"/>
              <a:t>filling</a:t>
            </a:r>
            <a:endParaRPr lang="fr-FR" dirty="0" smtClean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PEPS </a:t>
            </a:r>
            <a:r>
              <a:rPr lang="fr-FR" dirty="0" err="1" smtClean="0"/>
              <a:t>tomorrow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80975" y="279665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/>
              <a:t>PEPS – 04 - 12 - 2018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PEPS </a:t>
            </a:r>
            <a:r>
              <a:rPr lang="fr-FR" dirty="0" err="1" smtClean="0"/>
              <a:t>today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 vert="horz" lIns="91440" tIns="45720" rIns="91440" bIns="45720" rtlCol="0">
            <a:normAutofit fontScale="25000" lnSpcReduction="20000"/>
          </a:bodyPr>
          <a:lstStyle/>
          <a:p>
            <a:endParaRPr lang="fr-FR" sz="4400" dirty="0"/>
          </a:p>
          <a:p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du Numérique, de l'exploitation et des Opérations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402939" cy="3971556"/>
          </a:xfrm>
        </p:spPr>
        <p:txBody>
          <a:bodyPr/>
          <a:lstStyle/>
          <a:p>
            <a:r>
              <a:rPr lang="fr-FR" sz="2000" dirty="0" smtClean="0"/>
              <a:t>3 main </a:t>
            </a:r>
            <a:r>
              <a:rPr lang="fr-FR" sz="2000" dirty="0" err="1" smtClean="0"/>
              <a:t>functions</a:t>
            </a:r>
            <a:r>
              <a:rPr lang="fr-FR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 </a:t>
            </a:r>
            <a:r>
              <a:rPr lang="en-US" dirty="0" smtClean="0"/>
              <a:t>"</a:t>
            </a:r>
            <a:r>
              <a:rPr lang="fr-FR" dirty="0" smtClean="0"/>
              <a:t>Mirror site</a:t>
            </a:r>
            <a:r>
              <a:rPr lang="en-US" dirty="0" smtClean="0"/>
              <a:t>"</a:t>
            </a:r>
            <a:r>
              <a:rPr lang="fr-FR" dirty="0" smtClean="0"/>
              <a:t> of </a:t>
            </a:r>
            <a:r>
              <a:rPr lang="fr-FR" dirty="0"/>
              <a:t>ESA hubs </a:t>
            </a:r>
            <a:r>
              <a:rPr lang="en-US" dirty="0" smtClean="0"/>
              <a:t>providing </a:t>
            </a:r>
            <a:r>
              <a:rPr lang="en-US" dirty="0"/>
              <a:t>access to Sentinel 1, 2 and 3 </a:t>
            </a:r>
            <a:r>
              <a:rPr lang="en-US" dirty="0" smtClean="0"/>
              <a:t>products</a:t>
            </a:r>
            <a:endParaRPr lang="fr-FR" dirty="0" smtClean="0"/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Automatic </a:t>
            </a:r>
            <a:r>
              <a:rPr lang="en-US" sz="1600" dirty="0"/>
              <a:t>download to multiple ESA hubs in parallel </a:t>
            </a:r>
            <a:r>
              <a:rPr lang="en-US" sz="1600" dirty="0" smtClean="0"/>
              <a:t>(delay </a:t>
            </a:r>
            <a:r>
              <a:rPr lang="en-US" sz="1600" dirty="0"/>
              <a:t>&lt;48h</a:t>
            </a:r>
            <a:r>
              <a:rPr lang="en-US" sz="1600" dirty="0" smtClean="0"/>
              <a:t>)</a:t>
            </a:r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Full archive – except S3: only up to 15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April 2019	</a:t>
            </a: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Processing workshop </a:t>
            </a:r>
            <a:r>
              <a:rPr lang="en-US" dirty="0"/>
              <a:t>allowing </a:t>
            </a:r>
            <a:r>
              <a:rPr lang="en-US" dirty="0" smtClean="0"/>
              <a:t>"</a:t>
            </a:r>
            <a:r>
              <a:rPr lang="en-US" dirty="0"/>
              <a:t>first level" treatments, </a:t>
            </a:r>
            <a:r>
              <a:rPr lang="en-US" dirty="0" smtClean="0"/>
              <a:t>results visualization and </a:t>
            </a:r>
            <a:r>
              <a:rPr lang="en-US" dirty="0"/>
              <a:t>products </a:t>
            </a:r>
            <a:r>
              <a:rPr lang="en-US" dirty="0" smtClean="0"/>
              <a:t>downloading</a:t>
            </a:r>
            <a:endParaRPr lang="fr-FR" dirty="0"/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1600" dirty="0" smtClean="0"/>
              <a:t>New version </a:t>
            </a:r>
            <a:r>
              <a:rPr lang="fr-FR" sz="1600" dirty="0" err="1" smtClean="0"/>
              <a:t>released</a:t>
            </a:r>
            <a:r>
              <a:rPr lang="fr-FR" sz="1600" dirty="0" smtClean="0"/>
              <a:t> </a:t>
            </a:r>
            <a:r>
              <a:rPr lang="fr-FR" sz="1600" dirty="0"/>
              <a:t>i</a:t>
            </a:r>
            <a:r>
              <a:rPr lang="fr-FR" sz="1600" dirty="0" smtClean="0"/>
              <a:t>n </a:t>
            </a:r>
            <a:r>
              <a:rPr lang="fr-FR" sz="1600" dirty="0" err="1"/>
              <a:t>J</a:t>
            </a:r>
            <a:r>
              <a:rPr lang="fr-FR" sz="1600" dirty="0" err="1" smtClean="0"/>
              <a:t>une</a:t>
            </a:r>
            <a:r>
              <a:rPr lang="fr-FR" sz="1600" dirty="0" smtClean="0"/>
              <a:t> 2018 and </a:t>
            </a:r>
            <a:r>
              <a:rPr lang="fr-FR" sz="1600" dirty="0" err="1" smtClean="0"/>
              <a:t>progressively</a:t>
            </a:r>
            <a:r>
              <a:rPr lang="fr-FR" sz="1600" dirty="0" smtClean="0"/>
              <a:t> </a:t>
            </a:r>
            <a:r>
              <a:rPr lang="fr-FR" sz="1600" dirty="0" err="1" smtClean="0"/>
              <a:t>enriched</a:t>
            </a:r>
            <a:r>
              <a:rPr lang="fr-FR" sz="1600" dirty="0" smtClean="0"/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Incubation of relatively "mature" processing chains for "scale" </a:t>
            </a:r>
            <a:r>
              <a:rPr lang="en-US" dirty="0" smtClean="0"/>
              <a:t>validation</a:t>
            </a:r>
            <a:endParaRPr lang="fr-FR" dirty="0"/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5 companies </a:t>
            </a:r>
            <a:r>
              <a:rPr lang="en-US" sz="1600" dirty="0" smtClean="0"/>
              <a:t>hosted </a:t>
            </a:r>
            <a:r>
              <a:rPr lang="en-US" sz="1600" dirty="0"/>
              <a:t>on the CNES computer </a:t>
            </a:r>
            <a:r>
              <a:rPr lang="en-US" sz="1600" dirty="0" smtClean="0"/>
              <a:t>center + 2 science laboratories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2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80975" y="267139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/>
              <a:t>PEPS – </a:t>
            </a:r>
            <a:r>
              <a:rPr lang="fr-FR" sz="4400" dirty="0" smtClean="0"/>
              <a:t>04 - 12 - 2018</a:t>
            </a:r>
            <a:endParaRPr lang="fr-FR" sz="4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6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/>
              <a:t>Active </a:t>
            </a:r>
            <a:r>
              <a:rPr lang="fr-FR" dirty="0" err="1"/>
              <a:t>treatments</a:t>
            </a:r>
            <a:r>
              <a:rPr lang="fr-FR" dirty="0"/>
              <a:t> in PEPS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 vert="horz" lIns="91440" tIns="45720" rIns="91440" bIns="45720" rtlCol="0">
            <a:normAutofit fontScale="25000" lnSpcReduction="20000"/>
          </a:bodyPr>
          <a:lstStyle/>
          <a:p>
            <a:endParaRPr lang="fr-FR" sz="4400" dirty="0"/>
          </a:p>
          <a:p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du Numérique, de l'exploitation et des Opérations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330791" y="1091522"/>
            <a:ext cx="9402939" cy="397155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Several</a:t>
            </a:r>
            <a:r>
              <a:rPr lang="fr-FR" dirty="0" smtClean="0"/>
              <a:t> standard </a:t>
            </a:r>
            <a:r>
              <a:rPr lang="fr-FR" dirty="0" err="1" smtClean="0"/>
              <a:t>tools</a:t>
            </a:r>
            <a:r>
              <a:rPr lang="fr-FR" dirty="0" smtClean="0"/>
              <a:t>: streaming </a:t>
            </a:r>
            <a:r>
              <a:rPr lang="fr-FR" dirty="0" err="1" smtClean="0"/>
              <a:t>visualization</a:t>
            </a:r>
            <a:r>
              <a:rPr lang="fr-FR" dirty="0" smtClean="0"/>
              <a:t>, </a:t>
            </a:r>
            <a:r>
              <a:rPr lang="fr-FR" dirty="0" err="1" smtClean="0"/>
              <a:t>NDVI</a:t>
            </a:r>
            <a:r>
              <a:rPr lang="fr-FR" dirty="0" smtClean="0"/>
              <a:t>, </a:t>
            </a:r>
            <a:r>
              <a:rPr lang="fr-FR" dirty="0" err="1" smtClean="0"/>
              <a:t>color</a:t>
            </a:r>
            <a:r>
              <a:rPr lang="fr-FR" dirty="0" smtClean="0"/>
              <a:t> compositions…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/>
              <a:t>treatments</a:t>
            </a:r>
            <a:r>
              <a:rPr lang="fr-FR" dirty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by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</a:t>
            </a:r>
            <a:r>
              <a:rPr lang="fr-FR" dirty="0" err="1" smtClean="0"/>
              <a:t>lagship</a:t>
            </a:r>
            <a:r>
              <a:rPr lang="fr-FR" dirty="0" smtClean="0"/>
              <a:t> </a:t>
            </a:r>
            <a:r>
              <a:rPr lang="fr-FR" dirty="0" err="1" smtClean="0"/>
              <a:t>treatments</a:t>
            </a:r>
            <a:r>
              <a:rPr lang="fr-FR" dirty="0" smtClean="0"/>
              <a:t> </a:t>
            </a:r>
            <a:r>
              <a:rPr lang="fr-FR" sz="1700" dirty="0" smtClean="0"/>
              <a:t>(</a:t>
            </a:r>
            <a:r>
              <a:rPr lang="fr-FR" sz="1700" dirty="0" err="1" smtClean="0"/>
              <a:t>based</a:t>
            </a:r>
            <a:r>
              <a:rPr lang="fr-FR" sz="1700" dirty="0" smtClean="0"/>
              <a:t> on CNES </a:t>
            </a:r>
            <a:r>
              <a:rPr lang="fr-FR" sz="1700" dirty="0" err="1" smtClean="0"/>
              <a:t>tools</a:t>
            </a:r>
            <a:r>
              <a:rPr lang="fr-FR" sz="1700" dirty="0" smtClean="0"/>
              <a:t>)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Orthorectification</a:t>
            </a:r>
            <a:r>
              <a:rPr lang="fr-FR" dirty="0" smtClean="0"/>
              <a:t> of S1 </a:t>
            </a:r>
            <a:r>
              <a:rPr lang="fr-FR" dirty="0" err="1" smtClean="0"/>
              <a:t>products</a:t>
            </a:r>
            <a:r>
              <a:rPr lang="fr-FR" dirty="0" smtClean="0"/>
              <a:t> vs the S2 </a:t>
            </a:r>
            <a:r>
              <a:rPr lang="fr-FR" dirty="0" err="1" smtClean="0"/>
              <a:t>grid</a:t>
            </a:r>
            <a:endParaRPr lang="fr-FR" dirty="0" smtClean="0"/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S2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reflectance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MAJA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Unitary but also </a:t>
            </a:r>
            <a:r>
              <a:rPr lang="en-US" dirty="0" err="1" smtClean="0"/>
              <a:t>multidate</a:t>
            </a:r>
            <a:r>
              <a:rPr lang="en-US" dirty="0" smtClean="0"/>
              <a:t> processing</a:t>
            </a:r>
            <a:r>
              <a:rPr lang="en-US" dirty="0"/>
              <a:t> </a:t>
            </a:r>
            <a:r>
              <a:rPr lang="en-US" dirty="0" smtClean="0"/>
              <a:t>(full </a:t>
            </a:r>
            <a:r>
              <a:rPr lang="en-US" dirty="0"/>
              <a:t>O</a:t>
            </a:r>
            <a:r>
              <a:rPr lang="en-US" dirty="0" smtClean="0"/>
              <a:t>rtho and full Maja…) 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WPS protocol</a:t>
            </a:r>
          </a:p>
          <a:p>
            <a:pPr marL="685746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 progress:</a:t>
            </a:r>
          </a:p>
          <a:p>
            <a:pPr marL="96574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S2 correlation </a:t>
            </a:r>
          </a:p>
          <a:p>
            <a:pPr marL="96574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S1 interferometry</a:t>
            </a:r>
          </a:p>
          <a:p>
            <a:pPr marL="96574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oil moisture product mixing S1 and S2 data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80975" y="279665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/>
              <a:t>PEPS – 04 - 12 - 2018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smtClean="0"/>
              <a:t>Near Data </a:t>
            </a:r>
            <a:r>
              <a:rPr lang="fr-FR" dirty="0" err="1" smtClean="0"/>
              <a:t>Processing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du Numérique, de l'exploitation et des Opérations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805119"/>
            <a:ext cx="3973579" cy="2774318"/>
          </a:xfrm>
          <a:prstGeom prst="rect">
            <a:avLst/>
          </a:prstGeom>
        </p:spPr>
      </p:pic>
      <p:sp>
        <p:nvSpPr>
          <p:cNvPr id="9" name="Espace réservé du contenu 7"/>
          <p:cNvSpPr txBox="1">
            <a:spLocks/>
          </p:cNvSpPr>
          <p:nvPr/>
        </p:nvSpPr>
        <p:spPr>
          <a:xfrm>
            <a:off x="331610" y="1206500"/>
            <a:ext cx="5677303" cy="397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PEPS </a:t>
            </a:r>
            <a:r>
              <a:rPr lang="fr-FR" dirty="0" err="1" smtClean="0"/>
              <a:t>provide</a:t>
            </a:r>
            <a:r>
              <a:rPr lang="fr-FR" dirty="0" smtClean="0"/>
              <a:t> online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facilities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Applications are </a:t>
            </a:r>
            <a:r>
              <a:rPr lang="fr-FR" dirty="0" err="1" smtClean="0"/>
              <a:t>provided</a:t>
            </a:r>
            <a:r>
              <a:rPr lang="fr-FR" dirty="0" smtClean="0"/>
              <a:t> by CNES or by </a:t>
            </a:r>
            <a:r>
              <a:rPr lang="fr-FR" dirty="0" err="1" smtClean="0"/>
              <a:t>users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This </a:t>
            </a:r>
            <a:r>
              <a:rPr lang="fr-FR" dirty="0" err="1" smtClean="0"/>
              <a:t>feature</a:t>
            </a:r>
            <a:r>
              <a:rPr lang="fr-FR" dirty="0" smtClean="0"/>
              <a:t> </a:t>
            </a:r>
            <a:r>
              <a:rPr lang="fr-FR" dirty="0" err="1" smtClean="0"/>
              <a:t>simplify</a:t>
            </a:r>
            <a:r>
              <a:rPr lang="fr-FR" dirty="0" smtClean="0"/>
              <a:t> the </a:t>
            </a:r>
            <a:r>
              <a:rPr lang="fr-FR" dirty="0" err="1" smtClean="0"/>
              <a:t>discovery</a:t>
            </a:r>
            <a:r>
              <a:rPr lang="fr-FR" dirty="0" smtClean="0"/>
              <a:t> and the use of the information in the spatial data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2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r>
              <a:rPr lang="fr-FR" dirty="0" smtClean="0"/>
              <a:t>User </a:t>
            </a:r>
            <a:r>
              <a:rPr lang="fr-FR" dirty="0" err="1" smtClean="0"/>
              <a:t>uptake</a:t>
            </a:r>
            <a:r>
              <a:rPr lang="fr-FR" dirty="0" smtClean="0"/>
              <a:t> and Incubation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du Numérique, de l'exploitation et des Opérations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4666651" cy="3971556"/>
          </a:xfrm>
        </p:spPr>
        <p:txBody>
          <a:bodyPr/>
          <a:lstStyle/>
          <a:p>
            <a:r>
              <a:rPr lang="fr-FR" dirty="0" err="1" smtClean="0"/>
              <a:t>After</a:t>
            </a:r>
            <a:r>
              <a:rPr lang="fr-FR" dirty="0" smtClean="0"/>
              <a:t> agreement, PEPS host </a:t>
            </a: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and </a:t>
            </a:r>
            <a:r>
              <a:rPr lang="fr-FR" dirty="0" err="1" smtClean="0"/>
              <a:t>improve</a:t>
            </a:r>
            <a:r>
              <a:rPr lang="fr-FR" dirty="0" smtClean="0"/>
              <a:t> a spatial service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hosting</a:t>
            </a:r>
            <a:r>
              <a:rPr lang="fr-FR" dirty="0" smtClean="0"/>
              <a:t> infrastructure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WPS, DOCKER and PROACTIVE </a:t>
            </a:r>
            <a:r>
              <a:rPr lang="fr-FR" dirty="0" err="1" smtClean="0"/>
              <a:t>meta</a:t>
            </a:r>
            <a:r>
              <a:rPr lang="fr-FR" dirty="0" smtClean="0"/>
              <a:t> </a:t>
            </a:r>
            <a:r>
              <a:rPr lang="fr-FR" dirty="0" err="1" smtClean="0"/>
              <a:t>scheduler</a:t>
            </a:r>
            <a:endParaRPr lang="fr-FR" dirty="0" smtClean="0"/>
          </a:p>
          <a:p>
            <a:r>
              <a:rPr lang="fr-FR" dirty="0" smtClean="0"/>
              <a:t>The data are </a:t>
            </a:r>
            <a:r>
              <a:rPr lang="fr-FR" dirty="0" err="1" smtClean="0"/>
              <a:t>stored</a:t>
            </a:r>
            <a:r>
              <a:rPr lang="fr-FR" dirty="0" smtClean="0"/>
              <a:t> close to the </a:t>
            </a:r>
            <a:r>
              <a:rPr lang="fr-FR" dirty="0" smtClean="0"/>
              <a:t>HPC/HPDA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1959429"/>
            <a:ext cx="4674323" cy="261854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718131" y="2063845"/>
            <a:ext cx="9457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FF00"/>
                </a:solidFill>
              </a:rPr>
              <a:t>9.5 PB</a:t>
            </a:r>
            <a:endParaRPr lang="fr-F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9059699" cy="369332"/>
          </a:xfrm>
        </p:spPr>
        <p:txBody>
          <a:bodyPr/>
          <a:lstStyle/>
          <a:p>
            <a:r>
              <a:rPr lang="fr-FR" dirty="0" smtClean="0"/>
              <a:t>PEPS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Thematic</a:t>
            </a:r>
            <a:r>
              <a:rPr lang="fr-FR" dirty="0" smtClean="0"/>
              <a:t> Data </a:t>
            </a:r>
            <a:r>
              <a:rPr lang="fr-FR" dirty="0" err="1" smtClean="0"/>
              <a:t>Centers</a:t>
            </a:r>
            <a:r>
              <a:rPr lang="fr-FR" dirty="0" smtClean="0"/>
              <a:t> / hubs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 vert="horz" lIns="91440" tIns="45720" rIns="91440" bIns="45720" rtlCol="0">
            <a:normAutofit fontScale="25000" lnSpcReduction="20000"/>
          </a:bodyPr>
          <a:lstStyle/>
          <a:p>
            <a:endParaRPr lang="fr-FR" sz="4400" dirty="0"/>
          </a:p>
          <a:p>
            <a:endParaRPr lang="fr-FR" sz="4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Direction du Numérique, de l'exploitation et des Opérations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60050" y="1206500"/>
            <a:ext cx="9587304" cy="400851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err="1" smtClean="0"/>
              <a:t>MUSCATE</a:t>
            </a:r>
            <a:r>
              <a:rPr lang="fr-FR" dirty="0" smtClean="0"/>
              <a:t>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smtClean="0"/>
              <a:t>uses </a:t>
            </a:r>
            <a:r>
              <a:rPr lang="fr-FR" dirty="0"/>
              <a:t>PEPS </a:t>
            </a:r>
            <a:r>
              <a:rPr lang="fr-FR" dirty="0" err="1" smtClean="0"/>
              <a:t>catalog</a:t>
            </a:r>
            <a:r>
              <a:rPr lang="fr-FR" dirty="0" smtClean="0"/>
              <a:t> and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to the </a:t>
            </a:r>
            <a:r>
              <a:rPr lang="fr-FR" dirty="0" err="1" smtClean="0"/>
              <a:t>products</a:t>
            </a:r>
            <a:endParaRPr lang="fr-FR" dirty="0" smtClean="0"/>
          </a:p>
          <a:p>
            <a:pPr marL="685746" lvl="1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For </a:t>
            </a:r>
            <a:r>
              <a:rPr lang="fr-FR" dirty="0" err="1" smtClean="0"/>
              <a:t>Theia</a:t>
            </a:r>
            <a:r>
              <a:rPr lang="fr-FR" dirty="0" smtClean="0"/>
              <a:t> (Land Surface </a:t>
            </a:r>
            <a:r>
              <a:rPr lang="fr-FR" dirty="0" err="1" smtClean="0"/>
              <a:t>Thematic</a:t>
            </a:r>
            <a:r>
              <a:rPr lang="fr-FR" dirty="0" smtClean="0"/>
              <a:t> Data and Services Center)</a:t>
            </a:r>
          </a:p>
          <a:p>
            <a:pPr marL="965743" lvl="2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systematic</a:t>
            </a:r>
            <a:r>
              <a:rPr lang="fr-FR" dirty="0" smtClean="0"/>
              <a:t> MAJA </a:t>
            </a:r>
            <a:r>
              <a:rPr lang="fr-FR" dirty="0" err="1" smtClean="0"/>
              <a:t>processing</a:t>
            </a:r>
            <a:r>
              <a:rPr lang="fr-FR" dirty="0" smtClean="0"/>
              <a:t> over France,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…</a:t>
            </a:r>
          </a:p>
          <a:p>
            <a:pPr marL="965743" lvl="2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+ </a:t>
            </a:r>
            <a:r>
              <a:rPr lang="fr-FR" dirty="0" err="1" smtClean="0"/>
              <a:t>snow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, </a:t>
            </a:r>
            <a:r>
              <a:rPr lang="fr-FR" dirty="0" err="1" smtClean="0"/>
              <a:t>monthly</a:t>
            </a:r>
            <a:r>
              <a:rPr lang="fr-FR" dirty="0" smtClean="0"/>
              <a:t> L3A </a:t>
            </a:r>
            <a:r>
              <a:rPr lang="fr-FR" dirty="0" err="1" smtClean="0"/>
              <a:t>synthesis</a:t>
            </a:r>
            <a:r>
              <a:rPr lang="fr-FR" dirty="0" smtClean="0"/>
              <a:t>, land </a:t>
            </a:r>
            <a:r>
              <a:rPr lang="fr-FR" dirty="0" err="1" smtClean="0"/>
              <a:t>cover</a:t>
            </a:r>
            <a:r>
              <a:rPr lang="fr-FR" dirty="0" smtClean="0"/>
              <a:t>…</a:t>
            </a:r>
          </a:p>
          <a:p>
            <a:pPr marL="965743" lvl="2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u="sng" dirty="0">
                <a:hlinkClick r:id="rId3"/>
              </a:rPr>
              <a:t>http://www.cesbio.ups-tlse.fr/multitemp/?</a:t>
            </a:r>
            <a:r>
              <a:rPr lang="fr-FR" u="sng" dirty="0" smtClean="0">
                <a:hlinkClick r:id="rId3"/>
              </a:rPr>
              <a:t>p=14600</a:t>
            </a:r>
            <a:endParaRPr lang="fr-FR" dirty="0" smtClean="0"/>
          </a:p>
          <a:p>
            <a:pPr marL="685746" lvl="1" indent="-285750"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/>
              <a:t>For </a:t>
            </a:r>
            <a:r>
              <a:rPr lang="fr-FR" dirty="0" err="1"/>
              <a:t>Form@ter</a:t>
            </a:r>
            <a:r>
              <a:rPr lang="fr-FR" dirty="0"/>
              <a:t> </a:t>
            </a:r>
            <a:r>
              <a:rPr lang="fr-FR" dirty="0" smtClean="0"/>
              <a:t>(Solid </a:t>
            </a:r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Thematic</a:t>
            </a:r>
            <a:r>
              <a:rPr lang="fr-FR" dirty="0" smtClean="0"/>
              <a:t> </a:t>
            </a:r>
            <a:r>
              <a:rPr lang="fr-FR" dirty="0"/>
              <a:t>Data and Services </a:t>
            </a:r>
            <a:r>
              <a:rPr lang="fr-FR" dirty="0" smtClean="0"/>
              <a:t>Center)</a:t>
            </a:r>
          </a:p>
          <a:p>
            <a:pPr marL="965743" lvl="2" indent="-285750">
              <a:spcAft>
                <a:spcPts val="10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interferometry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 over large areas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SPOT archive</a:t>
            </a:r>
            <a:endParaRPr lang="fr-FR" dirty="0"/>
          </a:p>
          <a:p>
            <a:pPr marL="685746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SPOT data to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smtClean="0"/>
              <a:t>Sentinel2 time 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sz="1600" dirty="0" smtClean="0"/>
              <a:t>SWH processing</a:t>
            </a:r>
            <a:r>
              <a:rPr lang="fr-FR" dirty="0" smtClean="0"/>
              <a:t>) 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80975" y="279665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/>
              <a:t>PEPS – 04 - 12 - 2018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6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90491"/>
            <a:ext cx="8749709" cy="369332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fr-FR" dirty="0" smtClean="0"/>
              <a:t>Data </a:t>
            </a:r>
            <a:r>
              <a:rPr lang="fr-FR" dirty="0" err="1" smtClean="0"/>
              <a:t>storage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4695" y="1070573"/>
            <a:ext cx="9662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002060"/>
                </a:solidFill>
              </a:rPr>
              <a:t>Volume of </a:t>
            </a:r>
            <a:r>
              <a:rPr lang="fr-FR" sz="1600" dirty="0" err="1" smtClean="0">
                <a:solidFill>
                  <a:srgbClr val="002060"/>
                </a:solidFill>
              </a:rPr>
              <a:t>stored</a:t>
            </a:r>
            <a:r>
              <a:rPr lang="fr-FR" sz="1600" dirty="0" smtClean="0">
                <a:solidFill>
                  <a:srgbClr val="002060"/>
                </a:solidFill>
              </a:rPr>
              <a:t> data</a:t>
            </a:r>
          </a:p>
          <a:p>
            <a:pPr marL="684337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fr-FR" sz="1600" dirty="0">
                <a:solidFill>
                  <a:srgbClr val="002060"/>
                </a:solidFill>
              </a:rPr>
              <a:t>9</a:t>
            </a:r>
            <a:r>
              <a:rPr lang="fr-FR" sz="1600" dirty="0" smtClean="0">
                <a:solidFill>
                  <a:srgbClr val="002060"/>
                </a:solidFill>
              </a:rPr>
              <a:t>.5 PB - </a:t>
            </a:r>
            <a:r>
              <a:rPr lang="fr-FR" sz="1600" dirty="0" err="1" smtClean="0">
                <a:solidFill>
                  <a:srgbClr val="002060"/>
                </a:solidFill>
              </a:rPr>
              <a:t>around</a:t>
            </a:r>
            <a:r>
              <a:rPr lang="fr-FR" sz="1600" dirty="0" smtClean="0">
                <a:solidFill>
                  <a:srgbClr val="002060"/>
                </a:solidFill>
              </a:rPr>
              <a:t> 4 PB in line</a:t>
            </a:r>
          </a:p>
          <a:p>
            <a:pPr marL="684337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002060"/>
                </a:solidFill>
              </a:rPr>
              <a:t>14,175,000 </a:t>
            </a:r>
            <a:r>
              <a:rPr lang="fr-FR" sz="1600" dirty="0" err="1" smtClean="0">
                <a:solidFill>
                  <a:srgbClr val="002060"/>
                </a:solidFill>
              </a:rPr>
              <a:t>products</a:t>
            </a:r>
            <a:endParaRPr lang="fr-FR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err="1" smtClean="0">
                <a:solidFill>
                  <a:srgbClr val="002060"/>
                </a:solidFill>
              </a:rPr>
              <a:t>Available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storage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capacity</a:t>
            </a:r>
            <a:r>
              <a:rPr lang="fr-FR" sz="1600" dirty="0" smtClean="0">
                <a:solidFill>
                  <a:srgbClr val="002060"/>
                </a:solidFill>
              </a:rPr>
              <a:t>: 14 </a:t>
            </a:r>
            <a:r>
              <a:rPr lang="fr-FR" sz="1600" dirty="0" smtClean="0">
                <a:solidFill>
                  <a:srgbClr val="002060"/>
                </a:solidFill>
              </a:rPr>
              <a:t>PB</a:t>
            </a:r>
            <a:endParaRPr lang="fr-FR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err="1" smtClean="0">
                <a:solidFill>
                  <a:srgbClr val="002060"/>
                </a:solidFill>
              </a:rPr>
              <a:t>Logic</a:t>
            </a:r>
            <a:r>
              <a:rPr lang="fr-FR" sz="1600" dirty="0" smtClean="0">
                <a:solidFill>
                  <a:srgbClr val="002060"/>
                </a:solidFill>
              </a:rPr>
              <a:t> for </a:t>
            </a:r>
            <a:r>
              <a:rPr lang="fr-FR" sz="1600" dirty="0" err="1" smtClean="0">
                <a:solidFill>
                  <a:srgbClr val="002060"/>
                </a:solidFill>
              </a:rPr>
              <a:t>storage</a:t>
            </a:r>
            <a:r>
              <a:rPr lang="fr-FR" sz="1600" dirty="0" smtClean="0">
                <a:solidFill>
                  <a:srgbClr val="002060"/>
                </a:solidFill>
              </a:rPr>
              <a:t>:</a:t>
            </a:r>
          </a:p>
          <a:p>
            <a:pPr marL="684337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err="1" smtClean="0">
                <a:solidFill>
                  <a:srgbClr val="002060"/>
                </a:solidFill>
              </a:rPr>
              <a:t>Oldest</a:t>
            </a:r>
            <a:r>
              <a:rPr lang="fr-FR" sz="1600" dirty="0" smtClean="0">
                <a:solidFill>
                  <a:srgbClr val="002060"/>
                </a:solidFill>
              </a:rPr>
              <a:t> data are </a:t>
            </a:r>
            <a:r>
              <a:rPr lang="fr-FR" sz="1600" dirty="0" err="1" smtClean="0">
                <a:solidFill>
                  <a:srgbClr val="002060"/>
                </a:solidFill>
              </a:rPr>
              <a:t>transferred</a:t>
            </a:r>
            <a:r>
              <a:rPr lang="fr-FR" sz="1600" dirty="0" smtClean="0">
                <a:solidFill>
                  <a:srgbClr val="002060"/>
                </a:solidFill>
              </a:rPr>
              <a:t> to tape </a:t>
            </a:r>
            <a:r>
              <a:rPr lang="fr-FR" sz="1600" dirty="0" err="1" smtClean="0">
                <a:solidFill>
                  <a:srgbClr val="002060"/>
                </a:solidFill>
              </a:rPr>
              <a:t>storage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devices</a:t>
            </a:r>
            <a:r>
              <a:rPr lang="fr-FR" sz="1600" dirty="0" smtClean="0">
                <a:solidFill>
                  <a:srgbClr val="002060"/>
                </a:solidFill>
              </a:rPr>
              <a:t> (longer </a:t>
            </a:r>
            <a:r>
              <a:rPr lang="fr-FR" sz="1600" dirty="0" err="1" smtClean="0">
                <a:solidFill>
                  <a:srgbClr val="002060"/>
                </a:solidFill>
              </a:rPr>
              <a:t>delay</a:t>
            </a:r>
            <a:r>
              <a:rPr lang="fr-FR" sz="1600" dirty="0" smtClean="0">
                <a:solidFill>
                  <a:srgbClr val="002060"/>
                </a:solidFill>
              </a:rPr>
              <a:t> for data </a:t>
            </a:r>
            <a:r>
              <a:rPr lang="fr-FR" sz="1600" dirty="0" err="1" smtClean="0">
                <a:solidFill>
                  <a:srgbClr val="002060"/>
                </a:solidFill>
              </a:rPr>
              <a:t>retrieving</a:t>
            </a:r>
            <a:r>
              <a:rPr lang="fr-FR" sz="1600" dirty="0" smtClean="0">
                <a:solidFill>
                  <a:srgbClr val="002060"/>
                </a:solidFill>
              </a:rPr>
              <a:t>)</a:t>
            </a:r>
          </a:p>
          <a:p>
            <a:pPr marL="684337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002060"/>
                </a:solidFill>
              </a:rPr>
              <a:t>Sentinel</a:t>
            </a:r>
            <a:r>
              <a:rPr lang="fr-FR" sz="1600" dirty="0">
                <a:solidFill>
                  <a:srgbClr val="002060"/>
                </a:solidFill>
              </a:rPr>
              <a:t>-</a:t>
            </a:r>
            <a:r>
              <a:rPr lang="fr-FR" sz="1600" dirty="0" smtClean="0">
                <a:solidFill>
                  <a:srgbClr val="002060"/>
                </a:solidFill>
              </a:rPr>
              <a:t>3 </a:t>
            </a:r>
            <a:r>
              <a:rPr lang="fr-FR" sz="1600" dirty="0" err="1" smtClean="0">
                <a:solidFill>
                  <a:srgbClr val="002060"/>
                </a:solidFill>
              </a:rPr>
              <a:t>products</a:t>
            </a:r>
            <a:r>
              <a:rPr lang="fr-FR" sz="1600" dirty="0" smtClean="0">
                <a:solidFill>
                  <a:srgbClr val="002060"/>
                </a:solidFill>
              </a:rPr>
              <a:t> are </a:t>
            </a:r>
            <a:r>
              <a:rPr lang="fr-FR" sz="1600" dirty="0" err="1" smtClean="0">
                <a:solidFill>
                  <a:srgbClr val="002060"/>
                </a:solidFill>
              </a:rPr>
              <a:t>systematically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transferred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after</a:t>
            </a:r>
            <a:r>
              <a:rPr lang="fr-FR" sz="1600" dirty="0" smtClean="0">
                <a:solidFill>
                  <a:srgbClr val="002060"/>
                </a:solidFill>
              </a:rPr>
              <a:t> a few </a:t>
            </a:r>
            <a:r>
              <a:rPr lang="fr-FR" sz="1600" dirty="0" err="1" smtClean="0">
                <a:solidFill>
                  <a:srgbClr val="002060"/>
                </a:solidFill>
              </a:rPr>
              <a:t>days</a:t>
            </a:r>
            <a:endParaRPr lang="fr-FR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err="1" smtClean="0">
                <a:solidFill>
                  <a:srgbClr val="002060"/>
                </a:solidFill>
              </a:rPr>
              <a:t>Easy</a:t>
            </a:r>
            <a:r>
              <a:rPr lang="fr-FR" sz="1600" dirty="0" smtClean="0">
                <a:solidFill>
                  <a:srgbClr val="002060"/>
                </a:solidFill>
              </a:rPr>
              <a:t> upgrade for </a:t>
            </a:r>
            <a:r>
              <a:rPr lang="fr-FR" sz="1600" dirty="0" err="1" smtClean="0">
                <a:solidFill>
                  <a:srgbClr val="002060"/>
                </a:solidFill>
              </a:rPr>
              <a:t>storage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capacity</a:t>
            </a:r>
            <a:r>
              <a:rPr lang="fr-FR" sz="1600" dirty="0" smtClean="0">
                <a:solidFill>
                  <a:srgbClr val="002060"/>
                </a:solidFill>
              </a:rPr>
              <a:t> if </a:t>
            </a:r>
            <a:r>
              <a:rPr lang="fr-FR" sz="1600" dirty="0" err="1" smtClean="0">
                <a:solidFill>
                  <a:srgbClr val="002060"/>
                </a:solidFill>
              </a:rPr>
              <a:t>needed</a:t>
            </a:r>
            <a:endParaRPr lang="fr-FR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002060"/>
                </a:solidFill>
              </a:rPr>
              <a:t>Good </a:t>
            </a:r>
            <a:r>
              <a:rPr lang="fr-FR" sz="1600" dirty="0" err="1" smtClean="0">
                <a:solidFill>
                  <a:srgbClr val="002060"/>
                </a:solidFill>
              </a:rPr>
              <a:t>margin</a:t>
            </a:r>
            <a:r>
              <a:rPr lang="fr-FR" sz="1600" dirty="0" smtClean="0">
                <a:solidFill>
                  <a:srgbClr val="002060"/>
                </a:solidFill>
              </a:rPr>
              <a:t> in the </a:t>
            </a:r>
            <a:r>
              <a:rPr lang="fr-FR" sz="1600" dirty="0" err="1" smtClean="0">
                <a:solidFill>
                  <a:srgbClr val="002060"/>
                </a:solidFill>
              </a:rPr>
              <a:t>capacities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dedicated</a:t>
            </a:r>
            <a:r>
              <a:rPr lang="fr-FR" sz="1600" dirty="0" smtClean="0">
                <a:solidFill>
                  <a:srgbClr val="002060"/>
                </a:solidFill>
              </a:rPr>
              <a:t> for </a:t>
            </a:r>
            <a:r>
              <a:rPr lang="fr-FR" sz="1600" dirty="0" err="1" smtClean="0">
                <a:solidFill>
                  <a:srgbClr val="002060"/>
                </a:solidFill>
              </a:rPr>
              <a:t>users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processing</a:t>
            </a:r>
            <a:endParaRPr lang="fr-FR" sz="1600" dirty="0" smtClean="0">
              <a:solidFill>
                <a:srgbClr val="002060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0975" y="279665"/>
            <a:ext cx="7962604" cy="26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222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 dirty="0" smtClean="0"/>
              <a:t>PEPS – 04 - 12 - 2018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PEPS</a:t>
            </a:r>
            <a:endParaRPr lang="fr-FR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statistics</a:t>
            </a:r>
            <a:endParaRPr lang="fr-FR" dirty="0"/>
          </a:p>
        </p:txBody>
      </p:sp>
      <p:sp>
        <p:nvSpPr>
          <p:cNvPr id="23" name="Espace réservé du contenu 2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 smtClean="0"/>
              <a:t>septembre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0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019" r="6711"/>
          <a:stretch/>
        </p:blipFill>
        <p:spPr>
          <a:xfrm>
            <a:off x="204322" y="977923"/>
            <a:ext cx="6145078" cy="42370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3997"/>
            <a:ext cx="8749709" cy="369332"/>
          </a:xfrm>
        </p:spPr>
        <p:txBody>
          <a:bodyPr/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r-FR" dirty="0" smtClean="0"/>
              <a:t>Stable </a:t>
            </a:r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registered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du Numérique, de l'exploitation et des Opérations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47629" y="2450489"/>
            <a:ext cx="23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4713 </a:t>
            </a:r>
            <a:r>
              <a:rPr lang="fr-FR" sz="1600" dirty="0" err="1" smtClean="0">
                <a:solidFill>
                  <a:srgbClr val="002060"/>
                </a:solidFill>
              </a:rPr>
              <a:t>registered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users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(french </a:t>
            </a:r>
            <a:r>
              <a:rPr lang="fr-FR" sz="1600" dirty="0" err="1" smtClean="0">
                <a:solidFill>
                  <a:srgbClr val="002060"/>
                </a:solidFill>
              </a:rPr>
              <a:t>users</a:t>
            </a:r>
            <a:r>
              <a:rPr lang="fr-FR" sz="1600" dirty="0">
                <a:solidFill>
                  <a:srgbClr val="002060"/>
                </a:solidFill>
              </a:rPr>
              <a:t>: </a:t>
            </a:r>
            <a:r>
              <a:rPr lang="fr-FR" sz="1600" dirty="0" smtClean="0">
                <a:solidFill>
                  <a:srgbClr val="002060"/>
                </a:solidFill>
              </a:rPr>
              <a:t>59.8%)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12922" y="1066445"/>
            <a:ext cx="3912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Users</a:t>
            </a:r>
            <a:r>
              <a:rPr lang="fr-FR" sz="1800" b="1" dirty="0" smtClean="0"/>
              <a:t> registration </a:t>
            </a:r>
            <a:r>
              <a:rPr lang="fr-FR" sz="1800" b="1" dirty="0" err="1" smtClean="0"/>
              <a:t>evolution</a:t>
            </a:r>
            <a:endParaRPr lang="fr-FR" sz="1800" b="1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4"/>
          </p:nvPr>
        </p:nvSpPr>
        <p:spPr>
          <a:xfrm>
            <a:off x="330791" y="251261"/>
            <a:ext cx="7962604" cy="265037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 smtClean="0"/>
              <a:t>PEPS </a:t>
            </a:r>
            <a:r>
              <a:rPr lang="fr-FR" sz="4400" dirty="0" err="1" smtClean="0"/>
              <a:t>statistics</a:t>
            </a:r>
            <a:r>
              <a:rPr lang="fr-FR" sz="4400" dirty="0" smtClean="0"/>
              <a:t> </a:t>
            </a:r>
            <a:r>
              <a:rPr lang="fr-FR" sz="4400" dirty="0"/>
              <a:t>– </a:t>
            </a:r>
            <a:r>
              <a:rPr lang="fr-FR" sz="4400" dirty="0" smtClean="0"/>
              <a:t>04/12/2018</a:t>
            </a:r>
            <a:endParaRPr lang="fr-FR" sz="44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99" y="3596089"/>
            <a:ext cx="3875011" cy="168351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47628" y="3596089"/>
            <a:ext cx="232115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Users</a:t>
            </a:r>
            <a:r>
              <a:rPr lang="fr-FR" sz="1000" dirty="0" smtClean="0"/>
              <a:t> countries </a:t>
            </a:r>
            <a:r>
              <a:rPr lang="fr-FR" sz="1000" dirty="0" err="1" smtClean="0"/>
              <a:t>repartition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800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CNES.potx" id="{4E50F2F4-1E2C-40D1-9FBC-9D048C7E9201}" vid="{01E5A4E4-BD5F-416D-A71C-BE1977E2EE58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CNES.potx" id="{4E50F2F4-1E2C-40D1-9FBC-9D048C7E9201}" vid="{E3377B13-876F-47E6-884D-22DDF36143B5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CNES.potx" id="{4E50F2F4-1E2C-40D1-9FBC-9D048C7E9201}" vid="{B25D9D5A-7F90-4725-9300-957906359DC2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2" ma:contentTypeDescription="" ma:contentTypeScope="" ma:versionID="4778762f698c93e7df2eb244f7ac25a4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targetNamespace="http://schemas.microsoft.com/office/2006/metadata/properties" ma:root="true" ma:fieldsID="01b9fdc1f38bfecd8db5c352bc0bade7" ns1:_="" ns2:_="" ns3:_="" ns4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dexed="true" ma:internalName="Nature">
      <xsd:simpleType>
        <xsd:restriction base="dms:Choice">
          <xsd:enumeration value="Formulaire"/>
          <xsd:enumeration value="Modèl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Qualité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</xsd:restriction>
      </xsd:simpleType>
    </xsd:element>
    <xsd:element name="Services_x0020_Pratiques" ma:index="4" nillable="true" ma:displayName="Thématique" ma:internalName="Services_x0020_Pratique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8" ma:internalName="RespForm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s_x0020_Pratiques xmlns="d98edb7b-4b69-42c3-ba31-f9a07c1e3c46">
      <Value>Imprimerie&amp;média</Value>
    </Services_x0020_Pratiques>
    <Nature xmlns="c04198d5-9d41-4f87-9c9b-25c9d99d68b2">Modèle</Nature>
    <RespForm xmlns="d98edb7b-4b69-42c3-ba31-f9a07c1e3c46">
      <UserInfo>
        <DisplayName>i:0#.w|cnesnet\medaillee</DisplayName>
        <AccountId>1243</AccountId>
        <AccountType/>
      </UserInfo>
    </RespForm>
    <DocumentSetDescription xmlns="http://schemas.microsoft.com/sharepoint/v3" xsi:nil="true"/>
    <RespTheme xmlns="d98edb7b-4b69-42c3-ba31-f9a07c1e3c46">
      <UserInfo>
        <DisplayName>i:0#.w|cnesnet\lepinec</DisplayName>
        <AccountId>35</AccountId>
        <AccountType/>
      </UserInfo>
    </RespTheme>
    <Cible xmlns="d98edb7b-4b69-42c3-ba31-f9a07c1e3c46">Salariés CNES</Cible>
    <TaxCatchAll xmlns="1480e229-d1f0-4dea-859f-b8c45efabb7a">
      <Value>8</Value>
      <Value>26</Value>
      <Value>34</Value>
      <Value>2</Value>
      <Value>1</Value>
    </TaxCatchAll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Paris 2</TermName>
          <TermId xmlns="http://schemas.microsoft.com/office/infopath/2007/PartnerControls">e5d5a7c2-9e1f-49dd-b608-1d310d9817dc</TermId>
        </TermInfo>
        <TermInfo xmlns="http://schemas.microsoft.com/office/infopath/2007/PartnerControls">
          <TermName xmlns="http://schemas.microsoft.com/office/infopath/2007/PartnerControls">Paris</TermName>
          <TermId xmlns="http://schemas.microsoft.com/office/infopath/2007/PartnerControls">808df145-e770-4e55-a124-c99bdc3fc87b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Aire sur Adour</TermName>
          <TermId xmlns="http://schemas.microsoft.com/office/infopath/2007/PartnerControls">bb0d4b2a-cf9c-4ecf-a138-975cb305a5a3</TermId>
        </TermInfo>
      </Terms>
    </cfCentres0>
    <Thème_x0020_LL xmlns="d98edb7b-4b69-42c3-ba31-f9a07c1e3c46">Bureautique</Thème_x0020_LL>
  </documentManagement>
</p:properties>
</file>

<file path=customXml/itemProps1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72F50-1DFE-4F70-843D-ED9C557ED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6A867-4093-432E-8127-59A54A2971D7}">
  <ds:schemaRefs>
    <ds:schemaRef ds:uri="http://purl.org/dc/elements/1.1/"/>
    <ds:schemaRef ds:uri="1480e229-d1f0-4dea-859f-b8c45efabb7a"/>
    <ds:schemaRef ds:uri="http://schemas.microsoft.com/office/2006/metadata/properties"/>
    <ds:schemaRef ds:uri="http://purl.org/dc/terms/"/>
    <ds:schemaRef ds:uri="c04198d5-9d41-4f87-9c9b-25c9d99d68b2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98edb7b-4b69-42c3-ba31-f9a07c1e3c46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1222</Words>
  <Application>Microsoft Office PowerPoint</Application>
  <PresentationFormat>Personnalisé</PresentationFormat>
  <Paragraphs>205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Courier New</vt:lpstr>
      <vt:lpstr>Wingdings</vt:lpstr>
      <vt:lpstr>CNES - Diapos Titre</vt:lpstr>
      <vt:lpstr>CNES - Sommaires</vt:lpstr>
      <vt:lpstr>CNES - Texte</vt:lpstr>
      <vt:lpstr>PEPS</vt:lpstr>
      <vt:lpstr>What’s PEPS today </vt:lpstr>
      <vt:lpstr>Active treatments in PEPS</vt:lpstr>
      <vt:lpstr>Near Data Processing</vt:lpstr>
      <vt:lpstr>User uptake and Incubation</vt:lpstr>
      <vt:lpstr>PEPS link with Thematic Data Centers / hubs</vt:lpstr>
      <vt:lpstr>Data storage</vt:lpstr>
      <vt:lpstr>PEPS</vt:lpstr>
      <vt:lpstr>Stable increase of registered users</vt:lpstr>
      <vt:lpstr>Increase of the distributed data volume (but very irregular)</vt:lpstr>
      <vt:lpstr>Which is the ‘top’ Sentinel?</vt:lpstr>
      <vt:lpstr>Archive products / ‘fresh’ products</vt:lpstr>
      <vt:lpstr>Strong interest for archive data</vt:lpstr>
      <vt:lpstr>How to access the data ?</vt:lpstr>
      <vt:lpstr>Users help desk exppeps@cnes.fr</vt:lpstr>
      <vt:lpstr>Number of treatments performed</vt:lpstr>
      <vt:lpstr>PEPS in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DNO</dc:title>
  <dc:creator>Lola PEIRE</dc:creator>
  <cp:lastModifiedBy>morenor</cp:lastModifiedBy>
  <cp:revision>289</cp:revision>
  <cp:lastPrinted>2017-05-14T20:42:22Z</cp:lastPrinted>
  <dcterms:created xsi:type="dcterms:W3CDTF">2017-04-10T17:55:28Z</dcterms:created>
  <dcterms:modified xsi:type="dcterms:W3CDTF">2019-04-30T12:08:00Z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26;#Kourou|10e6e4f8-5444-4c46-91d9-1d88f2248fca;#1;#Paris 2|e5d5a7c2-9e1f-49dd-b608-1d310d9817dc;#8;#Paris|808df145-e770-4e55-a124-c99bdc3fc87b;#2;#Toulouse|4631c293-d816-4767-8a32-a2fe4467ee72;#34;#Aire sur Adour|bb0d4b2a-cf9c-4ecf-a138-975cb305a5a3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0x01010000DC6006A7BDDE4C8FF96CE1CE05F6EF002240421B177A4145A68A1D0509C7E11F</vt:lpwstr>
  </property>
  <property fmtid="{D5CDD505-2E9C-101B-9397-08002B2CF9AE}" pid="7" name="Affiliation">
    <vt:lpwstr>CNES</vt:lpwstr>
  </property>
</Properties>
</file>