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3" r:id="rId7"/>
    <p:sldId id="259" r:id="rId8"/>
    <p:sldId id="260" r:id="rId9"/>
    <p:sldId id="261" r:id="rId10"/>
    <p:sldId id="262" r:id="rId11"/>
    <p:sldId id="258" r:id="rId12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8" autoAdjust="0"/>
    <p:restoredTop sz="94707" autoAdjust="0"/>
  </p:normalViewPr>
  <p:slideViewPr>
    <p:cSldViewPr snapToGrid="0">
      <p:cViewPr varScale="1">
        <p:scale>
          <a:sx n="80" d="100"/>
          <a:sy n="80" d="100"/>
        </p:scale>
        <p:origin x="60" y="3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4/29/2019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8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68768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45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964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580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5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7532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607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 userDrawn="1"/>
        </p:nvSpPr>
        <p:spPr bwMode="auto">
          <a:xfrm>
            <a:off x="4947459" y="4580702"/>
            <a:ext cx="405335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Antonio Romeo | EMSS-EOPS-HO-19-046 | ESRIN | 29/04/2019 | Slide  </a:t>
            </a:r>
            <a:fld id="{2FA2A6C1-B822-4E90-BDF6-E2D26BD58AAE}" type="slidenum">
              <a:rPr lang="en-GB" sz="800" noProof="1" smtClean="0">
                <a:solidFill>
                  <a:schemeClr val="bg2"/>
                </a:solidFill>
              </a:r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6" name="Picture 6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1" r:id="rId2"/>
    <p:sldLayoutId id="2147483930" r:id="rId3"/>
    <p:sldLayoutId id="2147483943" r:id="rId4"/>
    <p:sldLayoutId id="2147483944" r:id="rId5"/>
    <p:sldLayoutId id="2147483945" r:id="rId6"/>
    <p:sldLayoutId id="2147483947" r:id="rId7"/>
    <p:sldLayoutId id="2147483948" r:id="rId8"/>
    <p:sldLayoutId id="214748394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and.copernicus.eu/pan-european/high-resolution-layers" TargetMode="External"/><Relationship Id="rId2" Type="http://schemas.openxmlformats.org/officeDocument/2006/relationships/hyperlink" Target="http://www.eorc.jaxa.jp/ALOS/en/aw3d30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dm.org/data.html" TargetMode="External"/><Relationship Id="rId5" Type="http://schemas.openxmlformats.org/officeDocument/2006/relationships/hyperlink" Target="https://www.esa-landcover-cci.org/" TargetMode="External"/><Relationship Id="rId4" Type="http://schemas.openxmlformats.org/officeDocument/2006/relationships/hyperlink" Target="https://croplands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778236"/>
            <a:ext cx="7972425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Food Security TEP - WGISS-47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600" y="2793600"/>
            <a:ext cx="1945533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mtClean="0">
                <a:solidFill>
                  <a:schemeClr val="bg1"/>
                </a:solidFill>
              </a:rPr>
              <a:t>Antonio Romeo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0" y="3261600"/>
            <a:ext cx="157286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smtClean="0">
                <a:solidFill>
                  <a:schemeClr val="bg1"/>
                </a:solidFill>
              </a:rPr>
              <a:t>29/04/2019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US" sz="2000" dirty="0">
                <a:solidFill>
                  <a:srgbClr val="00549F"/>
                </a:solidFill>
              </a:rPr>
              <a:t>Supporting Sustainable Food Production from Space</a:t>
            </a:r>
            <a:endParaRPr lang="en-GB" dirty="0"/>
          </a:p>
        </p:txBody>
      </p:sp>
      <p:pic>
        <p:nvPicPr>
          <p:cNvPr id="31" name="Grafik 2">
            <a:extLst>
              <a:ext uri="{FF2B5EF4-FFF2-40B4-BE49-F238E27FC236}">
                <a16:creationId xmlns:a16="http://schemas.microsoft.com/office/drawing/2014/main" id="{0799C44A-BA0E-48DF-BEC8-2569CC9360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841" t="2740" r="3020" b="3679"/>
          <a:stretch/>
        </p:blipFill>
        <p:spPr>
          <a:xfrm>
            <a:off x="3151109" y="952461"/>
            <a:ext cx="2753780" cy="349123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5" name="Gruppieren 7">
            <a:extLst>
              <a:ext uri="{FF2B5EF4-FFF2-40B4-BE49-F238E27FC236}">
                <a16:creationId xmlns:a16="http://schemas.microsoft.com/office/drawing/2014/main" id="{6BF1FC46-EEE3-4AFB-AF69-0529C550C7D5}"/>
              </a:ext>
            </a:extLst>
          </p:cNvPr>
          <p:cNvGrpSpPr/>
          <p:nvPr/>
        </p:nvGrpSpPr>
        <p:grpSpPr>
          <a:xfrm>
            <a:off x="125176" y="941666"/>
            <a:ext cx="9037453" cy="3633979"/>
            <a:chOff x="292262" y="1022631"/>
            <a:chExt cx="11328150" cy="5004628"/>
          </a:xfrm>
        </p:grpSpPr>
        <p:sp>
          <p:nvSpPr>
            <p:cNvPr id="36" name="Rechteck 23">
              <a:extLst>
                <a:ext uri="{FF2B5EF4-FFF2-40B4-BE49-F238E27FC236}">
                  <a16:creationId xmlns:a16="http://schemas.microsoft.com/office/drawing/2014/main" id="{D9F19E22-BC2B-4BD9-BEC4-5F1603A249CD}"/>
                </a:ext>
              </a:extLst>
            </p:cNvPr>
            <p:cNvSpPr/>
            <p:nvPr/>
          </p:nvSpPr>
          <p:spPr>
            <a:xfrm>
              <a:off x="292262" y="5215705"/>
              <a:ext cx="3102025" cy="811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New Business Model </a:t>
              </a: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offer for private companies</a:t>
              </a: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hteck 27">
              <a:extLst>
                <a:ext uri="{FF2B5EF4-FFF2-40B4-BE49-F238E27FC236}">
                  <a16:creationId xmlns:a16="http://schemas.microsoft.com/office/drawing/2014/main" id="{957A9512-6ABC-4148-BBA2-2502FA5D51D7}"/>
                </a:ext>
              </a:extLst>
            </p:cNvPr>
            <p:cNvSpPr/>
            <p:nvPr/>
          </p:nvSpPr>
          <p:spPr>
            <a:xfrm>
              <a:off x="8251290" y="4900915"/>
              <a:ext cx="3233353" cy="720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Access to </a:t>
              </a:r>
              <a:r>
                <a:rPr lang="en-U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ready-to-use products </a:t>
              </a: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 customized services</a:t>
              </a:r>
            </a:p>
          </p:txBody>
        </p:sp>
        <p:sp>
          <p:nvSpPr>
            <p:cNvPr id="38" name="Rechteck 28">
              <a:extLst>
                <a:ext uri="{FF2B5EF4-FFF2-40B4-BE49-F238E27FC236}">
                  <a16:creationId xmlns:a16="http://schemas.microsoft.com/office/drawing/2014/main" id="{BDEA5214-8E61-45E9-AAE4-B5B69B7FD9C4}"/>
                </a:ext>
              </a:extLst>
            </p:cNvPr>
            <p:cNvSpPr/>
            <p:nvPr/>
          </p:nvSpPr>
          <p:spPr>
            <a:xfrm>
              <a:off x="8251290" y="1022631"/>
              <a:ext cx="3233353" cy="13987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Access to </a:t>
              </a:r>
              <a:r>
                <a:rPr lang="en-U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tools</a:t>
              </a: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to derive </a:t>
              </a:r>
              <a:r>
                <a:rPr lang="en-US" sz="14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agricultural</a:t>
              </a: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and </a:t>
              </a: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aquacultural</a:t>
              </a: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products</a:t>
              </a:r>
            </a:p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hteck 29">
              <a:extLst>
                <a:ext uri="{FF2B5EF4-FFF2-40B4-BE49-F238E27FC236}">
                  <a16:creationId xmlns:a16="http://schemas.microsoft.com/office/drawing/2014/main" id="{E4405C6C-A62F-4D3B-8D28-F1965D750AA3}"/>
                </a:ext>
              </a:extLst>
            </p:cNvPr>
            <p:cNvSpPr/>
            <p:nvPr/>
          </p:nvSpPr>
          <p:spPr>
            <a:xfrm>
              <a:off x="8251290" y="2143539"/>
              <a:ext cx="2841772" cy="7205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Technical support </a:t>
              </a:r>
              <a:r>
                <a:rPr lang="en-US" sz="1400" dirty="0"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for platform use </a:t>
              </a:r>
            </a:p>
          </p:txBody>
        </p:sp>
        <p:sp>
          <p:nvSpPr>
            <p:cNvPr id="40" name="Rechteck 30">
              <a:extLst>
                <a:ext uri="{FF2B5EF4-FFF2-40B4-BE49-F238E27FC236}">
                  <a16:creationId xmlns:a16="http://schemas.microsoft.com/office/drawing/2014/main" id="{E2A8501F-F19D-4F05-A409-DE472E7E47C8}"/>
                </a:ext>
              </a:extLst>
            </p:cNvPr>
            <p:cNvSpPr/>
            <p:nvPr/>
          </p:nvSpPr>
          <p:spPr>
            <a:xfrm>
              <a:off x="305264" y="3646205"/>
              <a:ext cx="3109778" cy="18140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Ability to 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easily develop new services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, with the ability to share processors and outputs only with selected user </a:t>
              </a:r>
              <a:b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groups</a:t>
              </a:r>
            </a:p>
          </p:txBody>
        </p:sp>
        <p:sp>
          <p:nvSpPr>
            <p:cNvPr id="41" name="Rechteck 31">
              <a:extLst>
                <a:ext uri="{FF2B5EF4-FFF2-40B4-BE49-F238E27FC236}">
                  <a16:creationId xmlns:a16="http://schemas.microsoft.com/office/drawing/2014/main" id="{B596CA23-CF5E-4E1C-B9CD-94506F91E0E8}"/>
                </a:ext>
              </a:extLst>
            </p:cNvPr>
            <p:cNvSpPr/>
            <p:nvPr/>
          </p:nvSpPr>
          <p:spPr>
            <a:xfrm>
              <a:off x="8219237" y="2940598"/>
              <a:ext cx="3401175" cy="1610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Provision on request of 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high-accuracy, quality checked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vegetation parameters (LAI,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fAPAR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etc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), suitable for use in operational scenarios.</a:t>
              </a:r>
            </a:p>
          </p:txBody>
        </p:sp>
        <p:sp>
          <p:nvSpPr>
            <p:cNvPr id="42" name="Rechteck 32">
              <a:extLst>
                <a:ext uri="{FF2B5EF4-FFF2-40B4-BE49-F238E27FC236}">
                  <a16:creationId xmlns:a16="http://schemas.microsoft.com/office/drawing/2014/main" id="{B8F0E4C6-471F-4F72-B58F-AEF4ADDC6F13}"/>
                </a:ext>
              </a:extLst>
            </p:cNvPr>
            <p:cNvSpPr/>
            <p:nvPr/>
          </p:nvSpPr>
          <p:spPr>
            <a:xfrm>
              <a:off x="292262" y="2463582"/>
              <a:ext cx="3401915" cy="811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Interact with a range of users through a dedicated 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forum</a:t>
              </a:r>
            </a:p>
          </p:txBody>
        </p:sp>
        <p:sp>
          <p:nvSpPr>
            <p:cNvPr id="43" name="Rechteck 33">
              <a:extLst>
                <a:ext uri="{FF2B5EF4-FFF2-40B4-BE49-F238E27FC236}">
                  <a16:creationId xmlns:a16="http://schemas.microsoft.com/office/drawing/2014/main" id="{723DAF33-C893-4AEB-BF38-C5D12AFD3F16}"/>
                </a:ext>
              </a:extLst>
            </p:cNvPr>
            <p:cNvSpPr/>
            <p:nvPr/>
          </p:nvSpPr>
          <p:spPr>
            <a:xfrm>
              <a:off x="292262" y="1023930"/>
              <a:ext cx="2973453" cy="14798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ccess to key satellite products and ancillary data, backed up by a 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scalable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processing 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infrastructure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78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User 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 developers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Providers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Start-ups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Entities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Bodies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Agriculture and Aquaculture industry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 industry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2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Project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>
                <a:solidFill>
                  <a:schemeClr val="tx1"/>
                </a:solidFill>
              </a:rPr>
              <a:t>Prime contractor: Vista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chemeClr val="tx1"/>
                </a:solidFill>
              </a:rPr>
              <a:t>Platform developer: CGI, VITO (</a:t>
            </a:r>
            <a:r>
              <a:rPr lang="en-GB" dirty="0" err="1" smtClean="0">
                <a:solidFill>
                  <a:schemeClr val="tx1"/>
                </a:solidFill>
              </a:rPr>
              <a:t>Proba</a:t>
            </a:r>
            <a:r>
              <a:rPr lang="en-GB" dirty="0" smtClean="0">
                <a:solidFill>
                  <a:schemeClr val="tx1"/>
                </a:solidFill>
              </a:rPr>
              <a:t>-V MEP </a:t>
            </a:r>
            <a:r>
              <a:rPr lang="en-GB" dirty="0" err="1" smtClean="0">
                <a:solidFill>
                  <a:schemeClr val="tx1"/>
                </a:solidFill>
              </a:rPr>
              <a:t>intereaction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chemeClr val="tx1"/>
                </a:solidFill>
              </a:rPr>
              <a:t>Thematic service providers: Vista, VITO, Hatfield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78" y="3669619"/>
            <a:ext cx="583697" cy="58369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9787" y="3677468"/>
            <a:ext cx="766918" cy="49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458" y="3748067"/>
            <a:ext cx="1178447" cy="331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587" y="3630874"/>
            <a:ext cx="619124" cy="6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Schedule</a:t>
            </a:r>
            <a:endParaRPr lang="en-GB" dirty="0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8ABCDFAE-1344-49D4-B296-6FB0915D3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738"/>
          <a:stretch/>
        </p:blipFill>
        <p:spPr>
          <a:xfrm>
            <a:off x="143086" y="870844"/>
            <a:ext cx="8747125" cy="14797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086" y="2641434"/>
            <a:ext cx="8704093" cy="1643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Last (17) sprint will end in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6 more months of pre-ops until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Early adopter program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Independent evolution after end of project with ESA sponsoring usage via Network of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0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Portfolio 1/2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3086" y="895250"/>
            <a:ext cx="859398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Analytical tools: SNAP</a:t>
            </a:r>
            <a:r>
              <a:rPr lang="pt-BR" dirty="0"/>
              <a:t>, R Studio, Orfeo, </a:t>
            </a:r>
            <a:r>
              <a:rPr lang="pt-BR" dirty="0" smtClean="0"/>
              <a:t>QGIS, Jupyter notebooks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Access to tools for computing </a:t>
            </a:r>
            <a:r>
              <a:rPr lang="en-GB" dirty="0"/>
              <a:t>basic key indices</a:t>
            </a:r>
            <a:r>
              <a:rPr lang="en-GB" dirty="0"/>
              <a:t> (vegetation and water content indices from Sentinel-2 data, as well as chlorophyll, soil and red edge indices) on the </a:t>
            </a:r>
            <a:r>
              <a:rPr lang="en-GB" dirty="0" smtClean="0"/>
              <a:t>fly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Provision of high-accuracy, quality checked biophysical parameters (Leaf Area, </a:t>
            </a:r>
            <a:r>
              <a:rPr lang="en-GB" dirty="0" err="1"/>
              <a:t>fAPAR</a:t>
            </a:r>
            <a:r>
              <a:rPr lang="en-GB" dirty="0"/>
              <a:t>, </a:t>
            </a:r>
            <a:r>
              <a:rPr lang="en-GB" dirty="0" err="1"/>
              <a:t>fCOVER</a:t>
            </a:r>
            <a:r>
              <a:rPr lang="en-GB" dirty="0"/>
              <a:t>, NDVI</a:t>
            </a:r>
            <a:r>
              <a:rPr lang="en-GB" dirty="0" smtClean="0"/>
              <a:t>) generated for Pilot projects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Docker based user algorithm integration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1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Portfolio 2/2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5077737"/>
              </p:ext>
            </p:extLst>
          </p:nvPr>
        </p:nvGraphicFramePr>
        <p:xfrm>
          <a:off x="598426" y="770777"/>
          <a:ext cx="7037532" cy="3537180"/>
        </p:xfrm>
        <a:graphic>
          <a:graphicData uri="http://schemas.openxmlformats.org/drawingml/2006/table">
            <a:tbl>
              <a:tblPr/>
              <a:tblGrid>
                <a:gridCol w="2345844">
                  <a:extLst>
                    <a:ext uri="{9D8B030D-6E8A-4147-A177-3AD203B41FA5}">
                      <a16:colId xmlns:a16="http://schemas.microsoft.com/office/drawing/2014/main" val="889977789"/>
                    </a:ext>
                  </a:extLst>
                </a:gridCol>
                <a:gridCol w="2345844">
                  <a:extLst>
                    <a:ext uri="{9D8B030D-6E8A-4147-A177-3AD203B41FA5}">
                      <a16:colId xmlns:a16="http://schemas.microsoft.com/office/drawing/2014/main" val="1285167462"/>
                    </a:ext>
                  </a:extLst>
                </a:gridCol>
                <a:gridCol w="2345844">
                  <a:extLst>
                    <a:ext uri="{9D8B030D-6E8A-4147-A177-3AD203B41FA5}">
                      <a16:colId xmlns:a16="http://schemas.microsoft.com/office/drawing/2014/main" val="2926692942"/>
                    </a:ext>
                  </a:extLst>
                </a:gridCol>
              </a:tblGrid>
              <a:tr h="394438">
                <a:tc>
                  <a:txBody>
                    <a:bodyPr/>
                    <a:lstStyle/>
                    <a:p>
                      <a:pPr algn="ctr" rtl="0"/>
                      <a:r>
                        <a:rPr lang="en-GB" sz="800" b="1" dirty="0">
                          <a:effectLst/>
                        </a:rPr>
                        <a:t>Supplemental Dataset</a:t>
                      </a: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800" b="1" dirty="0">
                          <a:effectLst/>
                        </a:rPr>
                        <a:t>Spatial res.</a:t>
                      </a: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800" b="1" dirty="0">
                          <a:effectLst/>
                        </a:rPr>
                        <a:t>General information </a:t>
                      </a:r>
                      <a:endParaRPr lang="en-GB" sz="800" b="1" dirty="0" smtClean="0">
                        <a:effectLst/>
                      </a:endParaRPr>
                    </a:p>
                    <a:p>
                      <a:pPr algn="ctr" rtl="0"/>
                      <a:r>
                        <a:rPr lang="en-GB" sz="800" b="1" dirty="0" smtClean="0">
                          <a:effectLst/>
                        </a:rPr>
                        <a:t>and </a:t>
                      </a:r>
                      <a:r>
                        <a:rPr lang="en-GB" sz="800" b="1" dirty="0">
                          <a:effectLst/>
                        </a:rPr>
                        <a:t>metadata</a:t>
                      </a: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73056"/>
                  </a:ext>
                </a:extLst>
              </a:tr>
              <a:tr h="589530">
                <a:tc>
                  <a:txBody>
                    <a:bodyPr/>
                    <a:lstStyle/>
                    <a:p>
                      <a:pPr algn="ctr" rtl="0"/>
                      <a:r>
                        <a:rPr lang="es-ES" sz="800">
                          <a:effectLst/>
                        </a:rPr>
                        <a:t>ALOS Global Digital Surface Elevation Model (AW3D30)</a:t>
                      </a: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800" dirty="0">
                          <a:effectLst/>
                        </a:rPr>
                        <a:t>30 m</a:t>
                      </a: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800" u="none" strike="noStrike">
                          <a:solidFill>
                            <a:srgbClr val="7996B7"/>
                          </a:solidFill>
                          <a:effectLst/>
                          <a:hlinkClick r:id="rId2"/>
                        </a:rPr>
                        <a:t>http://www.eorc.jaxa.jp/ALOS/en/aw3d30/index.htm</a:t>
                      </a:r>
                      <a:endParaRPr lang="en-GB" sz="800">
                        <a:effectLst/>
                      </a:endParaRP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637476"/>
                  </a:ext>
                </a:extLst>
              </a:tr>
              <a:tr h="687076">
                <a:tc>
                  <a:txBody>
                    <a:bodyPr/>
                    <a:lstStyle/>
                    <a:p>
                      <a:pPr algn="ctr" rtl="0"/>
                      <a:r>
                        <a:rPr lang="en-GB" sz="800">
                          <a:effectLst/>
                        </a:rPr>
                        <a:t>Copernicus Pan-European High Resolution Layers 2015</a:t>
                      </a: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800">
                          <a:effectLst/>
                        </a:rPr>
                        <a:t>20 m</a:t>
                      </a: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800" u="none" strike="noStrike">
                          <a:solidFill>
                            <a:srgbClr val="7996B7"/>
                          </a:solidFill>
                          <a:effectLst/>
                          <a:hlinkClick r:id="rId3"/>
                        </a:rPr>
                        <a:t>https://land.copernicus.eu/pan-european/high-resolution-layers</a:t>
                      </a:r>
                      <a:endParaRPr lang="en-GB" sz="800">
                        <a:effectLst/>
                      </a:endParaRP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075426"/>
                  </a:ext>
                </a:extLst>
              </a:tr>
              <a:tr h="589530">
                <a:tc>
                  <a:txBody>
                    <a:bodyPr/>
                    <a:lstStyle/>
                    <a:p>
                      <a:pPr algn="ctr" rtl="0"/>
                      <a:r>
                        <a:rPr lang="en-GB" sz="800" dirty="0">
                          <a:effectLst/>
                        </a:rPr>
                        <a:t>GFSAD 30m Global Cropland Extent 2015</a:t>
                      </a:r>
                    </a:p>
                    <a:p>
                      <a:pPr algn="ctr" rtl="0"/>
                      <a:r>
                        <a:rPr lang="en-GB" sz="800" dirty="0">
                          <a:effectLst/>
                        </a:rPr>
                        <a:t> </a:t>
                      </a: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800">
                          <a:effectLst/>
                        </a:rPr>
                        <a:t>30 m</a:t>
                      </a: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800" u="none" strike="noStrike" dirty="0">
                          <a:solidFill>
                            <a:srgbClr val="7996B7"/>
                          </a:solidFill>
                          <a:effectLst/>
                          <a:hlinkClick r:id="rId4"/>
                        </a:rPr>
                        <a:t>https://croplands.org/</a:t>
                      </a:r>
                      <a:endParaRPr lang="en-GB" sz="800" dirty="0">
                        <a:effectLst/>
                      </a:endParaRP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738096"/>
                  </a:ext>
                </a:extLst>
              </a:tr>
              <a:tr h="687076">
                <a:tc>
                  <a:txBody>
                    <a:bodyPr/>
                    <a:lstStyle/>
                    <a:p>
                      <a:pPr algn="ctr" rtl="0"/>
                      <a:r>
                        <a:rPr lang="en-GB" sz="800">
                          <a:effectLst/>
                        </a:rPr>
                        <a:t>ESA Climate Change Initiative Global Landcover 2015</a:t>
                      </a: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800">
                          <a:effectLst/>
                        </a:rPr>
                        <a:t>300 m</a:t>
                      </a: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800" u="none" strike="noStrike">
                          <a:solidFill>
                            <a:srgbClr val="7996B7"/>
                          </a:solidFill>
                          <a:effectLst/>
                          <a:hlinkClick r:id="rId5"/>
                        </a:rPr>
                        <a:t>https://www.esa-landcover-cci.org</a:t>
                      </a:r>
                      <a:endParaRPr lang="en-GB" sz="800">
                        <a:effectLst/>
                      </a:endParaRP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094783"/>
                  </a:ext>
                </a:extLst>
              </a:tr>
              <a:tr h="589530">
                <a:tc>
                  <a:txBody>
                    <a:bodyPr/>
                    <a:lstStyle/>
                    <a:p>
                      <a:pPr algn="ctr" rtl="0"/>
                      <a:r>
                        <a:rPr lang="en-GB" sz="800">
                          <a:effectLst/>
                        </a:rPr>
                        <a:t>GADM Global Administrative Areas  2018</a:t>
                      </a: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800">
                          <a:effectLst/>
                        </a:rPr>
                        <a:t>(vector)</a:t>
                      </a: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800" u="none" strike="noStrike" dirty="0">
                          <a:solidFill>
                            <a:srgbClr val="7996B7"/>
                          </a:solidFill>
                          <a:effectLst/>
                          <a:hlinkClick r:id="rId6"/>
                        </a:rPr>
                        <a:t>https://gadm.org/data.html</a:t>
                      </a:r>
                      <a:endParaRPr lang="en-GB" sz="800" dirty="0">
                        <a:effectLst/>
                      </a:endParaRPr>
                    </a:p>
                  </a:txBody>
                  <a:tcPr marL="2659" marR="2659" marT="2659" marB="2659" anchor="ctr">
                    <a:lnL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843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8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7D893-96E2-45D2-8088-C8006903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14" y="121334"/>
            <a:ext cx="5381135" cy="430887"/>
          </a:xfrm>
        </p:spPr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pic>
        <p:nvPicPr>
          <p:cNvPr id="6" name="Picture 2" descr="D:\!Projektdaten\FS-TEP\User Engagement\Workshops\UserWorkshop_27Jun17\Homepage.png">
            <a:extLst>
              <a:ext uri="{FF2B5EF4-FFF2-40B4-BE49-F238E27FC236}">
                <a16:creationId xmlns:a16="http://schemas.microsoft.com/office/drawing/2014/main" id="{CE2EF32B-845F-41B4-84BE-EBAB8385E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-1" b="31889"/>
          <a:stretch/>
        </p:blipFill>
        <p:spPr bwMode="auto">
          <a:xfrm>
            <a:off x="1804132" y="671648"/>
            <a:ext cx="5168225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102244" y="37916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>
                <a:latin typeface="Calibri" pitchFamily="34" charset="0"/>
              </a:rPr>
              <a:t>Visit</a:t>
            </a:r>
            <a:r>
              <a:rPr lang="de-DE" dirty="0" smtClean="0">
                <a:latin typeface="Calibri" pitchFamily="34" charset="0"/>
              </a:rPr>
              <a:t>: </a:t>
            </a:r>
            <a:r>
              <a:rPr lang="de-DE" dirty="0">
                <a:solidFill>
                  <a:srgbClr val="F0823C"/>
                </a:solidFill>
                <a:latin typeface="Calibri" pitchFamily="34" charset="0"/>
              </a:rPr>
              <a:t>https://foodsecurity-tep.net/</a:t>
            </a:r>
            <a:br>
              <a:rPr lang="de-DE" dirty="0">
                <a:solidFill>
                  <a:srgbClr val="F0823C"/>
                </a:solidFill>
                <a:latin typeface="Calibri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 16-9_Slovenia.potx" id="{B4B7490A-53FE-4E20-AAB8-88372E67B561}" vid="{BCEB71B1-FD63-4BD6-B008-F7DFC94BF6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f2760952-b3bb-408f-ace6-eb1e07642b8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 16-9</Template>
  <TotalTime>0</TotalTime>
  <Words>285</Words>
  <Application>Microsoft Office PowerPoint</Application>
  <PresentationFormat>On-screen Show (16:9)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Esa presentation</vt:lpstr>
      <vt:lpstr>PowerPoint Presentation</vt:lpstr>
      <vt:lpstr>Supporting Sustainable Food Production from Space</vt:lpstr>
      <vt:lpstr>Target User Community</vt:lpstr>
      <vt:lpstr>The Project Team</vt:lpstr>
      <vt:lpstr>Project Schedule</vt:lpstr>
      <vt:lpstr>Portfolio 1/2</vt:lpstr>
      <vt:lpstr>Portfolio 2/2</vt:lpstr>
      <vt:lpstr>DEMO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Security TEP - WGISS-47</dc:title>
  <dc:subject>Food Security TEP - WGISS-47</dc:subject>
  <dc:creator>Antonio Romeo</dc:creator>
  <cp:keywords/>
  <dc:description/>
  <cp:lastModifiedBy>Antonio Romeo</cp:lastModifiedBy>
  <cp:revision>9</cp:revision>
  <cp:lastPrinted>2008-08-26T16:26:23Z</cp:lastPrinted>
  <dcterms:created xsi:type="dcterms:W3CDTF">2019-04-29T08:55:29Z</dcterms:created>
  <dcterms:modified xsi:type="dcterms:W3CDTF">2019-04-29T14:18:52Z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Antonio Romeo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>EMSS-EOPS-HO-19-046</vt:lpwstr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>EOP-SDD</vt:lpwstr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Largo Galileo Galilei 1 - 00044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2019-04-28T22:00:00Z</vt:filetime>
  </property>
  <property fmtid="{D5CDD505-2E9C-101B-9397-08002B2CF9AE}" pid="30" name="Organisational_x0020_entity">
    <vt:lpwstr>EOP-SDD</vt:lpwstr>
  </property>
</Properties>
</file>