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6" r:id="rId6"/>
    <p:sldId id="261" r:id="rId7"/>
    <p:sldId id="257" r:id="rId8"/>
    <p:sldId id="268" r:id="rId9"/>
    <p:sldId id="267" r:id="rId10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2" autoAdjust="0"/>
    <p:restoredTop sz="83176"/>
  </p:normalViewPr>
  <p:slideViewPr>
    <p:cSldViewPr snapToGrid="0">
      <p:cViewPr varScale="1">
        <p:scale>
          <a:sx n="142" d="100"/>
          <a:sy n="142" d="100"/>
        </p:scale>
        <p:origin x="132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45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4/29/19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bringing together: </a:t>
            </a:r>
          </a:p>
          <a:p>
            <a:pPr>
              <a:defRPr/>
            </a:pPr>
            <a:endParaRPr lang="en-US" sz="1200" dirty="0">
              <a:solidFill>
                <a:schemeClr val="bg2"/>
              </a:solidFill>
              <a:latin typeface="Verdana"/>
              <a:cs typeface="Verdana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 data centre (EO and non-EO data)</a:t>
            </a:r>
          </a:p>
          <a:p>
            <a:pPr>
              <a:buFont typeface="Arial" charset="0"/>
              <a:buChar char="•"/>
              <a:defRPr/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 computing resources and hosted processing</a:t>
            </a:r>
          </a:p>
          <a:p>
            <a:pPr>
              <a:buFont typeface="Arial" charset="0"/>
              <a:buChar char="•"/>
              <a:defRPr/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 collaborative tools (processing tools, data mining tools, user tools etc.)</a:t>
            </a:r>
          </a:p>
          <a:p>
            <a:pPr>
              <a:buFont typeface="Arial" charset="0"/>
              <a:buChar char="•"/>
              <a:defRPr/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 development tools and test bench functions</a:t>
            </a:r>
          </a:p>
          <a:p>
            <a:pPr>
              <a:buFont typeface="Arial" charset="0"/>
              <a:buChar char="•"/>
              <a:defRPr/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 communication tools (social network) and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9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– Danube</a:t>
            </a:r>
            <a:r>
              <a:rPr lang="en-US" baseline="0" dirty="0"/>
              <a:t> Delta (Romania)</a:t>
            </a:r>
          </a:p>
          <a:p>
            <a:r>
              <a:rPr lang="en-US" baseline="0" dirty="0"/>
              <a:t>Middle – Mount Etna (Sicily, Italy)</a:t>
            </a:r>
          </a:p>
          <a:p>
            <a:r>
              <a:rPr lang="en-US" baseline="0" dirty="0"/>
              <a:t>Right – South-East Greenland (glaciers)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6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2019-04-30 09:40 Geohazards Exploitation Platform (GEP)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microsoft.com/office/2007/relationships/hdphoto" Target="../media/hdphoto2.wdp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jpe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microsoft.com/office/2007/relationships/hdphoto" Target="../media/hdphoto1.wdp"/><Relationship Id="rId10" Type="http://schemas.openxmlformats.org/officeDocument/2006/relationships/image" Target="../media/image39.jpeg"/><Relationship Id="rId19" Type="http://schemas.openxmlformats.org/officeDocument/2006/relationships/image" Target="../media/image46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eohazards-tep@esa.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285794"/>
            <a:ext cx="7972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The Geohazards Exploitation Platform (GEP)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599" y="2793600"/>
            <a:ext cx="8492838" cy="61555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WGISS-47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chemeClr val="bg1"/>
                </a:solidFill>
              </a:rPr>
              <a:t>The 47th Meeting of the </a:t>
            </a:r>
            <a:r>
              <a:rPr lang="it-IT" sz="1600" dirty="0" err="1">
                <a:solidFill>
                  <a:schemeClr val="bg1"/>
                </a:solidFill>
              </a:rPr>
              <a:t>Working</a:t>
            </a:r>
            <a:r>
              <a:rPr lang="it-IT" sz="1600" dirty="0">
                <a:solidFill>
                  <a:schemeClr val="bg1"/>
                </a:solidFill>
              </a:rPr>
              <a:t> Group on Information Systems &amp; Services</a:t>
            </a:r>
            <a:r>
              <a:rPr lang="en-GB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599" y="3548679"/>
            <a:ext cx="1409360" cy="33855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2019-04-30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1C05F05E-5D95-6846-8642-E51936831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153" y="3563621"/>
            <a:ext cx="253787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i="1" dirty="0">
                <a:solidFill>
                  <a:schemeClr val="bg1"/>
                </a:solidFill>
              </a:rPr>
              <a:t>Francesco Barchetta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F243-EF39-D443-8434-DC84B5CE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149150"/>
            <a:ext cx="4078040" cy="430887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Exploitation Platforms</a:t>
            </a:r>
          </a:p>
        </p:txBody>
      </p:sp>
      <p:sp>
        <p:nvSpPr>
          <p:cNvPr id="41" name="Rectangle 2050">
            <a:extLst>
              <a:ext uri="{FF2B5EF4-FFF2-40B4-BE49-F238E27FC236}">
                <a16:creationId xmlns:a16="http://schemas.microsoft.com/office/drawing/2014/main" id="{555DA8C5-2BE5-3541-B7AA-8E491D89D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535" y="1029934"/>
            <a:ext cx="1116515" cy="4616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EO software</a:t>
            </a:r>
          </a:p>
        </p:txBody>
      </p:sp>
      <p:sp>
        <p:nvSpPr>
          <p:cNvPr id="42" name="Rectangle 2050">
            <a:extLst>
              <a:ext uri="{FF2B5EF4-FFF2-40B4-BE49-F238E27FC236}">
                <a16:creationId xmlns:a16="http://schemas.microsoft.com/office/drawing/2014/main" id="{538F7D0C-F6F2-2B44-A3C7-6AD381587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717" y="1029936"/>
            <a:ext cx="1116515" cy="46166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ICT resources</a:t>
            </a:r>
          </a:p>
        </p:txBody>
      </p:sp>
      <p:sp>
        <p:nvSpPr>
          <p:cNvPr id="43" name="Rectangle 2050">
            <a:extLst>
              <a:ext uri="{FF2B5EF4-FFF2-40B4-BE49-F238E27FC236}">
                <a16:creationId xmlns:a16="http://schemas.microsoft.com/office/drawing/2014/main" id="{831A8C5E-AAD3-804E-ABA3-09E83CA41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99" y="1029934"/>
            <a:ext cx="1361063" cy="4616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EO data </a:t>
            </a:r>
          </a:p>
          <a:p>
            <a:pPr algn="ctr"/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In-situ data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1FCA75-183F-FF44-8E22-BD074ED11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18" y="2855804"/>
            <a:ext cx="5429582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Exploitation platform (or community platform) </a:t>
            </a:r>
          </a:p>
          <a:p>
            <a:pPr algn="ctr">
              <a:defRPr/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= </a:t>
            </a:r>
          </a:p>
          <a:p>
            <a:pPr algn="ctr">
              <a:defRPr/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Virtual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Verdana"/>
                <a:cs typeface="Verdana"/>
              </a:rPr>
              <a:t>open and collaborative </a:t>
            </a: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environment </a:t>
            </a:r>
          </a:p>
          <a:p>
            <a:pPr algn="ctr">
              <a:defRPr/>
            </a:pPr>
            <a:endParaRPr lang="en-US" sz="1200" dirty="0">
              <a:solidFill>
                <a:schemeClr val="bg2"/>
              </a:solidFill>
              <a:latin typeface="Verdana"/>
              <a:cs typeface="Verdana"/>
            </a:endParaRPr>
          </a:p>
          <a:p>
            <a:pPr>
              <a:defRPr/>
            </a:pPr>
            <a:endParaRPr lang="en-GB" sz="12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9C68FE-77D4-BA40-8637-86DEDB4CF323}"/>
              </a:ext>
            </a:extLst>
          </p:cNvPr>
          <p:cNvSpPr txBox="1"/>
          <p:nvPr/>
        </p:nvSpPr>
        <p:spPr>
          <a:xfrm>
            <a:off x="1482749" y="1118352"/>
            <a:ext cx="2199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EXPLOITATION PLATFORM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F6E1FD-01FA-2E41-81E8-F4E691D517A8}"/>
              </a:ext>
            </a:extLst>
          </p:cNvPr>
          <p:cNvSpPr/>
          <p:nvPr/>
        </p:nvSpPr>
        <p:spPr>
          <a:xfrm>
            <a:off x="983552" y="909220"/>
            <a:ext cx="6858000" cy="670799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15FDC5-D006-3147-B760-AC29FAE86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64" y="2180686"/>
            <a:ext cx="2667932" cy="2256540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5815F-58E2-4245-A493-4A7432A783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4" y="2744972"/>
            <a:ext cx="1692428" cy="11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Thematic Exploitation Platforms </a:t>
            </a:r>
          </a:p>
        </p:txBody>
      </p:sp>
      <p:pic>
        <p:nvPicPr>
          <p:cNvPr id="35" name="Picture 2" descr="Risultati immagini per earth 16:9">
            <a:extLst>
              <a:ext uri="{FF2B5EF4-FFF2-40B4-BE49-F238E27FC236}">
                <a16:creationId xmlns:a16="http://schemas.microsoft.com/office/drawing/2014/main" id="{0F32DE63-9CC6-D049-AA8D-B4E9B7719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b="11019"/>
          <a:stretch/>
        </p:blipFill>
        <p:spPr bwMode="auto">
          <a:xfrm>
            <a:off x="0" y="789651"/>
            <a:ext cx="9143999" cy="39842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alvatore Pinto\Desktop\Dati\Documenti\Presentations\20170316 WorldCover 2017\ctep_screen.jpg">
            <a:extLst>
              <a:ext uri="{FF2B5EF4-FFF2-40B4-BE49-F238E27FC236}">
                <a16:creationId xmlns:a16="http://schemas.microsoft.com/office/drawing/2014/main" id="{2F2B3D06-6DDF-354C-B8F8-6317603E3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44" b="6943"/>
          <a:stretch/>
        </p:blipFill>
        <p:spPr bwMode="auto">
          <a:xfrm>
            <a:off x="391458" y="797699"/>
            <a:ext cx="3446892" cy="1280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FAD671-9AC6-5A44-A0D2-A701726B1D74}"/>
              </a:ext>
            </a:extLst>
          </p:cNvPr>
          <p:cNvGrpSpPr/>
          <p:nvPr/>
        </p:nvGrpSpPr>
        <p:grpSpPr>
          <a:xfrm>
            <a:off x="430056" y="806638"/>
            <a:ext cx="3276705" cy="1140625"/>
            <a:chOff x="430056" y="806638"/>
            <a:chExt cx="3276705" cy="1140625"/>
          </a:xfrm>
        </p:grpSpPr>
        <p:pic>
          <p:nvPicPr>
            <p:cNvPr id="5" name="Picture 4" descr="branding_tep_logos.jpg">
              <a:extLst>
                <a:ext uri="{FF2B5EF4-FFF2-40B4-BE49-F238E27FC236}">
                  <a16:creationId xmlns:a16="http://schemas.microsoft.com/office/drawing/2014/main" id="{CEE868F7-D85F-0A4A-9E3F-97E0F7058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32" t="21278" r="84062" b="26355"/>
            <a:stretch/>
          </p:blipFill>
          <p:spPr>
            <a:xfrm>
              <a:off x="3185977" y="1462812"/>
              <a:ext cx="520784" cy="4844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768D5E-105C-D348-AAFC-E1E9CCF6BBEC}"/>
                </a:ext>
              </a:extLst>
            </p:cNvPr>
            <p:cNvSpPr/>
            <p:nvPr/>
          </p:nvSpPr>
          <p:spPr>
            <a:xfrm>
              <a:off x="430056" y="806638"/>
              <a:ext cx="32767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A unique environment to cover different aspects of coastal environment.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7107A7-7B72-CA47-9068-A0DA9A7634F7}"/>
              </a:ext>
            </a:extLst>
          </p:cNvPr>
          <p:cNvGrpSpPr/>
          <p:nvPr/>
        </p:nvGrpSpPr>
        <p:grpSpPr>
          <a:xfrm>
            <a:off x="223513" y="2150502"/>
            <a:ext cx="3268590" cy="1208217"/>
            <a:chOff x="74657" y="2128118"/>
            <a:chExt cx="3268590" cy="12082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AAF24A-61F1-D442-AED5-96964A934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09" b="11610"/>
            <a:stretch/>
          </p:blipFill>
          <p:spPr>
            <a:xfrm>
              <a:off x="74657" y="2128118"/>
              <a:ext cx="2988000" cy="12082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717DD7-9F45-1548-9F29-C76D1AAA1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6869" y="3102721"/>
              <a:ext cx="1495605" cy="1814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23543A-8FBB-1240-9703-073455B87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60" t="17841" r="71518" b="20293"/>
            <a:stretch/>
          </p:blipFill>
          <p:spPr>
            <a:xfrm>
              <a:off x="2519721" y="2791110"/>
              <a:ext cx="464108" cy="4921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50C145-FA21-D14C-98D2-3A277E1FDD63}"/>
                </a:ext>
              </a:extLst>
            </p:cNvPr>
            <p:cNvSpPr/>
            <p:nvPr/>
          </p:nvSpPr>
          <p:spPr>
            <a:xfrm>
              <a:off x="100093" y="2198004"/>
              <a:ext cx="32431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Supporting sustainable food production from space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86C828-6BE6-7544-89DB-AEC79308FDEC}"/>
              </a:ext>
            </a:extLst>
          </p:cNvPr>
          <p:cNvGrpSpPr/>
          <p:nvPr/>
        </p:nvGrpSpPr>
        <p:grpSpPr>
          <a:xfrm>
            <a:off x="6140801" y="2127725"/>
            <a:ext cx="2925072" cy="1243260"/>
            <a:chOff x="6140801" y="2127725"/>
            <a:chExt cx="2925072" cy="1243260"/>
          </a:xfrm>
        </p:grpSpPr>
        <p:pic>
          <p:nvPicPr>
            <p:cNvPr id="14" name="Picture 3" descr="C:\Users\Salvatore Pinto\Desktop\Dati\Documenti\Presentations\20170316 WorldCover 2017\ftep_screen.jpg">
              <a:extLst>
                <a:ext uri="{FF2B5EF4-FFF2-40B4-BE49-F238E27FC236}">
                  <a16:creationId xmlns:a16="http://schemas.microsoft.com/office/drawing/2014/main" id="{FCA14C98-CA19-1B4B-AFBF-86AD9ADAF0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99" t="9449" r="6812" b="17518"/>
            <a:stretch/>
          </p:blipFill>
          <p:spPr bwMode="auto">
            <a:xfrm>
              <a:off x="6140801" y="2127725"/>
              <a:ext cx="2880000" cy="12432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835539-2BF5-8F4D-B4CA-340008ED30B4}"/>
                </a:ext>
              </a:extLst>
            </p:cNvPr>
            <p:cNvSpPr/>
            <p:nvPr/>
          </p:nvSpPr>
          <p:spPr>
            <a:xfrm>
              <a:off x="6173072" y="2158680"/>
              <a:ext cx="28928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F</a:t>
              </a:r>
              <a:r>
                <a:rPr lang="en-GB" sz="1200" b="1" i="0" dirty="0">
                  <a:solidFill>
                    <a:schemeClr val="bg1"/>
                  </a:solidFill>
                  <a:effectLst/>
                </a:rPr>
                <a:t>orestry remote sensing services for the academic and commercial sectors.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 descr="branding_tep_logos.jpg">
              <a:extLst>
                <a:ext uri="{FF2B5EF4-FFF2-40B4-BE49-F238E27FC236}">
                  <a16:creationId xmlns:a16="http://schemas.microsoft.com/office/drawing/2014/main" id="{F3B404DC-0845-B541-B8FF-400A27E8F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790" t="22588" r="31795" b="25699"/>
            <a:stretch/>
          </p:blipFill>
          <p:spPr>
            <a:xfrm>
              <a:off x="8486047" y="2853284"/>
              <a:ext cx="448912" cy="4182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00780D-719A-404E-A7ED-A805944C7BF2}"/>
              </a:ext>
            </a:extLst>
          </p:cNvPr>
          <p:cNvGrpSpPr/>
          <p:nvPr/>
        </p:nvGrpSpPr>
        <p:grpSpPr>
          <a:xfrm>
            <a:off x="380825" y="3402303"/>
            <a:ext cx="3446892" cy="1270827"/>
            <a:chOff x="380825" y="3402303"/>
            <a:chExt cx="3446892" cy="1270827"/>
          </a:xfrm>
        </p:grpSpPr>
        <p:pic>
          <p:nvPicPr>
            <p:cNvPr id="18" name="Picture 17" descr="C:\Users\Salvatore Pinto\Desktop\Dati\Documenti\Presentations\20170316 WorldCover 2017\utep_screen.jpg">
              <a:extLst>
                <a:ext uri="{FF2B5EF4-FFF2-40B4-BE49-F238E27FC236}">
                  <a16:creationId xmlns:a16="http://schemas.microsoft.com/office/drawing/2014/main" id="{F6759545-1D60-0447-9BA0-E60F02D2E3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6654"/>
            <a:stretch/>
          </p:blipFill>
          <p:spPr bwMode="auto">
            <a:xfrm>
              <a:off x="380825" y="3413976"/>
              <a:ext cx="3446892" cy="12591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31DB65-A5B1-DF4D-9DF4-94A5A29CD85A}"/>
                </a:ext>
              </a:extLst>
            </p:cNvPr>
            <p:cNvSpPr/>
            <p:nvPr/>
          </p:nvSpPr>
          <p:spPr>
            <a:xfrm>
              <a:off x="451217" y="3402303"/>
              <a:ext cx="32131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Ready-to-use data, innovative and actionable information generation supporting the realization of sustainable cities and communities.</a:t>
              </a:r>
              <a:endParaRPr lang="en-US" sz="12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1719401-D375-E94F-9796-146E13C3D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8183" y="4115555"/>
              <a:ext cx="476490" cy="4764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78EFF4-84CD-2644-9A71-083C04B8B9C2}"/>
              </a:ext>
            </a:extLst>
          </p:cNvPr>
          <p:cNvGrpSpPr/>
          <p:nvPr/>
        </p:nvGrpSpPr>
        <p:grpSpPr>
          <a:xfrm>
            <a:off x="5195423" y="781002"/>
            <a:ext cx="3535808" cy="1316246"/>
            <a:chOff x="5195423" y="781002"/>
            <a:chExt cx="3535808" cy="1316246"/>
          </a:xfrm>
        </p:grpSpPr>
        <p:pic>
          <p:nvPicPr>
            <p:cNvPr id="22" name="Picture 4" descr="C:\Users\Salvatore Pinto\Desktop\Dati\Documenti\Presentations\20170316 WorldCover 2017\geohazards_screen.jpg">
              <a:extLst>
                <a:ext uri="{FF2B5EF4-FFF2-40B4-BE49-F238E27FC236}">
                  <a16:creationId xmlns:a16="http://schemas.microsoft.com/office/drawing/2014/main" id="{27B348AB-6AD8-014C-BCBF-8FD1F7FE29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61" t="3643" r="997" b="7938"/>
            <a:stretch/>
          </p:blipFill>
          <p:spPr bwMode="auto">
            <a:xfrm>
              <a:off x="5195423" y="781002"/>
              <a:ext cx="3535808" cy="13162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8DAB1A-E861-7E4E-93D9-A3CC0020D0DA}"/>
                </a:ext>
              </a:extLst>
            </p:cNvPr>
            <p:cNvSpPr/>
            <p:nvPr/>
          </p:nvSpPr>
          <p:spPr>
            <a:xfrm>
              <a:off x="5244318" y="801336"/>
              <a:ext cx="34380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A unique set of tools to address the challenges of monitoring tectonic areas, earthquakes, volcanic eruptions and landslides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9F44712-C9B3-3249-828C-1BC8844A2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9569" y="1500247"/>
              <a:ext cx="635945" cy="53501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71366C-AE63-774D-994C-E1057AB5D519}"/>
              </a:ext>
            </a:extLst>
          </p:cNvPr>
          <p:cNvGrpSpPr/>
          <p:nvPr/>
        </p:nvGrpSpPr>
        <p:grpSpPr>
          <a:xfrm>
            <a:off x="5208832" y="3413976"/>
            <a:ext cx="3579955" cy="1246999"/>
            <a:chOff x="5208832" y="3413976"/>
            <a:chExt cx="3579955" cy="1246999"/>
          </a:xfrm>
        </p:grpSpPr>
        <p:pic>
          <p:nvPicPr>
            <p:cNvPr id="26" name="Picture 5" descr="C:\Users\Salvatore Pinto\Desktop\Dati\Documenti\Presentations\20170316 WorldCover 2017\hydro_screen.jpg">
              <a:extLst>
                <a:ext uri="{FF2B5EF4-FFF2-40B4-BE49-F238E27FC236}">
                  <a16:creationId xmlns:a16="http://schemas.microsoft.com/office/drawing/2014/main" id="{DF42D41D-923E-1F4F-9F7C-CB38C1CA19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7857" b="6964"/>
            <a:stretch/>
          </p:blipFill>
          <p:spPr bwMode="auto">
            <a:xfrm>
              <a:off x="5208832" y="3413976"/>
              <a:ext cx="3532408" cy="12469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8DE37F-42F5-D14A-B102-6340C190F86C}"/>
                </a:ext>
              </a:extLst>
            </p:cNvPr>
            <p:cNvSpPr/>
            <p:nvPr/>
          </p:nvSpPr>
          <p:spPr>
            <a:xfrm>
              <a:off x="5301875" y="3413976"/>
              <a:ext cx="34869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A powerful community platform to generate and share your own water information from earth observation solutions.</a:t>
              </a:r>
            </a:p>
          </p:txBody>
        </p:sp>
        <p:pic>
          <p:nvPicPr>
            <p:cNvPr id="28" name="Picture 27" descr="branding_tep_logos.jpg">
              <a:extLst>
                <a:ext uri="{FF2B5EF4-FFF2-40B4-BE49-F238E27FC236}">
                  <a16:creationId xmlns:a16="http://schemas.microsoft.com/office/drawing/2014/main" id="{AE37DA78-0EDF-D648-88F5-F19FA1D58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574" t="24120" r="32012" b="20251"/>
            <a:stretch/>
          </p:blipFill>
          <p:spPr>
            <a:xfrm>
              <a:off x="8210762" y="4098588"/>
              <a:ext cx="471573" cy="4925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6D2031-F110-CB41-A498-2F51E627FD52}"/>
              </a:ext>
            </a:extLst>
          </p:cNvPr>
          <p:cNvGrpSpPr/>
          <p:nvPr/>
        </p:nvGrpSpPr>
        <p:grpSpPr>
          <a:xfrm>
            <a:off x="3107729" y="2142669"/>
            <a:ext cx="3247236" cy="1229212"/>
            <a:chOff x="3107729" y="2132036"/>
            <a:chExt cx="3247236" cy="1229212"/>
          </a:xfrm>
        </p:grpSpPr>
        <p:pic>
          <p:nvPicPr>
            <p:cNvPr id="30" name="Picture 6" descr="C:\Users\Salvatore Pinto\Desktop\Dati\Documenti\Presentations\20170316 WorldCover 2017\ptep_screen.jpg">
              <a:extLst>
                <a:ext uri="{FF2B5EF4-FFF2-40B4-BE49-F238E27FC236}">
                  <a16:creationId xmlns:a16="http://schemas.microsoft.com/office/drawing/2014/main" id="{56A992BA-6BAC-A84D-9EDD-5AAD36B4F3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220" t="11730" r="17183" b="16057"/>
            <a:stretch/>
          </p:blipFill>
          <p:spPr bwMode="auto">
            <a:xfrm>
              <a:off x="3137468" y="2139869"/>
              <a:ext cx="2988000" cy="12213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9958FD-97FF-F34B-A63E-BB18E4D32760}"/>
                </a:ext>
              </a:extLst>
            </p:cNvPr>
            <p:cNvSpPr/>
            <p:nvPr/>
          </p:nvSpPr>
          <p:spPr>
            <a:xfrm>
              <a:off x="3107729" y="2132036"/>
              <a:ext cx="32472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The easier options for processing large volumes of EO data for the polar regions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31" descr="branding_tep_logos.jpg">
              <a:extLst>
                <a:ext uri="{FF2B5EF4-FFF2-40B4-BE49-F238E27FC236}">
                  <a16:creationId xmlns:a16="http://schemas.microsoft.com/office/drawing/2014/main" id="{3A62F1FF-880B-A840-800A-4912ACBCC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37" t="24775" r="84246" b="19989"/>
            <a:stretch/>
          </p:blipFill>
          <p:spPr>
            <a:xfrm>
              <a:off x="5506143" y="2827090"/>
              <a:ext cx="469159" cy="4444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3" name="Picture 9">
            <a:extLst>
              <a:ext uri="{FF2B5EF4-FFF2-40B4-BE49-F238E27FC236}">
                <a16:creationId xmlns:a16="http://schemas.microsoft.com/office/drawing/2014/main" id="{C5A0A519-684A-A740-9244-4F1E4C99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781" y="1075853"/>
            <a:ext cx="1181073" cy="585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9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Helvetica Neue"/>
              </a:rPr>
              <a:t>The Geohazards Exploitation Platform (GEP)</a:t>
            </a:r>
            <a:endParaRPr lang="en-US" dirty="0"/>
          </a:p>
        </p:txBody>
      </p:sp>
      <p:sp>
        <p:nvSpPr>
          <p:cNvPr id="5" name="Shape 182">
            <a:extLst>
              <a:ext uri="{FF2B5EF4-FFF2-40B4-BE49-F238E27FC236}">
                <a16:creationId xmlns:a16="http://schemas.microsoft.com/office/drawing/2014/main" id="{1C714F03-07CF-F246-B746-3B5B6F9F9801}"/>
              </a:ext>
            </a:extLst>
          </p:cNvPr>
          <p:cNvSpPr txBox="1">
            <a:spLocks/>
          </p:cNvSpPr>
          <p:nvPr/>
        </p:nvSpPr>
        <p:spPr bwMode="auto">
          <a:xfrm>
            <a:off x="332307" y="835489"/>
            <a:ext cx="8271307" cy="150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Consortium: </a:t>
            </a:r>
            <a:r>
              <a:rPr lang="en-US" sz="1200" b="1" kern="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Terradue</a:t>
            </a:r>
            <a:r>
              <a:rPr lang="en-US" sz="1200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(IT), </a:t>
            </a:r>
            <a:r>
              <a:rPr lang="en-US" sz="1200" b="1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CNR IREA</a:t>
            </a:r>
            <a:r>
              <a:rPr lang="en-US" sz="1200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(IT), </a:t>
            </a:r>
            <a:r>
              <a:rPr lang="en-US" sz="1200" b="1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INGV</a:t>
            </a:r>
            <a:r>
              <a:rPr lang="en-US" sz="1200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(IT), </a:t>
            </a:r>
            <a:r>
              <a:rPr lang="en-US" sz="1200" b="1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DLR</a:t>
            </a:r>
            <a:r>
              <a:rPr lang="en-US" sz="1200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(DE), </a:t>
            </a:r>
            <a:r>
              <a:rPr lang="en-US" sz="1200" b="1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TRE ALTAMIRA</a:t>
            </a:r>
            <a:r>
              <a:rPr lang="en-US" sz="1200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(ES), </a:t>
            </a:r>
            <a:r>
              <a:rPr lang="en-US" sz="1200" b="1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EOST-CNRS </a:t>
            </a:r>
            <a:r>
              <a:rPr lang="en-US" sz="1200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(F), </a:t>
            </a:r>
            <a:r>
              <a:rPr lang="en-US" sz="1200" b="1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ENS-CNRS</a:t>
            </a:r>
            <a:r>
              <a:rPr lang="en-US" sz="1200" kern="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(F) </a:t>
            </a:r>
          </a:p>
          <a:p>
            <a:pPr indent="0">
              <a:spcBef>
                <a:spcPts val="0"/>
              </a:spcBef>
              <a:spcAft>
                <a:spcPts val="0"/>
              </a:spcAft>
            </a:pPr>
            <a:endParaRPr lang="en-US" sz="1200" kern="0" dirty="0">
              <a:solidFill>
                <a:srgbClr val="45420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  <a:buClr>
                <a:srgbClr val="454206"/>
              </a:buClr>
              <a:buSzPct val="100000"/>
              <a:buFont typeface="Helvetica Neue"/>
              <a:buChar char="●"/>
            </a:pPr>
            <a:r>
              <a:rPr lang="en-US" sz="1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Develop an Exploitation Platform based upon </a:t>
            </a:r>
            <a:r>
              <a:rPr lang="en-US" sz="1200" b="1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virtualisation</a:t>
            </a:r>
            <a:r>
              <a:rPr lang="en-US" sz="1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&amp; federation of satellite EO data and methods 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Clr>
                <a:srgbClr val="454206"/>
              </a:buClr>
              <a:buSzPct val="100000"/>
              <a:buFont typeface="Helvetica Neue"/>
              <a:buChar char="●"/>
            </a:pPr>
            <a:r>
              <a:rPr lang="en-US" sz="1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Provide innovative responses to the needs of the geohazards community</a:t>
            </a:r>
          </a:p>
        </p:txBody>
      </p:sp>
      <p:pic>
        <p:nvPicPr>
          <p:cNvPr id="9" name="Shape 170">
            <a:extLst>
              <a:ext uri="{FF2B5EF4-FFF2-40B4-BE49-F238E27FC236}">
                <a16:creationId xmlns:a16="http://schemas.microsoft.com/office/drawing/2014/main" id="{2D5B006F-032F-D04C-9797-457926B599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6759" y="2336765"/>
            <a:ext cx="8382401" cy="2139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DB62174-D1FA-944B-8D03-A3D886512CE6}"/>
              </a:ext>
            </a:extLst>
          </p:cNvPr>
          <p:cNvGrpSpPr/>
          <p:nvPr/>
        </p:nvGrpSpPr>
        <p:grpSpPr>
          <a:xfrm>
            <a:off x="276759" y="2336764"/>
            <a:ext cx="8437949" cy="2256175"/>
            <a:chOff x="276758" y="3146752"/>
            <a:chExt cx="8437949" cy="21141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496770-A429-AC4F-A8BF-FED96480A59F}"/>
                </a:ext>
              </a:extLst>
            </p:cNvPr>
            <p:cNvSpPr/>
            <p:nvPr/>
          </p:nvSpPr>
          <p:spPr>
            <a:xfrm>
              <a:off x="276758" y="3146752"/>
              <a:ext cx="8437949" cy="21141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 err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AF4F3D-88FA-844A-AB58-A0994D7EF247}"/>
                </a:ext>
              </a:extLst>
            </p:cNvPr>
            <p:cNvSpPr/>
            <p:nvPr/>
          </p:nvSpPr>
          <p:spPr>
            <a:xfrm>
              <a:off x="276758" y="3246746"/>
              <a:ext cx="843794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SzPct val="25000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As a Platform, GEP:</a:t>
              </a:r>
            </a:p>
            <a:p>
              <a:pPr marL="742950" lvl="0" indent="-285750">
                <a:buClr>
                  <a:srgbClr val="454206"/>
                </a:buClr>
                <a:buSzPct val="100000"/>
                <a:buFont typeface="Noto Sans Symbols"/>
                <a:buChar char="➔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Provides </a:t>
              </a: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on-demand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 processing services for specific user needs </a:t>
              </a:r>
            </a:p>
            <a:p>
              <a:pPr marL="742950" lvl="0" indent="-285750">
                <a:buClr>
                  <a:srgbClr val="454206"/>
                </a:buClr>
                <a:buSzPct val="100000"/>
                <a:buFont typeface="Noto Sans Symbols"/>
                <a:buChar char="➔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Runs </a:t>
              </a: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systematic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 processing services to address “common information” community needs</a:t>
              </a:r>
            </a:p>
            <a:p>
              <a:pPr marL="742950" lvl="0" indent="-285750">
                <a:buClr>
                  <a:srgbClr val="454206"/>
                </a:buClr>
                <a:buSzPct val="100000"/>
                <a:buFont typeface="Noto Sans Symbols"/>
                <a:buChar char="➔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Connects to </a:t>
              </a: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massive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 </a:t>
              </a: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compute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 power on multi-tenant Cloud Computing resources, to address the challenges of monitoring tectonic areas, </a:t>
              </a: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globally</a:t>
              </a:r>
            </a:p>
            <a:p>
              <a:pPr marL="742950" lvl="0" indent="-285750">
                <a:buClr>
                  <a:srgbClr val="454206"/>
                </a:buClr>
                <a:buSzPct val="112500"/>
                <a:buFont typeface="Noto Sans Symbols"/>
                <a:buChar char="➔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Connects to </a:t>
              </a: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full Copernicus Sentinels-1/2/3 repositories</a:t>
              </a:r>
            </a:p>
            <a:p>
              <a:pPr marL="742950" lvl="0" indent="-285750">
                <a:buClr>
                  <a:srgbClr val="454206"/>
                </a:buClr>
                <a:buSzPct val="112500"/>
                <a:buFont typeface="Noto Sans Symbols"/>
                <a:buChar char="➔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Connects to 70+ TB of EO data (</a:t>
              </a: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ERS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 and </a:t>
              </a: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ENVISAT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 archive), and specific data collections from EO missions, such as JAXA’s </a:t>
              </a: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ALOS-2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, ASI’s </a:t>
              </a: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Cosmo-</a:t>
              </a:r>
              <a:r>
                <a:rPr lang="en-US" sz="1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Skymed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 and DLR’s </a:t>
              </a:r>
              <a:r>
                <a:rPr lang="en-US" sz="1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TerraSAR</a:t>
              </a: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-X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, provided under special arrangements in the framework of the CEOS WG Disaster and GSNL.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1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76" y="111022"/>
            <a:ext cx="5381100" cy="430887"/>
          </a:xfrm>
        </p:spPr>
        <p:txBody>
          <a:bodyPr/>
          <a:lstStyle/>
          <a:p>
            <a:r>
              <a:rPr lang="en-US" dirty="0"/>
              <a:t>GEP v2 is there!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E5483-D0E8-EB42-9710-C01A78CBC511}"/>
              </a:ext>
            </a:extLst>
          </p:cNvPr>
          <p:cNvSpPr txBox="1"/>
          <p:nvPr/>
        </p:nvSpPr>
        <p:spPr>
          <a:xfrm>
            <a:off x="385482" y="552762"/>
            <a:ext cx="843578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     </a:t>
            </a:r>
            <a:r>
              <a:rPr lang="it-IT" sz="1050" b="1" dirty="0">
                <a:solidFill>
                  <a:srgbClr val="002060"/>
                </a:solidFill>
              </a:rPr>
              <a:t>New </a:t>
            </a:r>
            <a:r>
              <a:rPr lang="it-IT" sz="1050" b="1" dirty="0" err="1">
                <a:solidFill>
                  <a:srgbClr val="002060"/>
                </a:solidFill>
              </a:rPr>
              <a:t>features</a:t>
            </a:r>
            <a:r>
              <a:rPr lang="it-IT" sz="1050" b="1" dirty="0">
                <a:solidFill>
                  <a:srgbClr val="002060"/>
                </a:solidFill>
              </a:rPr>
              <a:t> </a:t>
            </a:r>
            <a:r>
              <a:rPr lang="it-IT" sz="1050" b="1" dirty="0" err="1">
                <a:solidFill>
                  <a:srgbClr val="002060"/>
                </a:solidFill>
              </a:rPr>
              <a:t>provided</a:t>
            </a:r>
            <a:r>
              <a:rPr lang="it-IT" sz="1050" b="1" dirty="0">
                <a:solidFill>
                  <a:srgbClr val="002060"/>
                </a:solidFill>
              </a:rPr>
              <a:t> by the GEP: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2060"/>
                </a:solidFill>
              </a:rPr>
              <a:t>20+ on-demand </a:t>
            </a:r>
            <a:r>
              <a:rPr lang="it-IT" sz="1100" dirty="0" err="1">
                <a:solidFill>
                  <a:srgbClr val="002060"/>
                </a:solidFill>
              </a:rPr>
              <a:t>services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using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both</a:t>
            </a:r>
            <a:r>
              <a:rPr lang="it-IT" sz="1100" dirty="0">
                <a:solidFill>
                  <a:srgbClr val="002060"/>
                </a:solidFill>
              </a:rPr>
              <a:t> Optical &amp; SAR data </a:t>
            </a:r>
            <a:r>
              <a:rPr lang="it-IT" sz="1100" dirty="0" err="1">
                <a:solidFill>
                  <a:srgbClr val="002060"/>
                </a:solidFill>
              </a:rPr>
              <a:t>grouped</a:t>
            </a:r>
            <a:r>
              <a:rPr lang="it-IT" sz="1100" dirty="0">
                <a:solidFill>
                  <a:srgbClr val="002060"/>
                </a:solidFill>
              </a:rPr>
              <a:t> in </a:t>
            </a:r>
            <a:r>
              <a:rPr lang="it-IT" sz="1100" dirty="0" err="1">
                <a:solidFill>
                  <a:srgbClr val="002060"/>
                </a:solidFill>
              </a:rPr>
              <a:t>Thematic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Apps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according</a:t>
            </a:r>
            <a:r>
              <a:rPr lang="it-IT" sz="1100" dirty="0">
                <a:solidFill>
                  <a:srgbClr val="002060"/>
                </a:solidFill>
              </a:rPr>
              <a:t> to the </a:t>
            </a:r>
            <a:r>
              <a:rPr lang="it-IT" sz="1100" dirty="0" err="1">
                <a:solidFill>
                  <a:srgbClr val="002060"/>
                </a:solidFill>
              </a:rPr>
              <a:t>user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profile</a:t>
            </a:r>
            <a:endParaRPr lang="it-IT" sz="11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100" dirty="0" err="1">
                <a:solidFill>
                  <a:srgbClr val="002060"/>
                </a:solidFill>
              </a:rPr>
              <a:t>including</a:t>
            </a:r>
            <a:r>
              <a:rPr lang="it-IT" sz="1100" dirty="0">
                <a:solidFill>
                  <a:srgbClr val="002060"/>
                </a:solidFill>
              </a:rPr>
              <a:t> new </a:t>
            </a:r>
            <a:r>
              <a:rPr lang="it-IT" sz="1100" dirty="0" err="1">
                <a:solidFill>
                  <a:srgbClr val="002060"/>
                </a:solidFill>
              </a:rPr>
              <a:t>advanced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services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available</a:t>
            </a:r>
            <a:r>
              <a:rPr lang="it-IT" sz="1100" dirty="0">
                <a:solidFill>
                  <a:srgbClr val="002060"/>
                </a:solidFill>
              </a:rPr>
              <a:t> for </a:t>
            </a:r>
            <a:r>
              <a:rPr lang="it-IT" sz="1100" dirty="0" err="1">
                <a:solidFill>
                  <a:srgbClr val="002060"/>
                </a:solidFill>
              </a:rPr>
              <a:t>both</a:t>
            </a:r>
            <a:r>
              <a:rPr lang="it-IT" sz="1100" dirty="0">
                <a:solidFill>
                  <a:srgbClr val="002060"/>
                </a:solidFill>
              </a:rPr>
              <a:t> Optical &amp; SAR data: </a:t>
            </a:r>
            <a:br>
              <a:rPr lang="it-IT" sz="1100" dirty="0">
                <a:solidFill>
                  <a:srgbClr val="002060"/>
                </a:solidFill>
              </a:rPr>
            </a:br>
            <a:r>
              <a:rPr lang="it-IT" sz="1100" dirty="0">
                <a:solidFill>
                  <a:srgbClr val="002060"/>
                </a:solidFill>
              </a:rPr>
              <a:t>(SAR </a:t>
            </a:r>
            <a:r>
              <a:rPr lang="it-IT" sz="1100" dirty="0" err="1">
                <a:solidFill>
                  <a:srgbClr val="002060"/>
                </a:solidFill>
              </a:rPr>
              <a:t>based</a:t>
            </a:r>
            <a:r>
              <a:rPr lang="it-IT" sz="1100" dirty="0">
                <a:solidFill>
                  <a:srgbClr val="002060"/>
                </a:solidFill>
              </a:rPr>
              <a:t> SBAS multi-baseline processing </a:t>
            </a:r>
            <a:r>
              <a:rPr lang="it-IT" sz="1100" dirty="0" err="1">
                <a:solidFill>
                  <a:srgbClr val="002060"/>
                </a:solidFill>
              </a:rPr>
              <a:t>chain</a:t>
            </a:r>
            <a:r>
              <a:rPr lang="it-IT" sz="1100" dirty="0">
                <a:solidFill>
                  <a:srgbClr val="002060"/>
                </a:solidFill>
              </a:rPr>
              <a:t> (CNR IREA, </a:t>
            </a:r>
            <a:r>
              <a:rPr lang="it-IT" sz="1100" dirty="0" err="1">
                <a:solidFill>
                  <a:srgbClr val="002060"/>
                </a:solidFill>
              </a:rPr>
              <a:t>InSAR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measurements</a:t>
            </a:r>
            <a:r>
              <a:rPr lang="it-IT" sz="1100" dirty="0">
                <a:solidFill>
                  <a:srgbClr val="002060"/>
                </a:solidFill>
              </a:rPr>
              <a:t>), </a:t>
            </a:r>
            <a:br>
              <a:rPr lang="it-IT" sz="1100" dirty="0">
                <a:solidFill>
                  <a:srgbClr val="002060"/>
                </a:solidFill>
              </a:rPr>
            </a:br>
            <a:r>
              <a:rPr lang="it-IT" sz="1100" dirty="0">
                <a:solidFill>
                  <a:srgbClr val="002060"/>
                </a:solidFill>
              </a:rPr>
              <a:t>DSM OPT and MPIC OPT </a:t>
            </a:r>
            <a:r>
              <a:rPr lang="it-IT" sz="1100" dirty="0" err="1">
                <a:solidFill>
                  <a:srgbClr val="002060"/>
                </a:solidFill>
              </a:rPr>
              <a:t>chains</a:t>
            </a:r>
            <a:r>
              <a:rPr lang="it-IT" sz="1100" dirty="0">
                <a:solidFill>
                  <a:srgbClr val="002060"/>
                </a:solidFill>
              </a:rPr>
              <a:t> (CNRS EOST, Optical </a:t>
            </a:r>
            <a:r>
              <a:rPr lang="it-IT" sz="1100" dirty="0" err="1">
                <a:solidFill>
                  <a:srgbClr val="002060"/>
                </a:solidFill>
              </a:rPr>
              <a:t>measurement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using</a:t>
            </a:r>
            <a:r>
              <a:rPr lang="it-IT" sz="1100" dirty="0">
                <a:solidFill>
                  <a:srgbClr val="002060"/>
                </a:solidFill>
              </a:rPr>
              <a:t> Sentinel-2 &amp; VHR data)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2060"/>
                </a:solidFill>
              </a:rPr>
              <a:t>New </a:t>
            </a:r>
            <a:r>
              <a:rPr lang="it-IT" sz="1100" dirty="0" err="1">
                <a:solidFill>
                  <a:srgbClr val="002060"/>
                </a:solidFill>
              </a:rPr>
              <a:t>basic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services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providing</a:t>
            </a:r>
            <a:r>
              <a:rPr lang="it-IT" sz="1100" dirty="0">
                <a:solidFill>
                  <a:srgbClr val="002060"/>
                </a:solidFill>
              </a:rPr>
              <a:t> full </a:t>
            </a:r>
            <a:r>
              <a:rPr lang="it-IT" sz="1100" dirty="0" err="1">
                <a:solidFill>
                  <a:srgbClr val="002060"/>
                </a:solidFill>
              </a:rPr>
              <a:t>resolution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Geotiff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imagery</a:t>
            </a:r>
            <a:r>
              <a:rPr lang="it-IT" sz="1100" dirty="0">
                <a:solidFill>
                  <a:srgbClr val="002060"/>
                </a:solidFill>
              </a:rPr>
              <a:t> (RASTER on-demand service) and </a:t>
            </a:r>
            <a:r>
              <a:rPr lang="it-IT" sz="1100" dirty="0" err="1">
                <a:solidFill>
                  <a:srgbClr val="002060"/>
                </a:solidFill>
              </a:rPr>
              <a:t>change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detection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imagery</a:t>
            </a:r>
            <a:r>
              <a:rPr lang="it-IT" sz="1100" dirty="0">
                <a:solidFill>
                  <a:srgbClr val="002060"/>
                </a:solidFill>
              </a:rPr>
              <a:t> (SNAP </a:t>
            </a:r>
            <a:r>
              <a:rPr lang="it-IT" sz="1100" dirty="0" err="1">
                <a:solidFill>
                  <a:srgbClr val="002060"/>
                </a:solidFill>
              </a:rPr>
              <a:t>based</a:t>
            </a:r>
            <a:r>
              <a:rPr lang="it-IT" sz="1100" dirty="0">
                <a:solidFill>
                  <a:srgbClr val="002060"/>
                </a:solidFill>
              </a:rPr>
              <a:t> COIN &amp; SNAC </a:t>
            </a:r>
            <a:r>
              <a:rPr lang="it-IT" sz="1100" dirty="0" err="1">
                <a:solidFill>
                  <a:srgbClr val="002060"/>
                </a:solidFill>
              </a:rPr>
              <a:t>tools</a:t>
            </a:r>
            <a:r>
              <a:rPr lang="it-IT" sz="1100" dirty="0">
                <a:solidFill>
                  <a:srgbClr val="002060"/>
                </a:solidFill>
              </a:rPr>
              <a:t>) for </a:t>
            </a:r>
            <a:r>
              <a:rPr lang="it-IT" sz="1100" dirty="0" err="1">
                <a:solidFill>
                  <a:srgbClr val="002060"/>
                </a:solidFill>
              </a:rPr>
              <a:t>rapid</a:t>
            </a:r>
            <a:r>
              <a:rPr lang="it-IT" sz="1100" dirty="0">
                <a:solidFill>
                  <a:srgbClr val="002060"/>
                </a:solidFill>
              </a:rPr>
              <a:t> on-line </a:t>
            </a:r>
            <a:r>
              <a:rPr lang="it-IT" sz="1100" dirty="0" err="1">
                <a:solidFill>
                  <a:srgbClr val="002060"/>
                </a:solidFill>
              </a:rPr>
              <a:t>visualization</a:t>
            </a:r>
            <a:endParaRPr lang="it-IT" sz="11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2060"/>
                </a:solidFill>
              </a:rPr>
              <a:t>8 </a:t>
            </a:r>
            <a:r>
              <a:rPr lang="it-IT" sz="1100" dirty="0" err="1">
                <a:solidFill>
                  <a:srgbClr val="002060"/>
                </a:solidFill>
              </a:rPr>
              <a:t>systematic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services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including</a:t>
            </a:r>
            <a:r>
              <a:rPr lang="it-IT" sz="1100" dirty="0">
                <a:solidFill>
                  <a:srgbClr val="002060"/>
                </a:solidFill>
              </a:rPr>
              <a:t> the large scale production of Sentinel-1 </a:t>
            </a:r>
            <a:r>
              <a:rPr lang="it-IT" sz="1100" dirty="0" err="1">
                <a:solidFill>
                  <a:srgbClr val="002060"/>
                </a:solidFill>
              </a:rPr>
              <a:t>InSAR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browse</a:t>
            </a:r>
            <a:r>
              <a:rPr lang="it-IT" sz="1100" dirty="0">
                <a:solidFill>
                  <a:srgbClr val="002060"/>
                </a:solidFill>
              </a:rPr>
              <a:t> images </a:t>
            </a:r>
            <a:r>
              <a:rPr lang="it-IT" sz="1100" dirty="0" err="1">
                <a:solidFill>
                  <a:srgbClr val="002060"/>
                </a:solidFill>
              </a:rPr>
              <a:t>at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both</a:t>
            </a:r>
            <a:r>
              <a:rPr lang="it-IT" sz="1100" dirty="0">
                <a:solidFill>
                  <a:srgbClr val="002060"/>
                </a:solidFill>
              </a:rPr>
              <a:t> 100m and 50m </a:t>
            </a:r>
            <a:r>
              <a:rPr lang="it-IT" sz="1100" dirty="0" err="1">
                <a:solidFill>
                  <a:srgbClr val="002060"/>
                </a:solidFill>
              </a:rPr>
              <a:t>resolution</a:t>
            </a:r>
            <a:r>
              <a:rPr lang="it-IT" sz="1100" dirty="0">
                <a:solidFill>
                  <a:srgbClr val="002060"/>
                </a:solidFill>
              </a:rPr>
              <a:t> over </a:t>
            </a:r>
            <a:r>
              <a:rPr lang="it-IT" sz="1100" dirty="0" err="1">
                <a:solidFill>
                  <a:srgbClr val="002060"/>
                </a:solidFill>
              </a:rPr>
              <a:t>tectonic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regions</a:t>
            </a:r>
            <a:br>
              <a:rPr lang="it-IT" sz="1100" dirty="0"/>
            </a:br>
            <a:br>
              <a:rPr lang="it-IT" sz="1100" dirty="0"/>
            </a:br>
            <a:r>
              <a:rPr lang="it-IT" sz="1100" b="1" dirty="0">
                <a:solidFill>
                  <a:srgbClr val="002060"/>
                </a:solidFill>
              </a:rPr>
              <a:t>GEP V2 </a:t>
            </a:r>
            <a:r>
              <a:rPr lang="it-IT" sz="1100" b="1" dirty="0" err="1">
                <a:solidFill>
                  <a:srgbClr val="002060"/>
                </a:solidFill>
              </a:rPr>
              <a:t>bringing</a:t>
            </a:r>
            <a:r>
              <a:rPr lang="it-IT" sz="1100" b="1" dirty="0">
                <a:solidFill>
                  <a:srgbClr val="002060"/>
                </a:solidFill>
              </a:rPr>
              <a:t> </a:t>
            </a:r>
            <a:r>
              <a:rPr lang="it-IT" sz="1100" b="1" dirty="0" err="1">
                <a:solidFill>
                  <a:srgbClr val="002060"/>
                </a:solidFill>
              </a:rPr>
              <a:t>enhanced</a:t>
            </a:r>
            <a:r>
              <a:rPr lang="it-IT" sz="1100" b="1" dirty="0">
                <a:solidFill>
                  <a:srgbClr val="002060"/>
                </a:solidFill>
              </a:rPr>
              <a:t> </a:t>
            </a:r>
            <a:r>
              <a:rPr lang="it-IT" sz="1100" b="1" dirty="0" err="1">
                <a:solidFill>
                  <a:srgbClr val="002060"/>
                </a:solidFill>
              </a:rPr>
              <a:t>platform</a:t>
            </a:r>
            <a:r>
              <a:rPr lang="it-IT" sz="1100" b="1" dirty="0">
                <a:solidFill>
                  <a:srgbClr val="002060"/>
                </a:solidFill>
              </a:rPr>
              <a:t> </a:t>
            </a:r>
            <a:r>
              <a:rPr lang="it-IT" sz="1100" b="1" dirty="0" err="1">
                <a:solidFill>
                  <a:srgbClr val="002060"/>
                </a:solidFill>
              </a:rPr>
              <a:t>capabilities</a:t>
            </a:r>
            <a:r>
              <a:rPr lang="it-IT" sz="1100" b="1" dirty="0">
                <a:solidFill>
                  <a:srgbClr val="002060"/>
                </a:solidFill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100" dirty="0" err="1">
                <a:solidFill>
                  <a:srgbClr val="002060"/>
                </a:solidFill>
              </a:rPr>
              <a:t>improved</a:t>
            </a:r>
            <a:r>
              <a:rPr lang="it-IT" sz="1100" dirty="0">
                <a:solidFill>
                  <a:srgbClr val="002060"/>
                </a:solidFill>
              </a:rPr>
              <a:t> processing time and </a:t>
            </a:r>
            <a:r>
              <a:rPr lang="it-IT" sz="1100" dirty="0" err="1">
                <a:solidFill>
                  <a:srgbClr val="002060"/>
                </a:solidFill>
              </a:rPr>
              <a:t>system</a:t>
            </a:r>
            <a:r>
              <a:rPr lang="it-IT" sz="1100" dirty="0">
                <a:solidFill>
                  <a:srgbClr val="002060"/>
                </a:solidFill>
              </a:rPr>
              <a:t> </a:t>
            </a:r>
            <a:r>
              <a:rPr lang="it-IT" sz="1100" dirty="0" err="1">
                <a:solidFill>
                  <a:srgbClr val="002060"/>
                </a:solidFill>
              </a:rPr>
              <a:t>scalability</a:t>
            </a:r>
            <a:r>
              <a:rPr lang="it-IT" sz="1100" dirty="0">
                <a:solidFill>
                  <a:srgbClr val="002060"/>
                </a:solidFill>
              </a:rPr>
              <a:t> </a:t>
            </a:r>
            <a:r>
              <a:rPr lang="it-IT" sz="1100" dirty="0" err="1">
                <a:solidFill>
                  <a:srgbClr val="002060"/>
                </a:solidFill>
              </a:rPr>
              <a:t>allowing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parallel</a:t>
            </a:r>
            <a:r>
              <a:rPr lang="it-IT" sz="1100" dirty="0">
                <a:solidFill>
                  <a:srgbClr val="002060"/>
                </a:solidFill>
              </a:rPr>
              <a:t> massive data processing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100" dirty="0" err="1">
                <a:solidFill>
                  <a:srgbClr val="002060"/>
                </a:solidFill>
              </a:rPr>
              <a:t>multisourcing</a:t>
            </a:r>
            <a:r>
              <a:rPr lang="it-IT" sz="1100" dirty="0">
                <a:solidFill>
                  <a:srgbClr val="002060"/>
                </a:solidFill>
              </a:rPr>
              <a:t> to </a:t>
            </a:r>
            <a:r>
              <a:rPr lang="it-IT" sz="1100" dirty="0" err="1">
                <a:solidFill>
                  <a:srgbClr val="002060"/>
                </a:solidFill>
              </a:rPr>
              <a:t>optimise</a:t>
            </a:r>
            <a:r>
              <a:rPr lang="it-IT" sz="1100" dirty="0">
                <a:solidFill>
                  <a:srgbClr val="002060"/>
                </a:solidFill>
              </a:rPr>
              <a:t> data </a:t>
            </a:r>
            <a:r>
              <a:rPr lang="it-IT" sz="1100" dirty="0" err="1">
                <a:solidFill>
                  <a:srgbClr val="002060"/>
                </a:solidFill>
              </a:rPr>
              <a:t>access</a:t>
            </a:r>
            <a:endParaRPr lang="it-IT" sz="11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100" dirty="0" err="1">
                <a:solidFill>
                  <a:srgbClr val="002060"/>
                </a:solidFill>
              </a:rPr>
              <a:t>integration</a:t>
            </a:r>
            <a:r>
              <a:rPr lang="it-IT" sz="1100" dirty="0">
                <a:solidFill>
                  <a:srgbClr val="002060"/>
                </a:solidFill>
              </a:rPr>
              <a:t> with new </a:t>
            </a:r>
            <a:r>
              <a:rPr lang="it-IT" sz="1100" dirty="0" err="1">
                <a:solidFill>
                  <a:srgbClr val="002060"/>
                </a:solidFill>
              </a:rPr>
              <a:t>Cloud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based</a:t>
            </a:r>
            <a:r>
              <a:rPr lang="it-IT" sz="1100" dirty="0">
                <a:solidFill>
                  <a:srgbClr val="002060"/>
                </a:solidFill>
              </a:rPr>
              <a:t> processing </a:t>
            </a:r>
            <a:r>
              <a:rPr lang="it-IT" sz="1100" dirty="0" err="1">
                <a:solidFill>
                  <a:srgbClr val="002060"/>
                </a:solidFill>
              </a:rPr>
              <a:t>environments</a:t>
            </a:r>
            <a:r>
              <a:rPr lang="it-IT" sz="1100" dirty="0">
                <a:solidFill>
                  <a:srgbClr val="002060"/>
                </a:solidFill>
              </a:rPr>
              <a:t> (</a:t>
            </a:r>
            <a:r>
              <a:rPr lang="it-IT" sz="1100" dirty="0" err="1">
                <a:solidFill>
                  <a:srgbClr val="002060"/>
                </a:solidFill>
              </a:rPr>
              <a:t>such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as</a:t>
            </a:r>
            <a:r>
              <a:rPr lang="it-IT" sz="1100" dirty="0">
                <a:solidFill>
                  <a:srgbClr val="002060"/>
                </a:solidFill>
              </a:rPr>
              <a:t> the DIAS)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100" dirty="0" err="1">
                <a:solidFill>
                  <a:srgbClr val="002060"/>
                </a:solidFill>
              </a:rPr>
              <a:t>visualize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many</a:t>
            </a:r>
            <a:r>
              <a:rPr lang="it-IT" sz="1100" dirty="0">
                <a:solidFill>
                  <a:srgbClr val="002060"/>
                </a:solidFill>
              </a:rPr>
              <a:t> large images and </a:t>
            </a:r>
            <a:r>
              <a:rPr lang="it-IT" sz="1100" dirty="0" err="1">
                <a:solidFill>
                  <a:srgbClr val="002060"/>
                </a:solidFill>
              </a:rPr>
              <a:t>products</a:t>
            </a:r>
            <a:r>
              <a:rPr lang="it-IT" sz="1100" dirty="0">
                <a:solidFill>
                  <a:srgbClr val="002060"/>
                </a:solidFill>
              </a:rPr>
              <a:t> on the </a:t>
            </a:r>
            <a:r>
              <a:rPr lang="it-IT" sz="1100" dirty="0" err="1">
                <a:solidFill>
                  <a:srgbClr val="002060"/>
                </a:solidFill>
              </a:rPr>
              <a:t>geobrowser</a:t>
            </a:r>
            <a:r>
              <a:rPr lang="it-IT" sz="1100" dirty="0">
                <a:solidFill>
                  <a:srgbClr val="002060"/>
                </a:solidFill>
              </a:rPr>
              <a:t> with a </a:t>
            </a:r>
            <a:r>
              <a:rPr lang="it-IT" sz="1100" dirty="0" err="1">
                <a:solidFill>
                  <a:srgbClr val="002060"/>
                </a:solidFill>
              </a:rPr>
              <a:t>low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latency</a:t>
            </a:r>
            <a:endParaRPr lang="it-IT" sz="11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2060"/>
                </a:solidFill>
              </a:rPr>
              <a:t>display </a:t>
            </a:r>
            <a:r>
              <a:rPr lang="it-IT" sz="1100" dirty="0" err="1">
                <a:solidFill>
                  <a:srgbClr val="002060"/>
                </a:solidFill>
              </a:rPr>
              <a:t>dynamic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histograms</a:t>
            </a:r>
            <a:r>
              <a:rPr lang="it-IT" sz="1100" dirty="0">
                <a:solidFill>
                  <a:srgbClr val="002060"/>
                </a:solidFill>
              </a:rPr>
              <a:t> of a </a:t>
            </a:r>
            <a:r>
              <a:rPr lang="it-IT" sz="1100" dirty="0" err="1">
                <a:solidFill>
                  <a:srgbClr val="002060"/>
                </a:solidFill>
              </a:rPr>
              <a:t>query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result</a:t>
            </a:r>
            <a:r>
              <a:rPr lang="it-IT" sz="1100" dirty="0">
                <a:solidFill>
                  <a:srgbClr val="002060"/>
                </a:solidFill>
              </a:rPr>
              <a:t> over </a:t>
            </a:r>
            <a:r>
              <a:rPr lang="it-IT" sz="1100" dirty="0" err="1">
                <a:solidFill>
                  <a:srgbClr val="002060"/>
                </a:solidFill>
              </a:rPr>
              <a:t>selected</a:t>
            </a:r>
            <a:r>
              <a:rPr lang="it-IT" sz="1100" dirty="0">
                <a:solidFill>
                  <a:srgbClr val="002060"/>
                </a:solidFill>
              </a:rPr>
              <a:t> time </a:t>
            </a:r>
            <a:r>
              <a:rPr lang="it-IT" sz="1100" dirty="0" err="1">
                <a:solidFill>
                  <a:srgbClr val="002060"/>
                </a:solidFill>
              </a:rPr>
              <a:t>span</a:t>
            </a:r>
            <a:r>
              <a:rPr lang="it-IT" sz="1100" dirty="0">
                <a:solidFill>
                  <a:srgbClr val="002060"/>
                </a:solidFill>
              </a:rPr>
              <a:t> and area of </a:t>
            </a:r>
            <a:r>
              <a:rPr lang="it-IT" sz="1100" dirty="0" err="1">
                <a:solidFill>
                  <a:srgbClr val="002060"/>
                </a:solidFill>
              </a:rPr>
              <a:t>interest</a:t>
            </a:r>
            <a:r>
              <a:rPr lang="it-IT" sz="1100" dirty="0">
                <a:solidFill>
                  <a:srgbClr val="002060"/>
                </a:solidFill>
              </a:rPr>
              <a:t> for </a:t>
            </a:r>
            <a:r>
              <a:rPr lang="it-IT" sz="1100" dirty="0" err="1">
                <a:solidFill>
                  <a:srgbClr val="002060"/>
                </a:solidFill>
              </a:rPr>
              <a:t>any</a:t>
            </a:r>
            <a:r>
              <a:rPr lang="it-IT" sz="1100" dirty="0">
                <a:solidFill>
                  <a:srgbClr val="002060"/>
                </a:solidFill>
              </a:rPr>
              <a:t> data </a:t>
            </a:r>
            <a:r>
              <a:rPr lang="it-IT" sz="1100" dirty="0" err="1">
                <a:solidFill>
                  <a:srgbClr val="002060"/>
                </a:solidFill>
              </a:rPr>
              <a:t>collection</a:t>
            </a:r>
            <a:endParaRPr lang="it-IT" sz="11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100" dirty="0" err="1">
                <a:solidFill>
                  <a:srgbClr val="002060"/>
                </a:solidFill>
              </a:rPr>
              <a:t>directly</a:t>
            </a:r>
            <a:r>
              <a:rPr lang="it-IT" sz="1100" dirty="0">
                <a:solidFill>
                  <a:srgbClr val="002060"/>
                </a:solidFill>
              </a:rPr>
              <a:t> </a:t>
            </a:r>
            <a:r>
              <a:rPr lang="it-IT" sz="1100" dirty="0" err="1">
                <a:solidFill>
                  <a:srgbClr val="002060"/>
                </a:solidFill>
              </a:rPr>
              <a:t>publish</a:t>
            </a:r>
            <a:r>
              <a:rPr lang="it-IT" sz="1100" dirty="0">
                <a:solidFill>
                  <a:srgbClr val="002060"/>
                </a:solidFill>
              </a:rPr>
              <a:t> the </a:t>
            </a:r>
            <a:r>
              <a:rPr lang="it-IT" sz="1100" dirty="0" err="1">
                <a:solidFill>
                  <a:srgbClr val="002060"/>
                </a:solidFill>
              </a:rPr>
              <a:t>results</a:t>
            </a:r>
            <a:r>
              <a:rPr lang="it-IT" sz="1100" dirty="0">
                <a:solidFill>
                  <a:srgbClr val="002060"/>
                </a:solidFill>
              </a:rPr>
              <a:t> of a processing </a:t>
            </a:r>
            <a:r>
              <a:rPr lang="it-IT" sz="1100" dirty="0" err="1">
                <a:solidFill>
                  <a:srgbClr val="002060"/>
                </a:solidFill>
              </a:rPr>
              <a:t>chain</a:t>
            </a:r>
            <a:r>
              <a:rPr lang="it-IT" sz="1100" dirty="0">
                <a:solidFill>
                  <a:srgbClr val="002060"/>
                </a:solidFill>
              </a:rPr>
              <a:t> for community </a:t>
            </a:r>
            <a:r>
              <a:rPr lang="it-IT" sz="1100" dirty="0" err="1">
                <a:solidFill>
                  <a:srgbClr val="002060"/>
                </a:solidFill>
              </a:rPr>
              <a:t>sharing</a:t>
            </a:r>
            <a:br>
              <a:rPr lang="it-IT" sz="1100" dirty="0"/>
            </a:br>
            <a:endParaRPr lang="it-IT" sz="1100" dirty="0"/>
          </a:p>
          <a:p>
            <a:pPr algn="ctr"/>
            <a:br>
              <a:rPr lang="it-IT" sz="1050" dirty="0"/>
            </a:br>
            <a:r>
              <a:rPr lang="it-IT" sz="1050" b="1" dirty="0">
                <a:solidFill>
                  <a:srgbClr val="0070C0"/>
                </a:solidFill>
              </a:rPr>
              <a:t>The GEP </a:t>
            </a:r>
            <a:r>
              <a:rPr lang="it-IT" sz="1050" b="1" dirty="0" err="1">
                <a:solidFill>
                  <a:srgbClr val="0070C0"/>
                </a:solidFill>
              </a:rPr>
              <a:t>Early</a:t>
            </a:r>
            <a:r>
              <a:rPr lang="it-IT" sz="1050" b="1" dirty="0">
                <a:solidFill>
                  <a:srgbClr val="0070C0"/>
                </a:solidFill>
              </a:rPr>
              <a:t> </a:t>
            </a:r>
            <a:r>
              <a:rPr lang="it-IT" sz="1050" b="1" dirty="0" err="1">
                <a:solidFill>
                  <a:srgbClr val="0070C0"/>
                </a:solidFill>
              </a:rPr>
              <a:t>Adopter</a:t>
            </a:r>
            <a:r>
              <a:rPr lang="it-IT" sz="1050" b="1" dirty="0">
                <a:solidFill>
                  <a:srgbClr val="0070C0"/>
                </a:solidFill>
              </a:rPr>
              <a:t> </a:t>
            </a:r>
            <a:r>
              <a:rPr lang="it-IT" sz="1050" b="1" dirty="0" err="1">
                <a:solidFill>
                  <a:srgbClr val="0070C0"/>
                </a:solidFill>
              </a:rPr>
              <a:t>programme</a:t>
            </a:r>
            <a:r>
              <a:rPr lang="it-IT" sz="1050" b="1" dirty="0">
                <a:solidFill>
                  <a:srgbClr val="0070C0"/>
                </a:solidFill>
              </a:rPr>
              <a:t> </a:t>
            </a:r>
            <a:r>
              <a:rPr lang="it-IT" sz="1050" b="1" dirty="0" err="1">
                <a:solidFill>
                  <a:srgbClr val="0070C0"/>
                </a:solidFill>
              </a:rPr>
              <a:t>is</a:t>
            </a:r>
            <a:r>
              <a:rPr lang="it-IT" sz="1050" b="1" dirty="0">
                <a:solidFill>
                  <a:srgbClr val="0070C0"/>
                </a:solidFill>
              </a:rPr>
              <a:t> </a:t>
            </a:r>
            <a:r>
              <a:rPr lang="it-IT" sz="1050" b="1" dirty="0" err="1">
                <a:solidFill>
                  <a:srgbClr val="0070C0"/>
                </a:solidFill>
              </a:rPr>
              <a:t>able</a:t>
            </a:r>
            <a:r>
              <a:rPr lang="it-IT" sz="1050" b="1" dirty="0">
                <a:solidFill>
                  <a:srgbClr val="0070C0"/>
                </a:solidFill>
              </a:rPr>
              <a:t> to on </a:t>
            </a:r>
            <a:r>
              <a:rPr lang="it-IT" sz="1050" b="1" dirty="0" err="1">
                <a:solidFill>
                  <a:srgbClr val="0070C0"/>
                </a:solidFill>
              </a:rPr>
              <a:t>board</a:t>
            </a:r>
            <a:r>
              <a:rPr lang="it-IT" sz="1050" b="1" dirty="0">
                <a:solidFill>
                  <a:srgbClr val="0070C0"/>
                </a:solidFill>
              </a:rPr>
              <a:t> </a:t>
            </a:r>
            <a:r>
              <a:rPr lang="it-IT" sz="1050" b="1" dirty="0" err="1">
                <a:solidFill>
                  <a:srgbClr val="0070C0"/>
                </a:solidFill>
              </a:rPr>
              <a:t>additional</a:t>
            </a:r>
            <a:r>
              <a:rPr lang="it-IT" sz="1050" b="1" dirty="0">
                <a:solidFill>
                  <a:srgbClr val="0070C0"/>
                </a:solidFill>
              </a:rPr>
              <a:t> </a:t>
            </a:r>
            <a:r>
              <a:rPr lang="it-IT" sz="1050" b="1" dirty="0" err="1">
                <a:solidFill>
                  <a:srgbClr val="0070C0"/>
                </a:solidFill>
              </a:rPr>
              <a:t>users</a:t>
            </a:r>
            <a:endParaRPr lang="it-IT" sz="1050" b="1" dirty="0">
              <a:solidFill>
                <a:srgbClr val="0070C0"/>
              </a:solidFill>
            </a:endParaRPr>
          </a:p>
          <a:p>
            <a:pPr algn="ctr"/>
            <a:r>
              <a:rPr lang="it-IT" sz="1050" b="1" dirty="0">
                <a:solidFill>
                  <a:srgbClr val="002060"/>
                </a:solidFill>
              </a:rPr>
              <a:t> </a:t>
            </a:r>
            <a:r>
              <a:rPr lang="it-IT" sz="1050" dirty="0">
                <a:solidFill>
                  <a:srgbClr val="0070C0"/>
                </a:solidFill>
                <a:hlinkClick r:id="rId3"/>
              </a:rPr>
              <a:t>geohazards-tep@esa.int</a:t>
            </a:r>
            <a:endParaRPr lang="en-GB" sz="10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1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8BE26A-0DA3-9D46-8141-D1B000A72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Demo time…</a:t>
            </a:r>
          </a:p>
        </p:txBody>
      </p:sp>
    </p:spTree>
    <p:extLst>
      <p:ext uri="{BB962C8B-B14F-4D97-AF65-F5344CB8AC3E}">
        <p14:creationId xmlns:p14="http://schemas.microsoft.com/office/powerpoint/2010/main" val="751985503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2760952-b3bb-408f-ace6-eb1e07642b86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347</TotalTime>
  <Words>434</Words>
  <Application>Microsoft Macintosh PowerPoint</Application>
  <PresentationFormat>On-screen Show (16:9)</PresentationFormat>
  <Paragraphs>61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 Neue</vt:lpstr>
      <vt:lpstr>Noto Sans Symbols</vt:lpstr>
      <vt:lpstr>Tahoma</vt:lpstr>
      <vt:lpstr>Verdana</vt:lpstr>
      <vt:lpstr>Esa presentation</vt:lpstr>
      <vt:lpstr>PowerPoint Presentation</vt:lpstr>
      <vt:lpstr>Exploitation Platforms</vt:lpstr>
      <vt:lpstr>Thematic Exploitation Platforms </vt:lpstr>
      <vt:lpstr>The Geohazards Exploitation Platform (GEP)</vt:lpstr>
      <vt:lpstr>GEP v2 is there!</vt:lpstr>
      <vt:lpstr>Demo time…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Francesco Barchetta</dc:creator>
  <cp:keywords/>
  <dc:description/>
  <cp:lastModifiedBy>Francesco Barchetta</cp:lastModifiedBy>
  <cp:revision>13</cp:revision>
  <cp:lastPrinted>2008-08-26T16:26:23Z</cp:lastPrinted>
  <dcterms:created xsi:type="dcterms:W3CDTF">2019-04-29T09:14:23Z</dcterms:created>
  <dcterms:modified xsi:type="dcterms:W3CDTF">2019-04-29T15:44:35Z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