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29"/>
  </p:notesMasterIdLst>
  <p:handoutMasterIdLst>
    <p:handoutMasterId r:id="rId30"/>
  </p:handoutMasterIdLst>
  <p:sldIdLst>
    <p:sldId id="330" r:id="rId6"/>
    <p:sldId id="609" r:id="rId7"/>
    <p:sldId id="630" r:id="rId8"/>
    <p:sldId id="615" r:id="rId9"/>
    <p:sldId id="631" r:id="rId10"/>
    <p:sldId id="636" r:id="rId11"/>
    <p:sldId id="632" r:id="rId12"/>
    <p:sldId id="627" r:id="rId13"/>
    <p:sldId id="318" r:id="rId14"/>
    <p:sldId id="621" r:id="rId15"/>
    <p:sldId id="619" r:id="rId16"/>
    <p:sldId id="613" r:id="rId17"/>
    <p:sldId id="618" r:id="rId18"/>
    <p:sldId id="616" r:id="rId19"/>
    <p:sldId id="617" r:id="rId20"/>
    <p:sldId id="622" r:id="rId21"/>
    <p:sldId id="620" r:id="rId22"/>
    <p:sldId id="624" r:id="rId23"/>
    <p:sldId id="308" r:id="rId24"/>
    <p:sldId id="625" r:id="rId25"/>
    <p:sldId id="626" r:id="rId26"/>
    <p:sldId id="614" r:id="rId27"/>
    <p:sldId id="634" r:id="rId2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nther Landgraf" initials="GL" lastIdx="10" clrIdx="0">
    <p:extLst/>
  </p:cmAuthor>
  <p:cmAuthor id="2" name="Support To Science Element" initials="DF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10"/>
    <a:srgbClr val="FDC82F"/>
    <a:srgbClr val="0098DB"/>
    <a:srgbClr val="B686DA"/>
    <a:srgbClr val="FF6600"/>
    <a:srgbClr val="822433"/>
    <a:srgbClr val="532476"/>
    <a:srgbClr val="CCECFF"/>
    <a:srgbClr val="00549F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 autoAdjust="0"/>
    <p:restoredTop sz="91667" autoAdjust="0"/>
  </p:normalViewPr>
  <p:slideViewPr>
    <p:cSldViewPr snapToGrid="0">
      <p:cViewPr varScale="1">
        <p:scale>
          <a:sx n="107" d="100"/>
          <a:sy n="107" d="100"/>
        </p:scale>
        <p:origin x="1051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96" y="4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4/30/2019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5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DCSF offers Monthly/Annual subscription or Pay-per-use (Sentinel Hub / mass processing / XCUBE) with associated request volume </a:t>
            </a:r>
          </a:p>
          <a:p>
            <a:endParaRPr lang="en-US" dirty="0"/>
          </a:p>
          <a:p>
            <a:r>
              <a:rPr lang="en-US" dirty="0"/>
              <a:t>Customization cost or minimum use commitment, to cover overhead, when a new user algorithm/processing chain is deployed (mass processing and XCUBE option). New options and “templates” available to all without additional costs. </a:t>
            </a:r>
          </a:p>
          <a:p>
            <a:endParaRPr lang="en-US" dirty="0"/>
          </a:p>
          <a:p>
            <a:r>
              <a:rPr lang="en-US" dirty="0"/>
              <a:t>The XCUBE foresees additional costs for processing &amp; storage (per GB in the order of Euro cents)</a:t>
            </a:r>
          </a:p>
          <a:p>
            <a:endParaRPr lang="en-US" dirty="0"/>
          </a:p>
          <a:p>
            <a:r>
              <a:rPr lang="en-US" dirty="0"/>
              <a:t>Rich Geo-spatial client customization from example portal template will be charged one-off</a:t>
            </a:r>
          </a:p>
          <a:p>
            <a:endParaRPr lang="en-US" dirty="0"/>
          </a:p>
          <a:p>
            <a:r>
              <a:rPr lang="en-US" dirty="0"/>
              <a:t>Some Data Cube templates will be provided for free (basic instrument data and Geo-Rice), further level </a:t>
            </a:r>
            <a:r>
              <a:rPr lang="en-US" dirty="0" err="1"/>
              <a:t>customisation</a:t>
            </a:r>
            <a:r>
              <a:rPr lang="en-US" dirty="0"/>
              <a:t> and advanced/thematic templates will be charged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9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9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someone asks, Sentinel hub service is available at this moment and can be provided through Network of Resources call (contract already in place with </a:t>
            </a:r>
            <a:r>
              <a:rPr lang="en-US" dirty="0" err="1"/>
              <a:t>NoR</a:t>
            </a:r>
            <a:r>
              <a:rPr lang="en-US" dirty="0"/>
              <a:t> operator)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2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48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053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999"/>
            <a:ext cx="9144000" cy="37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1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9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7551356" y="5016352"/>
            <a:ext cx="15559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7" r:id="rId4"/>
    <p:sldLayoutId id="2147483948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L4-fq48Ev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6552"/>
            <a:ext cx="9144000" cy="1077218"/>
          </a:xfrm>
        </p:spPr>
        <p:txBody>
          <a:bodyPr/>
          <a:lstStyle/>
          <a:p>
            <a:pPr algn="ctr">
              <a:spcBef>
                <a:spcPts val="1350"/>
              </a:spcBef>
            </a:pPr>
            <a:r>
              <a:rPr lang="en-GB" dirty="0" smtClean="0">
                <a:solidFill>
                  <a:schemeClr val="bg1"/>
                </a:solidFill>
              </a:rPr>
              <a:t>The European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Data </a:t>
            </a:r>
            <a:r>
              <a:rPr lang="en-GB" dirty="0">
                <a:solidFill>
                  <a:schemeClr val="bg1"/>
                </a:solidFill>
              </a:rPr>
              <a:t>Cube Facility Service (DCFS)</a:t>
            </a:r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414" y="3736044"/>
            <a:ext cx="7948800" cy="3670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40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defTabSz="685800">
              <a:buClr>
                <a:srgbClr val="0098DB"/>
              </a:buClr>
              <a:defRPr/>
            </a:pPr>
            <a:r>
              <a:rPr lang="en-US" sz="1500" i="1" kern="0" dirty="0">
                <a:solidFill>
                  <a:srgbClr val="FFFFFF"/>
                </a:solidFill>
              </a:rPr>
              <a:t>30 April 2019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14652"/>
            <a:ext cx="9143999" cy="420180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 European Data Cube service for EO</a:t>
            </a:r>
          </a:p>
        </p:txBody>
      </p:sp>
    </p:spTree>
    <p:extLst>
      <p:ext uri="{BB962C8B-B14F-4D97-AF65-F5344CB8AC3E}">
        <p14:creationId xmlns:p14="http://schemas.microsoft.com/office/powerpoint/2010/main" val="42169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0688" cy="430887"/>
          </a:xfrm>
        </p:spPr>
        <p:txBody>
          <a:bodyPr/>
          <a:lstStyle/>
          <a:p>
            <a:pPr algn="ctr"/>
            <a:r>
              <a:rPr lang="en-GB" dirty="0"/>
              <a:t>DCFS – </a:t>
            </a:r>
            <a:r>
              <a:rPr lang="en-GB" dirty="0">
                <a:solidFill>
                  <a:srgbClr val="00B0F0"/>
                </a:solidFill>
              </a:rPr>
              <a:t>Overall Architecture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768F2DC-87AF-8247-B3E5-7307C9247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540"/>
            <a:ext cx="9144000" cy="36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 </a:t>
            </a:r>
            <a:r>
              <a:rPr lang="en-GB" sz="2000" dirty="0">
                <a:solidFill>
                  <a:srgbClr val="FF0000"/>
                </a:solidFill>
              </a:rPr>
              <a:t>Sentinel Hub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09093" y="643943"/>
            <a:ext cx="8734674" cy="4002083"/>
            <a:chOff x="348976" y="155011"/>
            <a:chExt cx="11905412" cy="675907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4D142EE-92C8-D54E-95B2-60E60F854C95}"/>
                </a:ext>
              </a:extLst>
            </p:cNvPr>
            <p:cNvGrpSpPr/>
            <p:nvPr/>
          </p:nvGrpSpPr>
          <p:grpSpPr>
            <a:xfrm>
              <a:off x="348976" y="304021"/>
              <a:ext cx="8425148" cy="6276531"/>
              <a:chOff x="339725" y="1399074"/>
              <a:chExt cx="6320507" cy="4707398"/>
            </a:xfrm>
          </p:grpSpPr>
          <p:sp>
            <p:nvSpPr>
              <p:cNvPr id="47" name="Right Arrow 46">
                <a:extLst>
                  <a:ext uri="{FF2B5EF4-FFF2-40B4-BE49-F238E27FC236}">
                    <a16:creationId xmlns:a16="http://schemas.microsoft.com/office/drawing/2014/main" id="{4D1B377E-3064-6C4A-8D66-B641BF82B36B}"/>
                  </a:ext>
                </a:extLst>
              </p:cNvPr>
              <p:cNvSpPr/>
              <p:nvPr/>
            </p:nvSpPr>
            <p:spPr>
              <a:xfrm>
                <a:off x="5585213" y="3443190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WMS</a:t>
                </a:r>
              </a:p>
            </p:txBody>
          </p:sp>
          <p:sp>
            <p:nvSpPr>
              <p:cNvPr id="48" name="AutoShape 55">
                <a:extLst>
                  <a:ext uri="{FF2B5EF4-FFF2-40B4-BE49-F238E27FC236}">
                    <a16:creationId xmlns:a16="http://schemas.microsoft.com/office/drawing/2014/main" id="{A51D837A-BADB-6045-BE42-1A27415B6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1830">
                <a:off x="3144633" y="2679044"/>
                <a:ext cx="1064034" cy="2827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9" name="Picture 46" descr="layers.png">
                <a:extLst>
                  <a:ext uri="{FF2B5EF4-FFF2-40B4-BE49-F238E27FC236}">
                    <a16:creationId xmlns:a16="http://schemas.microsoft.com/office/drawing/2014/main" id="{8E68FCB1-F027-7B40-8D8D-DB49C34A0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725" y="1512888"/>
                <a:ext cx="2740025" cy="4570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48">
                <a:extLst>
                  <a:ext uri="{FF2B5EF4-FFF2-40B4-BE49-F238E27FC236}">
                    <a16:creationId xmlns:a16="http://schemas.microsoft.com/office/drawing/2014/main" id="{7C9B47B4-C010-3641-8837-F60EED015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90" y="3150232"/>
                <a:ext cx="3602410" cy="38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1400" dirty="0">
                    <a:latin typeface="Calibri" charset="0"/>
                  </a:rPr>
                  <a:t>Commercial EO data – Planet,...</a:t>
                </a:r>
              </a:p>
            </p:txBody>
          </p:sp>
          <p:sp>
            <p:nvSpPr>
              <p:cNvPr id="51" name="TextBox 49">
                <a:extLst>
                  <a:ext uri="{FF2B5EF4-FFF2-40B4-BE49-F238E27FC236}">
                    <a16:creationId xmlns:a16="http://schemas.microsoft.com/office/drawing/2014/main" id="{20A9595D-EBB8-4247-B1DE-6287A4D52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5" y="4149725"/>
                <a:ext cx="3384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1400" dirty="0">
                    <a:latin typeface="Calibri" charset="0"/>
                  </a:rPr>
                  <a:t>Aerial imagery (drone, plane) </a:t>
                </a:r>
              </a:p>
            </p:txBody>
          </p:sp>
          <p:sp>
            <p:nvSpPr>
              <p:cNvPr id="52" name="TextBox 50">
                <a:extLst>
                  <a:ext uri="{FF2B5EF4-FFF2-40B4-BE49-F238E27FC236}">
                    <a16:creationId xmlns:a16="http://schemas.microsoft.com/office/drawing/2014/main" id="{F58B3A4E-78CF-E84D-AF17-EE5808429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649" y="5278438"/>
                <a:ext cx="3384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1400" dirty="0">
                    <a:latin typeface="Calibri" charset="0"/>
                  </a:rPr>
                  <a:t>Other raster data</a:t>
                </a:r>
              </a:p>
            </p:txBody>
          </p:sp>
          <p:sp>
            <p:nvSpPr>
              <p:cNvPr id="53" name="TextBox 48">
                <a:extLst>
                  <a:ext uri="{FF2B5EF4-FFF2-40B4-BE49-F238E27FC236}">
                    <a16:creationId xmlns:a16="http://schemas.microsoft.com/office/drawing/2014/main" id="{43838621-447D-8A42-A164-BBD84800D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31" y="1399074"/>
                <a:ext cx="3759354" cy="662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1400" dirty="0">
                    <a:latin typeface="Calibri" charset="0"/>
                  </a:rPr>
                  <a:t>Open EO data - Sentinel-1, Sentinel-2, Landsat, etc.</a:t>
                </a:r>
              </a:p>
            </p:txBody>
          </p:sp>
          <p:sp>
            <p:nvSpPr>
              <p:cNvPr id="54" name="AutoShape 55">
                <a:extLst>
                  <a:ext uri="{FF2B5EF4-FFF2-40B4-BE49-F238E27FC236}">
                    <a16:creationId xmlns:a16="http://schemas.microsoft.com/office/drawing/2014/main" id="{8C957288-86A7-734A-9F07-5F3862193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128" y="3499249"/>
                <a:ext cx="789872" cy="299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55">
                <a:extLst>
                  <a:ext uri="{FF2B5EF4-FFF2-40B4-BE49-F238E27FC236}">
                    <a16:creationId xmlns:a16="http://schemas.microsoft.com/office/drawing/2014/main" id="{C814F4AC-6454-7947-A86E-7EDB54E07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59636">
                <a:off x="3293040" y="4359613"/>
                <a:ext cx="821516" cy="330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55">
                <a:extLst>
                  <a:ext uri="{FF2B5EF4-FFF2-40B4-BE49-F238E27FC236}">
                    <a16:creationId xmlns:a16="http://schemas.microsoft.com/office/drawing/2014/main" id="{2CA8FE63-A6B6-1B4E-A46B-113395E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3786">
                <a:off x="3031046" y="5129200"/>
                <a:ext cx="1282795" cy="29847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8D6EE39-7B2A-5A45-9ED1-AD408FA07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6242" y="2980233"/>
                <a:ext cx="1588120" cy="1588120"/>
              </a:xfrm>
              <a:prstGeom prst="rect">
                <a:avLst/>
              </a:prstGeom>
            </p:spPr>
          </p:pic>
          <p:sp>
            <p:nvSpPr>
              <p:cNvPr id="58" name="Right Arrow 57">
                <a:extLst>
                  <a:ext uri="{FF2B5EF4-FFF2-40B4-BE49-F238E27FC236}">
                    <a16:creationId xmlns:a16="http://schemas.microsoft.com/office/drawing/2014/main" id="{5FCCB130-EF51-1F47-B9B1-C4ED93F6CA92}"/>
                  </a:ext>
                </a:extLst>
              </p:cNvPr>
              <p:cNvSpPr/>
              <p:nvPr/>
            </p:nvSpPr>
            <p:spPr>
              <a:xfrm>
                <a:off x="5580112" y="2761955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WMTS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1FD6BFE-3B67-284E-AECE-946114F3A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7372" y="4968338"/>
                <a:ext cx="906318" cy="869325"/>
              </a:xfrm>
              <a:prstGeom prst="rect">
                <a:avLst/>
              </a:prstGeom>
            </p:spPr>
          </p:pic>
          <p:sp>
            <p:nvSpPr>
              <p:cNvPr id="60" name="Down Arrow 59">
                <a:extLst>
                  <a:ext uri="{FF2B5EF4-FFF2-40B4-BE49-F238E27FC236}">
                    <a16:creationId xmlns:a16="http://schemas.microsoft.com/office/drawing/2014/main" id="{A5B21587-59A2-C945-92B7-D526544F6236}"/>
                  </a:ext>
                </a:extLst>
              </p:cNvPr>
              <p:cNvSpPr/>
              <p:nvPr/>
            </p:nvSpPr>
            <p:spPr>
              <a:xfrm>
                <a:off x="4561644" y="4461179"/>
                <a:ext cx="235924" cy="54604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Up Arrow 60">
                <a:extLst>
                  <a:ext uri="{FF2B5EF4-FFF2-40B4-BE49-F238E27FC236}">
                    <a16:creationId xmlns:a16="http://schemas.microsoft.com/office/drawing/2014/main" id="{64DEA61B-7F98-0B49-85B6-43B81F776BD7}"/>
                  </a:ext>
                </a:extLst>
              </p:cNvPr>
              <p:cNvSpPr/>
              <p:nvPr/>
            </p:nvSpPr>
            <p:spPr>
              <a:xfrm>
                <a:off x="5099066" y="4436812"/>
                <a:ext cx="235924" cy="54604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50">
                <a:extLst>
                  <a:ext uri="{FF2B5EF4-FFF2-40B4-BE49-F238E27FC236}">
                    <a16:creationId xmlns:a16="http://schemas.microsoft.com/office/drawing/2014/main" id="{B3076669-06BA-7042-9208-3E5604824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6994" y="5798695"/>
                <a:ext cx="16922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1400" dirty="0">
                    <a:latin typeface="Calibri" charset="0"/>
                  </a:rPr>
                  <a:t>Machine learning</a:t>
                </a:r>
              </a:p>
            </p:txBody>
          </p:sp>
          <p:sp>
            <p:nvSpPr>
              <p:cNvPr id="63" name="Right Arrow 62">
                <a:extLst>
                  <a:ext uri="{FF2B5EF4-FFF2-40B4-BE49-F238E27FC236}">
                    <a16:creationId xmlns:a16="http://schemas.microsoft.com/office/drawing/2014/main" id="{299AF123-80C6-FD4C-89BF-2862C9F63EFF}"/>
                  </a:ext>
                </a:extLst>
              </p:cNvPr>
              <p:cNvSpPr/>
              <p:nvPr/>
            </p:nvSpPr>
            <p:spPr>
              <a:xfrm>
                <a:off x="5585213" y="4585952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API</a:t>
                </a:r>
              </a:p>
            </p:txBody>
          </p:sp>
          <p:sp>
            <p:nvSpPr>
              <p:cNvPr id="64" name="Right Arrow 63">
                <a:extLst>
                  <a:ext uri="{FF2B5EF4-FFF2-40B4-BE49-F238E27FC236}">
                    <a16:creationId xmlns:a16="http://schemas.microsoft.com/office/drawing/2014/main" id="{A3F7E0AA-8493-C04C-A33D-56FC99967FBF}"/>
                  </a:ext>
                </a:extLst>
              </p:cNvPr>
              <p:cNvSpPr/>
              <p:nvPr/>
            </p:nvSpPr>
            <p:spPr>
              <a:xfrm>
                <a:off x="5652120" y="4014812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WCS</a:t>
                </a:r>
              </a:p>
            </p:txBody>
          </p:sp>
        </p:grpSp>
        <p:pic>
          <p:nvPicPr>
            <p:cNvPr id="38" name="Picture 37" descr="sentinel_hub_logo_web.png">
              <a:extLst>
                <a:ext uri="{FF2B5EF4-FFF2-40B4-BE49-F238E27FC236}">
                  <a16:creationId xmlns:a16="http://schemas.microsoft.com/office/drawing/2014/main" id="{1F4161E3-D6A8-B745-A888-779D8B95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3751" y="865168"/>
              <a:ext cx="3306308" cy="857621"/>
            </a:xfrm>
            <a:prstGeom prst="rect">
              <a:avLst/>
            </a:prstGeom>
          </p:spPr>
        </p:pic>
        <p:pic>
          <p:nvPicPr>
            <p:cNvPr id="39" name="Picture 38" descr="Screen Shot 2016-02-24 at 13.48.13.png">
              <a:extLst>
                <a:ext uri="{FF2B5EF4-FFF2-40B4-BE49-F238E27FC236}">
                  <a16:creationId xmlns:a16="http://schemas.microsoft.com/office/drawing/2014/main" id="{6066F07A-84D5-124B-A9BD-2C9313114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6475" y="155011"/>
              <a:ext cx="2395329" cy="12448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D6876E-B918-1C45-92AE-FE00FAF6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4596" y="3170611"/>
              <a:ext cx="2396900" cy="1411115"/>
            </a:xfrm>
            <a:prstGeom prst="rect">
              <a:avLst/>
            </a:prstGeom>
          </p:spPr>
        </p:pic>
        <p:pic>
          <p:nvPicPr>
            <p:cNvPr id="41" name="Picture 40" descr="Screen Shot 2016-11-15 at 23.36.42.png">
              <a:extLst>
                <a:ext uri="{FF2B5EF4-FFF2-40B4-BE49-F238E27FC236}">
                  <a16:creationId xmlns:a16="http://schemas.microsoft.com/office/drawing/2014/main" id="{1CD1EBBA-523A-CE4F-B93C-2AFE7CA85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9739" y="1726070"/>
              <a:ext cx="2396900" cy="1059215"/>
            </a:xfrm>
            <a:prstGeom prst="rect">
              <a:avLst/>
            </a:prstGeom>
          </p:spPr>
        </p:pic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60218622-9FE9-FE42-95A9-9435A2F22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8138" y="6394288"/>
              <a:ext cx="3576250" cy="519802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Calibri" charset="0"/>
                </a:rPr>
                <a:t>Scripting </a:t>
              </a:r>
              <a:r>
                <a:rPr lang="sl-SI" sz="1400" dirty="0">
                  <a:latin typeface="Calibri" charset="0"/>
                </a:rPr>
                <a:t>(</a:t>
              </a:r>
              <a:r>
                <a:rPr lang="en-GB" sz="1400" dirty="0">
                  <a:latin typeface="Calibri" charset="0"/>
                </a:rPr>
                <a:t>R</a:t>
              </a:r>
              <a:r>
                <a:rPr lang="sl-SI" sz="1400" dirty="0">
                  <a:latin typeface="Calibri" charset="0"/>
                </a:rPr>
                <a:t>, </a:t>
              </a:r>
              <a:r>
                <a:rPr lang="en-GB" sz="1400" dirty="0">
                  <a:latin typeface="Calibri" charset="0"/>
                </a:rPr>
                <a:t>Python, ENVI…</a:t>
              </a:r>
              <a:r>
                <a:rPr lang="sl-SI" sz="1400" dirty="0">
                  <a:latin typeface="Calibri" charset="0"/>
                </a:rPr>
                <a:t>)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2819CFCE-9CC4-7A4C-883B-F29F08E90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6474" y="2771420"/>
              <a:ext cx="2395329" cy="307777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l-SI" sz="1400" dirty="0">
                  <a:latin typeface="Calibri" charset="0"/>
                </a:rPr>
                <a:t>Web </a:t>
              </a:r>
              <a:r>
                <a:rPr lang="en-GB" sz="1400" dirty="0">
                  <a:latin typeface="Calibri" charset="0"/>
                </a:rPr>
                <a:t>/ Mobile </a:t>
              </a:r>
              <a:r>
                <a:rPr lang="sl-SI" sz="1400" dirty="0">
                  <a:latin typeface="Calibri" charset="0"/>
                </a:rPr>
                <a:t>app</a:t>
              </a:r>
              <a:r>
                <a:rPr lang="en-GB" sz="1400" dirty="0">
                  <a:latin typeface="Calibri" charset="0"/>
                </a:rPr>
                <a:t>s</a:t>
              </a:r>
              <a:endParaRPr lang="sl-SI" sz="1400" dirty="0">
                <a:latin typeface="Calibri" charset="0"/>
              </a:endParaRPr>
            </a:p>
          </p:txBody>
        </p:sp>
        <p:sp>
          <p:nvSpPr>
            <p:cNvPr id="44" name="TextBox 49">
              <a:extLst>
                <a:ext uri="{FF2B5EF4-FFF2-40B4-BE49-F238E27FC236}">
                  <a16:creationId xmlns:a16="http://schemas.microsoft.com/office/drawing/2014/main" id="{28D33492-0BCC-C143-9E98-F49A5A6F3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6473" y="4555372"/>
              <a:ext cx="2909573" cy="307777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Calibri" charset="0"/>
                </a:rPr>
                <a:t>Desktop </a:t>
              </a:r>
              <a:r>
                <a:rPr lang="sl-SI" sz="1400" dirty="0">
                  <a:latin typeface="Calibri" charset="0"/>
                </a:rPr>
                <a:t>(QG</a:t>
              </a:r>
              <a:r>
                <a:rPr lang="en-GB" sz="1400" dirty="0">
                  <a:latin typeface="Calibri" charset="0"/>
                </a:rPr>
                <a:t>IS</a:t>
              </a:r>
              <a:r>
                <a:rPr lang="sl-SI" sz="1400" dirty="0">
                  <a:latin typeface="Calibri" charset="0"/>
                </a:rPr>
                <a:t>,,</a:t>
              </a:r>
              <a:r>
                <a:rPr lang="en-GB" sz="1400" dirty="0">
                  <a:latin typeface="Calibri" charset="0"/>
                </a:rPr>
                <a:t> ArcGIS…</a:t>
              </a:r>
              <a:r>
                <a:rPr lang="sl-SI" sz="1400" dirty="0">
                  <a:latin typeface="Calibri" charset="0"/>
                </a:rPr>
                <a:t>)</a:t>
              </a:r>
            </a:p>
          </p:txBody>
        </p: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A193DC4E-243D-514F-A2B4-8E595C39B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6799" y="1333117"/>
              <a:ext cx="2417272" cy="307777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l-SI" sz="1400" dirty="0">
                  <a:latin typeface="Calibri" charset="0"/>
                </a:rPr>
                <a:t>Cloud GIS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61F5C36-2269-6C4C-8E55-216E5F470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640" y="4997759"/>
              <a:ext cx="2410147" cy="1442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1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 </a:t>
            </a:r>
            <a:r>
              <a:rPr lang="en-GB" sz="2000" dirty="0">
                <a:solidFill>
                  <a:srgbClr val="FF0000"/>
                </a:solidFill>
              </a:rPr>
              <a:t>Sentinel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defTabSz="719138"/>
            <a:r>
              <a:rPr lang="en-US" sz="1400" b="1" dirty="0"/>
              <a:t>On-the-fly Data Access Service </a:t>
            </a:r>
            <a:r>
              <a:rPr lang="en-US" sz="1400" dirty="0"/>
              <a:t>in combination with fast cloud-based object storage powered by the Sentinel Hub (light processing) further enhanced: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satellite imagery processing service, which is capable of on-the-fly gridding, re-projection, 	mosaicking, compositing and other actions required for efficient fetching of data for end-	users (does not require replication or pre-processing)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handle multiple 3</a:t>
            </a:r>
            <a:r>
              <a:rPr lang="en-US" sz="1400" i="1" baseline="30000" dirty="0"/>
              <a:t>rd</a:t>
            </a:r>
            <a:r>
              <a:rPr lang="en-US" sz="1400" i="1" dirty="0"/>
              <a:t> party cloud infrastructure through a micro-service approach providing 	efficient (orchestrated, scaled &amp; parallelized) data access and distribution in a matter of 	seconds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Simple custom scripting engine, which allows user to input an algorithm defining pixel-	based data 	processing (JavaScript, Python with additional library </a:t>
            </a:r>
            <a:r>
              <a:rPr lang="en-US" sz="1400" i="1" dirty="0" err="1"/>
              <a:t>sentinelhub-py</a:t>
            </a:r>
            <a:r>
              <a:rPr lang="en-US" sz="1400" i="1" dirty="0"/>
              <a:t>)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Support for data fusion, allowing using data from different data sources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Proprietary POST API and OGC (WMS/WMTS/WCS) interfaces to access the data</a:t>
            </a:r>
          </a:p>
          <a:p>
            <a:pPr defTabSz="360363">
              <a:buFont typeface="Arial" panose="020B0604020202020204" pitchFamily="34" charset="0"/>
              <a:buChar char="•"/>
            </a:pPr>
            <a:r>
              <a:rPr lang="en-US" sz="1400" i="1" dirty="0"/>
              <a:t>SH operational since 2016, currently serving up to 150 million requests per month</a:t>
            </a:r>
          </a:p>
          <a:p>
            <a:pPr defTabSz="360363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0" algn="ctr" defTabSz="719138"/>
            <a:endParaRPr lang="en-US" sz="1400" dirty="0"/>
          </a:p>
          <a:p>
            <a:pPr indent="0" algn="ctr" defTabSz="719138"/>
            <a:endParaRPr lang="en-US" sz="1400" dirty="0"/>
          </a:p>
          <a:p>
            <a:pPr marL="342900" indent="-685800" defTabSz="719138">
              <a:buFont typeface="+mj-lt"/>
              <a:buAutoNum type="arabicPeriod"/>
            </a:pPr>
            <a:endParaRPr lang="en-GB" sz="1400" dirty="0"/>
          </a:p>
          <a:p>
            <a:pPr marL="342900" indent="-685800" defTabSz="719138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340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 </a:t>
            </a:r>
            <a:r>
              <a:rPr lang="en-GB" sz="2000" dirty="0">
                <a:solidFill>
                  <a:srgbClr val="FF0000"/>
                </a:solidFill>
              </a:rPr>
              <a:t>mass processing SH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908060"/>
          </a:xfrm>
        </p:spPr>
        <p:txBody>
          <a:bodyPr/>
          <a:lstStyle/>
          <a:p>
            <a:pPr indent="0" defTabSz="719138"/>
            <a:r>
              <a:rPr lang="en-US" sz="1400" dirty="0"/>
              <a:t>First extension offers </a:t>
            </a:r>
            <a:r>
              <a:rPr lang="en-US" sz="1400" b="1" dirty="0"/>
              <a:t>asynchronous mass processing capability</a:t>
            </a:r>
            <a:r>
              <a:rPr lang="en-US" sz="1400" dirty="0"/>
              <a:t>, to apply moderately complex operations through the Custom Script functionality / user-triggered or push-based, so that some optimal level of pre-processing is achieved. Mass processing SH capability includes:</a:t>
            </a:r>
          </a:p>
          <a:p>
            <a:pPr marL="285750" indent="-285750" defTabSz="719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i="1" dirty="0"/>
              <a:t>integration of 3rd party tools, e.g. Sen2Cor, SNAP, etc. –tools, which are commonly used in EO data processing and can be run in a </a:t>
            </a:r>
            <a:r>
              <a:rPr lang="en-US" sz="1400" i="1" dirty="0" err="1"/>
              <a:t>parametrised</a:t>
            </a:r>
            <a:r>
              <a:rPr lang="en-US" sz="1400" i="1" dirty="0"/>
              <a:t> fashion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i="1" dirty="0"/>
              <a:t>Scheduling and Parallelization of processing and ad-hoc engagement of a fleet of virtual machines assisting the process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i="1" dirty="0"/>
              <a:t>Caching of intermediate products so that these can be served further using basic Sentinel Hub capability</a:t>
            </a:r>
          </a:p>
          <a:p>
            <a:pPr indent="0" defTabSz="719138">
              <a:spcBef>
                <a:spcPts val="1200"/>
              </a:spcBef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Current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JRC Sentinel-2 Global Mosaic service is a precursor of the “mass processing SH” concept that will be further enhanced in the DCFS to allow custom scripts</a:t>
            </a:r>
            <a:r>
              <a:rPr lang="en-US" sz="1400" dirty="0"/>
              <a:t>. </a:t>
            </a:r>
          </a:p>
          <a:p>
            <a:pPr indent="0" defTabSz="719138">
              <a:spcBef>
                <a:spcPts val="1200"/>
              </a:spcBef>
            </a:pPr>
            <a:r>
              <a:rPr lang="en-US" sz="1400" dirty="0"/>
              <a:t>Note: </a:t>
            </a:r>
            <a:r>
              <a:rPr lang="en-US" sz="1400" dirty="0" smtClean="0"/>
              <a:t>	Both </a:t>
            </a:r>
            <a:r>
              <a:rPr lang="en-US" sz="1400" dirty="0"/>
              <a:t>SH and mass processing SH support users to configure their own </a:t>
            </a:r>
            <a:r>
              <a:rPr lang="en-US" sz="1400" dirty="0" smtClean="0"/>
              <a:t>algorithms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17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</a:t>
            </a:r>
            <a:r>
              <a:rPr lang="en-GB" sz="2000" dirty="0">
                <a:solidFill>
                  <a:srgbClr val="FF0000"/>
                </a:solidFill>
              </a:rPr>
              <a:t>XCUBE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For more complex operations an </a:t>
            </a:r>
            <a:r>
              <a:rPr lang="en-US" sz="1400" dirty="0" err="1"/>
              <a:t>xarray</a:t>
            </a:r>
            <a:r>
              <a:rPr lang="en-US" sz="1400" dirty="0"/>
              <a:t>-based technology to </a:t>
            </a:r>
            <a:r>
              <a:rPr lang="en-US" sz="1400" b="1" dirty="0"/>
              <a:t>transform and store input data  </a:t>
            </a:r>
            <a:r>
              <a:rPr lang="en-US" sz="1400" dirty="0"/>
              <a:t>into a data cube adhering to the </a:t>
            </a:r>
            <a:r>
              <a:rPr lang="en-US" sz="1400" b="1" dirty="0"/>
              <a:t>Common Data Model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Allows access to the instrument data but also to environmental variables from non EO data (L2C data cubes further generating other L2C and L3 data cubes)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An XCUBE can be </a:t>
            </a:r>
            <a:r>
              <a:rPr lang="en-US" sz="1400" u="sng" dirty="0"/>
              <a:t>temporarily / permanently stored </a:t>
            </a:r>
            <a:r>
              <a:rPr lang="en-US" sz="1400" i="1" dirty="0"/>
              <a:t>(cloud-optimized </a:t>
            </a:r>
            <a:r>
              <a:rPr lang="en-US" sz="1400" i="1" dirty="0" err="1"/>
              <a:t>zarr</a:t>
            </a:r>
            <a:r>
              <a:rPr lang="en-US" sz="1400" i="1" dirty="0"/>
              <a:t> format, Mongo Database for Vector data, In-Situ / </a:t>
            </a:r>
            <a:r>
              <a:rPr lang="en-US" sz="1400" i="1" dirty="0" err="1"/>
              <a:t>NetCDF</a:t>
            </a:r>
            <a:r>
              <a:rPr lang="en-US" sz="1400" i="1" dirty="0"/>
              <a:t>)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Sentinel Hub is the default source for input data and used whenever possible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Easily configurable and adjustable in terms of covered area, period, included data layers, temporal and spatial resolution, and projection 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XCUBE’s are fully defined by their configuration, which can be stored and shared as a template – for re-use or to facilitate the establishment of new XCUBEs (e.g. </a:t>
            </a:r>
            <a:r>
              <a:rPr lang="en-US" sz="1400" dirty="0" err="1"/>
              <a:t>GEORice</a:t>
            </a:r>
            <a:r>
              <a:rPr lang="en-US" sz="1400" dirty="0"/>
              <a:t> project of ESA’s Data User Element). Data Cube templates can be re-used across users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XCUBE is based on ESDL technology (server part) 	</a:t>
            </a:r>
          </a:p>
        </p:txBody>
      </p:sp>
    </p:spTree>
    <p:extLst>
      <p:ext uri="{BB962C8B-B14F-4D97-AF65-F5344CB8AC3E}">
        <p14:creationId xmlns:p14="http://schemas.microsoft.com/office/powerpoint/2010/main" val="29889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4" y="149150"/>
            <a:ext cx="7499231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</a:t>
            </a:r>
            <a:r>
              <a:rPr lang="en-GB" sz="1800" dirty="0">
                <a:solidFill>
                  <a:srgbClr val="FF0000"/>
                </a:solidFill>
              </a:rPr>
              <a:t>Main Data Interface </a:t>
            </a:r>
            <a:r>
              <a:rPr lang="en-GB" sz="1800" b="1" dirty="0">
                <a:solidFill>
                  <a:srgbClr val="FF0000"/>
                </a:solidFill>
              </a:rPr>
              <a:t>(MDI)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defTabSz="719138"/>
            <a:r>
              <a:rPr lang="en-US" sz="1400" dirty="0"/>
              <a:t>All Data cube core functionalities are available through a single and harmonized, main interface -&gt; MDI acting as a Central point of interaction for the DCSF components providing: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harmonized POST API access to EO / non-EO / GIS data of all data cube tools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administrative functionality like authentication (OAuth, </a:t>
            </a:r>
            <a:r>
              <a:rPr lang="en-US" sz="1400" dirty="0" err="1"/>
              <a:t>Edugain</a:t>
            </a:r>
            <a:r>
              <a:rPr lang="en-US" sz="1400" dirty="0"/>
              <a:t>) , security, load balancing, monitoring, transaction metering and billing 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data cube orchestration (between DCSF / Cloud instances) 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Support (I/Fs) to Data cube federation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sz="1400" dirty="0"/>
              <a:t>On top of direct MDI API access from DCFS client: many “proxy” interfaces supported to enable easier access to data from standard GIS tools (OGC compliant services), Python, R, QGIS, machine learning tools</a:t>
            </a:r>
            <a:r>
              <a:rPr lang="en-US" dirty="0"/>
              <a:t>,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DCFS catalogue service (to enable users to find the input data available for data cube generation)</a:t>
            </a:r>
          </a:p>
        </p:txBody>
      </p:sp>
    </p:spTree>
    <p:extLst>
      <p:ext uri="{BB962C8B-B14F-4D97-AF65-F5344CB8AC3E}">
        <p14:creationId xmlns:p14="http://schemas.microsoft.com/office/powerpoint/2010/main" val="1371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0651"/>
            <a:ext cx="7517172" cy="707886"/>
          </a:xfrm>
        </p:spPr>
        <p:txBody>
          <a:bodyPr/>
          <a:lstStyle/>
          <a:p>
            <a:pPr algn="ctr">
              <a:tabLst>
                <a:tab pos="3228975" algn="l"/>
                <a:tab pos="3497263" algn="l"/>
              </a:tabLst>
            </a:pPr>
            <a:r>
              <a:rPr lang="en-GB" dirty="0"/>
              <a:t>DCFS – Architecture</a:t>
            </a:r>
            <a:r>
              <a:rPr lang="en-GB" sz="2000" dirty="0"/>
              <a:t>: </a:t>
            </a:r>
            <a:r>
              <a:rPr lang="en-GB" sz="1800" dirty="0" smtClean="0">
                <a:solidFill>
                  <a:srgbClr val="FF0000"/>
                </a:solidFill>
              </a:rPr>
              <a:t>Front-ends </a:t>
            </a:r>
            <a:r>
              <a:rPr lang="en-GB" sz="1800" dirty="0">
                <a:solidFill>
                  <a:srgbClr val="FF0000"/>
                </a:solidFill>
              </a:rPr>
              <a:t>interfaces </a:t>
            </a:r>
            <a:r>
              <a:rPr lang="en-GB" sz="1800" dirty="0" smtClean="0">
                <a:solidFill>
                  <a:srgbClr val="FF0000"/>
                </a:solidFill>
              </a:rPr>
              <a:t>&amp;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	</a:t>
            </a:r>
            <a:r>
              <a:rPr lang="en-GB" sz="1800" dirty="0" smtClean="0">
                <a:solidFill>
                  <a:srgbClr val="FF0000"/>
                </a:solidFill>
              </a:rPr>
              <a:t>factory/business </a:t>
            </a:r>
            <a:r>
              <a:rPr lang="en-GB" sz="1800" dirty="0">
                <a:solidFill>
                  <a:srgbClr val="FF0000"/>
                </a:solidFill>
              </a:rPr>
              <a:t>outlets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1160457"/>
            <a:ext cx="8748000" cy="3397028"/>
          </a:xfrm>
        </p:spPr>
        <p:txBody>
          <a:bodyPr/>
          <a:lstStyle/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Client Data Processing Engine (CDPE): client-side processing of COGs</a:t>
            </a:r>
          </a:p>
          <a:p>
            <a:pPr marL="285750" indent="-285750" defTabSz="719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Sentinel Playground and EO Browser (geospatial GUIs)</a:t>
            </a:r>
          </a:p>
          <a:p>
            <a:pPr marL="285750" indent="-285750" defTabSz="719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OGC-compliant Web Service APIs: </a:t>
            </a:r>
            <a:r>
              <a:rPr lang="en-US" sz="1400" i="1" dirty="0"/>
              <a:t>“proxy” which handles OGC-compliant service transactions and translates them to the main data cube API</a:t>
            </a:r>
          </a:p>
          <a:p>
            <a:pPr marL="285750" indent="-285750" defTabSz="719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OGC-compliant Web client apps: </a:t>
            </a:r>
            <a:r>
              <a:rPr lang="en-US" sz="1400" i="1" dirty="0"/>
              <a:t>software packages capable of handling the client-side of the OGC protocols (OGC WCS QGIS plug-in, re-useable GUI widgets software…)</a:t>
            </a:r>
          </a:p>
          <a:p>
            <a:pPr marL="285750" indent="-285750" defTabSz="719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3</a:t>
            </a:r>
            <a:r>
              <a:rPr lang="en-US" i="1" baseline="30000" dirty="0"/>
              <a:t>rd</a:t>
            </a:r>
            <a:r>
              <a:rPr lang="en-US" i="1" dirty="0"/>
              <a:t> party/value adder layers registration/ingestion</a:t>
            </a:r>
          </a:p>
          <a:p>
            <a:pPr marL="285750" indent="-285750" defTabSz="719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Example of notebooks, web portal(s), are prepared and tuned as “showcase” examples</a:t>
            </a:r>
          </a:p>
        </p:txBody>
      </p:sp>
    </p:spTree>
    <p:extLst>
      <p:ext uri="{BB962C8B-B14F-4D97-AF65-F5344CB8AC3E}">
        <p14:creationId xmlns:p14="http://schemas.microsoft.com/office/powerpoint/2010/main" val="37274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149150"/>
            <a:ext cx="7488417" cy="430887"/>
          </a:xfrm>
        </p:spPr>
        <p:txBody>
          <a:bodyPr/>
          <a:lstStyle/>
          <a:p>
            <a:pPr algn="ctr"/>
            <a:r>
              <a:rPr lang="en-GB" dirty="0"/>
              <a:t>DCFS – Architecture</a:t>
            </a:r>
            <a:r>
              <a:rPr lang="en-GB" sz="2000" dirty="0"/>
              <a:t>: </a:t>
            </a:r>
            <a:r>
              <a:rPr lang="en-GB" sz="1800" dirty="0">
                <a:solidFill>
                  <a:srgbClr val="FF0000"/>
                </a:solidFill>
              </a:rPr>
              <a:t>Market Place / DCFS Landing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966686"/>
            <a:ext cx="8748000" cy="3496457"/>
          </a:xfrm>
        </p:spPr>
        <p:txBody>
          <a:bodyPr/>
          <a:lstStyle/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Attractively designed service catalogue to attract external providers including  commercial market participants, scientific initiatives, and institutionally funded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Promotional Service Portal built and maintained for presentation of DCFS </a:t>
            </a:r>
            <a:r>
              <a:rPr lang="en-US" dirty="0" smtClean="0"/>
              <a:t>native services </a:t>
            </a:r>
            <a:r>
              <a:rPr lang="en-US" dirty="0"/>
              <a:t>and </a:t>
            </a:r>
            <a:r>
              <a:rPr lang="en-US" dirty="0" smtClean="0"/>
              <a:t>DCFS-empowered </a:t>
            </a:r>
            <a:r>
              <a:rPr lang="en-US" dirty="0"/>
              <a:t>services provided by Customers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Social network functions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Links to showcase examples of the provided services (</a:t>
            </a:r>
            <a:r>
              <a:rPr lang="en-US" sz="1400" dirty="0"/>
              <a:t>users are invited to clone the code of the example pages</a:t>
            </a:r>
            <a:r>
              <a:rPr lang="en-US" dirty="0"/>
              <a:t>)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Legal information necessary to appear on a Web site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End-user Self-Registration and Login forms</a:t>
            </a:r>
          </a:p>
          <a:p>
            <a:pPr marL="285750" indent="-285750" defTabSz="719138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099544" cy="430887"/>
          </a:xfrm>
        </p:spPr>
        <p:txBody>
          <a:bodyPr/>
          <a:lstStyle/>
          <a:p>
            <a:pPr algn="r"/>
            <a:r>
              <a:rPr lang="en-GB" dirty="0"/>
              <a:t>DCFS – Architecture</a:t>
            </a:r>
            <a:r>
              <a:rPr lang="en-GB" sz="2000" dirty="0"/>
              <a:t>: </a:t>
            </a:r>
            <a:r>
              <a:rPr lang="en-GB" sz="1800" dirty="0">
                <a:solidFill>
                  <a:srgbClr val="FF0000"/>
                </a:solidFill>
              </a:rPr>
              <a:t>Deployment </a:t>
            </a:r>
            <a:r>
              <a:rPr lang="en-GB" sz="1800" dirty="0" smtClean="0">
                <a:solidFill>
                  <a:srgbClr val="FF0000"/>
                </a:solidFill>
              </a:rPr>
              <a:t>&amp; </a:t>
            </a:r>
            <a:r>
              <a:rPr lang="en-GB" sz="1800" dirty="0">
                <a:solidFill>
                  <a:srgbClr val="FF0000"/>
                </a:solidFill>
              </a:rPr>
              <a:t>Federation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242458"/>
            <a:ext cx="8748000" cy="3002971"/>
          </a:xfrm>
        </p:spPr>
        <p:txBody>
          <a:bodyPr/>
          <a:lstStyle/>
          <a:p>
            <a:pPr marL="285750" indent="-285750" defTabSz="719138">
              <a:buFont typeface="Arial" panose="020B0604020202020204" pitchFamily="34" charset="0"/>
              <a:buChar char="•"/>
            </a:pPr>
            <a:r>
              <a:rPr lang="en-US" dirty="0"/>
              <a:t>The Data Cube stack can be deployed on various cloud infrastructures - Mundi, </a:t>
            </a:r>
            <a:r>
              <a:rPr lang="en-US" dirty="0" err="1"/>
              <a:t>Onda</a:t>
            </a:r>
            <a:r>
              <a:rPr lang="en-US" dirty="0"/>
              <a:t>, </a:t>
            </a:r>
            <a:r>
              <a:rPr lang="en-US" dirty="0" err="1"/>
              <a:t>CreoDIAS</a:t>
            </a:r>
            <a:r>
              <a:rPr lang="en-US" dirty="0"/>
              <a:t>, AWS, CDS, Multi-mission PDGS, </a:t>
            </a:r>
            <a:r>
              <a:rPr lang="en-US" dirty="0" err="1"/>
              <a:t>etc</a:t>
            </a:r>
            <a:r>
              <a:rPr lang="en-US" dirty="0"/>
              <a:t> and connected to their datasets</a:t>
            </a:r>
          </a:p>
          <a:p>
            <a:pPr marL="285750" indent="-285750" defTabSz="719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Federation  also with external Data Cubes (</a:t>
            </a:r>
            <a:r>
              <a:rPr lang="en-US" sz="1400" i="1" dirty="0"/>
              <a:t>interoperability at API and encodings level with the OGC requirements</a:t>
            </a:r>
            <a:r>
              <a:rPr lang="en-US" dirty="0"/>
              <a:t>)</a:t>
            </a:r>
          </a:p>
          <a:p>
            <a:pPr marL="285750" indent="-285750" defTabSz="719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DCFS that adhere to the </a:t>
            </a:r>
            <a:r>
              <a:rPr lang="en-US" dirty="0" err="1"/>
              <a:t>Xarray</a:t>
            </a:r>
            <a:r>
              <a:rPr lang="en-US" dirty="0"/>
              <a:t> data model could also be federated natively with CEOS Open Data Cubes as they also use the </a:t>
            </a:r>
            <a:r>
              <a:rPr lang="en-US" dirty="0" err="1"/>
              <a:t>Xarray</a:t>
            </a:r>
            <a:r>
              <a:rPr lang="en-US" dirty="0"/>
              <a:t> data model</a:t>
            </a:r>
          </a:p>
          <a:p>
            <a:pPr marL="285750" indent="-285750" defTabSz="719138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71913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247B-6238-9449-84C5-3F205B24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pPr algn="ctr"/>
            <a:r>
              <a:rPr lang="en-GB" dirty="0"/>
              <a:t>DCFS – </a:t>
            </a:r>
            <a:r>
              <a:rPr lang="en-US" dirty="0">
                <a:solidFill>
                  <a:srgbClr val="F08010"/>
                </a:solidFill>
              </a:rPr>
              <a:t>The Interoperability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743-21C8-C94E-A32C-2E93B0DA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92" y="749314"/>
            <a:ext cx="8832925" cy="38232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0"/>
            <a:r>
              <a:rPr lang="en-US" dirty="0"/>
              <a:t>Contribution to the Open Data Cube OGC Web Services (OWS) repository / WCS access support </a:t>
            </a:r>
            <a:r>
              <a:rPr lang="en-US" dirty="0" smtClean="0"/>
              <a:t>includes: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 smtClean="0"/>
              <a:t>WMS 1.0/1/3, WMTS, EO-WMS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WCS </a:t>
            </a:r>
            <a:r>
              <a:rPr lang="en-US" dirty="0"/>
              <a:t>2.0 / CIS 1.0 / Trimming, Slicing Range </a:t>
            </a:r>
            <a:r>
              <a:rPr lang="en-US" dirty="0" err="1"/>
              <a:t>subsetting</a:t>
            </a:r>
            <a:r>
              <a:rPr lang="en-US" dirty="0"/>
              <a:t>, Scaling, CRS, Interpolation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WCS 2.1 / CIS 1.1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WCS 3.0 will be introduced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EO-WCS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WPS / WCPS </a:t>
            </a:r>
          </a:p>
          <a:p>
            <a:pPr indent="0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4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6401-49BB-B14E-A3D0-911C0FFE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25035"/>
            <a:ext cx="8276295" cy="769441"/>
          </a:xfrm>
        </p:spPr>
        <p:txBody>
          <a:bodyPr/>
          <a:lstStyle/>
          <a:p>
            <a:pPr algn="ctr"/>
            <a:r>
              <a:rPr lang="en-GB" dirty="0"/>
              <a:t>The European Data Cube Facility Service</a:t>
            </a:r>
            <a:br>
              <a:rPr lang="en-GB" dirty="0"/>
            </a:br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BFD7-60FC-2F45-8F53-28431E36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99" y="925902"/>
            <a:ext cx="8844679" cy="35138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02060"/>
                </a:solidFill>
              </a:rPr>
              <a:t>DCSF </a:t>
            </a:r>
            <a:r>
              <a:rPr lang="en-GB" sz="1800" b="1" dirty="0" smtClean="0">
                <a:solidFill>
                  <a:srgbClr val="002060"/>
                </a:solidFill>
              </a:rPr>
              <a:t>the </a:t>
            </a:r>
            <a:r>
              <a:rPr lang="en-GB" sz="1800" b="1" dirty="0">
                <a:solidFill>
                  <a:srgbClr val="002060"/>
                </a:solidFill>
              </a:rPr>
              <a:t>whole </a:t>
            </a:r>
            <a:r>
              <a:rPr lang="en-GB" sz="1800" b="1" dirty="0" smtClean="0">
                <a:solidFill>
                  <a:srgbClr val="002060"/>
                </a:solidFill>
              </a:rPr>
              <a:t>picture, offer </a:t>
            </a:r>
            <a:r>
              <a:rPr lang="en-GB" sz="1800" b="1" dirty="0" smtClean="0">
                <a:solidFill>
                  <a:srgbClr val="002060"/>
                </a:solidFill>
              </a:rPr>
              <a:t>and </a:t>
            </a:r>
            <a:r>
              <a:rPr lang="en-GB" sz="1800" b="1" dirty="0">
                <a:solidFill>
                  <a:srgbClr val="002060"/>
                </a:solidFill>
              </a:rPr>
              <a:t>service deployment 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02060"/>
                </a:solidFill>
              </a:rPr>
              <a:t>DCFS architecture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02060"/>
                </a:solidFill>
              </a:rPr>
              <a:t>The Interoperability layer &amp; OGC / Standardisation contribution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02060"/>
                </a:solidFill>
              </a:rPr>
              <a:t>Conclusion / benefits for the user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52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247B-6238-9449-84C5-3F205B24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pPr algn="ctr"/>
            <a:r>
              <a:rPr lang="en-GB" dirty="0"/>
              <a:t>DCFS – </a:t>
            </a:r>
            <a:r>
              <a:rPr lang="en-US" dirty="0">
                <a:solidFill>
                  <a:srgbClr val="FF6600"/>
                </a:solidFill>
              </a:rPr>
              <a:t>OGC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743-21C8-C94E-A32C-2E93B0DA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92" y="684000"/>
            <a:ext cx="8832925" cy="3837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</a:t>
            </a:r>
            <a:r>
              <a:rPr lang="en-US" sz="1400" dirty="0"/>
              <a:t>participation and co-chairing in Coverages Domain Working Group (DWG) and Web Coverage Service (WCS) Standards Working Group (SWG)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Participation in Testbeds and writing Engineering Reports as results of testing and demonstrating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Submitting suggestions for future Testbed activities based on needs arising in DCFS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Participating in the quarterly Technical Committee meetings and presenting results, demonstrations, ideas for enhancements, proposed change requests, etc.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Submitting change requests for concrete deficiencies and required extended functionalities in used services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Follow up in SWG meetings with submitted change requests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Contribute to the proposed OGC “Datacube Discussion Paper/Best Practice Paper”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5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247B-6238-9449-84C5-3F205B24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pPr algn="ctr"/>
            <a:r>
              <a:rPr lang="en-GB" dirty="0"/>
              <a:t>DCFS – </a:t>
            </a:r>
            <a:r>
              <a:rPr lang="en-US" sz="2000" dirty="0">
                <a:solidFill>
                  <a:srgbClr val="F08010"/>
                </a:solidFill>
              </a:rPr>
              <a:t>Open Tools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743-21C8-C94E-A32C-2E93B0DA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92" y="749314"/>
            <a:ext cx="8832925" cy="38232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SNAP L1/L2 processing capabilities as part of the XCUBE Level-2C cube generation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XCUBE data imported into SNAP via the </a:t>
            </a:r>
            <a:r>
              <a:rPr lang="en-US" sz="1400" dirty="0" err="1"/>
              <a:t>netCDF</a:t>
            </a:r>
            <a:r>
              <a:rPr lang="en-US" sz="1400" dirty="0"/>
              <a:t> interface of SNAP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ESA CCI Toolbox CATE…..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Interoperability Layer for Open Data Cube (ODC)</a:t>
            </a:r>
          </a:p>
        </p:txBody>
      </p:sp>
    </p:spTree>
    <p:extLst>
      <p:ext uri="{BB962C8B-B14F-4D97-AF65-F5344CB8AC3E}">
        <p14:creationId xmlns:p14="http://schemas.microsoft.com/office/powerpoint/2010/main" val="15791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pPr algn="ctr"/>
            <a:r>
              <a:rPr lang="en-GB" sz="2400" dirty="0" smtClean="0"/>
              <a:t>DCFS - </a:t>
            </a:r>
            <a:r>
              <a:rPr lang="en-GB" sz="2000" dirty="0" smtClean="0">
                <a:solidFill>
                  <a:srgbClr val="FF0000"/>
                </a:solidFill>
              </a:rPr>
              <a:t>Benefits for users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6456"/>
            <a:ext cx="8875486" cy="4410857"/>
          </a:xfrm>
        </p:spPr>
        <p:txBody>
          <a:bodyPr/>
          <a:lstStyle/>
          <a:p>
            <a:pPr indent="0">
              <a:tabLst>
                <a:tab pos="357188" algn="l"/>
              </a:tabLst>
            </a:pPr>
            <a:endParaRPr lang="en-US" dirty="0" smtClean="0"/>
          </a:p>
          <a:p>
            <a:pPr indent="0">
              <a:spcBef>
                <a:spcPts val="1200"/>
              </a:spcBef>
              <a:tabLst>
                <a:tab pos="357188" algn="l"/>
              </a:tabLst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Font typeface="+mj-lt"/>
              <a:buAutoNum type="arabicPeriod"/>
              <a:tabLst>
                <a:tab pos="357188" algn="l"/>
              </a:tabLst>
            </a:pPr>
            <a:r>
              <a:rPr lang="en-US" dirty="0" smtClean="0"/>
              <a:t>Combining best of both worlds:  </a:t>
            </a:r>
            <a:r>
              <a:rPr lang="en-US" i="1" dirty="0" smtClean="0">
                <a:solidFill>
                  <a:srgbClr val="FF0000"/>
                </a:solidFill>
              </a:rPr>
              <a:t>On-the-fly processing for generic data access 					 Full-fledged data cube solution based on </a:t>
            </a:r>
            <a:r>
              <a:rPr lang="en-US" i="1" dirty="0" err="1" smtClean="0">
                <a:solidFill>
                  <a:srgbClr val="FF0000"/>
                </a:solidFill>
              </a:rPr>
              <a:t>xarray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Minimizing </a:t>
            </a:r>
            <a:r>
              <a:rPr lang="en-US" dirty="0"/>
              <a:t>pre-processing makes </a:t>
            </a:r>
            <a:r>
              <a:rPr lang="en-US" dirty="0" smtClean="0"/>
              <a:t>a flexible </a:t>
            </a:r>
            <a:r>
              <a:rPr lang="en-US" dirty="0"/>
              <a:t>system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</a:tabLst>
            </a:pPr>
            <a:r>
              <a:rPr lang="en-US" dirty="0"/>
              <a:t>Based on already </a:t>
            </a:r>
            <a:r>
              <a:rPr lang="en-US" dirty="0">
                <a:solidFill>
                  <a:srgbClr val="FF0000"/>
                </a:solidFill>
              </a:rPr>
              <a:t>operational components </a:t>
            </a:r>
            <a:r>
              <a:rPr lang="en-US" dirty="0"/>
              <a:t>(SH) dealing with </a:t>
            </a:r>
            <a:r>
              <a:rPr lang="en-US" dirty="0">
                <a:solidFill>
                  <a:srgbClr val="FF0000"/>
                </a:solidFill>
              </a:rPr>
              <a:t>millions of daily 	requests </a:t>
            </a:r>
            <a:r>
              <a:rPr lang="en-US" dirty="0"/>
              <a:t>(available at this moment!)	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Access to global archives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Interoperability</a:t>
            </a:r>
            <a:r>
              <a:rPr lang="en-GB" dirty="0"/>
              <a:t> with existing </a:t>
            </a:r>
            <a:r>
              <a:rPr lang="en-GB" dirty="0" smtClean="0"/>
              <a:t>Data Cubes </a:t>
            </a:r>
            <a:r>
              <a:rPr lang="en-GB" dirty="0"/>
              <a:t>taken </a:t>
            </a:r>
            <a:r>
              <a:rPr lang="en-GB" dirty="0" smtClean="0"/>
              <a:t>to foster </a:t>
            </a:r>
            <a:r>
              <a:rPr lang="en-GB" dirty="0" smtClean="0"/>
              <a:t>federation</a:t>
            </a:r>
            <a:endParaRPr lang="en-GB" dirty="0"/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Operational </a:t>
            </a:r>
            <a:r>
              <a:rPr lang="en-GB" dirty="0" smtClean="0">
                <a:solidFill>
                  <a:srgbClr val="FF0000"/>
                </a:solidFill>
              </a:rPr>
              <a:t>service </a:t>
            </a:r>
            <a:r>
              <a:rPr lang="en-GB" dirty="0" smtClean="0"/>
              <a:t>evolving over project duration from </a:t>
            </a:r>
            <a:r>
              <a:rPr lang="en-GB" dirty="0" smtClean="0">
                <a:solidFill>
                  <a:srgbClr val="FF0000"/>
                </a:solidFill>
              </a:rPr>
              <a:t>user needs</a:t>
            </a:r>
            <a:endParaRPr lang="en-US" sz="1400" i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pPr algn="ctr"/>
            <a:r>
              <a:rPr lang="en-GB" sz="2400" dirty="0"/>
              <a:t>DCFS - Partners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1074057"/>
            <a:ext cx="8748000" cy="3323771"/>
          </a:xfrm>
        </p:spPr>
        <p:txBody>
          <a:bodyPr/>
          <a:lstStyle/>
          <a:p>
            <a:pPr>
              <a:spcBef>
                <a:spcPts val="18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en-US" dirty="0" err="1">
                <a:solidFill>
                  <a:srgbClr val="0070C0"/>
                </a:solidFill>
              </a:rPr>
              <a:t>Sinergise</a:t>
            </a:r>
            <a:r>
              <a:rPr lang="en-US" dirty="0"/>
              <a:t> – </a:t>
            </a:r>
            <a:r>
              <a:rPr lang="en-US" i="1" dirty="0"/>
              <a:t>core processing services 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  <a:tab pos="536575" algn="l"/>
              </a:tabLst>
            </a:pPr>
            <a:r>
              <a:rPr lang="en-US" dirty="0" err="1">
                <a:solidFill>
                  <a:srgbClr val="0070C0"/>
                </a:solidFill>
              </a:rPr>
              <a:t>Brockmann</a:t>
            </a:r>
            <a:r>
              <a:rPr lang="en-US" dirty="0">
                <a:solidFill>
                  <a:srgbClr val="0070C0"/>
                </a:solidFill>
              </a:rPr>
              <a:t> Consult </a:t>
            </a:r>
            <a:r>
              <a:rPr lang="en-US" dirty="0"/>
              <a:t>– </a:t>
            </a:r>
            <a:r>
              <a:rPr lang="en-US" i="1" dirty="0" err="1"/>
              <a:t>XCube</a:t>
            </a:r>
            <a:r>
              <a:rPr lang="en-US" i="1" dirty="0"/>
              <a:t> and various use-cases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  <a:tab pos="536575" algn="l"/>
              </a:tabLst>
            </a:pPr>
            <a:r>
              <a:rPr lang="en-US" dirty="0">
                <a:solidFill>
                  <a:srgbClr val="0070C0"/>
                </a:solidFill>
              </a:rPr>
              <a:t>EOX</a:t>
            </a:r>
            <a:r>
              <a:rPr lang="en-US" dirty="0"/>
              <a:t> – </a:t>
            </a:r>
            <a:r>
              <a:rPr lang="en-US" i="1" dirty="0"/>
              <a:t>OGC and front-end 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  <a:tab pos="536575" algn="l"/>
              </a:tabLst>
            </a:pPr>
            <a:r>
              <a:rPr lang="en-US" dirty="0">
                <a:solidFill>
                  <a:srgbClr val="0070C0"/>
                </a:solidFill>
              </a:rPr>
              <a:t>GISAT</a:t>
            </a:r>
            <a:r>
              <a:rPr lang="en-US" dirty="0"/>
              <a:t> – </a:t>
            </a:r>
            <a:r>
              <a:rPr lang="en-US" i="1" dirty="0"/>
              <a:t>technical support to customers, use-cases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  <a:tab pos="536575" algn="l"/>
              </a:tabLst>
            </a:pPr>
            <a:r>
              <a:rPr lang="en-US" dirty="0">
                <a:solidFill>
                  <a:srgbClr val="0070C0"/>
                </a:solidFill>
              </a:rPr>
              <a:t>PLANET </a:t>
            </a:r>
            <a:r>
              <a:rPr lang="en-US" dirty="0"/>
              <a:t>– </a:t>
            </a:r>
            <a:r>
              <a:rPr lang="en-US" i="1" dirty="0"/>
              <a:t>access to Planet data and commercialization aspects</a:t>
            </a:r>
          </a:p>
          <a:p>
            <a:pPr>
              <a:spcBef>
                <a:spcPts val="1800"/>
              </a:spcBef>
              <a:buFont typeface="+mj-lt"/>
              <a:buAutoNum type="arabicPeriod"/>
              <a:tabLst>
                <a:tab pos="357188" algn="l"/>
                <a:tab pos="536575" algn="l"/>
              </a:tabLst>
            </a:pPr>
            <a:r>
              <a:rPr lang="en-US" dirty="0">
                <a:solidFill>
                  <a:srgbClr val="0070C0"/>
                </a:solidFill>
              </a:rPr>
              <a:t>Sentinel Hub VAS </a:t>
            </a:r>
            <a:r>
              <a:rPr lang="en-US" dirty="0"/>
              <a:t>– </a:t>
            </a:r>
            <a:r>
              <a:rPr lang="en-US" i="1" dirty="0"/>
              <a:t>marketing and communication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83948" cy="430887"/>
          </a:xfrm>
        </p:spPr>
        <p:txBody>
          <a:bodyPr/>
          <a:lstStyle/>
          <a:p>
            <a:pPr algn="ctr"/>
            <a:r>
              <a:rPr lang="en-GB" dirty="0"/>
              <a:t>DCFS </a:t>
            </a:r>
            <a:r>
              <a:rPr lang="en-US" sz="2000" dirty="0">
                <a:solidFill>
                  <a:srgbClr val="F08010"/>
                </a:solidFill>
              </a:rPr>
              <a:t>a Service of the EO Platform Ecosystem </a:t>
            </a:r>
            <a:endParaRPr lang="en-GB" sz="1600" dirty="0">
              <a:solidFill>
                <a:srgbClr val="F080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580037"/>
            <a:ext cx="8852806" cy="415874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i="1" dirty="0"/>
              <a:t>DCSF implements a Platform Service for higher-level data analytics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i="1" dirty="0"/>
              <a:t>DCSF functions become apparent to End-users as a set of services in the top Exploitation Layer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i="1" dirty="0"/>
              <a:t>DSCF utilizes tiers in EO Networks of Resources for storage and processing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i="1" dirty="0"/>
              <a:t>DCFS is driven by the characteristics and availability of source data which it retrieves and synchronizes with EO ground segments and with providers of auxiliary data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19" y="1236453"/>
            <a:ext cx="4393721" cy="2260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</a:t>
            </a:r>
            <a:r>
              <a:rPr lang="en-GB" sz="2000" dirty="0"/>
              <a:t>Offer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en-GB" sz="2000" dirty="0">
                <a:solidFill>
                  <a:srgbClr val="FF0000"/>
                </a:solidFill>
              </a:rPr>
              <a:t> The main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816634"/>
            <a:ext cx="8823093" cy="3893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DCFS combines different, state-of-the art solutions: </a:t>
            </a:r>
          </a:p>
          <a:p>
            <a:pPr marL="1074738" lvl="1" indent="-265113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 on-the-fly data cube access service (Sentinel Hub), </a:t>
            </a:r>
          </a:p>
          <a:p>
            <a:pPr marL="1074738" lvl="1" indent="-265113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mass processing Sentinel Hub services with asynchronous response, </a:t>
            </a:r>
          </a:p>
          <a:p>
            <a:pPr marL="1074738" lvl="1" indent="-265113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the versatile pre-generated data cubes (XCUBE), based on </a:t>
            </a:r>
            <a:r>
              <a:rPr lang="en-US" sz="1400" i="1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xarray</a:t>
            </a: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like the CEOS Open Data Cube, </a:t>
            </a:r>
            <a:r>
              <a:rPr lang="en-US" sz="1400" i="1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Pangeo</a:t>
            </a: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and other leading data cube initiatives</a:t>
            </a:r>
          </a:p>
          <a:p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DCSF therefore offers Analysis Ready Data (ARD) from L2 to L4 including also non-EO data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 a wide range of applications that can be tailored  according to user specific needs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US" sz="14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 top of EO community and GIS users the DCSF targets Algorithm/applications and data 	providers </a:t>
            </a:r>
            <a:r>
              <a:rPr lang="en-US" sz="14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delivering industry-leading </a:t>
            </a:r>
            <a:r>
              <a:rPr lang="en-US" sz="14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solution and expertise to </a:t>
            </a:r>
            <a:r>
              <a:rPr lang="en-US" sz="1400" i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expand the offer from 3rd 	party sources</a:t>
            </a:r>
            <a:endParaRPr lang="en-GB" sz="1400" i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540174" cy="430887"/>
          </a:xfrm>
        </p:spPr>
        <p:txBody>
          <a:bodyPr/>
          <a:lstStyle/>
          <a:p>
            <a:pPr algn="ctr"/>
            <a:r>
              <a:rPr lang="en-GB" dirty="0"/>
              <a:t>DCFS </a:t>
            </a:r>
            <a:r>
              <a:rPr lang="en-GB" sz="2000" dirty="0"/>
              <a:t>Offer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en-GB" sz="2000" dirty="0">
                <a:solidFill>
                  <a:srgbClr val="FF0000"/>
                </a:solidFill>
              </a:rPr>
              <a:t> The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638355"/>
            <a:ext cx="8823093" cy="40716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DCFS will enable:</a:t>
            </a:r>
          </a:p>
          <a:p>
            <a:pPr marL="1074738" lvl="1" indent="-265113">
              <a:buFont typeface="Arial" panose="020B0604020202020204" pitchFamily="34" charset="0"/>
              <a:buChar char="•"/>
              <a:tabLst>
                <a:tab pos="1166813" algn="l"/>
              </a:tabLst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Information Layer Publishing, </a:t>
            </a:r>
          </a:p>
          <a:p>
            <a:pPr marL="1074738" lvl="1" indent="-265113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On-Demand Mapping</a:t>
            </a:r>
          </a:p>
          <a:p>
            <a:pPr marL="1074738" lvl="1" indent="-265113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Cross-Mission Analysis</a:t>
            </a:r>
          </a:p>
          <a:p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Users will be able to manipulate / work with </a:t>
            </a:r>
          </a:p>
          <a:p>
            <a:pPr marL="1074738" lvl="1" indent="-265113">
              <a:buFont typeface="Arial" panose="020B0604020202020204" pitchFamily="34" charset="0"/>
              <a:buChar char="•"/>
              <a:tabLst>
                <a:tab pos="1074738" algn="l"/>
              </a:tabLs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Basic instrument data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Jupyter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Notebook based template, which will have access to global coverage of all supported open missions)</a:t>
            </a:r>
          </a:p>
          <a:p>
            <a:pPr marL="1074738" lvl="1" indent="-265113">
              <a:buFont typeface="Arial" panose="020B0604020202020204" pitchFamily="34" charset="0"/>
              <a:buChar char="•"/>
              <a:tabLst>
                <a:tab pos="1074738" algn="l"/>
              </a:tabLs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 / 4 data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(combination of Data Layers and Environment Variables Data Layers according to the specification of the user)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US" sz="14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DCSF will support Thematic use cases (Geo-rice, U-TEP, Vegetation status, Chemical 	weather monitoring, Inland water quality) and will become the engine of the ESA 	Earth System Data Lab</a:t>
            </a:r>
            <a:endParaRPr lang="en-GB" sz="1400" i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L4-fq48Ev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25D2-3809-EF49-8A55-9C2DF088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DCFS </a:t>
            </a:r>
            <a:r>
              <a:rPr lang="en-GB" dirty="0" smtClean="0"/>
              <a:t>Offer – </a:t>
            </a:r>
            <a:r>
              <a:rPr lang="en-GB" sz="2000" dirty="0">
                <a:solidFill>
                  <a:srgbClr val="F08010"/>
                </a:solidFill>
              </a:rPr>
              <a:t>The Data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086" y="681193"/>
            <a:ext cx="8748000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dirty="0"/>
              <a:t>Data stored on various clouds, wherever the conditions are best for the data 	owner (</a:t>
            </a:r>
            <a:r>
              <a:rPr lang="en-US" dirty="0" err="1"/>
              <a:t>CreoDIAS</a:t>
            </a:r>
            <a:r>
              <a:rPr lang="en-US" dirty="0"/>
              <a:t>, Mundi, ONDA, AWS, GCP, etc.)</a:t>
            </a:r>
            <a:endParaRPr lang="en-GB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GB" dirty="0"/>
              <a:t>Access to instrument-EO data on a common, user-defined grid (as default: 	Sentinel, Landsat, ENVISAT, MODIS, U-TEP data set, DEMs-SRTM30)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GB" dirty="0"/>
              <a:t>Access to non-EO data on a common grid / </a:t>
            </a:r>
            <a:r>
              <a:rPr lang="en-US" dirty="0"/>
              <a:t>mix of Instrument Data layers and 	Environmental Variable layers (incl. Copernicus Services and ESA’s CCI data 	and already available ESA’s ESDL and H2020 DCS4COP projects + API to 	configure additional data sources)</a:t>
            </a:r>
            <a:endParaRPr lang="en-GB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GB" dirty="0"/>
              <a:t>Further generation of Data Layers </a:t>
            </a:r>
            <a:r>
              <a:rPr lang="en-GB" sz="1400" dirty="0"/>
              <a:t>(i.e. by integration of value adder algorithms, 	Python, R, </a:t>
            </a:r>
            <a:r>
              <a:rPr lang="en-GB" dirty="0" err="1"/>
              <a:t>Jupyter</a:t>
            </a:r>
            <a:r>
              <a:rPr lang="en-GB" dirty="0"/>
              <a:t> notebook, thematic processing with </a:t>
            </a:r>
            <a:r>
              <a:rPr lang="en-GB" dirty="0" err="1"/>
              <a:t>VMs+toolboxes</a:t>
            </a:r>
            <a:r>
              <a:rPr lang="en-GB" sz="1400" dirty="0"/>
              <a:t> 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GB" dirty="0"/>
              <a:t>Planet Scope for VHR data 	</a:t>
            </a:r>
          </a:p>
        </p:txBody>
      </p:sp>
    </p:spTree>
    <p:extLst>
      <p:ext uri="{BB962C8B-B14F-4D97-AF65-F5344CB8AC3E}">
        <p14:creationId xmlns:p14="http://schemas.microsoft.com/office/powerpoint/2010/main" val="475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83948" cy="430887"/>
          </a:xfrm>
        </p:spPr>
        <p:txBody>
          <a:bodyPr/>
          <a:lstStyle/>
          <a:p>
            <a:pPr algn="ctr"/>
            <a:r>
              <a:rPr lang="en-GB" dirty="0"/>
              <a:t>DCFS </a:t>
            </a:r>
            <a:r>
              <a:rPr lang="en-GB" sz="2000" dirty="0"/>
              <a:t>Offer - </a:t>
            </a:r>
            <a:r>
              <a:rPr lang="en-GB" sz="2000" dirty="0">
                <a:solidFill>
                  <a:srgbClr val="F08010"/>
                </a:solidFill>
              </a:rPr>
              <a:t>Services cost </a:t>
            </a:r>
            <a:r>
              <a:rPr lang="en-GB" sz="1600" dirty="0"/>
              <a:t>(</a:t>
            </a:r>
            <a:r>
              <a:rPr lang="en-GB" sz="1600" i="1" dirty="0"/>
              <a:t>user price list still under definition</a:t>
            </a:r>
            <a:r>
              <a:rPr lang="en-GB" sz="1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1030513"/>
            <a:ext cx="8823093" cy="31133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Subscription packages (monthly/annual) and Pay-per-use for basic use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Advanced options (requiring customization) at additional cost or minimum use 	commitment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New (complex) algorithm/processing chain on mass processing and XCUBE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Pre-processing and storage for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XCube</a:t>
            </a:r>
            <a:endParaRPr lang="en-US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Additional modules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Built advanced options available to all without additional costs</a:t>
            </a:r>
          </a:p>
        </p:txBody>
      </p:sp>
    </p:spTree>
    <p:extLst>
      <p:ext uri="{BB962C8B-B14F-4D97-AF65-F5344CB8AC3E}">
        <p14:creationId xmlns:p14="http://schemas.microsoft.com/office/powerpoint/2010/main" val="35510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67D9-396F-4142-B78B-126E865E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02984"/>
            <a:ext cx="7174846" cy="523220"/>
          </a:xfrm>
        </p:spPr>
        <p:txBody>
          <a:bodyPr/>
          <a:lstStyle/>
          <a:p>
            <a:pPr algn="ctr"/>
            <a:r>
              <a:rPr lang="en-GB" sz="2800" dirty="0"/>
              <a:t>DCFS - </a:t>
            </a:r>
            <a:r>
              <a:rPr lang="en-GB" sz="2000" dirty="0">
                <a:solidFill>
                  <a:srgbClr val="00B0F0"/>
                </a:solidFill>
              </a:rPr>
              <a:t>Deployment time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9334-5285-9A49-8531-A1469F1B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25" y="580037"/>
            <a:ext cx="8748000" cy="382320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98DB"/>
                </a:solidFill>
              </a:rPr>
              <a:t>KO</a:t>
            </a:r>
            <a:r>
              <a:rPr lang="en-GB" sz="1400" dirty="0">
                <a:solidFill>
                  <a:schemeClr val="tx1"/>
                </a:solidFill>
              </a:rPr>
              <a:t>			</a:t>
            </a:r>
            <a:r>
              <a:rPr lang="en-GB" sz="1400" dirty="0">
                <a:solidFill>
                  <a:srgbClr val="C00000"/>
                </a:solidFill>
              </a:rPr>
              <a:t>April 23</a:t>
            </a:r>
            <a:r>
              <a:rPr lang="en-GB" sz="1400" baseline="30000" dirty="0">
                <a:solidFill>
                  <a:srgbClr val="C00000"/>
                </a:solidFill>
              </a:rPr>
              <a:t>rd</a:t>
            </a:r>
            <a:r>
              <a:rPr lang="en-GB" sz="1400" dirty="0">
                <a:solidFill>
                  <a:srgbClr val="C00000"/>
                </a:solidFill>
              </a:rPr>
              <a:t> ’19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98DB"/>
                </a:solidFill>
              </a:rPr>
              <a:t>KO + 3 M</a:t>
            </a:r>
            <a:r>
              <a:rPr lang="en-GB" sz="1400" dirty="0">
                <a:solidFill>
                  <a:schemeClr val="tx1"/>
                </a:solidFill>
              </a:rPr>
              <a:t>		</a:t>
            </a:r>
            <a:r>
              <a:rPr lang="en-GB" sz="1400" dirty="0">
                <a:solidFill>
                  <a:srgbClr val="C00000"/>
                </a:solidFill>
              </a:rPr>
              <a:t>Start of (reduced/experimental) service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98DB"/>
                </a:solidFill>
              </a:rPr>
              <a:t>KO + 6 M</a:t>
            </a:r>
            <a:r>
              <a:rPr lang="en-GB" sz="1400" dirty="0">
                <a:solidFill>
                  <a:schemeClr val="tx1"/>
                </a:solidFill>
              </a:rPr>
              <a:t>		</a:t>
            </a:r>
            <a:r>
              <a:rPr lang="en-GB" sz="1400" dirty="0">
                <a:solidFill>
                  <a:srgbClr val="C00000"/>
                </a:solidFill>
              </a:rPr>
              <a:t>Start of Service Operations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98DB"/>
                </a:solidFill>
              </a:rPr>
              <a:t>KO + 12M</a:t>
            </a:r>
            <a:r>
              <a:rPr lang="en-GB" sz="1400" dirty="0">
                <a:solidFill>
                  <a:schemeClr val="tx1"/>
                </a:solidFill>
              </a:rPr>
              <a:t>		Full Service deployment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lvl="2"/>
            <a:r>
              <a:rPr lang="en-GB" sz="1400" dirty="0">
                <a:solidFill>
                  <a:schemeClr val="tx1"/>
                </a:solidFill>
              </a:rPr>
              <a:t>Project total duration 36 Months (+optional 24 months extension)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3A675EEDBEAD734789C2602A0F48A45A" ma:contentTypeVersion="42" ma:contentTypeDescription="" ma:contentTypeScope="" ma:versionID="aa44f4847e0ad84c6832dbf84c036b2d">
  <xsd:schema xmlns:xsd="http://www.w3.org/2001/XMLSchema" xmlns:xs="http://www.w3.org/2001/XMLSchema" xmlns:p="http://schemas.microsoft.com/office/2006/metadata/properties" xmlns:ns2="ddc99d1b-0883-4f2c-a8e6-6d8ebaa0e5d6" xmlns:ns4="be8b023c-50e9-4d8f-a1ea-883f9f33fd4a" targetNamespace="http://schemas.microsoft.com/office/2006/metadata/properties" ma:root="true" ma:fieldsID="a973ca82b9355a9077835b3019fe025f" ns2:_="" ns4:_="">
    <xsd:import namespace="ddc99d1b-0883-4f2c-a8e6-6d8ebaa0e5d6"/>
    <xsd:import namespace="be8b023c-50e9-4d8f-a1ea-883f9f33fd4a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2:Revision" minOccurs="0"/>
                <xsd:element ref="ns2:Status" minOccurs="0"/>
                <xsd:element ref="ns2:Distribution" minOccurs="0"/>
                <xsd:element ref="ns2:Organisational_x0020_entity" minOccurs="0"/>
                <xsd:element ref="ns2:Long_x0020_Title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>
      <xsd:simpleType>
        <xsd:restriction base="dms:Choice"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- Releasable to the Public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 ma:readOnly="false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Long_x0020_Title" ma:index="22" nillable="true" ma:displayName="Long Title" ma:internalName="Long_x0020_Title">
      <xsd:simpleType>
        <xsd:restriction base="dms:Text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6" nillable="true" ma:displayName="In_iShare" ma:default="0" ma:hidden="true" ma:internalName="In_iShare" ma:readOnly="false">
      <xsd:simpleType>
        <xsd:restriction base="dms:Boolean"/>
      </xsd:simpleType>
    </xsd:element>
    <xsd:element name="AutoSync" ma:index="27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b023c-50e9-4d8f-a1ea-883f9f33fd4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 xmlns="ddc99d1b-0883-4f2c-a8e6-6d8ebaa0e5d6">0</Revision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In_iShare xmlns="ddc99d1b-0883-4f2c-a8e6-6d8ebaa0e5d6">false</In_iShare>
    <Classification xmlns="ddc99d1b-0883-4f2c-a8e6-6d8ebaa0e5d6">ESA UNCLASSIFIED - For Official Use</Classification>
    <Issue_x0020_Date xmlns="ddc99d1b-0883-4f2c-a8e6-6d8ebaa0e5d6">2017-01-23T23:00:00+00:00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Long_x0020_Title xmlns="ddc99d1b-0883-4f2c-a8e6-6d8ebaa0e5d6" xsi:nil="true"/>
    <AutoSync xmlns="ddc99d1b-0883-4f2c-a8e6-6d8ebaa0e5d6">false</AutoSync>
    <Status xmlns="ddc99d1b-0883-4f2c-a8e6-6d8ebaa0e5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3F70CA5-C138-40AA-94A5-FCFA62087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be8b023c-50e9-4d8f-a1ea-883f9f33f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ddc99d1b-0883-4f2c-a8e6-6d8ebaa0e5d6"/>
    <ds:schemaRef ds:uri="be8b023c-50e9-4d8f-a1ea-883f9f33fd4a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887FBBF-9532-4036-AD07-FC3F6DCEBA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1616</Words>
  <Application>Microsoft Office PowerPoint</Application>
  <PresentationFormat>On-screen Show (16:9)</PresentationFormat>
  <Paragraphs>183</Paragraphs>
  <Slides>23</Slides>
  <Notes>7</Notes>
  <HiddenSlides>3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Calibri</vt:lpstr>
      <vt:lpstr>Verdana</vt:lpstr>
      <vt:lpstr>Wingdings</vt:lpstr>
      <vt:lpstr>ESA Presentation 16-9</vt:lpstr>
      <vt:lpstr>The European  Data Cube Facility Service (DCFS)</vt:lpstr>
      <vt:lpstr>The European Data Cube Facility Service Agenda</vt:lpstr>
      <vt:lpstr>DCFS a Service of the EO Platform Ecosystem </vt:lpstr>
      <vt:lpstr>DCFS Offer - The main Services</vt:lpstr>
      <vt:lpstr>DCFS Offer - The Use Cases</vt:lpstr>
      <vt:lpstr>PowerPoint Presentation</vt:lpstr>
      <vt:lpstr>DCFS Offer – The Data </vt:lpstr>
      <vt:lpstr>DCFS Offer - Services cost (user price list still under definition)</vt:lpstr>
      <vt:lpstr>DCFS - Deployment time line</vt:lpstr>
      <vt:lpstr>DCFS – Overall Architecture</vt:lpstr>
      <vt:lpstr>DCFS – Architecture:  Sentinel Hub</vt:lpstr>
      <vt:lpstr>DCFS – Architecture:  Sentinel Hub</vt:lpstr>
      <vt:lpstr>DCFS – Architecture:  mass processing SH</vt:lpstr>
      <vt:lpstr>DCFS – Architecture: XCUBE</vt:lpstr>
      <vt:lpstr>DCFS – Architecture: Main Data Interface (MDI)</vt:lpstr>
      <vt:lpstr>DCFS – Architecture: Front-ends interfaces &amp;   factory/business outlets</vt:lpstr>
      <vt:lpstr>DCFS – Architecture: Market Place / DCFS Landing page</vt:lpstr>
      <vt:lpstr>DCFS – Architecture: Deployment &amp; Federation </vt:lpstr>
      <vt:lpstr>DCFS – The Interoperability layer</vt:lpstr>
      <vt:lpstr>DCFS – OGC contribution</vt:lpstr>
      <vt:lpstr>DCFS – Open Tools Contribution</vt:lpstr>
      <vt:lpstr>DCFS - Benefits for users</vt:lpstr>
      <vt:lpstr>DCFS - Partners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EOP-SDP Section Meeting</dc:title>
  <dc:subject>EOP-SDP Section Meeting</dc:subject>
  <dc:creator>Guenther Landgraf</dc:creator>
  <cp:lastModifiedBy>Cristiano Lopes</cp:lastModifiedBy>
  <cp:revision>1238</cp:revision>
  <cp:lastPrinted>2019-01-22T13:25:05Z</cp:lastPrinted>
  <dcterms:created xsi:type="dcterms:W3CDTF">2017-01-18T06:45:15Z</dcterms:created>
  <dcterms:modified xsi:type="dcterms:W3CDTF">2019-04-30T02:58:01Z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0x010100B93108F87DD4F24BAE6D0E809C37974D003A675EEDBEAD734789C2602A0F48A45A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2017-01-23T22:00:00Z</vt:filetime>
  </property>
  <property fmtid="{D5CDD505-2E9C-101B-9397-08002B2CF9AE}" pid="30" name="Organisational entity">
    <vt:lpwstr/>
  </property>
  <property fmtid="{D5CDD505-2E9C-101B-9397-08002B2CF9AE}" pid="31" name="Long Title">
    <vt:lpwstr/>
  </property>
</Properties>
</file>