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79" r:id="rId4"/>
    <p:sldId id="277" r:id="rId5"/>
    <p:sldId id="280" r:id="rId6"/>
    <p:sldId id="296" r:id="rId7"/>
    <p:sldId id="293" r:id="rId8"/>
    <p:sldId id="294" r:id="rId9"/>
    <p:sldId id="295" r:id="rId10"/>
    <p:sldId id="292" r:id="rId11"/>
    <p:sldId id="299" r:id="rId12"/>
    <p:sldId id="298" r:id="rId13"/>
    <p:sldId id="286" r:id="rId14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van Petiteville" initials="IP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55" autoAdjust="0"/>
    <p:restoredTop sz="95153" autoAdjust="0"/>
  </p:normalViewPr>
  <p:slideViewPr>
    <p:cSldViewPr>
      <p:cViewPr varScale="1">
        <p:scale>
          <a:sx n="44" d="100"/>
          <a:sy n="44" d="100"/>
        </p:scale>
        <p:origin x="67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9941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4848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0505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921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5321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ceos.org/document_management/Publications/CEOS_Work-Plans/CEOS_2019-2021-Work-Plan_April2019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eos.org/document_management/Publications/CEOS_Work-Plans/CEOS_2019-2021-Work-Plan_April2019.pdf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664469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42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CEOS &amp; Work Plan </a:t>
            </a:r>
            <a:br>
              <a:rPr lang="en-AU" sz="42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AU" sz="42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Status</a:t>
            </a:r>
            <a:endParaRPr sz="4200" b="1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4468811"/>
            <a:ext cx="4810858" cy="1322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Steven Hosford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WGISS-47</a:t>
            </a:r>
            <a:endParaRPr lang="en-AU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30</a:t>
            </a:r>
            <a:r>
              <a:rPr lang="en-AU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April 2019</a:t>
            </a:r>
            <a:endParaRPr lang="en-AU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989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57649" y="1172916"/>
            <a:ext cx="7017462" cy="5472000"/>
            <a:chOff x="157649" y="1172916"/>
            <a:chExt cx="7017462" cy="5472000"/>
          </a:xfrm>
        </p:grpSpPr>
        <p:sp>
          <p:nvSpPr>
            <p:cNvPr id="75" name="Content Placeholder 1"/>
            <p:cNvSpPr txBox="1">
              <a:spLocks/>
            </p:cNvSpPr>
            <p:nvPr/>
          </p:nvSpPr>
          <p:spPr>
            <a:xfrm>
              <a:off x="157649" y="2993434"/>
              <a:ext cx="3576151" cy="968966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spcBef>
                  <a:spcPts val="0"/>
                </a:spcBef>
                <a:buFont typeface="Arial"/>
                <a:buNone/>
              </a:pPr>
              <a:r>
                <a:rPr lang="en-AU" sz="2400" b="1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Deliverable</a:t>
              </a:r>
            </a:p>
            <a:p>
              <a:pPr marL="0" indent="0" defTabSz="914400">
                <a:spcBef>
                  <a:spcPts val="0"/>
                </a:spcBef>
                <a:buFont typeface="Arial"/>
                <a:buNone/>
              </a:pPr>
              <a:r>
                <a:rPr lang="en-AU" sz="2400" b="1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Updates</a:t>
              </a:r>
            </a:p>
            <a:p>
              <a:pPr marL="0" indent="0" defTabSz="914400">
                <a:spcBef>
                  <a:spcPts val="0"/>
                </a:spcBef>
                <a:buFont typeface="Arial"/>
                <a:buNone/>
              </a:pPr>
              <a:endParaRPr lang="en-AU" sz="2400" b="1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1" name="Arc 40"/>
            <p:cNvSpPr>
              <a:spLocks noChangeAspect="1"/>
            </p:cNvSpPr>
            <p:nvPr/>
          </p:nvSpPr>
          <p:spPr>
            <a:xfrm rot="7973980">
              <a:off x="1703111" y="1172916"/>
              <a:ext cx="5472000" cy="5472000"/>
            </a:xfrm>
            <a:prstGeom prst="arc">
              <a:avLst>
                <a:gd name="adj1" fmla="val 2815808"/>
                <a:gd name="adj2" fmla="val 5209401"/>
              </a:avLst>
            </a:prstGeom>
            <a:ln w="1143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CEOS WP Annual Cycle</a:t>
            </a:r>
            <a:endParaRPr lang="en-AU" sz="3200" dirty="0">
              <a:latin typeface="Calibri" charset="0"/>
              <a:ea typeface="Calibri" charset="0"/>
              <a:cs typeface="Calibri" charset="0"/>
            </a:endParaRP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sz="quarter" idx="10"/>
          </p:nvPr>
        </p:nvSpPr>
        <p:spPr>
          <a:xfrm rot="20815872">
            <a:off x="4509414" y="5795434"/>
            <a:ext cx="1371600" cy="533400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January</a:t>
            </a:r>
          </a:p>
          <a:p>
            <a:pPr marL="0" indent="0"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918126" y="1424400"/>
            <a:ext cx="5004000" cy="4938839"/>
            <a:chOff x="2115406" y="1424400"/>
            <a:chExt cx="5004000" cy="4938839"/>
          </a:xfrm>
        </p:grpSpPr>
        <p:sp>
          <p:nvSpPr>
            <p:cNvPr id="8" name="Arc 7"/>
            <p:cNvSpPr/>
            <p:nvPr/>
          </p:nvSpPr>
          <p:spPr>
            <a:xfrm>
              <a:off x="2213484" y="1460916"/>
              <a:ext cx="4896000" cy="4896000"/>
            </a:xfrm>
            <a:prstGeom prst="arc">
              <a:avLst>
                <a:gd name="adj1" fmla="val 16200000"/>
                <a:gd name="adj2" fmla="val 16183746"/>
              </a:avLst>
            </a:prstGeom>
            <a:ln w="1143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2115406" y="1424400"/>
              <a:ext cx="5004000" cy="4938839"/>
              <a:chOff x="2115406" y="1424400"/>
              <a:chExt cx="5004000" cy="4938839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2115406" y="3886200"/>
                <a:ext cx="500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2200200" y="3872400"/>
                <a:ext cx="4896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800000">
                <a:off x="2230353" y="3864000"/>
                <a:ext cx="4788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3600000">
                <a:off x="2209690" y="3854746"/>
                <a:ext cx="482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7200000">
                <a:off x="2182690" y="3933239"/>
                <a:ext cx="4860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9000000">
                <a:off x="2219723" y="3873000"/>
                <a:ext cx="482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24" name="Content Placeholder 1"/>
          <p:cNvSpPr txBox="1">
            <a:spLocks/>
          </p:cNvSpPr>
          <p:nvPr/>
        </p:nvSpPr>
        <p:spPr>
          <a:xfrm rot="18852440">
            <a:off x="5418254" y="5135255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February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Content Placeholder 1"/>
          <p:cNvSpPr txBox="1">
            <a:spLocks/>
          </p:cNvSpPr>
          <p:nvPr/>
        </p:nvSpPr>
        <p:spPr>
          <a:xfrm rot="17414780">
            <a:off x="6024988" y="3908779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March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" name="Content Placeholder 1"/>
          <p:cNvSpPr txBox="1">
            <a:spLocks/>
          </p:cNvSpPr>
          <p:nvPr/>
        </p:nvSpPr>
        <p:spPr>
          <a:xfrm rot="15539337">
            <a:off x="5870787" y="2667214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April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7" name="Content Placeholder 1"/>
          <p:cNvSpPr txBox="1">
            <a:spLocks/>
          </p:cNvSpPr>
          <p:nvPr/>
        </p:nvSpPr>
        <p:spPr>
          <a:xfrm rot="2533477">
            <a:off x="5632964" y="2059825"/>
            <a:ext cx="666714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May</a:t>
            </a: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8" name="Content Placeholder 1"/>
          <p:cNvSpPr txBox="1">
            <a:spLocks/>
          </p:cNvSpPr>
          <p:nvPr/>
        </p:nvSpPr>
        <p:spPr>
          <a:xfrm rot="963985">
            <a:off x="4660865" y="1542292"/>
            <a:ext cx="758141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June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Content Placeholder 1"/>
          <p:cNvSpPr txBox="1">
            <a:spLocks/>
          </p:cNvSpPr>
          <p:nvPr/>
        </p:nvSpPr>
        <p:spPr>
          <a:xfrm rot="20423997">
            <a:off x="3564311" y="1483307"/>
            <a:ext cx="758141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July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" name="Content Placeholder 1"/>
          <p:cNvSpPr txBox="1">
            <a:spLocks/>
          </p:cNvSpPr>
          <p:nvPr/>
        </p:nvSpPr>
        <p:spPr>
          <a:xfrm rot="18919172">
            <a:off x="2479920" y="2082863"/>
            <a:ext cx="952528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August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1" name="Content Placeholder 1"/>
          <p:cNvSpPr txBox="1">
            <a:spLocks/>
          </p:cNvSpPr>
          <p:nvPr/>
        </p:nvSpPr>
        <p:spPr>
          <a:xfrm rot="17409751">
            <a:off x="1699576" y="3058951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September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2" name="Content Placeholder 1"/>
          <p:cNvSpPr txBox="1">
            <a:spLocks/>
          </p:cNvSpPr>
          <p:nvPr/>
        </p:nvSpPr>
        <p:spPr>
          <a:xfrm rot="3985976">
            <a:off x="1624442" y="4343021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October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Content Placeholder 1"/>
          <p:cNvSpPr txBox="1">
            <a:spLocks/>
          </p:cNvSpPr>
          <p:nvPr/>
        </p:nvSpPr>
        <p:spPr>
          <a:xfrm rot="2399681">
            <a:off x="2215406" y="5268617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November</a:t>
            </a:r>
          </a:p>
        </p:txBody>
      </p:sp>
      <p:sp>
        <p:nvSpPr>
          <p:cNvPr id="34" name="Content Placeholder 1"/>
          <p:cNvSpPr txBox="1">
            <a:spLocks/>
          </p:cNvSpPr>
          <p:nvPr/>
        </p:nvSpPr>
        <p:spPr>
          <a:xfrm rot="800160">
            <a:off x="3256895" y="5829881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December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9" name="Content Placeholder 1"/>
          <p:cNvSpPr txBox="1">
            <a:spLocks/>
          </p:cNvSpPr>
          <p:nvPr/>
        </p:nvSpPr>
        <p:spPr>
          <a:xfrm rot="439333">
            <a:off x="7244883" y="4003234"/>
            <a:ext cx="1090736" cy="685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endParaRPr lang="en-AU" sz="1800" dirty="0" smtClean="0">
              <a:solidFill>
                <a:schemeClr val="accent6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21911" y="1205909"/>
            <a:ext cx="7524360" cy="5593771"/>
            <a:chOff x="1919191" y="1205909"/>
            <a:chExt cx="7524360" cy="5593771"/>
          </a:xfrm>
        </p:grpSpPr>
        <p:sp>
          <p:nvSpPr>
            <p:cNvPr id="60" name="Arc 59"/>
            <p:cNvSpPr>
              <a:spLocks noChangeAspect="1"/>
            </p:cNvSpPr>
            <p:nvPr/>
          </p:nvSpPr>
          <p:spPr>
            <a:xfrm rot="12948272">
              <a:off x="1919191" y="1205909"/>
              <a:ext cx="5472000" cy="5472000"/>
            </a:xfrm>
            <a:prstGeom prst="arc">
              <a:avLst>
                <a:gd name="adj1" fmla="val 9538152"/>
                <a:gd name="adj2" fmla="val 16940065"/>
              </a:avLst>
            </a:prstGeom>
            <a:ln w="1143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1" name="Content Placeholder 1"/>
            <p:cNvSpPr txBox="1">
              <a:spLocks/>
            </p:cNvSpPr>
            <p:nvPr/>
          </p:nvSpPr>
          <p:spPr>
            <a:xfrm>
              <a:off x="5867400" y="6407425"/>
              <a:ext cx="3576151" cy="392255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2400" b="1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Work Plan development</a:t>
              </a:r>
              <a:endParaRPr lang="en-AU" sz="11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5800" y="1328278"/>
            <a:ext cx="6368788" cy="5184000"/>
            <a:chOff x="883080" y="1328278"/>
            <a:chExt cx="6368788" cy="5184000"/>
          </a:xfrm>
        </p:grpSpPr>
        <p:sp>
          <p:nvSpPr>
            <p:cNvPr id="37" name="Arc 36"/>
            <p:cNvSpPr>
              <a:spLocks noChangeAspect="1"/>
            </p:cNvSpPr>
            <p:nvPr/>
          </p:nvSpPr>
          <p:spPr>
            <a:xfrm rot="14069384">
              <a:off x="2067868" y="1328278"/>
              <a:ext cx="5184000" cy="5184000"/>
            </a:xfrm>
            <a:prstGeom prst="arc">
              <a:avLst>
                <a:gd name="adj1" fmla="val 17120359"/>
                <a:gd name="adj2" fmla="val 17412613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4" name="Content Placeholder 1"/>
            <p:cNvSpPr txBox="1">
              <a:spLocks/>
            </p:cNvSpPr>
            <p:nvPr/>
          </p:nvSpPr>
          <p:spPr>
            <a:xfrm>
              <a:off x="883080" y="4724400"/>
              <a:ext cx="2241120" cy="607845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2400" b="1" dirty="0" smtClean="0">
                  <a:latin typeface="Calibri" charset="0"/>
                  <a:ea typeface="Calibri" charset="0"/>
                  <a:cs typeface="Calibri" charset="0"/>
                </a:rPr>
                <a:t>CEOS 33rd Plenary</a:t>
              </a:r>
              <a:endParaRPr lang="en-AU" sz="1200" dirty="0" smtClean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64080" y="1314553"/>
            <a:ext cx="5799193" cy="5184000"/>
            <a:chOff x="1461360" y="1314553"/>
            <a:chExt cx="5799193" cy="5184000"/>
          </a:xfrm>
        </p:grpSpPr>
        <p:sp>
          <p:nvSpPr>
            <p:cNvPr id="39" name="Arc 38"/>
            <p:cNvSpPr>
              <a:spLocks noChangeAspect="1"/>
            </p:cNvSpPr>
            <p:nvPr/>
          </p:nvSpPr>
          <p:spPr>
            <a:xfrm rot="17344918">
              <a:off x="2076553" y="1314553"/>
              <a:ext cx="5184000" cy="5184000"/>
            </a:xfrm>
            <a:prstGeom prst="arc">
              <a:avLst>
                <a:gd name="adj1" fmla="val 16200000"/>
                <a:gd name="adj2" fmla="val 16494824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6" name="Content Placeholder 1"/>
            <p:cNvSpPr txBox="1">
              <a:spLocks/>
            </p:cNvSpPr>
            <p:nvPr/>
          </p:nvSpPr>
          <p:spPr>
            <a:xfrm>
              <a:off x="1461360" y="2438400"/>
              <a:ext cx="2241120" cy="587967"/>
            </a:xfrm>
            <a:prstGeom prst="rect">
              <a:avLst/>
            </a:prstGeom>
          </p:spPr>
          <p:txBody>
            <a:bodyPr/>
            <a:lstStyle>
              <a:lvl1pPr marL="0" indent="0" algn="l" defTabSz="914400">
                <a:spcBef>
                  <a:spcPts val="0"/>
                </a:spcBef>
                <a:buSzPct val="100000"/>
                <a:buFont typeface="Arial"/>
                <a:buNone/>
                <a:defRPr sz="2400" b="1">
                  <a:latin typeface="Calibri" charset="0"/>
                  <a:ea typeface="Calibri" charset="0"/>
                  <a:cs typeface="Calibri" charset="0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latin typeface="Arial" panose="020B0604020202020204" pitchFamily="34" charset="0"/>
                  <a:ea typeface="Arial Bold"/>
                  <a:cs typeface="Arial" panose="020B0604020202020204" pitchFamily="34" charset="0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latin typeface="Arial" panose="020B0604020202020204" pitchFamily="34" charset="0"/>
                  <a:ea typeface="Arial Bold"/>
                  <a:cs typeface="Arial" panose="020B0604020202020204" pitchFamily="34" charset="0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latin typeface="Arial" panose="020B0604020202020204" pitchFamily="34" charset="0"/>
                  <a:ea typeface="Arial Bold"/>
                  <a:cs typeface="Arial" panose="020B0604020202020204" pitchFamily="34" charset="0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latin typeface="Arial" panose="020B0604020202020204" pitchFamily="34" charset="0"/>
                  <a:ea typeface="Arial Bold"/>
                  <a:cs typeface="Arial" panose="020B0604020202020204" pitchFamily="34" charset="0"/>
                </a:defRPr>
              </a:lvl5pPr>
              <a:lvl6pPr>
                <a:spcBef>
                  <a:spcPts val="500"/>
                </a:spcBef>
                <a:buFont typeface="Arial"/>
                <a:defRPr sz="2400">
                  <a:latin typeface="Arial Bold"/>
                  <a:ea typeface="Arial Bold"/>
                  <a:cs typeface="Arial Bold"/>
                </a:defRPr>
              </a:lvl6pPr>
              <a:lvl7pPr>
                <a:spcBef>
                  <a:spcPts val="500"/>
                </a:spcBef>
                <a:buFont typeface="Arial"/>
                <a:defRPr sz="2400">
                  <a:latin typeface="Arial Bold"/>
                  <a:ea typeface="Arial Bold"/>
                  <a:cs typeface="Arial Bold"/>
                </a:defRPr>
              </a:lvl7pPr>
              <a:lvl8pPr>
                <a:spcBef>
                  <a:spcPts val="500"/>
                </a:spcBef>
                <a:buFont typeface="Arial"/>
                <a:defRPr sz="2400">
                  <a:latin typeface="Arial Bold"/>
                  <a:ea typeface="Arial Bold"/>
                  <a:cs typeface="Arial Bold"/>
                </a:defRPr>
              </a:lvl8pPr>
              <a:lvl9pPr>
                <a:spcBef>
                  <a:spcPts val="500"/>
                </a:spcBef>
                <a:buFont typeface="Arial"/>
                <a:defRPr sz="2400">
                  <a:latin typeface="Arial Bold"/>
                  <a:ea typeface="Arial Bold"/>
                  <a:cs typeface="Arial Bold"/>
                </a:defRPr>
              </a:lvl9pPr>
            </a:lstStyle>
            <a:p>
              <a:r>
                <a:rPr lang="en-AU" dirty="0"/>
                <a:t>SIT TW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66034" y="1316916"/>
            <a:ext cx="7482021" cy="5184000"/>
            <a:chOff x="2063314" y="1316916"/>
            <a:chExt cx="7482021" cy="5184000"/>
          </a:xfrm>
        </p:grpSpPr>
        <p:sp>
          <p:nvSpPr>
            <p:cNvPr id="36" name="Arc 35"/>
            <p:cNvSpPr>
              <a:spLocks noChangeAspect="1"/>
            </p:cNvSpPr>
            <p:nvPr/>
          </p:nvSpPr>
          <p:spPr>
            <a:xfrm rot="3625178">
              <a:off x="2063314" y="1316916"/>
              <a:ext cx="5184000" cy="5184000"/>
            </a:xfrm>
            <a:prstGeom prst="arc">
              <a:avLst>
                <a:gd name="adj1" fmla="val 17486667"/>
                <a:gd name="adj2" fmla="val 17985828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7" name="Content Placeholder 1"/>
            <p:cNvSpPr txBox="1">
              <a:spLocks/>
            </p:cNvSpPr>
            <p:nvPr/>
          </p:nvSpPr>
          <p:spPr>
            <a:xfrm>
              <a:off x="7304215" y="3495261"/>
              <a:ext cx="2241120" cy="587967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2400" b="1" dirty="0" smtClean="0">
                  <a:latin typeface="Calibri" charset="0"/>
                  <a:ea typeface="Calibri" charset="0"/>
                  <a:cs typeface="Calibri" charset="0"/>
                </a:rPr>
                <a:t>SIT-34</a:t>
              </a:r>
              <a:endParaRPr lang="en-AU" sz="1200" dirty="0" smtClean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-56322" y="1187011"/>
            <a:ext cx="7231433" cy="5472000"/>
            <a:chOff x="-56322" y="1187011"/>
            <a:chExt cx="7231433" cy="5472000"/>
          </a:xfrm>
        </p:grpSpPr>
        <p:sp>
          <p:nvSpPr>
            <p:cNvPr id="74" name="Arc 73"/>
            <p:cNvSpPr>
              <a:spLocks noChangeAspect="1"/>
            </p:cNvSpPr>
            <p:nvPr/>
          </p:nvSpPr>
          <p:spPr>
            <a:xfrm rot="7973980">
              <a:off x="1703111" y="1187011"/>
              <a:ext cx="5472000" cy="5472000"/>
            </a:xfrm>
            <a:prstGeom prst="arc">
              <a:avLst>
                <a:gd name="adj1" fmla="val 1941931"/>
                <a:gd name="adj2" fmla="val 2828476"/>
              </a:avLst>
            </a:prstGeom>
            <a:ln w="11430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-56322" y="3881735"/>
              <a:ext cx="2056437" cy="461665"/>
            </a:xfrm>
            <a:prstGeom prst="rect">
              <a:avLst/>
            </a:prstGeom>
          </p:spPr>
          <p:txBody>
            <a:bodyPr/>
            <a:lstStyle/>
            <a:p>
              <a:pPr defTabSz="914400">
                <a:buSzPct val="100000"/>
                <a:buFont typeface="Arial"/>
                <a:buNone/>
              </a:pPr>
              <a:r>
                <a:rPr lang="en-AU" sz="2400" b="1" dirty="0">
                  <a:solidFill>
                    <a:srgbClr val="0070C0"/>
                  </a:solidFill>
                  <a:latin typeface="Calibri" charset="0"/>
                  <a:ea typeface="Calibri" charset="0"/>
                  <a:cs typeface="Calibri" charset="0"/>
                </a:rPr>
                <a:t>WP </a:t>
              </a:r>
              <a:r>
                <a:rPr lang="en-AU" sz="2400" b="1" dirty="0" smtClean="0">
                  <a:solidFill>
                    <a:srgbClr val="0070C0"/>
                  </a:solidFill>
                  <a:latin typeface="Calibri" charset="0"/>
                  <a:ea typeface="Calibri" charset="0"/>
                  <a:cs typeface="Calibri" charset="0"/>
                </a:rPr>
                <a:t>Progress</a:t>
              </a:r>
            </a:p>
            <a:p>
              <a:pPr defTabSz="914400">
                <a:buSzPct val="100000"/>
                <a:buFont typeface="Arial"/>
                <a:buNone/>
              </a:pPr>
              <a:r>
                <a:rPr lang="en-AU" sz="2400" b="1" dirty="0" smtClean="0">
                  <a:solidFill>
                    <a:srgbClr val="0070C0"/>
                  </a:solidFill>
                  <a:latin typeface="Calibri" charset="0"/>
                  <a:ea typeface="Calibri" charset="0"/>
                  <a:cs typeface="Calibri" charset="0"/>
                </a:rPr>
                <a:t>Report (CEO)</a:t>
              </a:r>
              <a:endParaRPr lang="en-AU" sz="24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990266" y="4055573"/>
            <a:ext cx="2103922" cy="973627"/>
            <a:chOff x="6990266" y="4055573"/>
            <a:chExt cx="2103922" cy="973627"/>
          </a:xfrm>
        </p:grpSpPr>
        <p:sp>
          <p:nvSpPr>
            <p:cNvPr id="70" name="Content Placeholder 1"/>
            <p:cNvSpPr txBox="1">
              <a:spLocks/>
            </p:cNvSpPr>
            <p:nvPr/>
          </p:nvSpPr>
          <p:spPr>
            <a:xfrm>
              <a:off x="7387824" y="4055573"/>
              <a:ext cx="1706364" cy="973627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spcBef>
                  <a:spcPts val="0"/>
                </a:spcBef>
                <a:buFont typeface="Arial"/>
                <a:buNone/>
              </a:pPr>
              <a:r>
                <a:rPr lang="en-AU" sz="18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2019-2021 </a:t>
              </a:r>
            </a:p>
            <a:p>
              <a:pPr marL="0" indent="0" defTabSz="914400">
                <a:spcBef>
                  <a:spcPts val="0"/>
                </a:spcBef>
                <a:buFont typeface="Arial"/>
                <a:buNone/>
              </a:pPr>
              <a:r>
                <a:rPr lang="en-AU" sz="18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CEOS Work Plan</a:t>
              </a:r>
            </a:p>
            <a:p>
              <a:pPr marL="0" indent="0" defTabSz="914400">
                <a:spcBef>
                  <a:spcPts val="0"/>
                </a:spcBef>
                <a:buFont typeface="Arial"/>
                <a:buNone/>
              </a:pPr>
              <a:r>
                <a:rPr lang="en-AU" sz="1800" b="1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ENDORSED 22</a:t>
              </a:r>
              <a:r>
                <a:rPr lang="en-AU" sz="1800" b="1" baseline="300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nd</a:t>
              </a:r>
              <a:r>
                <a:rPr lang="en-AU" sz="1800" b="1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</a:p>
            <a:p>
              <a:pPr marL="0" indent="0" defTabSz="914400">
                <a:spcBef>
                  <a:spcPts val="0"/>
                </a:spcBef>
                <a:buFont typeface="Arial"/>
                <a:buNone/>
              </a:pPr>
              <a:r>
                <a:rPr lang="en-AU" sz="1800" b="1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March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 rot="11435779">
              <a:off x="6990266" y="4225042"/>
              <a:ext cx="292128" cy="340383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6404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Good practice</a:t>
            </a:r>
          </a:p>
          <a:p>
            <a:pPr marL="0" indent="0">
              <a:buNone/>
            </a:pPr>
            <a:r>
              <a:rPr lang="en-GB" dirty="0" smtClean="0"/>
              <a:t>… </a:t>
            </a:r>
            <a:r>
              <a:rPr lang="en-GB" b="1" dirty="0" smtClean="0"/>
              <a:t>distinguish</a:t>
            </a:r>
            <a:r>
              <a:rPr lang="en-GB" dirty="0" smtClean="0"/>
              <a:t> Work Plan development phase (November to February) to Work plan progress reporting phase (September)</a:t>
            </a:r>
          </a:p>
          <a:p>
            <a:r>
              <a:rPr lang="en-GB" b="1" dirty="0" smtClean="0"/>
              <a:t>Work plan development</a:t>
            </a:r>
            <a:r>
              <a:rPr lang="en-GB" dirty="0" smtClean="0"/>
              <a:t>: check relevance of current deliverables and propose new ones if required</a:t>
            </a:r>
          </a:p>
          <a:p>
            <a:r>
              <a:rPr lang="en-GB" b="1" dirty="0" smtClean="0"/>
              <a:t>Work plan progress:</a:t>
            </a:r>
            <a:r>
              <a:rPr lang="en-GB" dirty="0" smtClean="0"/>
              <a:t> provide information on progress made on deliverables in the current work plan</a:t>
            </a:r>
          </a:p>
          <a:p>
            <a:pPr marL="0" indent="0">
              <a:buNone/>
            </a:pPr>
            <a:r>
              <a:rPr lang="en-GB" dirty="0" smtClean="0"/>
              <a:t>… </a:t>
            </a:r>
            <a:r>
              <a:rPr lang="en-GB" b="1" dirty="0" smtClean="0"/>
              <a:t>be rigorous</a:t>
            </a:r>
            <a:r>
              <a:rPr lang="en-GB" dirty="0" smtClean="0"/>
              <a:t> when closing Work plan deliverables – provide a record of completion and deliverable documents </a:t>
            </a:r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r>
              <a:rPr lang="en-GB" b="1" dirty="0" smtClean="0"/>
              <a:t>… the rest ….</a:t>
            </a:r>
            <a:endParaRPr lang="en-GB" b="1" dirty="0"/>
          </a:p>
          <a:p>
            <a:pPr marL="0" indent="0">
              <a:buNone/>
            </a:pPr>
            <a:r>
              <a:rPr lang="en-GB" dirty="0" smtClean="0"/>
              <a:t>Deliverables shouldn’t </a:t>
            </a:r>
            <a:r>
              <a:rPr lang="en-GB" b="1" dirty="0" smtClean="0"/>
              <a:t>significantly evolve</a:t>
            </a:r>
            <a:r>
              <a:rPr lang="en-GB" dirty="0" smtClean="0"/>
              <a:t> over a 12 month period</a:t>
            </a:r>
          </a:p>
          <a:p>
            <a:r>
              <a:rPr lang="en-GB" b="1" dirty="0" smtClean="0"/>
              <a:t>Avoid modifying substantially</a:t>
            </a:r>
            <a:r>
              <a:rPr lang="en-GB" dirty="0" smtClean="0"/>
              <a:t> deliverable title or description:  small changes are acceptable, but deliverables should not be rewritten thereby losing traceability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Work Plan Dos and Don’ts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4280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Coming soon …. to your desktop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Development of a new CEOS Deliverables database with added functionality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1" t="2029" r="20042" b="74444"/>
          <a:stretch/>
        </p:blipFill>
        <p:spPr>
          <a:xfrm>
            <a:off x="625872" y="2607129"/>
            <a:ext cx="7222728" cy="36412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417"/>
          <a:stretch/>
        </p:blipFill>
        <p:spPr>
          <a:xfrm>
            <a:off x="3810000" y="2362200"/>
            <a:ext cx="4381500" cy="447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5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CEOS Leadership</a:t>
            </a:r>
          </a:p>
          <a:p>
            <a:r>
              <a:rPr lang="en-GB" dirty="0" smtClean="0"/>
              <a:t>CEOS Chair - VNSC, Vietnam in 2019; ISRO subsequently</a:t>
            </a:r>
          </a:p>
          <a:p>
            <a:r>
              <a:rPr lang="en-GB" dirty="0" smtClean="0"/>
              <a:t>CEOS SIT Chair – NOAA until October 2019; CSIRO subsequently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Candidate for CEOS Executive Officer urgently required!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CEOS Work Plan  </a:t>
            </a:r>
          </a:p>
          <a:p>
            <a:r>
              <a:rPr lang="en-GB" dirty="0" smtClean="0"/>
              <a:t>CEOS 2019-2021 Work Plan now available </a:t>
            </a:r>
            <a:r>
              <a:rPr lang="en-GB" dirty="0" smtClean="0">
                <a:hlinkClick r:id="rId2"/>
              </a:rPr>
              <a:t>online</a:t>
            </a:r>
            <a:endParaRPr lang="en-GB" dirty="0" smtClean="0"/>
          </a:p>
          <a:p>
            <a:r>
              <a:rPr lang="en-GB" dirty="0" smtClean="0"/>
              <a:t>Slight structural changes – WGISS now has its own section</a:t>
            </a:r>
          </a:p>
          <a:p>
            <a:r>
              <a:rPr lang="en-GB" dirty="0" smtClean="0"/>
              <a:t>CEOS “Services” concept created</a:t>
            </a:r>
          </a:p>
          <a:p>
            <a:r>
              <a:rPr lang="en-GB" dirty="0" smtClean="0"/>
              <a:t>Some “best practice” proposed in this presentation</a:t>
            </a:r>
          </a:p>
          <a:p>
            <a:r>
              <a:rPr lang="en-GB" dirty="0" smtClean="0"/>
              <a:t>Upgrade to ceos-deliverables.org – should provide new functionality and facilitate use for deliverable leads and WG Chairs!</a:t>
            </a:r>
            <a:endParaRPr lang="en-GB" dirty="0"/>
          </a:p>
          <a:p>
            <a:pPr lvl="3"/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Take away messages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3965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sz="2800" dirty="0">
                <a:latin typeface="Calibri" charset="0"/>
                <a:ea typeface="Calibri" charset="0"/>
                <a:cs typeface="Calibri" charset="0"/>
              </a:rPr>
              <a:t>News/updates</a:t>
            </a:r>
          </a:p>
          <a:p>
            <a:endParaRPr lang="en-AU" sz="28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Overview of CEOS upcoming meetings</a:t>
            </a:r>
          </a:p>
          <a:p>
            <a:endParaRPr lang="en-AU" sz="28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CEOS Work Plan information</a:t>
            </a:r>
          </a:p>
          <a:p>
            <a:endParaRPr lang="en-AU" dirty="0" smtClean="0">
              <a:latin typeface="Calibri" charset="0"/>
              <a:ea typeface="Calibri" charset="0"/>
              <a:cs typeface="Calibri" charset="0"/>
            </a:endParaRP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Summary</a:t>
            </a:r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141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76400"/>
            <a:ext cx="8153400" cy="4038600"/>
          </a:xfrm>
        </p:spPr>
        <p:txBody>
          <a:bodyPr/>
          <a:lstStyle/>
          <a:p>
            <a:pPr marL="0" indent="0">
              <a:buNone/>
            </a:pPr>
            <a:r>
              <a:rPr lang="en-AU" sz="2400" b="1" dirty="0" smtClean="0">
                <a:latin typeface="Calibri" charset="0"/>
                <a:ea typeface="Calibri" charset="0"/>
                <a:cs typeface="Calibri" charset="0"/>
              </a:rPr>
              <a:t>CEOS Chair priorities for 2019</a:t>
            </a:r>
          </a:p>
          <a:p>
            <a:pPr marL="0" indent="0">
              <a:buNone/>
            </a:pPr>
            <a:endParaRPr lang="en-AU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sz="3200" dirty="0"/>
              <a:t>News / Updates</a:t>
            </a:r>
          </a:p>
        </p:txBody>
      </p:sp>
      <p:pic>
        <p:nvPicPr>
          <p:cNvPr id="1026" name="Picture 2" descr="http://www.iafastro.org/wp-content/uploads/2014/04/Logo-VNSC-300x1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9200"/>
            <a:ext cx="28575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46" y="2628661"/>
            <a:ext cx="4115118" cy="30863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13618" lon="20370303" rev="119266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495800" y="2438400"/>
            <a:ext cx="4724400" cy="1981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US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Priority #1:</a:t>
            </a:r>
          </a:p>
          <a:p>
            <a:pPr marL="0" indent="0" defTabSz="914400">
              <a:buFont typeface="Arial"/>
              <a:buNone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Carbon Observations (forested regions)</a:t>
            </a:r>
          </a:p>
          <a:p>
            <a:pPr marL="0" indent="0" defTabSz="914400">
              <a:buFont typeface="Arial"/>
              <a:buNone/>
            </a:pPr>
            <a:endParaRPr lang="en-US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defTabSz="914400">
              <a:buFont typeface="Arial"/>
              <a:buNone/>
            </a:pPr>
            <a:r>
              <a:rPr lang="en-US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Priority #2:</a:t>
            </a:r>
          </a:p>
          <a:p>
            <a:pPr marL="0" indent="0" defTabSz="914400">
              <a:buFont typeface="Arial"/>
              <a:buNone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Observations for Agriculture (rice)</a:t>
            </a:r>
            <a:endParaRPr lang="en-GB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defTabSz="914400"/>
            <a:endParaRPr lang="en-AU" dirty="0" smtClean="0">
              <a:latin typeface="Calibri" charset="0"/>
              <a:ea typeface="Calibri" charset="0"/>
              <a:cs typeface="Calibri" charset="0"/>
            </a:endParaRPr>
          </a:p>
          <a:p>
            <a:pPr marL="0" indent="0" defTabSz="914400">
              <a:buFont typeface="Arial"/>
              <a:buNone/>
            </a:pPr>
            <a:endParaRPr lang="en-AU" dirty="0" smtClean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0686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CEOS Entity Leadership changes in 1 year</a:t>
            </a:r>
          </a:p>
          <a:p>
            <a:pPr marL="457200" lvl="1" indent="0">
              <a:buNone/>
            </a:pPr>
            <a:r>
              <a:rPr lang="en-GB" dirty="0" smtClean="0"/>
              <a:t>2019 </a:t>
            </a:r>
            <a:r>
              <a:rPr lang="en-GB" b="1" dirty="0" smtClean="0"/>
              <a:t>CEOS Chair</a:t>
            </a:r>
            <a:r>
              <a:rPr lang="en-GB" dirty="0" smtClean="0"/>
              <a:t> – Vietnam National Space Centre</a:t>
            </a:r>
          </a:p>
          <a:p>
            <a:pPr marL="457200" lvl="1" indent="0">
              <a:buNone/>
            </a:pPr>
            <a:r>
              <a:rPr lang="en-GB" dirty="0"/>
              <a:t>2020 CEOS Chair – Indian Space Research Organisation (ISRO)</a:t>
            </a:r>
          </a:p>
          <a:p>
            <a:pPr marL="457200" lvl="1" indent="0">
              <a:buNone/>
            </a:pPr>
            <a:r>
              <a:rPr lang="en-GB" dirty="0" smtClean="0"/>
              <a:t>2019 </a:t>
            </a:r>
            <a:r>
              <a:rPr lang="en-GB" b="1" dirty="0" smtClean="0"/>
              <a:t>CEOS SIT Chair</a:t>
            </a:r>
            <a:r>
              <a:rPr lang="en-GB" dirty="0" smtClean="0"/>
              <a:t> – NOAA </a:t>
            </a:r>
          </a:p>
          <a:p>
            <a:pPr marL="457200" lvl="1" indent="0">
              <a:buNone/>
            </a:pPr>
            <a:r>
              <a:rPr lang="en-GB" dirty="0" smtClean="0"/>
              <a:t>2020 CEOS SIT Chair – CSIRO/GA </a:t>
            </a:r>
          </a:p>
          <a:p>
            <a:pPr marL="457200" lvl="1" indent="0">
              <a:buNone/>
            </a:pPr>
            <a:endParaRPr lang="en-GB" b="1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The CEO position will be vacant from October 2019.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 err="1" smtClean="0"/>
              <a:t>WGClimate</a:t>
            </a:r>
            <a:r>
              <a:rPr lang="en-GB" dirty="0" smtClean="0"/>
              <a:t> Chair to extend mandate for 1 year, new Vice-Chair identified (DLR)</a:t>
            </a:r>
          </a:p>
          <a:p>
            <a:pPr marL="457200" lvl="1" indent="0">
              <a:buNone/>
            </a:pPr>
            <a:r>
              <a:rPr lang="en-GB" dirty="0" smtClean="0"/>
              <a:t>WG </a:t>
            </a:r>
            <a:r>
              <a:rPr lang="en-GB" dirty="0" err="1" smtClean="0"/>
              <a:t>CalVal</a:t>
            </a:r>
            <a:r>
              <a:rPr lang="en-GB" dirty="0" smtClean="0"/>
              <a:t> Chair team renewed in Oct 2018</a:t>
            </a:r>
            <a:endParaRPr lang="en-GB" dirty="0"/>
          </a:p>
          <a:p>
            <a:pPr marL="457200" lvl="1" indent="0">
              <a:buNone/>
            </a:pPr>
            <a:r>
              <a:rPr lang="en-GB" dirty="0" smtClean="0"/>
              <a:t>All other WGs looking for new Vice-Chairs in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Oct 2019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sz="3200" dirty="0"/>
              <a:t>News / Updates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81000" y="2371825"/>
            <a:ext cx="533400" cy="30480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81000" y="3124200"/>
            <a:ext cx="533400" cy="30480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231505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297485"/>
            <a:ext cx="4953000" cy="533400"/>
          </a:xfrm>
        </p:spPr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CEOS upcoming meetings</a:t>
            </a:r>
            <a:endParaRPr lang="en-AU" sz="3200" dirty="0">
              <a:latin typeface="Calibri" charset="0"/>
              <a:ea typeface="Calibri" charset="0"/>
              <a:cs typeface="Calibri" charset="0"/>
            </a:endParaRP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sz="quarter" idx="10"/>
          </p:nvPr>
        </p:nvSpPr>
        <p:spPr>
          <a:xfrm rot="20815872">
            <a:off x="4706694" y="5883829"/>
            <a:ext cx="1371600" cy="533400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January</a:t>
            </a:r>
          </a:p>
          <a:p>
            <a:pPr marL="0" indent="0"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2115406" y="1512795"/>
            <a:ext cx="5004000" cy="4938839"/>
            <a:chOff x="2115406" y="1424400"/>
            <a:chExt cx="5004000" cy="4938839"/>
          </a:xfrm>
        </p:grpSpPr>
        <p:sp>
          <p:nvSpPr>
            <p:cNvPr id="8" name="Arc 7"/>
            <p:cNvSpPr/>
            <p:nvPr/>
          </p:nvSpPr>
          <p:spPr>
            <a:xfrm>
              <a:off x="2213484" y="1460916"/>
              <a:ext cx="4896000" cy="4896000"/>
            </a:xfrm>
            <a:prstGeom prst="arc">
              <a:avLst>
                <a:gd name="adj1" fmla="val 16200000"/>
                <a:gd name="adj2" fmla="val 16183746"/>
              </a:avLst>
            </a:prstGeom>
            <a:ln w="1143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2115406" y="1424400"/>
              <a:ext cx="5004000" cy="4938839"/>
              <a:chOff x="2115406" y="1424400"/>
              <a:chExt cx="5004000" cy="4938839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2115406" y="3886200"/>
                <a:ext cx="500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2200200" y="3872400"/>
                <a:ext cx="4896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800000">
                <a:off x="2230353" y="3864000"/>
                <a:ext cx="4788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3600000">
                <a:off x="2209690" y="3854746"/>
                <a:ext cx="482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7200000">
                <a:off x="2182690" y="3933239"/>
                <a:ext cx="4860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9000000">
                <a:off x="2219723" y="3873000"/>
                <a:ext cx="482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24" name="Content Placeholder 1"/>
          <p:cNvSpPr txBox="1">
            <a:spLocks/>
          </p:cNvSpPr>
          <p:nvPr/>
        </p:nvSpPr>
        <p:spPr>
          <a:xfrm rot="18852440">
            <a:off x="5615534" y="5223650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February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Content Placeholder 1"/>
          <p:cNvSpPr txBox="1">
            <a:spLocks/>
          </p:cNvSpPr>
          <p:nvPr/>
        </p:nvSpPr>
        <p:spPr>
          <a:xfrm rot="17414780">
            <a:off x="6222268" y="3997174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March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" name="Content Placeholder 1"/>
          <p:cNvSpPr txBox="1">
            <a:spLocks/>
          </p:cNvSpPr>
          <p:nvPr/>
        </p:nvSpPr>
        <p:spPr>
          <a:xfrm rot="15539337">
            <a:off x="6068067" y="2755609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April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7" name="Content Placeholder 1"/>
          <p:cNvSpPr txBox="1">
            <a:spLocks/>
          </p:cNvSpPr>
          <p:nvPr/>
        </p:nvSpPr>
        <p:spPr>
          <a:xfrm rot="2533477">
            <a:off x="5830244" y="2148220"/>
            <a:ext cx="666714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May</a:t>
            </a: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8" name="Content Placeholder 1"/>
          <p:cNvSpPr txBox="1">
            <a:spLocks/>
          </p:cNvSpPr>
          <p:nvPr/>
        </p:nvSpPr>
        <p:spPr>
          <a:xfrm rot="963985">
            <a:off x="4858145" y="1630687"/>
            <a:ext cx="758141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June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Content Placeholder 1"/>
          <p:cNvSpPr txBox="1">
            <a:spLocks/>
          </p:cNvSpPr>
          <p:nvPr/>
        </p:nvSpPr>
        <p:spPr>
          <a:xfrm rot="20423997">
            <a:off x="3761591" y="1571702"/>
            <a:ext cx="758141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July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" name="Content Placeholder 1"/>
          <p:cNvSpPr txBox="1">
            <a:spLocks/>
          </p:cNvSpPr>
          <p:nvPr/>
        </p:nvSpPr>
        <p:spPr>
          <a:xfrm rot="18919172">
            <a:off x="2677200" y="2171258"/>
            <a:ext cx="952528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August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1" name="Content Placeholder 1"/>
          <p:cNvSpPr txBox="1">
            <a:spLocks/>
          </p:cNvSpPr>
          <p:nvPr/>
        </p:nvSpPr>
        <p:spPr>
          <a:xfrm rot="17409751">
            <a:off x="1896856" y="3147346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September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2" name="Content Placeholder 1"/>
          <p:cNvSpPr txBox="1">
            <a:spLocks/>
          </p:cNvSpPr>
          <p:nvPr/>
        </p:nvSpPr>
        <p:spPr>
          <a:xfrm rot="3985976">
            <a:off x="1821722" y="4431416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October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Content Placeholder 1"/>
          <p:cNvSpPr txBox="1">
            <a:spLocks/>
          </p:cNvSpPr>
          <p:nvPr/>
        </p:nvSpPr>
        <p:spPr>
          <a:xfrm rot="2399681">
            <a:off x="2412686" y="5357012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November</a:t>
            </a:r>
          </a:p>
        </p:txBody>
      </p:sp>
      <p:sp>
        <p:nvSpPr>
          <p:cNvPr id="34" name="Content Placeholder 1"/>
          <p:cNvSpPr txBox="1">
            <a:spLocks/>
          </p:cNvSpPr>
          <p:nvPr/>
        </p:nvSpPr>
        <p:spPr>
          <a:xfrm rot="800160">
            <a:off x="3454175" y="5918276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December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5334000" y="6148055"/>
            <a:ext cx="2133732" cy="1308416"/>
            <a:chOff x="5334000" y="6059660"/>
            <a:chExt cx="2133732" cy="1308416"/>
          </a:xfrm>
        </p:grpSpPr>
        <p:sp>
          <p:nvSpPr>
            <p:cNvPr id="43" name="Content Placeholder 1"/>
            <p:cNvSpPr txBox="1">
              <a:spLocks/>
            </p:cNvSpPr>
            <p:nvPr/>
          </p:nvSpPr>
          <p:spPr>
            <a:xfrm>
              <a:off x="5334000" y="6400800"/>
              <a:ext cx="2133732" cy="967276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6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CEOS/GEO bilateral</a:t>
              </a:r>
            </a:p>
          </p:txBody>
        </p:sp>
        <p:sp>
          <p:nvSpPr>
            <p:cNvPr id="46" name="Right Arrow 45"/>
            <p:cNvSpPr/>
            <p:nvPr/>
          </p:nvSpPr>
          <p:spPr>
            <a:xfrm rot="13892739">
              <a:off x="5765946" y="6088160"/>
              <a:ext cx="361800" cy="304800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28979" y="5382770"/>
            <a:ext cx="1669136" cy="683693"/>
            <a:chOff x="881843" y="5197515"/>
            <a:chExt cx="1669136" cy="683693"/>
          </a:xfrm>
        </p:grpSpPr>
        <p:sp>
          <p:nvSpPr>
            <p:cNvPr id="56" name="Content Placeholder 1"/>
            <p:cNvSpPr txBox="1">
              <a:spLocks/>
            </p:cNvSpPr>
            <p:nvPr/>
          </p:nvSpPr>
          <p:spPr>
            <a:xfrm flipH="1">
              <a:off x="881843" y="5446775"/>
              <a:ext cx="1596182" cy="434433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200" b="1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GEO-XVI Plenary, </a:t>
              </a:r>
              <a:r>
                <a:rPr lang="en-AU" sz="12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Canberra, 4</a:t>
              </a:r>
              <a:r>
                <a:rPr lang="en-AU" sz="1200" baseline="300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2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-9</a:t>
              </a:r>
              <a:r>
                <a:rPr lang="en-AU" sz="1200" baseline="300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2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 Nov</a:t>
              </a:r>
              <a:endParaRPr lang="en-AU" sz="1800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7" name="Right Arrow 56"/>
            <p:cNvSpPr/>
            <p:nvPr/>
          </p:nvSpPr>
          <p:spPr>
            <a:xfrm rot="7707261" flipH="1">
              <a:off x="2217679" y="5226015"/>
              <a:ext cx="361800" cy="304800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sp>
        <p:nvSpPr>
          <p:cNvPr id="59" name="Content Placeholder 1"/>
          <p:cNvSpPr txBox="1">
            <a:spLocks/>
          </p:cNvSpPr>
          <p:nvPr/>
        </p:nvSpPr>
        <p:spPr>
          <a:xfrm rot="439333">
            <a:off x="7442163" y="4091629"/>
            <a:ext cx="1090736" cy="685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endParaRPr lang="en-AU" sz="1800" dirty="0" smtClean="0">
              <a:solidFill>
                <a:schemeClr val="accent6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19191" y="1251455"/>
            <a:ext cx="5761356" cy="5514849"/>
            <a:chOff x="1919191" y="1163060"/>
            <a:chExt cx="5761356" cy="5514849"/>
          </a:xfrm>
        </p:grpSpPr>
        <p:sp>
          <p:nvSpPr>
            <p:cNvPr id="60" name="Arc 59"/>
            <p:cNvSpPr>
              <a:spLocks noChangeAspect="1"/>
            </p:cNvSpPr>
            <p:nvPr/>
          </p:nvSpPr>
          <p:spPr>
            <a:xfrm rot="643092">
              <a:off x="1919191" y="1205909"/>
              <a:ext cx="5472000" cy="5472000"/>
            </a:xfrm>
            <a:prstGeom prst="arc">
              <a:avLst>
                <a:gd name="adj1" fmla="val 16648318"/>
                <a:gd name="adj2" fmla="val 16940065"/>
              </a:avLst>
            </a:prstGeom>
            <a:ln w="1143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1" name="Content Placeholder 1"/>
            <p:cNvSpPr txBox="1">
              <a:spLocks/>
            </p:cNvSpPr>
            <p:nvPr/>
          </p:nvSpPr>
          <p:spPr>
            <a:xfrm>
              <a:off x="5682057" y="1163060"/>
              <a:ext cx="1998490" cy="3048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100" b="1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AC-VC</a:t>
              </a:r>
              <a:r>
                <a:rPr lang="en-AU" sz="11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, Tokyo, 10</a:t>
              </a:r>
              <a:r>
                <a:rPr lang="en-AU" sz="1100" baseline="300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1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-12</a:t>
              </a:r>
              <a:r>
                <a:rPr lang="en-AU" sz="1100" baseline="300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1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 June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9680" y="1416673"/>
            <a:ext cx="6902188" cy="5184000"/>
            <a:chOff x="349680" y="1328278"/>
            <a:chExt cx="6902188" cy="5184000"/>
          </a:xfrm>
        </p:grpSpPr>
        <p:sp>
          <p:nvSpPr>
            <p:cNvPr id="37" name="Arc 36"/>
            <p:cNvSpPr>
              <a:spLocks noChangeAspect="1"/>
            </p:cNvSpPr>
            <p:nvPr/>
          </p:nvSpPr>
          <p:spPr>
            <a:xfrm rot="14069384">
              <a:off x="2067868" y="1328278"/>
              <a:ext cx="5184000" cy="5184000"/>
            </a:xfrm>
            <a:prstGeom prst="arc">
              <a:avLst>
                <a:gd name="adj1" fmla="val 17120359"/>
                <a:gd name="adj2" fmla="val 17412613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4" name="Content Placeholder 1"/>
            <p:cNvSpPr txBox="1">
              <a:spLocks/>
            </p:cNvSpPr>
            <p:nvPr/>
          </p:nvSpPr>
          <p:spPr>
            <a:xfrm>
              <a:off x="349680" y="4648200"/>
              <a:ext cx="2241120" cy="587967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1200" b="1" dirty="0" smtClean="0">
                  <a:latin typeface="Calibri" charset="0"/>
                  <a:ea typeface="Calibri" charset="0"/>
                  <a:cs typeface="Calibri" charset="0"/>
                </a:rPr>
                <a:t>CEOS 33rd Plenary</a:t>
              </a:r>
              <a:r>
                <a:rPr lang="en-AU" sz="1200" dirty="0" smtClean="0">
                  <a:latin typeface="Calibri" charset="0"/>
                  <a:ea typeface="Calibri" charset="0"/>
                  <a:cs typeface="Calibri" charset="0"/>
                </a:rPr>
                <a:t>, Hanoi, </a:t>
              </a:r>
            </a:p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1200" dirty="0" smtClean="0">
                  <a:latin typeface="Calibri" charset="0"/>
                  <a:ea typeface="Calibri" charset="0"/>
                  <a:cs typeface="Calibri" charset="0"/>
                </a:rPr>
                <a:t>14</a:t>
              </a:r>
              <a:r>
                <a:rPr lang="en-AU" sz="1200" baseline="30000" dirty="0" smtClean="0"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200" dirty="0" smtClean="0">
                  <a:latin typeface="Calibri" charset="0"/>
                  <a:ea typeface="Calibri" charset="0"/>
                  <a:cs typeface="Calibri" charset="0"/>
                </a:rPr>
                <a:t>-16</a:t>
              </a:r>
              <a:r>
                <a:rPr lang="en-AU" sz="1200" baseline="30000" dirty="0" smtClean="0"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200" dirty="0" smtClean="0">
                  <a:latin typeface="Calibri" charset="0"/>
                  <a:ea typeface="Calibri" charset="0"/>
                  <a:cs typeface="Calibri" charset="0"/>
                </a:rPr>
                <a:t> Oct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79538" y="1291662"/>
            <a:ext cx="6713839" cy="5472000"/>
            <a:chOff x="679538" y="1203267"/>
            <a:chExt cx="6713839" cy="5472000"/>
          </a:xfrm>
        </p:grpSpPr>
        <p:sp>
          <p:nvSpPr>
            <p:cNvPr id="63" name="Arc 62"/>
            <p:cNvSpPr>
              <a:spLocks noChangeAspect="1"/>
            </p:cNvSpPr>
            <p:nvPr/>
          </p:nvSpPr>
          <p:spPr>
            <a:xfrm rot="16200000">
              <a:off x="1921377" y="1203267"/>
              <a:ext cx="5472000" cy="5472000"/>
            </a:xfrm>
            <a:prstGeom prst="arc">
              <a:avLst>
                <a:gd name="adj1" fmla="val 15345258"/>
                <a:gd name="adj2" fmla="val 15630606"/>
              </a:avLst>
            </a:prstGeom>
            <a:ln w="1143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5" name="Content Placeholder 1"/>
            <p:cNvSpPr txBox="1">
              <a:spLocks/>
            </p:cNvSpPr>
            <p:nvPr/>
          </p:nvSpPr>
          <p:spPr>
            <a:xfrm>
              <a:off x="679538" y="4191248"/>
              <a:ext cx="2520862" cy="324675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spcBef>
                  <a:spcPts val="0"/>
                </a:spcBef>
                <a:buFont typeface="Arial"/>
                <a:buNone/>
              </a:pPr>
              <a:r>
                <a:rPr lang="en-AU" sz="1100" b="1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WGISS-48</a:t>
              </a:r>
              <a:r>
                <a:rPr lang="en-AU" sz="11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, </a:t>
              </a:r>
            </a:p>
            <a:p>
              <a:pPr marL="0" indent="0" defTabSz="914400">
                <a:spcBef>
                  <a:spcPts val="0"/>
                </a:spcBef>
                <a:buFont typeface="Arial"/>
                <a:buNone/>
              </a:pPr>
              <a:r>
                <a:rPr lang="en-AU" sz="11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Hanoi, 8</a:t>
              </a:r>
              <a:r>
                <a:rPr lang="en-AU" sz="1100" baseline="300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1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-11</a:t>
              </a:r>
              <a:r>
                <a:rPr lang="en-AU" sz="1100" baseline="300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1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 Oct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200" y="1402948"/>
            <a:ext cx="7184353" cy="5184000"/>
            <a:chOff x="76200" y="1314553"/>
            <a:chExt cx="7184353" cy="5184000"/>
          </a:xfrm>
        </p:grpSpPr>
        <p:sp>
          <p:nvSpPr>
            <p:cNvPr id="39" name="Arc 38"/>
            <p:cNvSpPr>
              <a:spLocks noChangeAspect="1"/>
            </p:cNvSpPr>
            <p:nvPr/>
          </p:nvSpPr>
          <p:spPr>
            <a:xfrm rot="17344918">
              <a:off x="2076553" y="1314553"/>
              <a:ext cx="5184000" cy="5184000"/>
            </a:xfrm>
            <a:prstGeom prst="arc">
              <a:avLst>
                <a:gd name="adj1" fmla="val 16200000"/>
                <a:gd name="adj2" fmla="val 16494824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6" name="Content Placeholder 1"/>
            <p:cNvSpPr txBox="1">
              <a:spLocks/>
            </p:cNvSpPr>
            <p:nvPr/>
          </p:nvSpPr>
          <p:spPr>
            <a:xfrm>
              <a:off x="76200" y="2895600"/>
              <a:ext cx="2241120" cy="587967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1200" b="1" dirty="0" smtClean="0">
                  <a:latin typeface="Calibri" charset="0"/>
                  <a:ea typeface="Calibri" charset="0"/>
                  <a:cs typeface="Calibri" charset="0"/>
                </a:rPr>
                <a:t>SIT Technical Workshop, 2019</a:t>
              </a:r>
              <a:r>
                <a:rPr lang="en-AU" sz="1200" dirty="0" smtClean="0">
                  <a:latin typeface="Calibri" charset="0"/>
                  <a:ea typeface="Calibri" charset="0"/>
                  <a:cs typeface="Calibri" charset="0"/>
                </a:rPr>
                <a:t> </a:t>
              </a:r>
            </a:p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1200" dirty="0" smtClean="0">
                  <a:latin typeface="Calibri" charset="0"/>
                  <a:ea typeface="Calibri" charset="0"/>
                  <a:cs typeface="Calibri" charset="0"/>
                </a:rPr>
                <a:t>Fairbanks, 9</a:t>
              </a:r>
              <a:r>
                <a:rPr lang="en-AU" sz="1200" baseline="30000" dirty="0" smtClean="0"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200" dirty="0" smtClean="0">
                  <a:latin typeface="Calibri" charset="0"/>
                  <a:ea typeface="Calibri" charset="0"/>
                  <a:cs typeface="Calibri" charset="0"/>
                </a:rPr>
                <a:t>-13</a:t>
              </a:r>
              <a:r>
                <a:rPr lang="en-AU" sz="1200" baseline="30000" dirty="0" smtClean="0"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200" dirty="0" smtClean="0">
                  <a:latin typeface="Calibri" charset="0"/>
                  <a:ea typeface="Calibri" charset="0"/>
                  <a:cs typeface="Calibri" charset="0"/>
                </a:rPr>
                <a:t> Sept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069484" y="1316916"/>
            <a:ext cx="7607916" cy="5184000"/>
            <a:chOff x="2069484" y="1316916"/>
            <a:chExt cx="7607916" cy="5184000"/>
          </a:xfrm>
        </p:grpSpPr>
        <p:sp>
          <p:nvSpPr>
            <p:cNvPr id="36" name="Arc 35"/>
            <p:cNvSpPr>
              <a:spLocks noChangeAspect="1"/>
            </p:cNvSpPr>
            <p:nvPr/>
          </p:nvSpPr>
          <p:spPr>
            <a:xfrm rot="3625178">
              <a:off x="2069484" y="1316916"/>
              <a:ext cx="5184000" cy="5184000"/>
            </a:xfrm>
            <a:prstGeom prst="arc">
              <a:avLst>
                <a:gd name="adj1" fmla="val 17486667"/>
                <a:gd name="adj2" fmla="val 17985828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7" name="Content Placeholder 1"/>
            <p:cNvSpPr txBox="1">
              <a:spLocks/>
            </p:cNvSpPr>
            <p:nvPr/>
          </p:nvSpPr>
          <p:spPr>
            <a:xfrm>
              <a:off x="7436280" y="3450633"/>
              <a:ext cx="2241120" cy="587967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1200" b="1" dirty="0" smtClean="0">
                  <a:latin typeface="Calibri" charset="0"/>
                  <a:ea typeface="Calibri" charset="0"/>
                  <a:cs typeface="Calibri" charset="0"/>
                </a:rPr>
                <a:t>SIT-34</a:t>
              </a:r>
              <a:r>
                <a:rPr lang="en-AU" sz="1200" dirty="0" smtClean="0">
                  <a:latin typeface="Calibri" charset="0"/>
                  <a:ea typeface="Calibri" charset="0"/>
                  <a:cs typeface="Calibri" charset="0"/>
                </a:rPr>
                <a:t>, Miami, USA, </a:t>
              </a:r>
            </a:p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1200" dirty="0" smtClean="0">
                  <a:latin typeface="Calibri" charset="0"/>
                  <a:ea typeface="Calibri" charset="0"/>
                  <a:cs typeface="Calibri" charset="0"/>
                </a:rPr>
                <a:t>2</a:t>
              </a:r>
              <a:r>
                <a:rPr lang="en-AU" sz="1200" baseline="30000" dirty="0" smtClean="0">
                  <a:latin typeface="Calibri" charset="0"/>
                  <a:ea typeface="Calibri" charset="0"/>
                  <a:cs typeface="Calibri" charset="0"/>
                </a:rPr>
                <a:t>nd</a:t>
              </a:r>
              <a:r>
                <a:rPr lang="en-AU" sz="1200" dirty="0" smtClean="0">
                  <a:latin typeface="Calibri" charset="0"/>
                  <a:ea typeface="Calibri" charset="0"/>
                  <a:cs typeface="Calibri" charset="0"/>
                </a:rPr>
                <a:t>-4</a:t>
              </a:r>
              <a:r>
                <a:rPr lang="en-AU" sz="1200" baseline="30000" dirty="0" smtClean="0"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200" dirty="0" smtClean="0">
                  <a:latin typeface="Calibri" charset="0"/>
                  <a:ea typeface="Calibri" charset="0"/>
                  <a:cs typeface="Calibri" charset="0"/>
                </a:rPr>
                <a:t> April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451614" y="1553168"/>
            <a:ext cx="2391163" cy="973627"/>
            <a:chOff x="5765946" y="5771833"/>
            <a:chExt cx="2228404" cy="973627"/>
          </a:xfrm>
        </p:grpSpPr>
        <p:sp>
          <p:nvSpPr>
            <p:cNvPr id="70" name="Content Placeholder 1"/>
            <p:cNvSpPr txBox="1">
              <a:spLocks/>
            </p:cNvSpPr>
            <p:nvPr/>
          </p:nvSpPr>
          <p:spPr>
            <a:xfrm>
              <a:off x="5860618" y="5771833"/>
              <a:ext cx="2133732" cy="973627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4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Living Planet Symposium</a:t>
              </a:r>
            </a:p>
            <a:p>
              <a:pPr marL="0" indent="0" defTabSz="914400">
                <a:buFont typeface="Arial"/>
                <a:buNone/>
              </a:pPr>
              <a:r>
                <a:rPr lang="en-AU" sz="14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       Milan, 13</a:t>
              </a:r>
              <a:r>
                <a:rPr lang="en-AU" sz="1400" baseline="300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th – </a:t>
              </a:r>
              <a:r>
                <a:rPr lang="en-AU" sz="14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17</a:t>
              </a:r>
              <a:r>
                <a:rPr lang="en-AU" sz="1400" baseline="300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4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 May</a:t>
              </a:r>
            </a:p>
          </p:txBody>
        </p:sp>
        <p:sp>
          <p:nvSpPr>
            <p:cNvPr id="71" name="Right Arrow 70"/>
            <p:cNvSpPr/>
            <p:nvPr/>
          </p:nvSpPr>
          <p:spPr>
            <a:xfrm rot="8519941">
              <a:off x="5765946" y="6088160"/>
              <a:ext cx="361800" cy="304800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77911" y="1300470"/>
            <a:ext cx="6514374" cy="5472000"/>
            <a:chOff x="877911" y="1212075"/>
            <a:chExt cx="6514374" cy="5472000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8652883">
              <a:off x="1920285" y="1212075"/>
              <a:ext cx="5472000" cy="5472000"/>
            </a:xfrm>
            <a:prstGeom prst="arc">
              <a:avLst>
                <a:gd name="adj1" fmla="val 15345258"/>
                <a:gd name="adj2" fmla="val 15630606"/>
              </a:avLst>
            </a:prstGeom>
            <a:ln w="1143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72" name="Content Placeholder 1"/>
            <p:cNvSpPr txBox="1">
              <a:spLocks/>
            </p:cNvSpPr>
            <p:nvPr/>
          </p:nvSpPr>
          <p:spPr>
            <a:xfrm>
              <a:off x="877911" y="2123381"/>
              <a:ext cx="2170089" cy="315019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spcBef>
                  <a:spcPts val="0"/>
                </a:spcBef>
                <a:buNone/>
              </a:pPr>
              <a:r>
                <a:rPr lang="en-AU" sz="1100" b="1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Joint meeting LSI-VC-8</a:t>
              </a:r>
              <a:r>
                <a:rPr lang="en-AU" sz="11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, </a:t>
              </a:r>
              <a:r>
                <a:rPr lang="en-AU" sz="1100" b="1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SDCG-16, GEOGLAM</a:t>
              </a:r>
              <a:r>
                <a:rPr lang="en-AU" sz="11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.  </a:t>
              </a:r>
            </a:p>
            <a:p>
              <a:pPr marL="0" indent="0" defTabSz="914400">
                <a:spcBef>
                  <a:spcPts val="0"/>
                </a:spcBef>
                <a:buNone/>
              </a:pPr>
              <a:r>
                <a:rPr lang="en-AU" sz="1100" b="1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WGClimate-11</a:t>
              </a:r>
              <a:r>
                <a:rPr lang="en-AU" sz="11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, </a:t>
              </a:r>
              <a:endParaRPr lang="en-AU" sz="1100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marL="0" indent="0" defTabSz="914400">
                <a:spcBef>
                  <a:spcPts val="0"/>
                </a:spcBef>
                <a:buNone/>
              </a:pPr>
              <a:r>
                <a:rPr lang="en-AU" sz="1100" dirty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Anchorage, 4</a:t>
              </a:r>
              <a:r>
                <a:rPr lang="en-AU" sz="1100" baseline="30000" dirty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100" dirty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-6</a:t>
              </a:r>
              <a:r>
                <a:rPr lang="en-AU" sz="1100" baseline="30000" dirty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100" dirty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 Sep</a:t>
              </a:r>
            </a:p>
          </p:txBody>
        </p:sp>
      </p:grpSp>
      <p:sp>
        <p:nvSpPr>
          <p:cNvPr id="62" name="Arc 61"/>
          <p:cNvSpPr>
            <a:spLocks noChangeAspect="1"/>
          </p:cNvSpPr>
          <p:nvPr/>
        </p:nvSpPr>
        <p:spPr>
          <a:xfrm rot="21135778">
            <a:off x="1921871" y="1295206"/>
            <a:ext cx="5472000" cy="5472000"/>
          </a:xfrm>
          <a:prstGeom prst="arc">
            <a:avLst>
              <a:gd name="adj1" fmla="val 15345258"/>
              <a:gd name="adj2" fmla="val 15630606"/>
            </a:avLst>
          </a:prstGeom>
          <a:ln w="1143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73" name="Content Placeholder 1"/>
          <p:cNvSpPr txBox="1">
            <a:spLocks/>
          </p:cNvSpPr>
          <p:nvPr/>
        </p:nvSpPr>
        <p:spPr>
          <a:xfrm>
            <a:off x="3087711" y="1177286"/>
            <a:ext cx="2170089" cy="315019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spcBef>
                <a:spcPts val="0"/>
              </a:spcBef>
              <a:buNone/>
            </a:pPr>
            <a:r>
              <a:rPr lang="en-AU" sz="1100" b="1" dirty="0" err="1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WGCalVal</a:t>
            </a:r>
            <a:r>
              <a:rPr lang="en-AU" sz="11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 Perth, 15</a:t>
            </a:r>
            <a:r>
              <a:rPr lang="en-AU" sz="1100" baseline="300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th</a:t>
            </a:r>
            <a:r>
              <a:rPr lang="en-AU" sz="11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-19</a:t>
            </a:r>
            <a:r>
              <a:rPr lang="en-AU" sz="1100" baseline="300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th</a:t>
            </a:r>
            <a:r>
              <a:rPr lang="en-AU" sz="11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July</a:t>
            </a:r>
            <a:endParaRPr lang="en-AU" sz="1100" dirty="0">
              <a:solidFill>
                <a:schemeClr val="accent6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4" name="Arc 73"/>
          <p:cNvSpPr>
            <a:spLocks noChangeAspect="1"/>
          </p:cNvSpPr>
          <p:nvPr/>
        </p:nvSpPr>
        <p:spPr>
          <a:xfrm rot="17248496">
            <a:off x="1926946" y="1300281"/>
            <a:ext cx="5472000" cy="5472000"/>
          </a:xfrm>
          <a:prstGeom prst="arc">
            <a:avLst>
              <a:gd name="adj1" fmla="val 15345258"/>
              <a:gd name="adj2" fmla="val 15630606"/>
            </a:avLst>
          </a:prstGeom>
          <a:ln w="1143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75" name="Content Placeholder 1"/>
          <p:cNvSpPr txBox="1">
            <a:spLocks/>
          </p:cNvSpPr>
          <p:nvPr/>
        </p:nvSpPr>
        <p:spPr>
          <a:xfrm>
            <a:off x="457200" y="3426565"/>
            <a:ext cx="2520862" cy="324675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spcBef>
                <a:spcPts val="0"/>
              </a:spcBef>
              <a:buFont typeface="Arial"/>
              <a:buNone/>
            </a:pPr>
            <a:r>
              <a:rPr lang="en-AU" sz="1100" b="1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WGDisasters-12</a:t>
            </a:r>
            <a:r>
              <a:rPr lang="en-AU" sz="11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AU" sz="1100" dirty="0" err="1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Rekjavik</a:t>
            </a:r>
            <a:r>
              <a:rPr lang="en-AU" sz="11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</a:p>
          <a:p>
            <a:pPr marL="0" indent="0" defTabSz="914400">
              <a:spcBef>
                <a:spcPts val="0"/>
              </a:spcBef>
              <a:buFont typeface="Arial"/>
              <a:buNone/>
            </a:pPr>
            <a:r>
              <a:rPr lang="en-AU" sz="11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23</a:t>
            </a:r>
            <a:r>
              <a:rPr lang="en-AU" sz="1100" baseline="300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rd</a:t>
            </a:r>
            <a:r>
              <a:rPr lang="en-AU" sz="11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-27</a:t>
            </a:r>
            <a:r>
              <a:rPr lang="en-AU" sz="1100" baseline="300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th</a:t>
            </a:r>
            <a:r>
              <a:rPr lang="en-AU" sz="11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Sep</a:t>
            </a:r>
          </a:p>
        </p:txBody>
      </p:sp>
    </p:spTree>
    <p:extLst>
      <p:ext uri="{BB962C8B-B14F-4D97-AF65-F5344CB8AC3E}">
        <p14:creationId xmlns:p14="http://schemas.microsoft.com/office/powerpoint/2010/main" val="33708245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" r="-91"/>
          <a:stretch/>
        </p:blipFill>
        <p:spPr>
          <a:xfrm>
            <a:off x="6165939" y="2908644"/>
            <a:ext cx="2916000" cy="39096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524000"/>
            <a:ext cx="7696200" cy="41910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CEOS 2019-2021 Work Plan was submitted to principals on 14</a:t>
            </a:r>
            <a:r>
              <a:rPr lang="en-GB" b="1" baseline="30000" dirty="0" smtClean="0"/>
              <a:t>th</a:t>
            </a:r>
            <a:r>
              <a:rPr lang="en-GB" b="1" dirty="0" smtClean="0"/>
              <a:t> March </a:t>
            </a:r>
          </a:p>
          <a:p>
            <a:pPr marL="0" indent="0">
              <a:buNone/>
            </a:pPr>
            <a:endParaRPr lang="en-GB" sz="400" b="1" dirty="0" smtClean="0"/>
          </a:p>
          <a:p>
            <a:pPr marL="0" indent="0">
              <a:buNone/>
            </a:pPr>
            <a:r>
              <a:rPr lang="en-GB" b="1" dirty="0" smtClean="0"/>
              <a:t>Virtual endorsement completed on </a:t>
            </a:r>
            <a:r>
              <a:rPr lang="en-GB" sz="2800" b="1" dirty="0" smtClean="0">
                <a:solidFill>
                  <a:srgbClr val="FF0000"/>
                </a:solidFill>
              </a:rPr>
              <a:t>22</a:t>
            </a:r>
            <a:r>
              <a:rPr lang="en-GB" sz="2800" b="1" baseline="30000" dirty="0" smtClean="0">
                <a:solidFill>
                  <a:srgbClr val="FF0000"/>
                </a:solidFill>
              </a:rPr>
              <a:t>nd</a:t>
            </a:r>
            <a:r>
              <a:rPr lang="en-GB" sz="2800" b="1" dirty="0" smtClean="0">
                <a:solidFill>
                  <a:srgbClr val="FF0000"/>
                </a:solidFill>
              </a:rPr>
              <a:t> March 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b="1" dirty="0" smtClean="0"/>
          </a:p>
          <a:p>
            <a:pPr marL="0" lvl="0" indent="0"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Endorsement </a:t>
            </a:r>
            <a:r>
              <a:rPr lang="en-GB" sz="2800" b="1" dirty="0">
                <a:solidFill>
                  <a:srgbClr val="FF0000"/>
                </a:solidFill>
              </a:rPr>
              <a:t>3 weeks earlier</a:t>
            </a:r>
          </a:p>
          <a:p>
            <a:pPr marL="0" lvl="0" indent="0">
              <a:buNone/>
            </a:pPr>
            <a:r>
              <a:rPr lang="en-GB" sz="2800" b="1" dirty="0">
                <a:solidFill>
                  <a:srgbClr val="FF0000"/>
                </a:solidFill>
              </a:rPr>
              <a:t>than in 2018 </a:t>
            </a: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Endorsed </a:t>
            </a:r>
            <a:r>
              <a:rPr lang="en-GB" b="1" dirty="0" smtClean="0">
                <a:hlinkClick r:id="rId3"/>
              </a:rPr>
              <a:t>version</a:t>
            </a:r>
            <a:r>
              <a:rPr lang="en-GB" b="1" dirty="0" smtClean="0"/>
              <a:t> now available.</a:t>
            </a: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1"/>
          </p:nvPr>
        </p:nvSpPr>
        <p:spPr>
          <a:xfrm>
            <a:off x="1752600" y="381000"/>
            <a:ext cx="6477000" cy="533400"/>
          </a:xfrm>
        </p:spPr>
        <p:txBody>
          <a:bodyPr/>
          <a:lstStyle/>
          <a:p>
            <a:r>
              <a:rPr lang="en-GB" sz="2300" dirty="0" smtClean="0"/>
              <a:t>Status of CEOS 2019-2021 WP</a:t>
            </a:r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val="27983869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1"/>
          </p:nvPr>
        </p:nvSpPr>
        <p:spPr>
          <a:xfrm>
            <a:off x="1752600" y="381000"/>
            <a:ext cx="6477000" cy="533400"/>
          </a:xfrm>
        </p:spPr>
        <p:txBody>
          <a:bodyPr/>
          <a:lstStyle/>
          <a:p>
            <a:r>
              <a:rPr lang="en-GB" sz="2300" dirty="0" smtClean="0"/>
              <a:t>Status of CEOS 2019-2021 WP</a:t>
            </a:r>
            <a:endParaRPr lang="en-GB" sz="23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447800"/>
            <a:ext cx="7696200" cy="1828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GB" b="1" dirty="0" smtClean="0"/>
              <a:t>Some changes to the structure</a:t>
            </a:r>
          </a:p>
          <a:p>
            <a:pPr defTabSz="914400"/>
            <a:r>
              <a:rPr lang="en-GB" b="1" dirty="0" smtClean="0"/>
              <a:t>Thematic: </a:t>
            </a:r>
            <a:r>
              <a:rPr lang="en-GB" dirty="0" smtClean="0"/>
              <a:t>Climate, Carbon, Agriculture, Disasters, Water, SDGs, Oceans and coasts, Polar, Biodiversity </a:t>
            </a:r>
          </a:p>
          <a:p>
            <a:pPr defTabSz="914400"/>
            <a:r>
              <a:rPr lang="en-GB" b="1" dirty="0" smtClean="0"/>
              <a:t>Cross-cutting:</a:t>
            </a:r>
            <a:r>
              <a:rPr lang="en-GB" dirty="0" smtClean="0"/>
              <a:t> Capacity building, Data access, Data quality, VCs, Outreach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657600"/>
            <a:ext cx="4080644" cy="273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643484"/>
            <a:ext cx="4402966" cy="273600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932583" y="3603007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GB" b="1" dirty="0"/>
              <a:t>2018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914400" y="2219232"/>
            <a:ext cx="8722248" cy="2713634"/>
            <a:chOff x="152400" y="3338357"/>
            <a:chExt cx="8722248" cy="2713634"/>
          </a:xfrm>
        </p:grpSpPr>
        <p:grpSp>
          <p:nvGrpSpPr>
            <p:cNvPr id="30" name="Group 29"/>
            <p:cNvGrpSpPr/>
            <p:nvPr/>
          </p:nvGrpSpPr>
          <p:grpSpPr>
            <a:xfrm>
              <a:off x="152400" y="3338357"/>
              <a:ext cx="8722248" cy="2713634"/>
              <a:chOff x="152400" y="3338357"/>
              <a:chExt cx="8722248" cy="2713634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152400" y="3338357"/>
                <a:ext cx="6572085" cy="979401"/>
                <a:chOff x="152400" y="3338357"/>
                <a:chExt cx="6572085" cy="979401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58950" r="41234" b="27124"/>
                <a:stretch/>
              </p:blipFill>
              <p:spPr>
                <a:xfrm>
                  <a:off x="152400" y="3352800"/>
                  <a:ext cx="6553200" cy="964958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2060"/>
                  </a:solidFill>
                </a:ln>
              </p:spPr>
            </p:pic>
            <p:sp>
              <p:nvSpPr>
                <p:cNvPr id="24" name="TextBox 23"/>
                <p:cNvSpPr txBox="1"/>
                <p:nvPr/>
              </p:nvSpPr>
              <p:spPr>
                <a:xfrm>
                  <a:off x="6119193" y="3338357"/>
                  <a:ext cx="605292" cy="305232"/>
                </a:xfrm>
                <a:prstGeom prst="rect">
                  <a:avLst/>
                </a:prstGeom>
                <a:solidFill>
                  <a:srgbClr val="FFFFFF"/>
                </a:solidFill>
                <a:ln w="34925" cap="flat">
                  <a:solidFill>
                    <a:srgbClr val="002060"/>
                  </a:solidFill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45719" tIns="45719" rIns="45719" bIns="45719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800" b="1" i="0" u="none" strike="noStrike" cap="none" spc="0" normalizeH="0" baseline="0" dirty="0" smtClean="0">
                      <a:ln>
                        <a:noFill/>
                      </a:ln>
                      <a:solidFill>
                        <a:srgbClr val="002569"/>
                      </a:solidFill>
                      <a:effectLst/>
                      <a:uFillTx/>
                    </a:rPr>
                    <a:t>2018</a:t>
                  </a:r>
                  <a:endParaRPr kumimoji="0" lang="en-GB" sz="1800" b="1" i="0" u="none" strike="noStrike" cap="none" spc="0" normalizeH="0" baseline="0" dirty="0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endParaRP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1471099" y="4656780"/>
                <a:ext cx="7403549" cy="1395211"/>
                <a:chOff x="1471099" y="4656780"/>
                <a:chExt cx="7403549" cy="1395211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t="52917" b="19232"/>
                <a:stretch/>
              </p:blipFill>
              <p:spPr>
                <a:xfrm>
                  <a:off x="1471099" y="4671822"/>
                  <a:ext cx="7391048" cy="1380169"/>
                </a:xfrm>
                <a:prstGeom prst="rect">
                  <a:avLst/>
                </a:prstGeom>
                <a:ln w="25400">
                  <a:solidFill>
                    <a:srgbClr val="002060"/>
                  </a:solidFill>
                </a:ln>
              </p:spPr>
            </p:pic>
            <p:sp>
              <p:nvSpPr>
                <p:cNvPr id="27" name="TextBox 26"/>
                <p:cNvSpPr txBox="1"/>
                <p:nvPr/>
              </p:nvSpPr>
              <p:spPr>
                <a:xfrm>
                  <a:off x="8269356" y="4656780"/>
                  <a:ext cx="605292" cy="335755"/>
                </a:xfrm>
                <a:prstGeom prst="rect">
                  <a:avLst/>
                </a:prstGeom>
                <a:solidFill>
                  <a:srgbClr val="FFFFFF"/>
                </a:solidFill>
                <a:ln w="34925" cap="flat">
                  <a:solidFill>
                    <a:srgbClr val="002060"/>
                  </a:solidFill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45719" tIns="45719" rIns="45719" bIns="45719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800" b="1" i="0" u="none" strike="noStrike" cap="none" spc="0" normalizeH="0" baseline="0" dirty="0" smtClean="0">
                      <a:ln>
                        <a:noFill/>
                      </a:ln>
                      <a:solidFill>
                        <a:srgbClr val="002569"/>
                      </a:solidFill>
                      <a:effectLst/>
                      <a:uFillTx/>
                    </a:rPr>
                    <a:t>2019</a:t>
                  </a:r>
                  <a:endParaRPr kumimoji="0" lang="en-GB" sz="1800" b="1" i="0" u="none" strike="noStrike" cap="none" spc="0" normalizeH="0" baseline="0" dirty="0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endParaRPr>
                </a:p>
              </p:txBody>
            </p:sp>
          </p:grpSp>
        </p:grpSp>
        <p:sp>
          <p:nvSpPr>
            <p:cNvPr id="21" name="Rounded Rectangle 20"/>
            <p:cNvSpPr/>
            <p:nvPr/>
          </p:nvSpPr>
          <p:spPr>
            <a:xfrm>
              <a:off x="2332383" y="5812361"/>
              <a:ext cx="1066800" cy="202844"/>
            </a:xfrm>
            <a:prstGeom prst="roundRect">
              <a:avLst/>
            </a:prstGeom>
            <a:solidFill>
              <a:srgbClr val="FFFFFF">
                <a:alpha val="40000"/>
              </a:srgbClr>
            </a:solidFill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8065373" y="3593068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GB" b="1" dirty="0" smtClean="0"/>
              <a:t>2019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629066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04800" y="3810000"/>
            <a:ext cx="5851200" cy="18288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Evolutions 2018 to 2019 … </a:t>
            </a:r>
          </a:p>
          <a:p>
            <a:r>
              <a:rPr lang="en-GB" dirty="0" smtClean="0"/>
              <a:t>103 open deliverables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(91 in </a:t>
            </a:r>
            <a:r>
              <a:rPr lang="en-GB" dirty="0"/>
              <a:t>2018, 88 in </a:t>
            </a:r>
            <a:r>
              <a:rPr lang="en-GB" dirty="0" smtClean="0"/>
              <a:t>2017)</a:t>
            </a:r>
          </a:p>
          <a:p>
            <a:pPr lvl="1"/>
            <a:r>
              <a:rPr lang="en-GB" dirty="0" smtClean="0"/>
              <a:t>76 deliverables to be closed </a:t>
            </a:r>
            <a:r>
              <a:rPr lang="en-GB" dirty="0"/>
              <a:t>in </a:t>
            </a:r>
            <a:r>
              <a:rPr lang="en-GB" dirty="0" smtClean="0"/>
              <a:t>2019 (69 in 2018)</a:t>
            </a:r>
            <a:endParaRPr lang="en-GB" dirty="0"/>
          </a:p>
          <a:p>
            <a:pPr lvl="1"/>
            <a:r>
              <a:rPr lang="en-GB" dirty="0" smtClean="0"/>
              <a:t>42 newly created in 2019 (29 in 2018)</a:t>
            </a:r>
          </a:p>
          <a:p>
            <a:r>
              <a:rPr lang="en-GB" dirty="0" smtClean="0"/>
              <a:t>~28 open </a:t>
            </a:r>
            <a:r>
              <a:rPr lang="en-GB" dirty="0"/>
              <a:t>2018 deliverables had </a:t>
            </a:r>
            <a:r>
              <a:rPr lang="en-GB" dirty="0" smtClean="0"/>
              <a:t>completion data pushed back (29 in 2017)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1"/>
          </p:nvPr>
        </p:nvSpPr>
        <p:spPr>
          <a:xfrm>
            <a:off x="1828800" y="381000"/>
            <a:ext cx="6477000" cy="533400"/>
          </a:xfrm>
        </p:spPr>
        <p:txBody>
          <a:bodyPr/>
          <a:lstStyle/>
          <a:p>
            <a:r>
              <a:rPr lang="en-GB" sz="2300" dirty="0"/>
              <a:t>2</a:t>
            </a:r>
            <a:r>
              <a:rPr lang="en-GB" sz="2300" dirty="0" smtClean="0"/>
              <a:t>018 to 2019 … </a:t>
            </a:r>
            <a:endParaRPr lang="en-GB" sz="23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3886200"/>
            <a:ext cx="7696200" cy="1828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endParaRPr lang="en-GB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" r="-91"/>
          <a:stretch/>
        </p:blipFill>
        <p:spPr>
          <a:xfrm>
            <a:off x="5638851" y="1395832"/>
            <a:ext cx="1591358" cy="2133599"/>
          </a:xfrm>
          <a:prstGeom prst="rect">
            <a:avLst/>
          </a:prstGeom>
          <a:ln>
            <a:solidFill>
              <a:schemeClr val="tx2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6371034" y="4038600"/>
            <a:ext cx="1401366" cy="461663"/>
            <a:chOff x="4572000" y="1600200"/>
            <a:chExt cx="1401366" cy="461663"/>
          </a:xfrm>
        </p:grpSpPr>
        <p:sp>
          <p:nvSpPr>
            <p:cNvPr id="4" name="Down Arrow 3"/>
            <p:cNvSpPr/>
            <p:nvPr/>
          </p:nvSpPr>
          <p:spPr>
            <a:xfrm flipV="1">
              <a:off x="4572000" y="1676400"/>
              <a:ext cx="457200" cy="381000"/>
            </a:xfrm>
            <a:prstGeom prst="downArrow">
              <a:avLst/>
            </a:prstGeom>
            <a:solidFill>
              <a:srgbClr val="FF0000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99383" y="1600200"/>
              <a:ext cx="973983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+ 13%</a:t>
              </a:r>
              <a:endParaRPr kumimoji="0" lang="en-GB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71034" y="4796137"/>
            <a:ext cx="1553766" cy="461663"/>
            <a:chOff x="4572000" y="1600200"/>
            <a:chExt cx="1553766" cy="461663"/>
          </a:xfrm>
        </p:grpSpPr>
        <p:sp>
          <p:nvSpPr>
            <p:cNvPr id="13" name="Down Arrow 12"/>
            <p:cNvSpPr/>
            <p:nvPr/>
          </p:nvSpPr>
          <p:spPr>
            <a:xfrm rot="10800000">
              <a:off x="4572000" y="1676400"/>
              <a:ext cx="457200" cy="381000"/>
            </a:xfrm>
            <a:prstGeom prst="downArrow">
              <a:avLst/>
            </a:prstGeom>
            <a:solidFill>
              <a:srgbClr val="FF0000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99383" y="1600200"/>
              <a:ext cx="1126383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+ 10%</a:t>
              </a:r>
              <a:endParaRPr kumimoji="0" lang="en-GB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00800" y="5405737"/>
            <a:ext cx="1401366" cy="461663"/>
            <a:chOff x="4572000" y="1600200"/>
            <a:chExt cx="1401366" cy="461663"/>
          </a:xfrm>
        </p:grpSpPr>
        <p:sp>
          <p:nvSpPr>
            <p:cNvPr id="16" name="Down Arrow 15"/>
            <p:cNvSpPr/>
            <p:nvPr/>
          </p:nvSpPr>
          <p:spPr>
            <a:xfrm flipV="1">
              <a:off x="4572000" y="1676400"/>
              <a:ext cx="457200" cy="381000"/>
            </a:xfrm>
            <a:prstGeom prst="downArrow">
              <a:avLst/>
            </a:prstGeom>
            <a:solidFill>
              <a:srgbClr val="FF0000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99383" y="1600200"/>
              <a:ext cx="973983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+ 38%</a:t>
              </a:r>
              <a:endParaRPr kumimoji="0" lang="en-GB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00800" y="6015337"/>
            <a:ext cx="1553766" cy="461663"/>
            <a:chOff x="4572000" y="1600200"/>
            <a:chExt cx="1553766" cy="461663"/>
          </a:xfrm>
        </p:grpSpPr>
        <p:sp>
          <p:nvSpPr>
            <p:cNvPr id="22" name="Down Arrow 21"/>
            <p:cNvSpPr/>
            <p:nvPr/>
          </p:nvSpPr>
          <p:spPr>
            <a:xfrm rot="10800000" flipV="1">
              <a:off x="4572000" y="1676400"/>
              <a:ext cx="457200" cy="381000"/>
            </a:xfrm>
            <a:prstGeom prst="downArrow">
              <a:avLst/>
            </a:prstGeom>
            <a:solidFill>
              <a:srgbClr val="FF0000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99383" y="1600200"/>
              <a:ext cx="1126383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+ 0.3%</a:t>
              </a:r>
              <a:endParaRPr kumimoji="0" lang="en-GB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</a:endParaRPr>
            </a:p>
          </p:txBody>
        </p:sp>
      </p:grpSp>
      <p:sp>
        <p:nvSpPr>
          <p:cNvPr id="25" name="Down Arrow 24"/>
          <p:cNvSpPr/>
          <p:nvPr/>
        </p:nvSpPr>
        <p:spPr>
          <a:xfrm rot="5400000" flipV="1">
            <a:off x="3937800" y="1785869"/>
            <a:ext cx="457200" cy="1116000"/>
          </a:xfrm>
          <a:prstGeom prst="downArrow">
            <a:avLst/>
          </a:prstGeom>
          <a:solidFill>
            <a:srgbClr val="FF000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95832"/>
            <a:ext cx="1688848" cy="21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939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4026169"/>
            <a:ext cx="4584589" cy="27556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WP 2019-2021 in figures</a:t>
            </a:r>
            <a:endParaRPr lang="en-GB" dirty="0"/>
          </a:p>
        </p:txBody>
      </p:sp>
      <p:sp>
        <p:nvSpPr>
          <p:cNvPr id="9" name="Content Placeholder 1"/>
          <p:cNvSpPr>
            <a:spLocks noGrp="1"/>
          </p:cNvSpPr>
          <p:nvPr>
            <p:ph sz="quarter" idx="10"/>
          </p:nvPr>
        </p:nvSpPr>
        <p:spPr>
          <a:xfrm>
            <a:off x="76200" y="1600200"/>
            <a:ext cx="4419600" cy="2971800"/>
          </a:xfrm>
        </p:spPr>
        <p:txBody>
          <a:bodyPr/>
          <a:lstStyle/>
          <a:p>
            <a:r>
              <a:rPr lang="en-GB" dirty="0" smtClean="0"/>
              <a:t>103 open deliverables of which 42 newly created in 2019</a:t>
            </a:r>
          </a:p>
          <a:p>
            <a:r>
              <a:rPr lang="en-GB" dirty="0" smtClean="0"/>
              <a:t>Of these 42 new deliverables</a:t>
            </a:r>
          </a:p>
          <a:p>
            <a:pPr lvl="1"/>
            <a:r>
              <a:rPr lang="en-GB" dirty="0" smtClean="0"/>
              <a:t>83% scheduled to be </a:t>
            </a:r>
          </a:p>
          <a:p>
            <a:pPr marL="457200" lvl="1" indent="0">
              <a:buNone/>
            </a:pPr>
            <a:r>
              <a:rPr lang="en-GB" dirty="0" smtClean="0"/>
              <a:t>    completed in 2019</a:t>
            </a:r>
          </a:p>
          <a:p>
            <a:pPr lvl="1"/>
            <a:r>
              <a:rPr lang="en-GB" dirty="0" smtClean="0"/>
              <a:t>16% in 2020</a:t>
            </a:r>
          </a:p>
          <a:p>
            <a:pPr lvl="1"/>
            <a:r>
              <a:rPr lang="en-GB" dirty="0" smtClean="0"/>
              <a:t>1% in 2022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162800" y="4816784"/>
            <a:ext cx="1266496" cy="307775"/>
            <a:chOff x="7162800" y="4740584"/>
            <a:chExt cx="1266496" cy="307775"/>
          </a:xfrm>
        </p:grpSpPr>
        <p:sp>
          <p:nvSpPr>
            <p:cNvPr id="12" name="Rounded Rectangle 11"/>
            <p:cNvSpPr/>
            <p:nvPr/>
          </p:nvSpPr>
          <p:spPr>
            <a:xfrm>
              <a:off x="7162800" y="4800600"/>
              <a:ext cx="152400" cy="152400"/>
            </a:xfrm>
            <a:prstGeom prst="roundRect">
              <a:avLst/>
            </a:prstGeom>
            <a:solidFill>
              <a:srgbClr val="C00000"/>
            </a:solidFill>
            <a:ln w="254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41500" y="4740584"/>
              <a:ext cx="1087796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1400" b="1" dirty="0" smtClean="0"/>
                <a:t>WP 2017-19</a:t>
              </a:r>
              <a:endParaRPr kumimoji="0" lang="en-GB" sz="14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162800" y="5026225"/>
            <a:ext cx="1266496" cy="307775"/>
            <a:chOff x="7162800" y="4740584"/>
            <a:chExt cx="1266496" cy="307775"/>
          </a:xfrm>
        </p:grpSpPr>
        <p:sp>
          <p:nvSpPr>
            <p:cNvPr id="16" name="Rounded Rectangle 15"/>
            <p:cNvSpPr/>
            <p:nvPr/>
          </p:nvSpPr>
          <p:spPr>
            <a:xfrm>
              <a:off x="7162800" y="4800600"/>
              <a:ext cx="152400" cy="152400"/>
            </a:xfrm>
            <a:prstGeom prst="roundRect">
              <a:avLst/>
            </a:prstGeom>
            <a:solidFill>
              <a:schemeClr val="accent1"/>
            </a:solidFill>
            <a:ln w="25400" cap="flat">
              <a:solidFill>
                <a:schemeClr val="accent1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41500" y="4740584"/>
              <a:ext cx="1087796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1400" b="1" dirty="0" smtClean="0"/>
                <a:t>WP 2018-20</a:t>
              </a:r>
              <a:endParaRPr kumimoji="0" lang="en-GB" sz="14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7162800" y="5302410"/>
            <a:ext cx="152400" cy="1524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bg1">
                <a:lumMod val="6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41500" y="5242394"/>
            <a:ext cx="1087796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 smtClean="0"/>
              <a:t>WP 2019-21</a:t>
            </a:r>
            <a:endParaRPr kumimoji="0" lang="en-GB" sz="14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295400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465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638</Words>
  <Application>Microsoft Office PowerPoint</Application>
  <PresentationFormat>On-screen Show (4:3)</PresentationFormat>
  <Paragraphs>151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Bold</vt:lpstr>
      <vt:lpstr>Avenir Roman</vt:lpstr>
      <vt:lpstr>Calibri</vt:lpstr>
      <vt:lpstr>Courier New</vt:lpstr>
      <vt:lpstr>Droid Serif</vt:lpstr>
      <vt:lpstr>Proxima Nova Regular</vt:lpstr>
      <vt:lpstr>Wingdings</vt:lpstr>
      <vt:lpstr>Default</vt:lpstr>
      <vt:lpstr>CEOS &amp; Work Plan  Status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Anne Kennerley</cp:lastModifiedBy>
  <cp:revision>135</cp:revision>
  <dcterms:modified xsi:type="dcterms:W3CDTF">2019-04-30T12:17:56Z</dcterms:modified>
</cp:coreProperties>
</file>