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77" r:id="rId1"/>
  </p:sldMasterIdLst>
  <p:notesMasterIdLst>
    <p:notesMasterId r:id="rId21"/>
  </p:notesMasterIdLst>
  <p:sldIdLst>
    <p:sldId id="256" r:id="rId2"/>
    <p:sldId id="1040" r:id="rId3"/>
    <p:sldId id="1048" r:id="rId4"/>
    <p:sldId id="1045" r:id="rId5"/>
    <p:sldId id="411" r:id="rId6"/>
    <p:sldId id="260" r:id="rId7"/>
    <p:sldId id="415" r:id="rId8"/>
    <p:sldId id="402" r:id="rId9"/>
    <p:sldId id="417" r:id="rId10"/>
    <p:sldId id="1050" r:id="rId11"/>
    <p:sldId id="1051" r:id="rId12"/>
    <p:sldId id="1052" r:id="rId13"/>
    <p:sldId id="1053" r:id="rId14"/>
    <p:sldId id="428" r:id="rId15"/>
    <p:sldId id="372" r:id="rId16"/>
    <p:sldId id="1059" r:id="rId17"/>
    <p:sldId id="367" r:id="rId18"/>
    <p:sldId id="349" r:id="rId19"/>
    <p:sldId id="1047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S PGothic" panose="020B0600070205080204" pitchFamily="34" charset="-128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nne, Randall (Contractor) H" initials="SR(H" lastIdx="1" clrIdx="0">
    <p:extLst>
      <p:ext uri="{19B8F6BF-5375-455C-9EA6-DF929625EA0E}">
        <p15:presenceInfo xmlns:p15="http://schemas.microsoft.com/office/powerpoint/2012/main" userId="S-1-5-21-3697291689-1161744426-439199626-6003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4B5"/>
    <a:srgbClr val="D46DE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AE6F93-7C1E-43A1-A62D-06C643EBE8C5}" v="214" dt="2019-04-29T16:26:29.501"/>
  </p1510:revLst>
</p1510:revInfo>
</file>

<file path=ppt/tableStyles.xml><?xml version="1.0" encoding="utf-8"?>
<a:tblStyleLst xmlns:a="http://schemas.openxmlformats.org/drawingml/2006/main" def="{7E6CF653-C76E-4AF7-9517-8941098DD372}">
  <a:tblStyle styleId="{7E6CF653-C76E-4AF7-9517-8941098DD37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AEEFF"/>
          </a:solidFill>
        </a:fill>
      </a:tcStyle>
    </a:wholeTbl>
    <a:band1H>
      <a:tcTxStyle/>
      <a:tcStyle>
        <a:tcBdr/>
        <a:fill>
          <a:solidFill>
            <a:srgbClr val="D1DBFE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1DBFE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9CEABE1-8373-4C80-8093-A825580DF78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A285D46-FE0C-4961-8D68-091A30F403E4}" styleName="Table_2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5D700D35-D37F-4EEE-B3C1-996826823FB2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89085" autoAdjust="0"/>
  </p:normalViewPr>
  <p:slideViewPr>
    <p:cSldViewPr snapToGrid="0">
      <p:cViewPr varScale="1">
        <p:scale>
          <a:sx n="102" d="100"/>
          <a:sy n="102" d="100"/>
        </p:scale>
        <p:origin x="720" y="10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4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26833" cy="46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56550" y="0"/>
            <a:ext cx="3026833" cy="465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06438" y="1160463"/>
            <a:ext cx="5572125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4" name="Google Shape;1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5848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4337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8427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58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389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2989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329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g5528fa7dc2_1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3" name="Google Shape;2113;g5528fa7dc2_11_152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100" cy="36555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4" name="Google Shape;2114;g5528fa7dc2_11_152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59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provided in standard scene format and tiled is on the fly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9099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4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100" cy="3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By 2012 Landsat was considered one of the most critical earth observing systems behind only GPS and weather</a:t>
            </a:r>
            <a:endParaRPr dirty="0"/>
          </a:p>
        </p:txBody>
      </p:sp>
      <p:sp>
        <p:nvSpPr>
          <p:cNvPr id="225" name="Google Shape;225;p4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5308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444e0de1ef_7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444e0de1ef_7_2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100" cy="3655500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More than compute</a:t>
            </a:r>
            <a:endParaRPr dirty="0"/>
          </a:p>
        </p:txBody>
      </p:sp>
      <p:sp>
        <p:nvSpPr>
          <p:cNvPr id="101" name="Google Shape;101;g444e0de1ef_7_2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5900"/>
          </a:xfrm>
          <a:prstGeom prst="rect">
            <a:avLst/>
          </a:prstGeom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4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100" cy="3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Temporal depth</a:t>
            </a:r>
            <a:endParaRPr dirty="0"/>
          </a:p>
        </p:txBody>
      </p:sp>
      <p:sp>
        <p:nvSpPr>
          <p:cNvPr id="225" name="Google Shape;225;p4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7731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4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100" cy="3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indent="0"/>
            <a:r>
              <a:rPr lang="en-US" dirty="0"/>
              <a:t>As approved at PKO</a:t>
            </a:r>
          </a:p>
          <a:p>
            <a:pPr marL="0" indent="0"/>
            <a:r>
              <a:rPr lang="en-US" dirty="0"/>
              <a:t>Enable the environment to allow science to move to the cloud</a:t>
            </a:r>
          </a:p>
          <a:p>
            <a:pPr marL="0" indent="0"/>
            <a:r>
              <a:rPr lang="en-US" dirty="0"/>
              <a:t>Communication to science </a:t>
            </a:r>
          </a:p>
        </p:txBody>
      </p:sp>
      <p:sp>
        <p:nvSpPr>
          <p:cNvPr id="225" name="Google Shape;225;p4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" name="Google Shape;1530;g5528fa7dc2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1" name="Google Shape;1531;g5528fa7dc2_7_0:notes"/>
          <p:cNvSpPr txBox="1">
            <a:spLocks noGrp="1"/>
          </p:cNvSpPr>
          <p:nvPr>
            <p:ph type="body" idx="1"/>
          </p:nvPr>
        </p:nvSpPr>
        <p:spPr>
          <a:xfrm>
            <a:off x="698500" y="4467781"/>
            <a:ext cx="5588100" cy="36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24 reviewers – 82 comments back – 77 completed, 5 deferred to CDR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32" name="Google Shape;1532;g5528fa7dc2_7_0:notes"/>
          <p:cNvSpPr txBox="1">
            <a:spLocks noGrp="1"/>
          </p:cNvSpPr>
          <p:nvPr>
            <p:ph type="sldNum" idx="12"/>
          </p:nvPr>
        </p:nvSpPr>
        <p:spPr>
          <a:xfrm>
            <a:off x="3956550" y="8817904"/>
            <a:ext cx="3026700" cy="4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50732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421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g54b2dc83db_4_0:notes"/>
          <p:cNvSpPr txBox="1">
            <a:spLocks noGrp="1"/>
          </p:cNvSpPr>
          <p:nvPr>
            <p:ph type="body" idx="1"/>
          </p:nvPr>
        </p:nvSpPr>
        <p:spPr>
          <a:xfrm>
            <a:off x="930165" y="4410476"/>
            <a:ext cx="5124600" cy="4177500"/>
          </a:xfrm>
          <a:prstGeom prst="rect">
            <a:avLst/>
          </a:prstGeom>
        </p:spPr>
        <p:txBody>
          <a:bodyPr spcFirstLastPara="1" wrap="square" lIns="91175" tIns="91175" rIns="91175" bIns="911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6" name="Google Shape;1786;g54b2dc83db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695325"/>
            <a:ext cx="6186488" cy="34813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6199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4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35668" y="1569994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35668" y="3252020"/>
            <a:ext cx="8067369" cy="1654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/>
          <a:lstStyle>
            <a:lvl1pPr marR="0" lv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A7500"/>
              </a:buClr>
              <a:buSzPts val="2800"/>
              <a:buFont typeface="Noto Sans Symbols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9A503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8037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2"/>
          </p:nvPr>
        </p:nvSpPr>
        <p:spPr>
          <a:xfrm>
            <a:off x="235668" y="5053778"/>
            <a:ext cx="314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EA7500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9A503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8037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" name="Google Shape;21;p2" descr="E:\Projects\L8 Ops\Data\107-71-LS8-2013512-land and water stretch-1.jpg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38922"/>
            <a:ext cx="12192001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595" y="204406"/>
            <a:ext cx="2276669" cy="83877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7536">
          <p15:clr>
            <a:srgbClr val="FBAE40"/>
          </p15:clr>
        </p15:guide>
        <p15:guide id="2" pos="144">
          <p15:clr>
            <a:srgbClr val="FBAE40"/>
          </p15:clr>
        </p15:guide>
        <p15:guide id="3" orient="horz" pos="391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9F990F95-F5A9-44CE-BC1C-C6FB78F02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1FD97D0-DD8F-4EF9-8087-9A44800E0032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2417A3AA-3FD4-49F4-B1D4-5F75B1A446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114F3490-BD7D-4BDD-81F7-FC396654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A5A753D3-971A-4A79-A5C1-2415DD3CF5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5A146314-78E6-401C-90D3-5A4E7F4A9C1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318EE80D-1097-43CA-9EE7-E5B9C136154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362E498A-E416-4B74-86F0-C7D9143AA2F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E87927A-C4BC-4D41-980E-5CB1CA82B0B3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E383426-EA7B-441A-B218-A5B795A1349E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B51D5CA3-43AD-4BFF-9EF8-0AAD2ABE11F9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22BA27D5-7694-4410-9DB0-A8F6ACA7F96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18294E5C-AD89-4C43-A72E-7197C6F69E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9505F5E0-75F5-4BA0-814E-9B2E758907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440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005CD4B1-CFEB-4621-9FF9-58890969D5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7CFF6B-50E5-42B6-9100-70C97E217546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6005BBA5-7CA4-408C-A79E-4A0BE5042E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685CE45-A2E2-4629-BB00-87300314D4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26A3296B-3868-44F1-BC24-0A7C940804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2DC74393-98B9-4CAC-95A2-074C4D6DDF7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6C5B3507-9D8A-463C-9AD0-78BAF655E0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F89124B5-2208-4564-B414-1A8F4CEB840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6E75CB1-4E7C-4AC9-AC7F-F60B8436F3BD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C1C83A3-8C86-4F82-AC3F-EBBF863EB92B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E21BDB75-F7C4-4BA3-BF10-7ABDD13A76D8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BD059F10-E21F-4511-AD6D-E3484B7F665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8F0797BA-1CE6-4B68-AD59-8638784B13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B03BA0DB-5F76-48EE-9AFD-01A8B8AE3E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4896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BBC0ACF9-4EC0-490F-9382-869F1F3A72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699A5E-ABAE-4D5C-B26F-6E7A29F0A4CB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D617241B-58BF-44E5-AE1A-5521AB89BE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0EAC5022-9A5A-46FD-84B4-F3EB848ECB7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CED4460A-D637-4088-930E-57C2C9F02A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577BD02E-0C62-4AAB-9C41-D4660E64715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0CE6EEF6-3340-4ED3-90D4-E60C369359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339BEFE4-A0BE-4CF0-9C46-565EB74F890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BAC48B43-17D5-4AB0-B63E-9085FB58FB93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017377CF-FCD2-4F2B-94D7-BBB67379F203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732156DC-04C5-4F77-879E-8B9AC00ADA34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5B4A20E7-A69D-4CC8-BC9D-F8A01E9FDF4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1F226CDF-AFD7-41DA-8D6D-D750751F2F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49DD0451-D668-49B2-8EBF-5D50BC0706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28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D5A095A8-6F0D-4137-B8C9-06AA823679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F9E7E4-5C7B-44D8-9A6B-1C0BF7243380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BB7C122A-380B-43E3-9DF9-92F359DB71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16427B6-A2AC-4F72-8F49-35FC483950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273DF483-1208-47E6-829E-256C3A4ED3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4C70C437-2ABB-4578-A373-51DF66C3D2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14DF6B7B-6FC0-4E6A-9832-896F7FF7B2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9EDD0907-89D4-47D9-92FE-76878FC32D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2BB115F-AF08-4759-AEF6-674476C96027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F8D2F220-83E6-43EF-87FD-E4DA11C74171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802E808E-6D0C-4877-8E0C-4C00610B686D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1A46A087-7E7E-452B-ACBE-5CC7A312E5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D010E82A-73CA-455E-BA07-5FBD177108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7146A658-74B2-48FB-8FB8-124178EF90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4112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B4FFA917-4D04-4EB0-B288-A1425478B5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C8F617-D523-4F8E-A9AD-080A35ABCD17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DCD8EEA6-0941-43B6-AB73-C08A56E92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04E05732-CDFF-41AC-9D96-1565DDA248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6A450528-499B-430E-AA27-FF3DCABC8A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7A01E316-633A-4855-9DBD-F5504E52327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DA4DE8D7-0BB3-4F0A-8363-4F29580955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7784E9D5-1DE6-4E8C-A7E4-8F23E3C849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955388A-01AA-41A6-B774-DFA5B855F56A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1CB83EA2-F15C-43C1-BA00-A244FA036B24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981BAFA7-75D5-4F78-8249-78191FAAE3A2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4A820C08-EE38-45E0-AE31-391D74A144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6FB50FE3-52B0-48B9-8333-1C68F5262D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B44BC4A5-5834-4461-963A-885027C577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868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EA5CB9F0-1A33-4F51-90E3-20681337AC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97FB81-AA69-45CA-B7F6-2B1FC508DD8B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42A513CE-45DC-4E3B-9F6A-D0E8E8D59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E2B8513F-5CAF-46C5-997A-5E874FACEB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7D63A56A-FF5C-41A2-AB2F-53882F7B61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1E8DA75B-9F9E-4084-A4CE-09988A8B496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F893D4E4-A454-456A-8F6F-56F12E6377F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9D12A1FF-2AB7-4B04-88F3-D82ABCE2ED6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675DD70-E3DD-43AD-B6A6-EABA9984F320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4586F97D-B96C-4707-B85A-E83DCF8461CD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675C116F-5130-4B5D-9C4A-EC6EA6A53659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1B3EEA21-69D8-42D6-AE69-F39D3A207C2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6F6E2A8B-3FF8-496A-9144-6A43F48044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F75434EE-872F-438F-9BA2-A9ECE2DFDF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214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6AFCC0A1-C210-47B5-8E22-FAC6B0C8C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CC9A71-53A6-4FBD-A07A-3BEABD15F0EC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204DFA02-4F18-42F1-B839-BCF7533E72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42EB0342-F22D-4285-A53B-F43F6A325C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4160D3E2-7D81-420F-8BB4-D0A52005C4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F966CE62-29E6-4515-BFB4-EBD296EDAD8C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CABE72C4-B2E1-4DCB-91BD-53F5D22B92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8F57311E-6ADC-4FEC-AA0E-B0CF7F88DA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006CB2C-9127-453A-8246-4252319B0210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E20EF5F3-0D38-4767-B380-E0EC88DD26F3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5AAC8823-F3A2-438C-BB07-F085A6EFDB19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99B2D296-E993-4C77-A0FF-512007330AF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E8921076-62F5-443B-990B-61FFE50C97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57BD44F1-42FB-4A6A-86F8-DA93801547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250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F029B3AD-5403-4E14-9ECA-1D4D4386F7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D8FD43-B36C-4E01-AB5E-DC20E962B73A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69037A08-B941-4BA1-8BEA-A510C68026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8838E00F-E09F-4FFA-965A-B7891E3F27F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2EE567E0-33DF-42F6-B026-692324B8FF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1CF81CD0-CE81-4B5B-B8E0-71CC7E380932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52B2BABA-F8D7-47E2-B117-7E6EECF188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D1AD7F48-FE17-45CE-BACE-E6E689D20B6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0D1E1DD-D361-48E5-846F-DE69185714F4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7B703CC-B365-4F48-8D99-C22995C0E615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08D1220B-F759-45B0-83EA-28BD610FA998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9EED389B-5D45-4828-8DF0-CEF9D0AE48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62D4657F-3F86-4F66-9468-B530AD2F44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3B107503-A16B-44A5-B3DF-5F55F8918E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3968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7CC69047-1C13-4E7A-9F3E-15A9C72DF2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93C818-05A1-4D0C-BF84-05561A1EC21D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713184F5-1318-413C-A65D-FB13DDAEE8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AD2FF24D-B0CE-4421-A10E-24360E4C915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E089DA63-0D2A-40F8-9808-F819D17CB7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7A8A185D-77D8-463C-A3B7-07DBAF07D27B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E29E73FA-D682-4B25-A58F-4786E63FC9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2E94CB41-6803-4010-970F-8AFFC1A32AE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009410B6-3D23-4CE0-A82D-A81912462E60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891617F5-4563-4EAD-BDB5-2351E8A98991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C09F5A36-ECEB-415B-8CBF-C91CC9240103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63DFCA19-0306-419E-98A0-7CF2B180CCA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40833008-7E48-4AFF-ABF7-06D210366A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D3D8B1EA-7609-4C6D-9714-EF1361079D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5872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156E40BB-4174-45DB-88E7-1B1B2B3D79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60D6DB-0064-48FC-A54C-FCBB631286AD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FF48B239-0E1C-4771-8567-17DE1DABCE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B65E957-C145-4894-85B6-524D5B16A6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73716CFD-EB20-4D06-B0C9-27BB921450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8F72F35F-E4CD-4711-B8E9-7CD09C6AF09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B8949013-4B45-4186-9A56-352CBE9B1D9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401868F7-A647-4801-B1BC-59988324A46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F61BD9B-D99E-4BD4-8580-7EFF39E3644A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0361111-2767-445B-8F09-D3BEE23E4419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C3D621DD-30C0-436F-8F62-5C401C09B59F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1F2F6B23-92CF-41CD-8F54-1364A1A5A73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770F6C02-E3A7-4D44-B848-E6A5BC0FF7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4D6BFA52-F9E3-4255-902D-B8B8D3F07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252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234050" y="354600"/>
            <a:ext cx="116373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11021155" y="6161200"/>
            <a:ext cx="850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234050" y="1219200"/>
            <a:ext cx="11637300" cy="4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rm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9A503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8037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659B7818-AA89-4771-BBCF-8768DF21C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AA4C0F-8440-46BD-9FA6-9AC5AB3D7753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4BC54C1B-9131-4791-8E4E-9C712D8B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91C682AB-C6B8-4DFD-B293-14EFC03A17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75B65BD4-CA11-46AD-BAC7-F164BDAD87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C64C4DB1-7C8D-40E4-A961-D057D8E9F96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49AC01B1-E29F-4715-9AE3-5E9AC934FF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3F020FA0-8F56-4A4C-9F9E-BCE2B2FF65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25E1C168-656F-4A7A-9863-897C978F3F66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22F8CE9E-1410-47A3-B5E7-B3097BD6E736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1E4B9C96-E6EA-4265-9EE3-0BE0A2D67EBE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B34C557B-777A-4692-8EA3-0C14660A3D3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C3DD3685-B688-4E91-80C9-24135F5607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3483A524-3D61-4CC7-A79F-6CCEE03B9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8726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88F9B18B-0DEC-447A-910C-DA4E17B6BF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458E59C-B870-4C39-BF45-B5FC037363E2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A5D2F911-27D7-427E-8967-D6D608C676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A2C48990-834F-4CE9-95BC-22FC81AF52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E4E843C8-DF1F-49DC-B043-0503102E16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C9FE40A0-38EB-462E-B5B7-D57CC4E51235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9001D152-BC8F-4CBE-B791-093B5DC6224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47A259E0-8AB2-4514-A7D0-F091E8A637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EBAF34DA-27A1-4B59-8DE6-386FFE5C2817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445177D-96C7-4BF7-8B38-279FEF31531B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849AEC1C-4B74-4084-8BDB-1D65C3EE1A40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71974AD9-5CA7-45C0-8E7C-C66DFB36F9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5C4A5117-2B1B-40D0-AC8F-78A4E81225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7E81BBA6-5A00-488B-83B1-12D7C234DE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474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5305B4C1-F1E5-48EE-9EAB-18603FCC1D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3B0300-564C-46BB-B408-566901B839B1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8E528E16-2BA0-4B34-986D-72B6FED378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16F08D64-3B2E-4EA8-BB21-349CDD55AF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4551B984-2712-49B5-B7CA-9FBB6E5C83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8AC64809-5680-4DE6-AC07-91452568367A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FE18E39F-C137-44A8-A7CE-802E17811D4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5E64E054-0C50-42CB-85E5-0F79A7B7BB7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0D9850F-1117-43A6-AD72-516E89440210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E88EC0E-EBB1-4A16-8C83-95EAB0767D33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CB3F7471-9760-47E2-A5AF-BB941A5277E0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49B7297F-2991-4FE4-A6AB-6CCE9E7B1B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92601C9F-94E5-404C-A2FF-748E9A8F85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836AA809-EEAD-44AA-A204-D18833FA5F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192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BAD21567-FF3E-4372-8559-6BAFD908AA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6BDEE10-28E5-496E-8DB1-2A58C17B8A29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65E0AD20-DEDD-46CB-9FA9-4555C70A76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4DBA36A9-60BA-4C0E-BBA9-DC4863FDB9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5E147D66-6D2F-4FC0-A014-631CA1C040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61D29787-5F50-4779-B5F6-4C1B8759F36D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74E13871-7B9D-46C8-B61C-784D84CA40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784DCBE9-8542-4BE4-9C99-3BE95A07AD6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3044EC6-74F6-4447-B08D-00A0607243ED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99D4FAD6-6052-464F-8176-5E4118D5ED52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3551914C-18EE-457C-BD86-A012EA23F8C7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23C17D3F-328A-437F-B072-C776E2134A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A5AB7FF7-6686-460B-BEA5-5100586FF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B3AA8C44-4300-4B18-B1FC-DF83B41351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942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9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4BB865-2A7E-46DC-BEB3-F06833552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316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234052" y="354605"/>
            <a:ext cx="10467346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234051" y="1251701"/>
            <a:ext cx="11653149" cy="4543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>
            <a:endParaRPr dirty="0"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11021155" y="6161200"/>
            <a:ext cx="850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228600" y="354605"/>
            <a:ext cx="10472798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11021155" y="6161200"/>
            <a:ext cx="850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11021155" y="6161200"/>
            <a:ext cx="850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Over Content">
  <p:cSld name="Title and Text Over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34052" y="1252728"/>
            <a:ext cx="11637390" cy="233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A7500"/>
              </a:buClr>
              <a:buSzPts val="2800"/>
              <a:buFont typeface="Noto Sans Symbols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9A503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8037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2"/>
          </p:nvPr>
        </p:nvSpPr>
        <p:spPr>
          <a:xfrm>
            <a:off x="234052" y="3736727"/>
            <a:ext cx="11637390" cy="201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EA7500"/>
              </a:buClr>
              <a:buSzPts val="2800"/>
              <a:buFont typeface="Noto Sans Symbols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9A503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38037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234052" y="354605"/>
            <a:ext cx="10467346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11021155" y="6161200"/>
            <a:ext cx="850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475" tIns="44450" rIns="90475" bIns="44450" anchor="t" anchorCtr="0"/>
          <a:lstStyle>
            <a:lvl1pPr lvl="0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SzPts val="1350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2400"/>
              <a:buFont typeface="Arial"/>
              <a:buNone/>
              <a:defRPr sz="1600"/>
            </a:lvl6pPr>
            <a:lvl7pPr lvl="6" algn="ctr">
              <a:spcBef>
                <a:spcPts val="320"/>
              </a:spcBef>
              <a:spcAft>
                <a:spcPts val="0"/>
              </a:spcAft>
              <a:buSzPts val="2400"/>
              <a:buFont typeface="Arial"/>
              <a:buNone/>
              <a:defRPr sz="1600"/>
            </a:lvl7pPr>
            <a:lvl8pPr lvl="7" algn="ctr">
              <a:spcBef>
                <a:spcPts val="320"/>
              </a:spcBef>
              <a:spcAft>
                <a:spcPts val="0"/>
              </a:spcAft>
              <a:buSzPts val="2400"/>
              <a:buFont typeface="Arial"/>
              <a:buNone/>
              <a:defRPr sz="1600"/>
            </a:lvl8pPr>
            <a:lvl9pPr lvl="8" algn="ctr">
              <a:spcBef>
                <a:spcPts val="320"/>
              </a:spcBef>
              <a:spcAft>
                <a:spcPts val="0"/>
              </a:spcAft>
              <a:buSzPts val="2400"/>
              <a:buFont typeface="Arial"/>
              <a:buNone/>
              <a:defRPr sz="1600"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ftr" idx="11"/>
          </p:nvPr>
        </p:nvSpPr>
        <p:spPr>
          <a:xfrm>
            <a:off x="3048000" y="6069440"/>
            <a:ext cx="60960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ldNum" idx="12"/>
          </p:nvPr>
        </p:nvSpPr>
        <p:spPr>
          <a:xfrm>
            <a:off x="5791200" y="6467349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62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28A1568D-A2A0-4288-8265-086FBF0BB4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062399A-3736-4058-A740-AF801755FE99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2F3079A3-BE7E-41AB-91BE-D8C4F110EE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8F9419B1-1FA0-44C7-B14A-3E5CE59BC9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2C8ED3CF-3657-4D71-93BC-425BBAA6A1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5E2581B7-41B7-4A02-93AB-6414EB91AF0E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08197C48-5A1E-41A0-B141-85FD23D440C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E895A853-4BF1-4782-8B84-F74543B55FC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956216B4-1F33-45B5-9DF6-BBA67C568CF1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52BBECE0-7F92-4E9A-9288-61C082869C51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17E4F049-F153-4717-B9DD-F5465FED45AD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FBEA18B6-F62A-4A6F-9DBE-D531319329B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CF43EC05-E7C1-4FEB-993E-75C5608C81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F0976085-9066-439D-9B4D-F6857C2CBE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369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523C85DC-21CC-481F-A376-A3A08A13DC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12192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3EF56C6-1A5B-4087-8303-D65F1178D44B}"/>
              </a:ext>
            </a:extLst>
          </p:cNvPr>
          <p:cNvSpPr/>
          <p:nvPr userDrawn="1"/>
        </p:nvSpPr>
        <p:spPr bwMode="auto">
          <a:xfrm>
            <a:off x="2626490" y="-15912"/>
            <a:ext cx="9565511" cy="809695"/>
          </a:xfrm>
          <a:prstGeom prst="rect">
            <a:avLst/>
          </a:prstGeom>
          <a:gradFill flip="none" rotWithShape="1">
            <a:gsLst>
              <a:gs pos="25000">
                <a:srgbClr val="171939">
                  <a:alpha val="10000"/>
                </a:srgbClr>
              </a:gs>
              <a:gs pos="75000">
                <a:srgbClr val="9C9DAA">
                  <a:alpha val="4000"/>
                </a:srgbClr>
              </a:gs>
              <a:gs pos="50000">
                <a:srgbClr val="171939">
                  <a:alpha val="4000"/>
                </a:srgbClr>
              </a:gs>
              <a:gs pos="0">
                <a:srgbClr val="171939">
                  <a:alpha val="0"/>
                </a:srgbClr>
              </a:gs>
              <a:gs pos="93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panose="020B0604020202020204" pitchFamily="34" charset="0"/>
              <a:buNone/>
              <a:defRPr/>
            </a:pPr>
            <a:endParaRPr lang="en-US" altLang="en-US" sz="2400">
              <a:solidFill>
                <a:srgbClr val="000000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7EBD2884-1EBA-4AD6-B9A3-B9D795784E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88" y="-12700"/>
            <a:ext cx="8620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816BB47F-B014-45B1-A1E0-729AC501EE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-15875"/>
            <a:ext cx="2660651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mage result for landsat satellite">
            <a:extLst>
              <a:ext uri="{FF2B5EF4-FFF2-40B4-BE49-F238E27FC236}">
                <a16:creationId xmlns:a16="http://schemas.microsoft.com/office/drawing/2014/main" id="{51D19CEE-2A1A-4C4E-9BB4-E45472782E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1497013" y="-12700"/>
            <a:ext cx="1470025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15">
            <a:extLst>
              <a:ext uri="{FF2B5EF4-FFF2-40B4-BE49-F238E27FC236}">
                <a16:creationId xmlns:a16="http://schemas.microsoft.com/office/drawing/2014/main" id="{E06B1695-26EC-40FC-8F50-7E2D5DE2E79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307975" y="6497638"/>
            <a:ext cx="11599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5">
            <a:extLst>
              <a:ext uri="{FF2B5EF4-FFF2-40B4-BE49-F238E27FC236}">
                <a16:creationId xmlns:a16="http://schemas.microsoft.com/office/drawing/2014/main" id="{F84A6B54-8DD5-4A82-8379-D409054AE9D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263" y="6511925"/>
            <a:ext cx="44291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A4A41074-5DAC-4F44-90E2-652A573EB6A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63" y="6564313"/>
            <a:ext cx="731837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C4D6B990-C583-41D2-BA74-3A5C6A6552F7}"/>
              </a:ext>
            </a:extLst>
          </p:cNvPr>
          <p:cNvSpPr txBox="1">
            <a:spLocks/>
          </p:cNvSpPr>
          <p:nvPr userDrawn="1"/>
        </p:nvSpPr>
        <p:spPr>
          <a:xfrm>
            <a:off x="307975" y="6497638"/>
            <a:ext cx="11022013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r>
              <a:rPr lang="en-US" altLang="en-US" sz="100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Title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D979D6CA-4FC1-4BC2-9B45-8651C199C278}"/>
              </a:ext>
            </a:extLst>
          </p:cNvPr>
          <p:cNvSpPr txBox="1">
            <a:spLocks/>
          </p:cNvSpPr>
          <p:nvPr userDrawn="1"/>
        </p:nvSpPr>
        <p:spPr>
          <a:xfrm>
            <a:off x="11331575" y="6497638"/>
            <a:ext cx="577850" cy="223837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buClr>
                <a:srgbClr val="898989"/>
              </a:buClr>
              <a:buFont typeface="Arial" panose="020B0604020202020204" pitchFamily="34" charset="0"/>
              <a:buNone/>
              <a:defRPr/>
            </a:pPr>
            <a:fld id="{6B7B1D6D-5F16-4CED-800D-33471C1D0DBD}" type="slidenum">
              <a:rPr lang="en-US" altLang="en-US" sz="1000" smtClean="0">
                <a:solidFill>
                  <a:srgbClr val="898989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pPr algn="r" eaLnBrk="1" hangingPunct="1">
                <a:buClr>
                  <a:srgbClr val="898989"/>
                </a:buClr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1000">
              <a:solidFill>
                <a:srgbClr val="898989"/>
              </a:solidFill>
              <a:ea typeface="MS PGothic" panose="020B0600070205080204" pitchFamily="34" charset="-128"/>
              <a:sym typeface="Arial" panose="020B0604020202020204" pitchFamily="34" charset="0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0C5F0B97-0DB5-44FD-A170-301FE3C8FF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9775" y="6500813"/>
            <a:ext cx="2513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  <a:buFont typeface="Arial" panose="020B0604020202020204" pitchFamily="34" charset="0"/>
              <a:buNone/>
              <a:defRPr/>
            </a:pPr>
            <a:r>
              <a:rPr lang="en-US" altLang="en-US" sz="1200">
                <a:solidFill>
                  <a:srgbClr val="FF0000"/>
                </a:solidFill>
                <a:ea typeface="MS PGothic" panose="020B0600070205080204" pitchFamily="34" charset="-128"/>
                <a:sym typeface="Arial" panose="020B0604020202020204" pitchFamily="34" charset="0"/>
              </a:rPr>
              <a:t>For Internal Government Use Only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>
          <a:xfrm>
            <a:off x="234052" y="1252728"/>
            <a:ext cx="11495985" cy="4846320"/>
          </a:xfrm>
        </p:spPr>
        <p:txBody>
          <a:bodyPr/>
          <a:lstStyle>
            <a:lvl1pPr>
              <a:defRPr sz="2800" b="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 Placeholder 11">
            <a:extLst>
              <a:ext uri="{FF2B5EF4-FFF2-40B4-BE49-F238E27FC236}">
                <a16:creationId xmlns:a16="http://schemas.microsoft.com/office/drawing/2014/main" id="{05C0AAC9-392A-40BF-91A4-7C3D19A968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 smtClean="0">
                <a:solidFill>
                  <a:srgbClr val="000000"/>
                </a:solidFill>
                <a:ea typeface="MS PGothic" panose="020B0600070205080204" pitchFamily="34" charset="-128"/>
                <a:sym typeface="Arial" panose="020B0604020202020204" pitchFamily="34" charset="0"/>
              </a:defRPr>
            </a:lvl1pPr>
          </a:lstStyle>
          <a:p>
            <a:pPr>
              <a:defRPr/>
            </a:pPr>
            <a:fld id="{CCEC565E-106F-4890-B5D7-1C5FA5511E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65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34052" y="354605"/>
            <a:ext cx="10467346" cy="64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34051" y="1251701"/>
            <a:ext cx="11653149" cy="4543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•"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imes New Roman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/>
          <p:nvPr/>
        </p:nvSpPr>
        <p:spPr>
          <a:xfrm>
            <a:off x="2431004" y="5914510"/>
            <a:ext cx="9456195" cy="53416"/>
          </a:xfrm>
          <a:prstGeom prst="rect">
            <a:avLst/>
          </a:prstGeom>
          <a:gradFill>
            <a:gsLst>
              <a:gs pos="0">
                <a:srgbClr val="F2FAFD"/>
              </a:gs>
              <a:gs pos="51000">
                <a:srgbClr val="97DAF2"/>
              </a:gs>
              <a:gs pos="52999">
                <a:srgbClr val="76CEEF"/>
              </a:gs>
              <a:gs pos="100000">
                <a:srgbClr val="1482A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"/>
          <p:cNvSpPr/>
          <p:nvPr/>
        </p:nvSpPr>
        <p:spPr>
          <a:xfrm rot="10800000">
            <a:off x="234051" y="1074163"/>
            <a:ext cx="10421673" cy="55531"/>
          </a:xfrm>
          <a:prstGeom prst="rect">
            <a:avLst/>
          </a:prstGeom>
          <a:gradFill>
            <a:gsLst>
              <a:gs pos="0">
                <a:srgbClr val="F2FAFD"/>
              </a:gs>
              <a:gs pos="51000">
                <a:srgbClr val="97DAF2"/>
              </a:gs>
              <a:gs pos="52999">
                <a:srgbClr val="76CEEF"/>
              </a:gs>
              <a:gs pos="100000">
                <a:srgbClr val="1482A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C0C0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Google Shape;14;p1"/>
          <p:cNvPicPr preferRelativeResize="0"/>
          <p:nvPr/>
        </p:nvPicPr>
        <p:blipFill rotWithShape="1">
          <a:blip r:embed="rId2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051" y="6161210"/>
            <a:ext cx="1168029" cy="30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"/>
          <p:cNvSpPr txBox="1">
            <a:spLocks noGrp="1"/>
          </p:cNvSpPr>
          <p:nvPr>
            <p:ph type="sldNum" idx="12"/>
          </p:nvPr>
        </p:nvSpPr>
        <p:spPr>
          <a:xfrm>
            <a:off x="11021155" y="6161200"/>
            <a:ext cx="8502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Page: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79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aws.amazon.com/cloudwatch/?nc2=h_m1" TargetMode="External"/><Relationship Id="rId13" Type="http://schemas.openxmlformats.org/officeDocument/2006/relationships/hyperlink" Target="https://aws.amazon.com/batch/?nc2=h_m1" TargetMode="External"/><Relationship Id="rId18" Type="http://schemas.openxmlformats.org/officeDocument/2006/relationships/image" Target="../media/image22.png"/><Relationship Id="rId26" Type="http://schemas.openxmlformats.org/officeDocument/2006/relationships/image" Target="../media/image30.png"/><Relationship Id="rId3" Type="http://schemas.openxmlformats.org/officeDocument/2006/relationships/hyperlink" Target="https://aws.amazon.com/elasticsearch-service/?nc2=h_m1" TargetMode="External"/><Relationship Id="rId21" Type="http://schemas.openxmlformats.org/officeDocument/2006/relationships/image" Target="../media/image25.png"/><Relationship Id="rId7" Type="http://schemas.openxmlformats.org/officeDocument/2006/relationships/hyperlink" Target="https://aws.amazon.com/ec2/?nc2=h_m1" TargetMode="External"/><Relationship Id="rId12" Type="http://schemas.openxmlformats.org/officeDocument/2006/relationships/hyperlink" Target="https://aws.amazon.com/cloudtrail/?nc2=h_m1" TargetMode="External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aws.amazon.com/vpc/?nc2=h_m1" TargetMode="External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ws.amazon.com/elasticache/?nc2=h_m1" TargetMode="External"/><Relationship Id="rId11" Type="http://schemas.openxmlformats.org/officeDocument/2006/relationships/hyperlink" Target="https://aws.amazon.com/ecs/?nc2=h_m1" TargetMode="External"/><Relationship Id="rId24" Type="http://schemas.openxmlformats.org/officeDocument/2006/relationships/image" Target="../media/image28.png"/><Relationship Id="rId5" Type="http://schemas.openxmlformats.org/officeDocument/2006/relationships/hyperlink" Target="https://aws.amazon.com/redshift/?nc2=h_m1" TargetMode="External"/><Relationship Id="rId15" Type="http://schemas.openxmlformats.org/officeDocument/2006/relationships/hyperlink" Target="https://aws.amazon.com/s3/?nc2=h_m1" TargetMode="External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hyperlink" Target="https://aws.amazon.com/cloudformation/?nc2=h_m1" TargetMode="External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hyperlink" Target="https://aws.amazon.com/lambda/?nc2=h_m1" TargetMode="External"/><Relationship Id="rId9" Type="http://schemas.openxmlformats.org/officeDocument/2006/relationships/hyperlink" Target="https://aws.amazon.com/ecr/?nc2=h_m1" TargetMode="External"/><Relationship Id="rId14" Type="http://schemas.openxmlformats.org/officeDocument/2006/relationships/hyperlink" Target="https://aws.amazon.com/api-gateway/?nc2=h_m1" TargetMode="External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aws.amazon.com/sns/?nc2=h_m1" TargetMode="External"/><Relationship Id="rId13" Type="http://schemas.openxmlformats.org/officeDocument/2006/relationships/hyperlink" Target="https://aws.amazon.com/secrets-manager/" TargetMode="External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hyperlink" Target="https://aws.amazon.com/rds/aurora/?nc2=h_m1" TargetMode="External"/><Relationship Id="rId21" Type="http://schemas.openxmlformats.org/officeDocument/2006/relationships/image" Target="../media/image40.png"/><Relationship Id="rId7" Type="http://schemas.openxmlformats.org/officeDocument/2006/relationships/hyperlink" Target="https://aws.amazon.com/step-functions/?nc2=h_m1" TargetMode="External"/><Relationship Id="rId12" Type="http://schemas.openxmlformats.org/officeDocument/2006/relationships/hyperlink" Target="https://aws.amazon.com/kms/" TargetMode="External"/><Relationship Id="rId17" Type="http://schemas.openxmlformats.org/officeDocument/2006/relationships/image" Target="../media/image36.png"/><Relationship Id="rId25" Type="http://schemas.openxmlformats.org/officeDocument/2006/relationships/image" Target="../media/image44.svg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aws.amazon.com/cognito/?nc2=h_m1" TargetMode="External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ws.amazon.com/efs/?nc2=h_m1" TargetMode="External"/><Relationship Id="rId11" Type="http://schemas.openxmlformats.org/officeDocument/2006/relationships/hyperlink" Target="https://aws.amazon.com/ebs/?nc2=h_m1" TargetMode="External"/><Relationship Id="rId24" Type="http://schemas.openxmlformats.org/officeDocument/2006/relationships/image" Target="../media/image43.png"/><Relationship Id="rId5" Type="http://schemas.openxmlformats.org/officeDocument/2006/relationships/hyperlink" Target="https://aws.amazon.com/cloudfront/" TargetMode="External"/><Relationship Id="rId15" Type="http://schemas.openxmlformats.org/officeDocument/2006/relationships/hyperlink" Target="https://aws.amazon.com/kms/?nc2=h_m1" TargetMode="External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10" Type="http://schemas.openxmlformats.org/officeDocument/2006/relationships/hyperlink" Target="https://aws.amazon.com/sqs/?nc2=h_m1" TargetMode="External"/><Relationship Id="rId19" Type="http://schemas.openxmlformats.org/officeDocument/2006/relationships/image" Target="../media/image38.png"/><Relationship Id="rId31" Type="http://schemas.openxmlformats.org/officeDocument/2006/relationships/image" Target="../media/image35.PNG"/><Relationship Id="rId4" Type="http://schemas.openxmlformats.org/officeDocument/2006/relationships/hyperlink" Target="https://aws.amazon.com/glacier/?nc2=h_m1" TargetMode="External"/><Relationship Id="rId9" Type="http://schemas.openxmlformats.org/officeDocument/2006/relationships/hyperlink" Target="https://aws.amazon.com/iam/?nc2=h_m1" TargetMode="External"/><Relationship Id="rId14" Type="http://schemas.openxmlformats.org/officeDocument/2006/relationships/hyperlink" Target="https://docs.aws.amazon.com/AWSEC2/latest/UserGuide/spot-fleet.html" TargetMode="External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aws.amazon.com/step-functions/?nc2=h_m1" TargetMode="External"/><Relationship Id="rId13" Type="http://schemas.openxmlformats.org/officeDocument/2006/relationships/image" Target="../media/image23.png"/><Relationship Id="rId18" Type="http://schemas.openxmlformats.org/officeDocument/2006/relationships/image" Target="../media/image43.png"/><Relationship Id="rId3" Type="http://schemas.openxmlformats.org/officeDocument/2006/relationships/hyperlink" Target="https://aws.amazon.com/iam/?nc2=h_m1" TargetMode="External"/><Relationship Id="rId21" Type="http://schemas.openxmlformats.org/officeDocument/2006/relationships/image" Target="../media/image46.png"/><Relationship Id="rId7" Type="http://schemas.openxmlformats.org/officeDocument/2006/relationships/hyperlink" Target="https://aws.amazon.com/vpc/?nc2=h_m1" TargetMode="External"/><Relationship Id="rId12" Type="http://schemas.openxmlformats.org/officeDocument/2006/relationships/image" Target="../media/image41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6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ws.amazon.com/cloudtrail/?nc2=h_m1" TargetMode="External"/><Relationship Id="rId11" Type="http://schemas.openxmlformats.org/officeDocument/2006/relationships/hyperlink" Target="https://aws.amazon.com/kms/" TargetMode="External"/><Relationship Id="rId5" Type="http://schemas.openxmlformats.org/officeDocument/2006/relationships/hyperlink" Target="https://aws.amazon.com/cloudwatch/?nc2=h_m1" TargetMode="External"/><Relationship Id="rId15" Type="http://schemas.openxmlformats.org/officeDocument/2006/relationships/image" Target="../media/image24.png"/><Relationship Id="rId10" Type="http://schemas.openxmlformats.org/officeDocument/2006/relationships/hyperlink" Target="https://aws.amazon.com/sns/?nc2=h_m1" TargetMode="External"/><Relationship Id="rId19" Type="http://schemas.openxmlformats.org/officeDocument/2006/relationships/image" Target="../media/image44.svg"/><Relationship Id="rId4" Type="http://schemas.openxmlformats.org/officeDocument/2006/relationships/hyperlink" Target="https://aws.amazon.com/cloudformation/?nc2=h_m1" TargetMode="External"/><Relationship Id="rId9" Type="http://schemas.openxmlformats.org/officeDocument/2006/relationships/hyperlink" Target="https://aws.amazon.com/secrets-manager/" TargetMode="External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aws.amazon.com/step-functions/?nc2=h_m1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hyperlink" Target="https://aws.amazon.com/elasticache/?nc2=h_m1" TargetMode="External"/><Relationship Id="rId4" Type="http://schemas.openxmlformats.org/officeDocument/2006/relationships/hyperlink" Target="https://aws.amazon.com/cognito/?nc2=h_m1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6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54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cloud.cio.gov/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z="3600" dirty="0">
                <a:sym typeface="Arial"/>
              </a:rPr>
              <a:t>WGISS-47</a:t>
            </a:r>
            <a:br>
              <a:rPr lang="en-US" sz="3600" dirty="0">
                <a:sym typeface="Arial"/>
              </a:rPr>
            </a:br>
            <a:r>
              <a:rPr lang="en-US" sz="3600" dirty="0">
                <a:sym typeface="Arial"/>
              </a:rPr>
              <a:t>Future Data Architectures</a:t>
            </a:r>
            <a:br>
              <a:rPr lang="en-US" sz="3600" dirty="0">
                <a:sym typeface="Arial"/>
              </a:rPr>
            </a:br>
            <a:r>
              <a:rPr lang="en-US" sz="3600" dirty="0">
                <a:sym typeface="Arial"/>
              </a:rPr>
              <a:t>USGS Architecture for Services in the Cloud</a:t>
            </a:r>
            <a:endParaRPr lang="en-US" sz="3600" dirty="0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AF5FB4AD-BB75-47F3-8F9E-3FFD154514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668" y="3545803"/>
            <a:ext cx="8067369" cy="2139130"/>
          </a:xfrm>
        </p:spPr>
        <p:txBody>
          <a:bodyPr>
            <a:normAutofit/>
          </a:bodyPr>
          <a:lstStyle/>
          <a:p>
            <a:pPr lvl="0"/>
            <a:r>
              <a:rPr lang="en-US" sz="1600" dirty="0"/>
              <a:t>Kristi Kline</a:t>
            </a:r>
          </a:p>
          <a:p>
            <a:endParaRPr lang="en-US" sz="1600" dirty="0"/>
          </a:p>
          <a:p>
            <a:pPr lvl="0"/>
            <a:r>
              <a:rPr lang="en-US" sz="1600" dirty="0"/>
              <a:t>April 29, 2019</a:t>
            </a:r>
          </a:p>
        </p:txBody>
      </p:sp>
      <p:sp>
        <p:nvSpPr>
          <p:cNvPr id="198" name="Google Shape;198;p3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C6428B72-FA6C-4FBD-9602-984E1F692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AWS Services Needed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1DE95C-8A1E-49FB-93A9-81FCB4EB6E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377298"/>
              </p:ext>
            </p:extLst>
          </p:nvPr>
        </p:nvGraphicFramePr>
        <p:xfrm>
          <a:off x="233363" y="1166285"/>
          <a:ext cx="11657675" cy="4480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0029">
                  <a:extLst>
                    <a:ext uri="{9D8B030D-6E8A-4147-A177-3AD203B41FA5}">
                      <a16:colId xmlns:a16="http://schemas.microsoft.com/office/drawing/2014/main" val="961577415"/>
                    </a:ext>
                  </a:extLst>
                </a:gridCol>
                <a:gridCol w="817783">
                  <a:extLst>
                    <a:ext uri="{9D8B030D-6E8A-4147-A177-3AD203B41FA5}">
                      <a16:colId xmlns:a16="http://schemas.microsoft.com/office/drawing/2014/main" val="2922305930"/>
                    </a:ext>
                  </a:extLst>
                </a:gridCol>
                <a:gridCol w="3413982">
                  <a:extLst>
                    <a:ext uri="{9D8B030D-6E8A-4147-A177-3AD203B41FA5}">
                      <a16:colId xmlns:a16="http://schemas.microsoft.com/office/drawing/2014/main" val="2737071482"/>
                    </a:ext>
                  </a:extLst>
                </a:gridCol>
                <a:gridCol w="263264">
                  <a:extLst>
                    <a:ext uri="{9D8B030D-6E8A-4147-A177-3AD203B41FA5}">
                      <a16:colId xmlns:a16="http://schemas.microsoft.com/office/drawing/2014/main" val="2203358118"/>
                    </a:ext>
                  </a:extLst>
                </a:gridCol>
                <a:gridCol w="1374839">
                  <a:extLst>
                    <a:ext uri="{9D8B030D-6E8A-4147-A177-3AD203B41FA5}">
                      <a16:colId xmlns:a16="http://schemas.microsoft.com/office/drawing/2014/main" val="1949965355"/>
                    </a:ext>
                  </a:extLst>
                </a:gridCol>
                <a:gridCol w="955559">
                  <a:extLst>
                    <a:ext uri="{9D8B030D-6E8A-4147-A177-3AD203B41FA5}">
                      <a16:colId xmlns:a16="http://schemas.microsoft.com/office/drawing/2014/main" val="3655536694"/>
                    </a:ext>
                  </a:extLst>
                </a:gridCol>
                <a:gridCol w="3432219">
                  <a:extLst>
                    <a:ext uri="{9D8B030D-6E8A-4147-A177-3AD203B41FA5}">
                      <a16:colId xmlns:a16="http://schemas.microsoft.com/office/drawing/2014/main" val="4144266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Service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Symbol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Definition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Service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Symbol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Definition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055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Elasticsearch Service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Datastore that helps facilitate end user searching</a:t>
                      </a:r>
                      <a:endParaRPr lang="en-US" sz="1200" b="0" i="0" u="none" strike="noStrike" kern="1200" cap="non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AWS Lambda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Serverless function to deploy code without provisioning servers</a:t>
                      </a:r>
                    </a:p>
                    <a:p>
                      <a:endParaRPr lang="en-US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577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Redshift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warehouse database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ElastiCache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In-memory data store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606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EC2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Scalable compute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CloudWatch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Monitoring and management service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141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Elastic Container Registry (ECR)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Container management service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AWS CloudFormation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Language for codifying your infrastructure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8577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Elastic Container Service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Run</a:t>
                      </a:r>
                      <a:r>
                        <a:rPr lang="en-US" sz="12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containerized applications in production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AWS CloudTrail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Log, monitor, and retain account activity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245091"/>
                  </a:ext>
                </a:extLst>
              </a:tr>
              <a:tr h="520323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AWS Batch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Batch processing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API Gateway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Service that allows a developer to connect non-AWS applications to AWS back-end 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84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S3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Object storage</a:t>
                      </a:r>
                    </a:p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i="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Virtual Private Cloud (VPC)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Logically isolated and provisioned section of the AWS Cloud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3273735"/>
                  </a:ext>
                </a:extLst>
              </a:tr>
            </a:tbl>
          </a:graphicData>
        </a:graphic>
      </p:graphicFrame>
      <p:pic>
        <p:nvPicPr>
          <p:cNvPr id="1048" name="Picture 24" descr="https://lh5.googleusercontent.com/NAhW32c7rje6-gKIY2CR8jyg0xWR-1fitmDhbW3OCDo2VQmrKTc2DMClQ9YWDpJlPQiceaMz2WxSNgfQynEluAz6alsl4jQgVZaIKCFJEVWgur0WbNJRlZS1AFA7sppA2Vgww7iZIRE">
            <a:extLst>
              <a:ext uri="{FF2B5EF4-FFF2-40B4-BE49-F238E27FC236}">
                <a16:creationId xmlns:a16="http://schemas.microsoft.com/office/drawing/2014/main" id="{01E05644-4A24-4D85-9CE9-80E0D5CBB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489" y="2237140"/>
            <a:ext cx="266902" cy="31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rWvF0qKo8k06GiASMp3vkF5cVKRh7-sqo0yEhFAUvW7Zpr6ci3WOu2aaxEktZG_0JikEwM_SG0jOLX0jiZgI-VyVEThs1hV6xf1J9rePiG-2qzARKf4_x5RcBiCJxMnhIIN8fnue_dc">
            <a:extLst>
              <a:ext uri="{FF2B5EF4-FFF2-40B4-BE49-F238E27FC236}">
                <a16:creationId xmlns:a16="http://schemas.microsoft.com/office/drawing/2014/main" id="{01B26681-44C5-438A-949B-31DBD7549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489" y="2711753"/>
            <a:ext cx="266903" cy="30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lh5.googleusercontent.com/aaGslT4rOh7BBH12EyKHiQYS9Vgvk3zhFrrVjoM1piZNkMSNA6LmtB5LHie3QVIqv0FNZmoe8bgwAQjIYvCdHX0KTeoFERNqLE15FXwOqVpt2kaIeWn4K95u7czNf4MYIfo3-6e0YQM">
            <a:extLst>
              <a:ext uri="{FF2B5EF4-FFF2-40B4-BE49-F238E27FC236}">
                <a16:creationId xmlns:a16="http://schemas.microsoft.com/office/drawing/2014/main" id="{1DBA14D3-B12B-4311-93E8-DF362E9BC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43" y="3251748"/>
            <a:ext cx="266902" cy="33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lh5.googleusercontent.com/7kasLeSBiGx9qTetjtrsZ8QMz4sBjFubh-cokMbB8F69pzf3McmVULv_rVgkUsqp4_70In3yC1_ZViGJ0xlcJAV-7LxQbSbAf2qBKeEB3BUu5DWx4DD6D18-YzlmLDk_3aPtpVU4CDk">
            <a:extLst>
              <a:ext uri="{FF2B5EF4-FFF2-40B4-BE49-F238E27FC236}">
                <a16:creationId xmlns:a16="http://schemas.microsoft.com/office/drawing/2014/main" id="{D98E72A5-273C-4F1D-9183-36C5BF85A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42" y="3960497"/>
            <a:ext cx="266902" cy="3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s://lh3.googleusercontent.com/Ek8Ut5fyJTi7B_EcrjEq3UXNGVcbmoBlwbK3iKpB4G0OA3GgucH_CDj6E2t3S6xHaRfTghLmnFxHxcUR6p6J_x3OFwjZW-EFTNQrE2hh4LP5L9sROrSFt8yG0piRAMESKx4ZkSl6AaM">
            <a:extLst>
              <a:ext uri="{FF2B5EF4-FFF2-40B4-BE49-F238E27FC236}">
                <a16:creationId xmlns:a16="http://schemas.microsoft.com/office/drawing/2014/main" id="{6D8F7C37-EE86-48C9-BC84-DF5AC173B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42" y="4517895"/>
            <a:ext cx="297586" cy="35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3.googleusercontent.com/NSs8MSC-XfWSWCh1Bfmwrf-Tpc9rjqvZMQOPDUpL4kVJPV67Hf6wIhp0K6KwnsZz8bMzYEO3em7q_4f3hlHx2SUA8QtXwiGF9HXGXsVb4Mr4QyUHDhgYIbENs2YNRVLlZc888OQftHo">
            <a:extLst>
              <a:ext uri="{FF2B5EF4-FFF2-40B4-BE49-F238E27FC236}">
                <a16:creationId xmlns:a16="http://schemas.microsoft.com/office/drawing/2014/main" id="{096EB1E5-3DD1-43DD-9D8E-D36DAA72C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43" y="5219583"/>
            <a:ext cx="266901" cy="3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6.googleusercontent.com/YK1Ffa4uEOsXzZX62vUoWgiJThzQ93YFCTJ39R-ysjfsinSLCNXWrO6YBqvP4LgFmHcDjY-XkRi3qsGLsA8JZeCGlJKOLipwtjEfvxgjBvCCn8xldzyFiExhsbwhE21JLrhErsst3Yo">
            <a:extLst>
              <a:ext uri="{FF2B5EF4-FFF2-40B4-BE49-F238E27FC236}">
                <a16:creationId xmlns:a16="http://schemas.microsoft.com/office/drawing/2014/main" id="{8513ACE5-8D86-469A-8ED8-5281148A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25" y="5234036"/>
            <a:ext cx="266977" cy="32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5.googleusercontent.com/IopQ0YFDzH1Unl73DEW20e30GTpSg1H950ytJXRHXK8-wK-WrXKUS8VXOIe-y3fT6-rsIDN9bmf4PjmfPFHubAkV3iSnSt4ULNKytIE4yuy8g7BVMykFDE4iVhuLMq2RL7YHEpQFumQ">
            <a:extLst>
              <a:ext uri="{FF2B5EF4-FFF2-40B4-BE49-F238E27FC236}">
                <a16:creationId xmlns:a16="http://schemas.microsoft.com/office/drawing/2014/main" id="{E8F62B2F-FA90-4825-86BA-2F3628088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74" y="1703471"/>
            <a:ext cx="294997" cy="29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X1BuVxTOIk-YiIf0n0zXWZreY5L3tYm9jdtoMW52ZxLTbWC2mqHPTSNGNy9exxI7APXVLAs6vUD_IuoieptCM2Tpcu4bNPjJucPkm83EJjAEUeBCDK6Ct6XVDLHddnS5Ks4MVmITuBQ">
            <a:extLst>
              <a:ext uri="{FF2B5EF4-FFF2-40B4-BE49-F238E27FC236}">
                <a16:creationId xmlns:a16="http://schemas.microsoft.com/office/drawing/2014/main" id="{59EB53DA-4DFE-4287-974C-92C7577B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3821" y="2247212"/>
            <a:ext cx="266902" cy="29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Zupt4PaOJB5hBu8GON4SsCqtYr83KQYcEGYLxUJSTNuyP1h6FBUqS_tHIAucWEx2QQHKGs1cAF-aX6j6Z3P1iOliNTbQm4Hui7YE0ruMTZBfrivXD3X52wZIOclmiLyBy4pnnhIZS-k">
            <a:extLst>
              <a:ext uri="{FF2B5EF4-FFF2-40B4-BE49-F238E27FC236}">
                <a16:creationId xmlns:a16="http://schemas.microsoft.com/office/drawing/2014/main" id="{1CBB959B-43CA-43D5-8F9E-5E0C0AC87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94" y="2730706"/>
            <a:ext cx="294998" cy="35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h3.googleusercontent.com/JZ8zfnFnm2Nf7VSo5GxFWCnYLWuw9VWQ4GNDSDpJENWzu6o2WLWP2q15RLFFxdvuxI2dv0_w_PlmGktBb49O7MrqZpOXIvR8VaHBISvgvWqXxy86D3WjcXkQC3Y5J6vQp6f9i4uJr8M">
            <a:extLst>
              <a:ext uri="{FF2B5EF4-FFF2-40B4-BE49-F238E27FC236}">
                <a16:creationId xmlns:a16="http://schemas.microsoft.com/office/drawing/2014/main" id="{98467D34-F815-4EB2-8130-C888687D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94" y="3316168"/>
            <a:ext cx="294998" cy="30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4.googleusercontent.com/_ffMkKxLlg4zeDggcEMY_TjD0teTe80thynlv-NPxIVyK-Mz31UDJWZdmXIvGFLr_t8ydCevAShX286PLZv55VF8X4bsn1eSJyyGTBauyu4zcCnMJKT9D0zLKATfEEe_G0Zi_qg-dGc">
            <a:extLst>
              <a:ext uri="{FF2B5EF4-FFF2-40B4-BE49-F238E27FC236}">
                <a16:creationId xmlns:a16="http://schemas.microsoft.com/office/drawing/2014/main" id="{8520A245-B37B-4458-8F26-B3913A924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74" y="3997167"/>
            <a:ext cx="294998" cy="27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lh3.googleusercontent.com/4ZK5pws_Q0UGNc75lAFE1rUsuYlVIdiOjOwnO5IOMmGZRyHSTlN3tvlYoUfpM2f39HrwL11L5cB24SUYSh2K2AqeSqR78g2EOyynvCYlhcZE-Ja8KDgjdTTA9CYOPogyiKhcrFDaOcs">
            <a:extLst>
              <a:ext uri="{FF2B5EF4-FFF2-40B4-BE49-F238E27FC236}">
                <a16:creationId xmlns:a16="http://schemas.microsoft.com/office/drawing/2014/main" id="{66326C93-C079-4266-B36B-AA7EC6161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94" y="4566348"/>
            <a:ext cx="294998" cy="35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https://lh6.googleusercontent.com/rm0cw_KwIY39ODV7AruQzRTFXpoSmqkZAC_b4HSvwu3WrZscoosebktwVpjwXyxYqkuMqWZE5UYyFiIIPhpu055WqcRNWU9ZjV1GgZ1stRMb3XNTeNBznkrZmBV77ARNIo6THovL0F4">
            <a:extLst>
              <a:ext uri="{FF2B5EF4-FFF2-40B4-BE49-F238E27FC236}">
                <a16:creationId xmlns:a16="http://schemas.microsoft.com/office/drawing/2014/main" id="{DEE05AE7-55C7-4499-AEAF-6BCF413E5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489" y="1657506"/>
            <a:ext cx="266976" cy="32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BC6E32-025D-4DB9-B50F-6447B90CEC8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379" y="5263891"/>
            <a:ext cx="2188905" cy="13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34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C6428B72-FA6C-4FBD-9602-984E1F692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AWS Services Needed (cont.)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1DE95C-8A1E-49FB-93A9-81FCB4EB6E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3829159"/>
              </p:ext>
            </p:extLst>
          </p:nvPr>
        </p:nvGraphicFramePr>
        <p:xfrm>
          <a:off x="233363" y="1149352"/>
          <a:ext cx="11704273" cy="4861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9363">
                  <a:extLst>
                    <a:ext uri="{9D8B030D-6E8A-4147-A177-3AD203B41FA5}">
                      <a16:colId xmlns:a16="http://schemas.microsoft.com/office/drawing/2014/main" val="96157741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922305930"/>
                    </a:ext>
                  </a:extLst>
                </a:gridCol>
                <a:gridCol w="2721685">
                  <a:extLst>
                    <a:ext uri="{9D8B030D-6E8A-4147-A177-3AD203B41FA5}">
                      <a16:colId xmlns:a16="http://schemas.microsoft.com/office/drawing/2014/main" val="273707148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203358118"/>
                    </a:ext>
                  </a:extLst>
                </a:gridCol>
                <a:gridCol w="1675229">
                  <a:extLst>
                    <a:ext uri="{9D8B030D-6E8A-4147-A177-3AD203B41FA5}">
                      <a16:colId xmlns:a16="http://schemas.microsoft.com/office/drawing/2014/main" val="1949965355"/>
                    </a:ext>
                  </a:extLst>
                </a:gridCol>
                <a:gridCol w="959378">
                  <a:extLst>
                    <a:ext uri="{9D8B030D-6E8A-4147-A177-3AD203B41FA5}">
                      <a16:colId xmlns:a16="http://schemas.microsoft.com/office/drawing/2014/main" val="3655536694"/>
                    </a:ext>
                  </a:extLst>
                </a:gridCol>
                <a:gridCol w="3445938">
                  <a:extLst>
                    <a:ext uri="{9D8B030D-6E8A-4147-A177-3AD203B41FA5}">
                      <a16:colId xmlns:a16="http://schemas.microsoft.com/office/drawing/2014/main" val="4144266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Service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Symbol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Definition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Service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Symbol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Definition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055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Aurora</a:t>
                      </a:r>
                      <a:endParaRPr lang="en-US" sz="1200" b="0" i="0" u="none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MySQL and PostgreSQL-compatible relational database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Glacier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Long-term, durable object storage for data archiving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577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/>
                        </a:rPr>
                        <a:t>Amazon CloudFront</a:t>
                      </a:r>
                      <a:endParaRPr lang="en-US" sz="1200" b="0" i="0" u="none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Fast content delivery network (CDN)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Elastic File System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Scalable, elastic file storage for Linux based workloads</a:t>
                      </a:r>
                    </a:p>
                    <a:p>
                      <a:endParaRPr lang="en-US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36606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AWS Step Functions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Coordinate multiple serverless workflows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Simple Notification Service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Fully managed pub/sub messaging service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141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AWS Identity and Access Management (IAM)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Manage access to AWS services and resources securely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Simple Queue Service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Fully managed queuing service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85775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Elastic Block Store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sv-SE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Persistent block storage</a:t>
                      </a:r>
                      <a:endParaRPr lang="en-US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u="sng" dirty="0">
                          <a:solidFill>
                            <a:schemeClr val="hlink"/>
                          </a:solidFill>
                          <a:hlinkClick r:id="rId12"/>
                        </a:rPr>
                        <a:t>AWS Key Management Service (KMS)</a:t>
                      </a:r>
                      <a:endParaRPr lang="en-US" sz="1200" u="sng" dirty="0">
                        <a:solidFill>
                          <a:schemeClr val="hlink"/>
                        </a:solidFill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Managed service to create and control encryption keys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245091"/>
                  </a:ext>
                </a:extLst>
              </a:tr>
              <a:tr h="520323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3"/>
                        </a:rPr>
                        <a:t>AWS Secrets Manager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Manage and rotate secrets safely without new code deployments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sng" dirty="0">
                          <a:solidFill>
                            <a:schemeClr val="hlink"/>
                          </a:solidFill>
                          <a:hlinkClick r:id="rId14"/>
                        </a:rPr>
                        <a:t>AWS Spot Fleets</a:t>
                      </a:r>
                      <a:endParaRPr lang="en-US" sz="1200" u="sng" dirty="0">
                        <a:solidFill>
                          <a:schemeClr val="hlink"/>
                        </a:solidFill>
                        <a:hlinkClick r:id="rId15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u="sng" dirty="0">
                        <a:solidFill>
                          <a:schemeClr val="hlink"/>
                        </a:solidFill>
                        <a:hlinkClick r:id="rId15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 Spot Fleet is a collection, or fleet, of Spot Instances, and optionally On-Demand Instances. 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18451"/>
                  </a:ext>
                </a:extLst>
              </a:tr>
              <a:tr h="520323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Cognito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Access Control for web applications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u="sng" dirty="0">
                        <a:solidFill>
                          <a:schemeClr val="hlink"/>
                        </a:solidFill>
                        <a:hlinkClick r:id="rId15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1200" dirty="0"/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827427"/>
                  </a:ext>
                </a:extLst>
              </a:tr>
            </a:tbl>
          </a:graphicData>
        </a:graphic>
      </p:graphicFrame>
      <p:pic>
        <p:nvPicPr>
          <p:cNvPr id="30" name="Picture 20" descr="https://lh6.googleusercontent.com/zT2avL_U8Wuz7VoWyGUbmi5Eclu2iWJirahAVCBr5mkd57rxVFjn0qld-q6T-PGI4rdKJPfGZvrquoCFj3hCLjXe80hgE2FQOSkw3HRcwARcFdS3tTzvn3dCp4R5XieGkhPB7v8jA4M">
            <a:extLst>
              <a:ext uri="{FF2B5EF4-FFF2-40B4-BE49-F238E27FC236}">
                <a16:creationId xmlns:a16="http://schemas.microsoft.com/office/drawing/2014/main" id="{CD357C22-6896-4C06-98A8-3A89001AD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54" y="1594719"/>
            <a:ext cx="287878" cy="32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8" descr="https://lh4.googleusercontent.com/bwNER0CU7mvWjkNvAY6OUOP8aY0M-VyDIa7nSeJfcelej6nhdPTpshThbbhfujLHqQ8_GfR7CJHuIQiMTTcsHTE3eCFMZKe9TSXzbKB1Q81EFdsU1s6j7B1tOply-7beYdzqRx0BA68">
            <a:extLst>
              <a:ext uri="{FF2B5EF4-FFF2-40B4-BE49-F238E27FC236}">
                <a16:creationId xmlns:a16="http://schemas.microsoft.com/office/drawing/2014/main" id="{9B650AF1-EE34-4699-8670-4CE0D7C47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980" y="1594719"/>
            <a:ext cx="266978" cy="3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A3CAA65-1C6E-4B0B-A8B3-820675ECBF1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054" y="2208386"/>
            <a:ext cx="282793" cy="339020"/>
          </a:xfrm>
          <a:prstGeom prst="rect">
            <a:avLst/>
          </a:prstGeom>
        </p:spPr>
      </p:pic>
      <p:pic>
        <p:nvPicPr>
          <p:cNvPr id="33" name="Picture 40" descr="https://lh3.googleusercontent.com/mAsnDtCoeYe1uuOtVjHf6Kch4KJXKczxUymOd3dch4CPEiGhl2dClL7_xTIaWIJJRfW22vZ-oZf8Y0EJa7owdk73tyvxbCraVEyAE7e5Yr44nATyYLzOtogr8NcZmBWTUzcDKSBPTY4">
            <a:extLst>
              <a:ext uri="{FF2B5EF4-FFF2-40B4-BE49-F238E27FC236}">
                <a16:creationId xmlns:a16="http://schemas.microsoft.com/office/drawing/2014/main" id="{14D4F794-DB52-4803-AE54-403E86295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31" y="2175460"/>
            <a:ext cx="363740" cy="43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lh5.googleusercontent.com/q7WqDuNcaONR9rwXm-0fchAC3p-yMXoxoNCjn0z03sLPoInuP8OIcVD2wTZC1c-KUJ9hH7wc_ULCdyUhmb3wjTMjGpAK3APJqBLr6c3OcCTbsTbolkhtMBWQkIDEG9j2Q9lgZpLgei8">
            <a:extLst>
              <a:ext uri="{FF2B5EF4-FFF2-40B4-BE49-F238E27FC236}">
                <a16:creationId xmlns:a16="http://schemas.microsoft.com/office/drawing/2014/main" id="{EC6A9152-5FA4-47DB-A57F-48FEEBCBA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908" y="2830108"/>
            <a:ext cx="254717" cy="3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https://lh4.googleusercontent.com/tqWK7Ppk8_GhIstmET3DGUeAJ9RKdEN8u_DVHSW8HWyltbF5adAtM7ww38CnO0GkZFGk6FBlSMSOsuaKL5szx_4NArHl7dS0awz11rr85LZo-W9fMcDE1OvDIFFjAlYKZtHMNDWh2wI">
            <a:extLst>
              <a:ext uri="{FF2B5EF4-FFF2-40B4-BE49-F238E27FC236}">
                <a16:creationId xmlns:a16="http://schemas.microsoft.com/office/drawing/2014/main" id="{DEA19096-7605-48B4-9807-7437095AA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79" y="3414032"/>
            <a:ext cx="235221" cy="32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2" descr="https://lh6.googleusercontent.com/CC-F_Ba0k-vZ3Pz-iMWPk3qUqobXMPsrZXsZUoG82l3UtRfExgvbwscQ7Uaf8lppsoxFhFXsDOxujik6-19YMKzJzt2bzdd8t_QR1Q9bDlWBzSN-fWn3RzFloLCGzErq_HhlO70-Hvo">
            <a:extLst>
              <a:ext uri="{FF2B5EF4-FFF2-40B4-BE49-F238E27FC236}">
                <a16:creationId xmlns:a16="http://schemas.microsoft.com/office/drawing/2014/main" id="{96EFD633-45DF-47EA-A9D4-83D29AC85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152" y="4139847"/>
            <a:ext cx="263473" cy="36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raphic 20">
            <a:extLst>
              <a:ext uri="{FF2B5EF4-FFF2-40B4-BE49-F238E27FC236}">
                <a16:creationId xmlns:a16="http://schemas.microsoft.com/office/drawing/2014/main" id="{E0A4E06B-6417-431F-9CAE-F2630EBEAE5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312185" y="4885454"/>
            <a:ext cx="272662" cy="272662"/>
          </a:xfrm>
          <a:prstGeom prst="rect">
            <a:avLst/>
          </a:prstGeom>
        </p:spPr>
      </p:pic>
      <p:pic>
        <p:nvPicPr>
          <p:cNvPr id="38" name="Picture 4" descr="https://lh5.googleusercontent.com/LNNqB7MJSuqnPJuEeZGG0EwCtHzqCORyNO_fuSMxzvNy6Z0Png2hMqduUGrUJp2WPrrrxx-tkJgqfJ-y1pyUhi_6AO3aX6CbP1pYdw1K53xRoH1RBG2X4L-gDdAM2H0PNRt32eVCpqs">
            <a:extLst>
              <a:ext uri="{FF2B5EF4-FFF2-40B4-BE49-F238E27FC236}">
                <a16:creationId xmlns:a16="http://schemas.microsoft.com/office/drawing/2014/main" id="{EC2252FE-BC85-4E2C-A7E3-40A8B16A1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828" y="2793979"/>
            <a:ext cx="311321" cy="3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9BA5E72-D4AD-43FB-9F13-25888CF09CA4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980" y="4145801"/>
            <a:ext cx="272662" cy="327194"/>
          </a:xfrm>
          <a:prstGeom prst="rect">
            <a:avLst/>
          </a:prstGeom>
        </p:spPr>
      </p:pic>
      <p:pic>
        <p:nvPicPr>
          <p:cNvPr id="43" name="Picture 10" descr="https://lh4.googleusercontent.com/MVtWywSMzpGTcrVVE3Gm2e3qr3IZ4AdNuRU1fnk9F7wSrETD8wHAFkH5SG67Y4UJt3fCry2qQzR4lSdn5uwTT5sjc-r3D0FSVg-1fRF9Szq5Z2Um8tjKiv1TF2Ga1qmm9c475mGyIPg">
            <a:extLst>
              <a:ext uri="{FF2B5EF4-FFF2-40B4-BE49-F238E27FC236}">
                <a16:creationId xmlns:a16="http://schemas.microsoft.com/office/drawing/2014/main" id="{84F61161-718C-449B-B71B-01D97A9F0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279" y="5576005"/>
            <a:ext cx="235221" cy="27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lh6.googleusercontent.com/pCz15Ya26hiqNlQm1UbdMWA-_iNAZDYZqzLtMKtFGN3Ir8ukrYm_HD1Zc6LjdIH-4q6w04m-vHfgoSAGNHEarjGD4Jbn9SrPZ6WJdBSCcMGzCxFRhmTzrN3u2klYk_ppOsvKsWrXPdc">
            <a:extLst>
              <a:ext uri="{FF2B5EF4-FFF2-40B4-BE49-F238E27FC236}">
                <a16:creationId xmlns:a16="http://schemas.microsoft.com/office/drawing/2014/main" id="{1CE6B787-72C3-411D-B3C0-8A6648CE1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829" y="3402774"/>
            <a:ext cx="311320" cy="37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CC1BB56-DCDE-4996-9991-0A6E21B3C80A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2179" y="4845763"/>
            <a:ext cx="578644" cy="4339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33A678-3DF3-47E0-9245-D0E0C028F90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685" y="5313806"/>
            <a:ext cx="2188905" cy="138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09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C6428B72-FA6C-4FBD-9602-984E1F692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AWS Services used for most scenarios 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1DE95C-8A1E-49FB-93A9-81FCB4EB6E6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233363" y="1250950"/>
          <a:ext cx="10366236" cy="429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9113">
                  <a:extLst>
                    <a:ext uri="{9D8B030D-6E8A-4147-A177-3AD203B41FA5}">
                      <a16:colId xmlns:a16="http://schemas.microsoft.com/office/drawing/2014/main" val="961577415"/>
                    </a:ext>
                  </a:extLst>
                </a:gridCol>
                <a:gridCol w="1047295">
                  <a:extLst>
                    <a:ext uri="{9D8B030D-6E8A-4147-A177-3AD203B41FA5}">
                      <a16:colId xmlns:a16="http://schemas.microsoft.com/office/drawing/2014/main" val="2922305930"/>
                    </a:ext>
                  </a:extLst>
                </a:gridCol>
                <a:gridCol w="7549828">
                  <a:extLst>
                    <a:ext uri="{9D8B030D-6E8A-4147-A177-3AD203B41FA5}">
                      <a16:colId xmlns:a16="http://schemas.microsoft.com/office/drawing/2014/main" val="27370714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Service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Symbol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Definition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055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AWS Identity and Access Management (IAM)</a:t>
                      </a:r>
                      <a:endParaRPr lang="en-US" sz="11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Enables you to manage access to AWS services and resources securely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8577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AWS CloudFormation</a:t>
                      </a:r>
                      <a:endParaRPr lang="en-US" sz="11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Model and provision all your cloud infrastructure resources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656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CloudWatch</a:t>
                      </a:r>
                      <a:endParaRPr lang="en-US" sz="11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Monitoring and management service built for developers, system operators, site reliability engineers , and IT managers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452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AWS CloudTrail</a:t>
                      </a:r>
                      <a:endParaRPr lang="en-US" sz="11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Service that enables governance, compliance, operational auditing, and risk auditing of your AWS account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5895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Virtual Private Cloud (VPC)</a:t>
                      </a:r>
                      <a:endParaRPr lang="en-US" sz="11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Provision a logically isolated section of the AWS Cloud where you can launch AWS resources in a virtual network that you define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7673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AWS Step Functions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Coordinate multiple serverless workflows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6100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9"/>
                        </a:rPr>
                        <a:t>AWS Secrets Manager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Manage and rotate secrets safely without new code deployments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087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Simple Notification Service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Fully managed pub/sub messaging service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686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u="sng" dirty="0">
                          <a:solidFill>
                            <a:schemeClr val="hlink"/>
                          </a:solidFill>
                          <a:hlinkClick r:id="rId11"/>
                        </a:rPr>
                        <a:t>AWS Key Management Service (KMS)</a:t>
                      </a:r>
                      <a:endParaRPr lang="en-US" sz="1200" u="sng" dirty="0">
                        <a:solidFill>
                          <a:schemeClr val="hlink"/>
                        </a:solidFill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Managed service to create and control encryption keys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226708"/>
                  </a:ext>
                </a:extLst>
              </a:tr>
            </a:tbl>
          </a:graphicData>
        </a:graphic>
      </p:graphicFrame>
      <p:sp>
        <p:nvSpPr>
          <p:cNvPr id="13" name="Google Shape;1903;p106">
            <a:extLst>
              <a:ext uri="{FF2B5EF4-FFF2-40B4-BE49-F238E27FC236}">
                <a16:creationId xmlns:a16="http://schemas.microsoft.com/office/drawing/2014/main" id="{00FA27B1-EB0E-4C1C-A9FA-979ABB169D2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/>
              <a:pPr lvl="0"/>
              <a:t>12</a:t>
            </a:fld>
            <a:endParaRPr lang="en-US" dirty="0"/>
          </a:p>
        </p:txBody>
      </p:sp>
      <p:pic>
        <p:nvPicPr>
          <p:cNvPr id="35" name="Picture 8" descr="https://lh4.googleusercontent.com/tqWK7Ppk8_GhIstmET3DGUeAJ9RKdEN8u_DVHSW8HWyltbF5adAtM7ww38CnO0GkZFGk6FBlSMSOsuaKL5szx_4NArHl7dS0awz11rr85LZo-W9fMcDE1OvDIFFjAlYKZtHMNDWh2wI">
            <a:extLst>
              <a:ext uri="{FF2B5EF4-FFF2-40B4-BE49-F238E27FC236}">
                <a16:creationId xmlns:a16="http://schemas.microsoft.com/office/drawing/2014/main" id="{DEA19096-7605-48B4-9807-7437095AA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739" y="1697594"/>
            <a:ext cx="235221" cy="32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8" descr="https://lh5.googleusercontent.com/aaGslT4rOh7BBH12EyKHiQYS9Vgvk3zhFrrVjoM1piZNkMSNA6LmtB5LHie3QVIqv0FNZmoe8bgwAQjIYvCdHX0KTeoFERNqLE15FXwOqVpt2kaIeWn4K95u7czNf4MYIfo3-6e0YQM">
            <a:extLst>
              <a:ext uri="{FF2B5EF4-FFF2-40B4-BE49-F238E27FC236}">
                <a16:creationId xmlns:a16="http://schemas.microsoft.com/office/drawing/2014/main" id="{D77BE943-DD27-4C99-B9DB-BAD7FC623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512" y="2151894"/>
            <a:ext cx="266902" cy="33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https://lh6.googleusercontent.com/rWvF0qKo8k06GiASMp3vkF5cVKRh7-sqo0yEhFAUvW7Zpr6ci3WOu2aaxEktZG_0JikEwM_SG0jOLX0jiZgI-VyVEThs1hV6xf1J9rePiG-2qzARKf4_x5RcBiCJxMnhIIN8fnue_dc">
            <a:extLst>
              <a:ext uri="{FF2B5EF4-FFF2-40B4-BE49-F238E27FC236}">
                <a16:creationId xmlns:a16="http://schemas.microsoft.com/office/drawing/2014/main" id="{6B683310-AFE2-4DE0-B53D-D0169C850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511" y="2550482"/>
            <a:ext cx="266903" cy="30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0" descr="https://lh5.googleusercontent.com/7kasLeSBiGx9qTetjtrsZ8QMz4sBjFubh-cokMbB8F69pzf3McmVULv_rVgkUsqp4_70In3yC1_ZViGJ0xlcJAV-7LxQbSbAf2qBKeEB3BUu5DWx4DD6D18-YzlmLDk_3aPtpVU4CDk">
            <a:extLst>
              <a:ext uri="{FF2B5EF4-FFF2-40B4-BE49-F238E27FC236}">
                <a16:creationId xmlns:a16="http://schemas.microsoft.com/office/drawing/2014/main" id="{5E857BAA-3BD4-4CFA-9844-626D45F72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512" y="2908656"/>
            <a:ext cx="266902" cy="3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4" descr="https://lh3.googleusercontent.com/NSs8MSC-XfWSWCh1Bfmwrf-Tpc9rjqvZMQOPDUpL4kVJPV67Hf6wIhp0K6KwnsZz8bMzYEO3em7q_4f3hlHx2SUA8QtXwiGF9HXGXsVb4Mr4QyUHDhgYIbENs2YNRVLlZc888OQftHo">
            <a:extLst>
              <a:ext uri="{FF2B5EF4-FFF2-40B4-BE49-F238E27FC236}">
                <a16:creationId xmlns:a16="http://schemas.microsoft.com/office/drawing/2014/main" id="{809800DF-C431-4BF9-8CD3-D25518C62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513" y="3298405"/>
            <a:ext cx="266901" cy="32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lh5.googleusercontent.com/q7WqDuNcaONR9rwXm-0fchAC3p-yMXoxoNCjn0z03sLPoInuP8OIcVD2wTZC1c-KUJ9hH7wc_ULCdyUhmb3wjTMjGpAK3APJqBLr6c3OcCTbsTbolkhtMBWQkIDEG9j2Q9lgZpLgei8">
            <a:extLst>
              <a:ext uri="{FF2B5EF4-FFF2-40B4-BE49-F238E27FC236}">
                <a16:creationId xmlns:a16="http://schemas.microsoft.com/office/drawing/2014/main" id="{09C2EF73-BCA9-4BDD-8CA8-75481B81F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603" y="3703809"/>
            <a:ext cx="254717" cy="3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20">
            <a:extLst>
              <a:ext uri="{FF2B5EF4-FFF2-40B4-BE49-F238E27FC236}">
                <a16:creationId xmlns:a16="http://schemas.microsoft.com/office/drawing/2014/main" id="{6FDDB18F-712B-4BB4-8323-4EADF7A5452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03603" y="4102289"/>
            <a:ext cx="272662" cy="272662"/>
          </a:xfrm>
          <a:prstGeom prst="rect">
            <a:avLst/>
          </a:prstGeom>
        </p:spPr>
      </p:pic>
      <p:pic>
        <p:nvPicPr>
          <p:cNvPr id="11" name="Picture 4" descr="https://lh5.googleusercontent.com/LNNqB7MJSuqnPJuEeZGG0EwCtHzqCORyNO_fuSMxzvNy6Z0Png2hMqduUGrUJp2WPrrrxx-tkJgqfJ-y1pyUhi_6AO3aX6CbP1pYdw1K53xRoH1RBG2X4L-gDdAM2H0PNRt32eVCpqs">
            <a:extLst>
              <a:ext uri="{FF2B5EF4-FFF2-40B4-BE49-F238E27FC236}">
                <a16:creationId xmlns:a16="http://schemas.microsoft.com/office/drawing/2014/main" id="{F790DD79-D6E0-4330-9B99-E9D04A04D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00" y="4573347"/>
            <a:ext cx="311321" cy="3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2271DC-E1AB-47F5-8D10-0798509EC1C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58" y="5115691"/>
            <a:ext cx="272662" cy="32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80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C6428B72-FA6C-4FBD-9602-984E1F692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AWS Services Required in CHS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1DE95C-8A1E-49FB-93A9-81FCB4EB6E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7423137"/>
              </p:ext>
            </p:extLst>
          </p:nvPr>
        </p:nvGraphicFramePr>
        <p:xfrm>
          <a:off x="233363" y="1250950"/>
          <a:ext cx="10366237" cy="2039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9191">
                  <a:extLst>
                    <a:ext uri="{9D8B030D-6E8A-4147-A177-3AD203B41FA5}">
                      <a16:colId xmlns:a16="http://schemas.microsoft.com/office/drawing/2014/main" val="961577415"/>
                    </a:ext>
                  </a:extLst>
                </a:gridCol>
                <a:gridCol w="880533">
                  <a:extLst>
                    <a:ext uri="{9D8B030D-6E8A-4147-A177-3AD203B41FA5}">
                      <a16:colId xmlns:a16="http://schemas.microsoft.com/office/drawing/2014/main" val="2922305930"/>
                    </a:ext>
                  </a:extLst>
                </a:gridCol>
                <a:gridCol w="2822223">
                  <a:extLst>
                    <a:ext uri="{9D8B030D-6E8A-4147-A177-3AD203B41FA5}">
                      <a16:colId xmlns:a16="http://schemas.microsoft.com/office/drawing/2014/main" val="2737071482"/>
                    </a:ext>
                  </a:extLst>
                </a:gridCol>
                <a:gridCol w="2009422">
                  <a:extLst>
                    <a:ext uri="{9D8B030D-6E8A-4147-A177-3AD203B41FA5}">
                      <a16:colId xmlns:a16="http://schemas.microsoft.com/office/drawing/2014/main" val="4087762617"/>
                    </a:ext>
                  </a:extLst>
                </a:gridCol>
                <a:gridCol w="3244868">
                  <a:extLst>
                    <a:ext uri="{9D8B030D-6E8A-4147-A177-3AD203B41FA5}">
                      <a16:colId xmlns:a16="http://schemas.microsoft.com/office/drawing/2014/main" val="9680763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Service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Symbol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Definition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Expected Delivery to LPIP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/>
                          </a:solidFill>
                        </a:rPr>
                        <a:t>Impacted Scenarios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055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AWS Step Functions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Coordinate multiple serverless workflows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5/1/19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cap="none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Collection 2 Processing and Access and Visualization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6100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Cognito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Access Control for web applications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5/1/19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Access and Visualization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8686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i="0" u="sng" strike="noStrike" kern="120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Amazon ElastiCache</a:t>
                      </a:r>
                      <a:endParaRPr lang="en-US" sz="1200" b="0" i="0" u="sng" strike="noStrike" kern="1200" dirty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In-memory data store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5/1/19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dirty="0"/>
                        <a:t>Access and Visualization</a:t>
                      </a:r>
                    </a:p>
                  </a:txBody>
                  <a:tcPr marL="66675" marR="66675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226708"/>
                  </a:ext>
                </a:extLst>
              </a:tr>
            </a:tbl>
          </a:graphicData>
        </a:graphic>
      </p:graphicFrame>
      <p:sp>
        <p:nvSpPr>
          <p:cNvPr id="7" name="Google Shape;1903;p106">
            <a:extLst>
              <a:ext uri="{FF2B5EF4-FFF2-40B4-BE49-F238E27FC236}">
                <a16:creationId xmlns:a16="http://schemas.microsoft.com/office/drawing/2014/main" id="{FA5CE52F-97EF-428A-88B2-75A410D189D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/>
              <a:pPr lvl="0"/>
              <a:t>13</a:t>
            </a:fld>
            <a:endParaRPr lang="en-US" dirty="0"/>
          </a:p>
        </p:txBody>
      </p:sp>
      <p:pic>
        <p:nvPicPr>
          <p:cNvPr id="9" name="Picture 2" descr="https://lh5.googleusercontent.com/q7WqDuNcaONR9rwXm-0fchAC3p-yMXoxoNCjn0z03sLPoInuP8OIcVD2wTZC1c-KUJ9hH7wc_ULCdyUhmb3wjTMjGpAK3APJqBLr6c3OcCTbsTbolkhtMBWQkIDEG9j2Q9lgZpLgei8">
            <a:extLst>
              <a:ext uri="{FF2B5EF4-FFF2-40B4-BE49-F238E27FC236}">
                <a16:creationId xmlns:a16="http://schemas.microsoft.com/office/drawing/2014/main" id="{09C2EF73-BCA9-4BDD-8CA8-75481B81F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379" y="1679998"/>
            <a:ext cx="254717" cy="31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lh4.googleusercontent.com/MVtWywSMzpGTcrVVE3Gm2e3qr3IZ4AdNuRU1fnk9F7wSrETD8wHAFkH5SG67Y4UJt3fCry2qQzR4lSdn5uwTT5sjc-r3D0FSVg-1fRF9Szq5Z2Um8tjKiv1TF2Ga1qmm9c475mGyIPg">
            <a:extLst>
              <a:ext uri="{FF2B5EF4-FFF2-40B4-BE49-F238E27FC236}">
                <a16:creationId xmlns:a16="http://schemas.microsoft.com/office/drawing/2014/main" id="{1F033BE1-46EA-466B-99DA-C244C6800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126" y="2256581"/>
            <a:ext cx="235221" cy="27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https://lh5.googleusercontent.com/NAhW32c7rje6-gKIY2CR8jyg0xWR-1fitmDhbW3OCDo2VQmrKTc2DMClQ9YWDpJlPQiceaMz2WxSNgfQynEluAz6alsl4jQgVZaIKCFJEVWgur0WbNJRlZS1AFA7sppA2Vgww7iZIRE">
            <a:extLst>
              <a:ext uri="{FF2B5EF4-FFF2-40B4-BE49-F238E27FC236}">
                <a16:creationId xmlns:a16="http://schemas.microsoft.com/office/drawing/2014/main" id="{09A1C23C-D90E-4138-A4D5-35462D58C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45" y="2799832"/>
            <a:ext cx="266902" cy="31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376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15646DE2-2E64-4510-8423-B2A99B12C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6" y="1407067"/>
            <a:ext cx="10755260" cy="4391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PDR - Copy Data to the Cloud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E8B4429-B1AE-4934-887B-3664892FA3E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3923E9B6-75B2-46B9-A969-8BC7C6F24B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980" y="4219657"/>
            <a:ext cx="1050019" cy="1019175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FD23245E-3F40-4A2B-8A89-AB10F6A75D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25" y="3210007"/>
            <a:ext cx="666750" cy="100965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9ADB0419-0794-4835-AAE2-5969E3964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3" y="3407610"/>
            <a:ext cx="535116" cy="7665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EBCED77-91D1-41E8-A270-475E04DD1E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12" y="1907315"/>
            <a:ext cx="828152" cy="1348672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6114E630-90C9-4DBC-8826-0B5F9CB20799}"/>
              </a:ext>
            </a:extLst>
          </p:cNvPr>
          <p:cNvSpPr txBox="1"/>
          <p:nvPr/>
        </p:nvSpPr>
        <p:spPr>
          <a:xfrm>
            <a:off x="7721473" y="4729244"/>
            <a:ext cx="11171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5. Life Cycle Rule</a:t>
            </a:r>
          </a:p>
        </p:txBody>
      </p:sp>
      <p:sp>
        <p:nvSpPr>
          <p:cNvPr id="59" name="Cloud 58">
            <a:extLst>
              <a:ext uri="{FF2B5EF4-FFF2-40B4-BE49-F238E27FC236}">
                <a16:creationId xmlns:a16="http://schemas.microsoft.com/office/drawing/2014/main" id="{A7CDADDE-251F-4E6F-BFC0-7F3504D82ED9}"/>
              </a:ext>
            </a:extLst>
          </p:cNvPr>
          <p:cNvSpPr/>
          <p:nvPr/>
        </p:nvSpPr>
        <p:spPr bwMode="auto">
          <a:xfrm>
            <a:off x="9798811" y="3255987"/>
            <a:ext cx="830361" cy="766518"/>
          </a:xfrm>
          <a:prstGeom prst="cloud">
            <a:avLst/>
          </a:prstGeom>
          <a:solidFill>
            <a:srgbClr val="FFBD3B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CHS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F143E35E-BE6F-45F5-84A7-679B82CF07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644" y="4291394"/>
            <a:ext cx="797320" cy="10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3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5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BAC852-076B-4F69-9DD5-74A9B6B9F0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74" y="944324"/>
            <a:ext cx="11148381" cy="50297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11807C-A0DA-4708-9233-003309877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5837"/>
            <a:ext cx="10472798" cy="646113"/>
          </a:xfrm>
        </p:spPr>
        <p:txBody>
          <a:bodyPr/>
          <a:lstStyle/>
          <a:p>
            <a:r>
              <a:rPr lang="en-US" dirty="0"/>
              <a:t>PDR - Cloud-based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D3DD4-704C-4106-A3B2-0D69430EC0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E8B4429-B1AE-4934-887B-3664892FA3E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2A7AE8-CA8A-41EB-996F-CC6D92ED0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849" y="2859125"/>
            <a:ext cx="1285085" cy="1139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27BDD6-04AA-48A9-B433-84AEC48E8E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89" y="2915705"/>
            <a:ext cx="796095" cy="10454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95F160-F251-4774-A840-66D4356AB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95" y="4154002"/>
            <a:ext cx="796095" cy="1045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9ACDB0-539E-4832-A9E4-D932F1F6F4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31" y="4419516"/>
            <a:ext cx="741935" cy="824372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20A50D60-1D92-4697-BC19-1CC94B7C7143}"/>
              </a:ext>
            </a:extLst>
          </p:cNvPr>
          <p:cNvSpPr/>
          <p:nvPr/>
        </p:nvSpPr>
        <p:spPr bwMode="auto">
          <a:xfrm>
            <a:off x="722974" y="3208652"/>
            <a:ext cx="760170" cy="584441"/>
          </a:xfrm>
          <a:prstGeom prst="cloud">
            <a:avLst/>
          </a:prstGeom>
          <a:solidFill>
            <a:srgbClr val="FFBD3B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B1E372-0884-468B-9765-753CF3E14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934" y="2319014"/>
            <a:ext cx="625000" cy="69444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DA28763-3B7A-4E8E-8138-1EE800DC4C67}"/>
              </a:ext>
            </a:extLst>
          </p:cNvPr>
          <p:cNvGrpSpPr/>
          <p:nvPr/>
        </p:nvGrpSpPr>
        <p:grpSpPr>
          <a:xfrm>
            <a:off x="4262713" y="3107577"/>
            <a:ext cx="1109742" cy="839605"/>
            <a:chOff x="2597153" y="5506604"/>
            <a:chExt cx="1237866" cy="915985"/>
          </a:xfrm>
        </p:grpSpPr>
        <p:pic>
          <p:nvPicPr>
            <p:cNvPr id="17" name="Picture 2" descr="https://lh5.googleusercontent.com/IopQ0YFDzH1Unl73DEW20e30GTpSg1H950ytJXRHXK8-wK-WrXKUS8VXOIe-y3fT6-rsIDN9bmf4PjmfPFHubAkV3iSnSt4ULNKytIE4yuy8g7BVMykFDE4iVhuLMq2RL7YHEpQFumQ">
              <a:extLst>
                <a:ext uri="{FF2B5EF4-FFF2-40B4-BE49-F238E27FC236}">
                  <a16:creationId xmlns:a16="http://schemas.microsoft.com/office/drawing/2014/main" id="{BDD36681-5CF4-471A-9269-81323DFCAB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432" y="5506604"/>
              <a:ext cx="695352" cy="695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9371DF1-D3DB-4C15-9D4C-F99A5ADE3F99}"/>
                </a:ext>
              </a:extLst>
            </p:cNvPr>
            <p:cNvSpPr txBox="1"/>
            <p:nvPr/>
          </p:nvSpPr>
          <p:spPr>
            <a:xfrm>
              <a:off x="2597153" y="6145590"/>
              <a:ext cx="12378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Elasticsearch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E76B93-8439-4533-A915-CA6A1DDF0621}"/>
              </a:ext>
            </a:extLst>
          </p:cNvPr>
          <p:cNvGrpSpPr/>
          <p:nvPr/>
        </p:nvGrpSpPr>
        <p:grpSpPr>
          <a:xfrm>
            <a:off x="3393248" y="3378807"/>
            <a:ext cx="1109742" cy="671785"/>
            <a:chOff x="6096000" y="5637500"/>
            <a:chExt cx="1109742" cy="671785"/>
          </a:xfrm>
        </p:grpSpPr>
        <p:pic>
          <p:nvPicPr>
            <p:cNvPr id="16" name="Picture 24" descr="https://lh5.googleusercontent.com/NAhW32c7rje6-gKIY2CR8jyg0xWR-1fitmDhbW3OCDo2VQmrKTc2DMClQ9YWDpJlPQiceaMz2WxSNgfQynEluAz6alsl4jQgVZaIKCFJEVWgur0WbNJRlZS1AFA7sppA2Vgww7iZIRE">
              <a:extLst>
                <a:ext uri="{FF2B5EF4-FFF2-40B4-BE49-F238E27FC236}">
                  <a16:creationId xmlns:a16="http://schemas.microsoft.com/office/drawing/2014/main" id="{3EAF854D-3F93-4B4C-8083-0E9113F286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0262" y="5637500"/>
              <a:ext cx="445010" cy="521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90C91F-C8EA-4DC4-B797-99615C8AECCD}"/>
                </a:ext>
              </a:extLst>
            </p:cNvPr>
            <p:cNvSpPr txBox="1"/>
            <p:nvPr/>
          </p:nvSpPr>
          <p:spPr>
            <a:xfrm>
              <a:off x="6096000" y="6032286"/>
              <a:ext cx="11097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ElastiCache</a:t>
              </a: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F205F7-3CE8-49F6-B7C5-2D4479603930}"/>
              </a:ext>
            </a:extLst>
          </p:cNvPr>
          <p:cNvSpPr/>
          <p:nvPr/>
        </p:nvSpPr>
        <p:spPr>
          <a:xfrm>
            <a:off x="3200400" y="3208652"/>
            <a:ext cx="1411050" cy="94535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4C2A8DA-4630-49A7-8725-5A70CCC77FBB}"/>
              </a:ext>
            </a:extLst>
          </p:cNvPr>
          <p:cNvGrpSpPr/>
          <p:nvPr/>
        </p:nvGrpSpPr>
        <p:grpSpPr>
          <a:xfrm>
            <a:off x="2753260" y="4689079"/>
            <a:ext cx="1109742" cy="742457"/>
            <a:chOff x="2753260" y="4689079"/>
            <a:chExt cx="1109742" cy="742457"/>
          </a:xfrm>
        </p:grpSpPr>
        <p:pic>
          <p:nvPicPr>
            <p:cNvPr id="19" name="Picture 10" descr="https://lh4.googleusercontent.com/MVtWywSMzpGTcrVVE3Gm2e3qr3IZ4AdNuRU1fnk9F7wSrETD8wHAFkH5SG67Y4UJt3fCry2qQzR4lSdn5uwTT5sjc-r3D0FSVg-1fRF9Szq5Z2Um8tjKiv1TF2Ga1qmm9c475mGyIPg">
              <a:extLst>
                <a:ext uri="{FF2B5EF4-FFF2-40B4-BE49-F238E27FC236}">
                  <a16:creationId xmlns:a16="http://schemas.microsoft.com/office/drawing/2014/main" id="{E9CE414A-361D-4C6E-8AD7-F2C8B134CF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736" y="4689079"/>
              <a:ext cx="434791" cy="513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8D8C9D-AA5A-4DBF-8096-EB69E274A10A}"/>
                </a:ext>
              </a:extLst>
            </p:cNvPr>
            <p:cNvSpPr txBox="1"/>
            <p:nvPr/>
          </p:nvSpPr>
          <p:spPr>
            <a:xfrm>
              <a:off x="2753260" y="5154537"/>
              <a:ext cx="11097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Cognito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DFDAEF-6DE9-4CCC-B349-15532EEADBF9}"/>
              </a:ext>
            </a:extLst>
          </p:cNvPr>
          <p:cNvSpPr/>
          <p:nvPr/>
        </p:nvSpPr>
        <p:spPr>
          <a:xfrm>
            <a:off x="2753260" y="4615533"/>
            <a:ext cx="1062332" cy="816003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8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1807C-A0DA-4708-9233-003309877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5837"/>
            <a:ext cx="10472798" cy="646113"/>
          </a:xfrm>
        </p:spPr>
        <p:txBody>
          <a:bodyPr/>
          <a:lstStyle/>
          <a:p>
            <a:r>
              <a:rPr lang="en-US" dirty="0"/>
              <a:t>PDR - Cloud-based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D3DD4-704C-4106-A3B2-0D69430EC0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E8B4429-B1AE-4934-887B-3664892FA3E9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Google Shape;30;p5">
            <a:extLst>
              <a:ext uri="{FF2B5EF4-FFF2-40B4-BE49-F238E27FC236}">
                <a16:creationId xmlns:a16="http://schemas.microsoft.com/office/drawing/2014/main" id="{B664DCCD-C691-4DFE-A088-5BD3447D2D25}"/>
              </a:ext>
            </a:extLst>
          </p:cNvPr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84030"/>
            <a:ext cx="8239758" cy="48884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C79511-2624-443C-8811-32BA7C2F9A7D}"/>
              </a:ext>
            </a:extLst>
          </p:cNvPr>
          <p:cNvSpPr txBox="1"/>
          <p:nvPr/>
        </p:nvSpPr>
        <p:spPr>
          <a:xfrm>
            <a:off x="8537931" y="1172819"/>
            <a:ext cx="340299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Dynamic </a:t>
            </a:r>
            <a:r>
              <a:rPr lang="en-US" sz="2200" dirty="0" err="1"/>
              <a:t>mosaicing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Filter by date range and cloud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Make a connection from pixels on the screen to specific scenes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Select different band combinations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Show change time-lapse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Execute real-time processing in a few seconds</a:t>
            </a:r>
          </a:p>
        </p:txBody>
      </p:sp>
    </p:spTree>
    <p:extLst>
      <p:ext uri="{BB962C8B-B14F-4D97-AF65-F5344CB8AC3E}">
        <p14:creationId xmlns:p14="http://schemas.microsoft.com/office/powerpoint/2010/main" val="2214055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17984-CDC2-4FC4-BA7A-DA939B5D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PDR - Cross-Region Replication Option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C413B-C445-49BC-B790-A6ADFD31F3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E8B4429-B1AE-4934-887B-3664892FA3E9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6356E7E-CD5E-4755-BEA3-AEEB393A0795}"/>
              </a:ext>
            </a:extLst>
          </p:cNvPr>
          <p:cNvGrpSpPr/>
          <p:nvPr/>
        </p:nvGrpSpPr>
        <p:grpSpPr>
          <a:xfrm>
            <a:off x="619360" y="1191126"/>
            <a:ext cx="10916558" cy="4632158"/>
            <a:chOff x="619360" y="794969"/>
            <a:chExt cx="10953280" cy="52798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9939AA-4655-4FD7-BCDC-B9ADABD13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360" y="794969"/>
              <a:ext cx="10953280" cy="5279823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1BB6E13-2CA4-4F04-B2D6-28CF046232E9}"/>
                </a:ext>
              </a:extLst>
            </p:cNvPr>
            <p:cNvGrpSpPr/>
            <p:nvPr/>
          </p:nvGrpSpPr>
          <p:grpSpPr>
            <a:xfrm>
              <a:off x="1668384" y="4827912"/>
              <a:ext cx="797319" cy="354668"/>
              <a:chOff x="9655219" y="6519561"/>
              <a:chExt cx="797319" cy="354668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0181999-361F-4862-8C5C-136C3652DADC}"/>
                  </a:ext>
                </a:extLst>
              </p:cNvPr>
              <p:cNvSpPr txBox="1"/>
              <p:nvPr/>
            </p:nvSpPr>
            <p:spPr>
              <a:xfrm>
                <a:off x="9655219" y="6658785"/>
                <a:ext cx="79731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Data Lake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F3A3926-2998-44E9-BBD0-592D23375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0750" y="6519561"/>
                <a:ext cx="326259" cy="174782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8851E8A-5E02-4495-96E0-2B8B6A29E3EF}"/>
                </a:ext>
              </a:extLst>
            </p:cNvPr>
            <p:cNvGrpSpPr/>
            <p:nvPr/>
          </p:nvGrpSpPr>
          <p:grpSpPr>
            <a:xfrm>
              <a:off x="8112870" y="2594155"/>
              <a:ext cx="797319" cy="354668"/>
              <a:chOff x="9655219" y="6519561"/>
              <a:chExt cx="797319" cy="35466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B62F63-2548-49CA-B14C-4C11D4EAE31A}"/>
                  </a:ext>
                </a:extLst>
              </p:cNvPr>
              <p:cNvSpPr txBox="1"/>
              <p:nvPr/>
            </p:nvSpPr>
            <p:spPr>
              <a:xfrm>
                <a:off x="9655219" y="6658785"/>
                <a:ext cx="79731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Data Lake</a:t>
                </a: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B3104C9-A29E-4E5A-BCE4-2A1F82B7FA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0750" y="6519561"/>
                <a:ext cx="326259" cy="174782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B5F114C-5676-412D-9216-AB142CE018FB}"/>
                </a:ext>
              </a:extLst>
            </p:cNvPr>
            <p:cNvGrpSpPr/>
            <p:nvPr/>
          </p:nvGrpSpPr>
          <p:grpSpPr>
            <a:xfrm>
              <a:off x="5392540" y="4869325"/>
              <a:ext cx="797319" cy="354668"/>
              <a:chOff x="9655219" y="6519561"/>
              <a:chExt cx="797319" cy="35466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6A4B0C-F1C2-44EA-8668-0E106A10A210}"/>
                  </a:ext>
                </a:extLst>
              </p:cNvPr>
              <p:cNvSpPr txBox="1"/>
              <p:nvPr/>
            </p:nvSpPr>
            <p:spPr>
              <a:xfrm>
                <a:off x="9655219" y="6658785"/>
                <a:ext cx="79731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/>
                  <a:t>Data Lake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996CB96A-2AF8-4C50-9D36-57DF9F2F4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90750" y="6519561"/>
                <a:ext cx="326259" cy="174782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7BC3274-3DD7-4B09-9DEC-7A99E8F04218}"/>
                </a:ext>
              </a:extLst>
            </p:cNvPr>
            <p:cNvSpPr txBox="1"/>
            <p:nvPr/>
          </p:nvSpPr>
          <p:spPr>
            <a:xfrm>
              <a:off x="1390510" y="5100883"/>
              <a:ext cx="12859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Cape Town (TBD)</a:t>
              </a:r>
            </a:p>
          </p:txBody>
        </p:sp>
        <p:sp>
          <p:nvSpPr>
            <p:cNvPr id="24" name="Arrow: Striped Right 23">
              <a:extLst>
                <a:ext uri="{FF2B5EF4-FFF2-40B4-BE49-F238E27FC236}">
                  <a16:creationId xmlns:a16="http://schemas.microsoft.com/office/drawing/2014/main" id="{71A37351-AE54-438C-89E5-7BA1B9747A6B}"/>
                </a:ext>
              </a:extLst>
            </p:cNvPr>
            <p:cNvSpPr/>
            <p:nvPr/>
          </p:nvSpPr>
          <p:spPr bwMode="auto">
            <a:xfrm rot="8356750">
              <a:off x="5532384" y="3686467"/>
              <a:ext cx="2900005" cy="206383"/>
            </a:xfrm>
            <a:prstGeom prst="stripedRightArrow">
              <a:avLst/>
            </a:prstGeom>
            <a:solidFill>
              <a:schemeClr val="accent1">
                <a:alpha val="5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Arrow: Striped Right 24">
              <a:extLst>
                <a:ext uri="{FF2B5EF4-FFF2-40B4-BE49-F238E27FC236}">
                  <a16:creationId xmlns:a16="http://schemas.microsoft.com/office/drawing/2014/main" id="{7A00F698-B47C-48EA-ADB3-4BB22587A042}"/>
                </a:ext>
              </a:extLst>
            </p:cNvPr>
            <p:cNvSpPr/>
            <p:nvPr/>
          </p:nvSpPr>
          <p:spPr bwMode="auto">
            <a:xfrm rot="9927859">
              <a:off x="2288372" y="3239444"/>
              <a:ext cx="6120677" cy="210311"/>
            </a:xfrm>
            <a:prstGeom prst="stripedRightArrow">
              <a:avLst/>
            </a:prstGeom>
            <a:solidFill>
              <a:schemeClr val="accent1">
                <a:alpha val="50000"/>
              </a:schemeClr>
            </a:solidFill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6D3EA26-A2D0-4D02-831E-90838EA0E6C8}"/>
                </a:ext>
              </a:extLst>
            </p:cNvPr>
            <p:cNvSpPr/>
            <p:nvPr/>
          </p:nvSpPr>
          <p:spPr>
            <a:xfrm>
              <a:off x="995277" y="5297161"/>
              <a:ext cx="214353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dirty="0">
                  <a:solidFill>
                    <a:srgbClr val="C00000"/>
                  </a:solidFill>
                </a:rPr>
                <a:t>(Requestor Pays Replication Cost)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0E153D6-4336-43CC-9D8C-2109C590371C}"/>
                </a:ext>
              </a:extLst>
            </p:cNvPr>
            <p:cNvSpPr/>
            <p:nvPr/>
          </p:nvSpPr>
          <p:spPr>
            <a:xfrm>
              <a:off x="4680565" y="5535524"/>
              <a:ext cx="214353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1000" dirty="0">
                  <a:solidFill>
                    <a:srgbClr val="C00000"/>
                  </a:solidFill>
                </a:rPr>
                <a:t>(Requestor Pays Replication Cost)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1A535C7-EF7B-4B9A-ABB3-716FA6673843}"/>
                </a:ext>
              </a:extLst>
            </p:cNvPr>
            <p:cNvSpPr txBox="1"/>
            <p:nvPr/>
          </p:nvSpPr>
          <p:spPr>
            <a:xfrm>
              <a:off x="6769801" y="2418218"/>
              <a:ext cx="1623964" cy="526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1: Master Data Lake is populate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944A26-F84C-4A0E-9544-DC80191B4F80}"/>
                </a:ext>
              </a:extLst>
            </p:cNvPr>
            <p:cNvSpPr txBox="1"/>
            <p:nvPr/>
          </p:nvSpPr>
          <p:spPr>
            <a:xfrm>
              <a:off x="7023032" y="3939144"/>
              <a:ext cx="23325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2: Perform international region data replication using a secure cloud connection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EF566E4-C6FB-4532-A4E2-C60C7CB3AA73}"/>
                </a:ext>
              </a:extLst>
            </p:cNvPr>
            <p:cNvSpPr txBox="1"/>
            <p:nvPr/>
          </p:nvSpPr>
          <p:spPr>
            <a:xfrm>
              <a:off x="3323976" y="4504746"/>
              <a:ext cx="1285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3: Provide regional use and distribution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3920C22-0E48-4C40-BEED-6380AD279EA7}"/>
                </a:ext>
              </a:extLst>
            </p:cNvPr>
            <p:cNvSpPr/>
            <p:nvPr/>
          </p:nvSpPr>
          <p:spPr>
            <a:xfrm>
              <a:off x="8611750" y="2558435"/>
              <a:ext cx="1236236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/>
                <a:t>US West (Oregon)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96DBE83-71CB-4A31-8290-F1DEBF41ADB4}"/>
                </a:ext>
              </a:extLst>
            </p:cNvPr>
            <p:cNvSpPr/>
            <p:nvPr/>
          </p:nvSpPr>
          <p:spPr>
            <a:xfrm>
              <a:off x="5060114" y="5314841"/>
              <a:ext cx="146216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/>
                <a:t>Asia Pacific (Sydney)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44E90D2-B2D2-4D4D-9CDF-2BB8D2E189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672" y="2266540"/>
            <a:ext cx="790575" cy="105156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BAB5F1-C36F-408B-A11D-E6DE9B9D78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03" y="4356917"/>
            <a:ext cx="790575" cy="10515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D84325-4EB1-4A8D-8924-BD7599331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193" y="3917280"/>
            <a:ext cx="790575" cy="10515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1A1560-C459-4E0A-B167-5AB05F5227A7}"/>
              </a:ext>
            </a:extLst>
          </p:cNvPr>
          <p:cNvGrpSpPr/>
          <p:nvPr/>
        </p:nvGrpSpPr>
        <p:grpSpPr>
          <a:xfrm>
            <a:off x="6706862" y="3210696"/>
            <a:ext cx="888726" cy="804608"/>
            <a:chOff x="7135709" y="3273035"/>
            <a:chExt cx="888726" cy="804608"/>
          </a:xfrm>
          <a:solidFill>
            <a:schemeClr val="bg1"/>
          </a:solidFill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E3835D-C2A6-4023-8F09-70EC9317F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892" y="3273035"/>
              <a:ext cx="574360" cy="589475"/>
            </a:xfrm>
            <a:prstGeom prst="rect">
              <a:avLst/>
            </a:prstGeom>
            <a:grpFill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A46D8A-29D2-4BCC-B143-16E7994C9BAB}"/>
                </a:ext>
              </a:extLst>
            </p:cNvPr>
            <p:cNvSpPr txBox="1"/>
            <p:nvPr/>
          </p:nvSpPr>
          <p:spPr>
            <a:xfrm>
              <a:off x="7135709" y="3800644"/>
              <a:ext cx="888726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Data Sync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4F4B856-739A-4D01-BFAD-46FEBEA02EB3}"/>
              </a:ext>
            </a:extLst>
          </p:cNvPr>
          <p:cNvGrpSpPr/>
          <p:nvPr/>
        </p:nvGrpSpPr>
        <p:grpSpPr>
          <a:xfrm>
            <a:off x="5106347" y="3112672"/>
            <a:ext cx="888726" cy="804608"/>
            <a:chOff x="7135709" y="3273035"/>
            <a:chExt cx="888726" cy="80460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BE0BD29-BF5B-4DAD-960C-E9B879E49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2892" y="3273035"/>
              <a:ext cx="574360" cy="58947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CA96E36-5961-43C0-9967-4623FB51EE60}"/>
                </a:ext>
              </a:extLst>
            </p:cNvPr>
            <p:cNvSpPr txBox="1"/>
            <p:nvPr/>
          </p:nvSpPr>
          <p:spPr>
            <a:xfrm>
              <a:off x="7135709" y="3800644"/>
              <a:ext cx="8887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Data Sync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544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p127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/>
              <a:t>Backup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A8406DBB-273C-4D6A-A8E2-7EDE3E5D25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17" name="Google Shape;2117;p12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908AA0-7C0B-40A5-AD5E-8CFEF6657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756" y="1061615"/>
            <a:ext cx="8519003" cy="5387879"/>
          </a:xfrm>
        </p:spPr>
        <p:txBody>
          <a:bodyPr>
            <a:normAutofit/>
          </a:bodyPr>
          <a:lstStyle/>
          <a:p>
            <a:r>
              <a:rPr lang="en-US" sz="1400" dirty="0"/>
              <a:t>Level 0 Reformatted Archive (L0Ra)</a:t>
            </a:r>
          </a:p>
          <a:p>
            <a:pPr lvl="1"/>
            <a:r>
              <a:rPr lang="en-US" sz="1400" dirty="0"/>
              <a:t>Mission data files that the DPS has combined, corrected, and processed into a single interval for long-term storage</a:t>
            </a:r>
          </a:p>
          <a:p>
            <a:pPr lvl="1"/>
            <a:r>
              <a:rPr lang="en-US" sz="1400" dirty="0"/>
              <a:t>Internal; not an output product from the DPS</a:t>
            </a:r>
            <a:endParaRPr lang="en-US" sz="1400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r>
              <a:rPr lang="en-US" sz="1400" dirty="0"/>
              <a:t>Level 0 Reformatted Product (L0Rp)</a:t>
            </a:r>
          </a:p>
          <a:p>
            <a:pPr lvl="1"/>
            <a:r>
              <a:rPr lang="en-US" sz="1400" dirty="0"/>
              <a:t>L0Ra data that has been spatially subsetted, nominally to Worldwide Reference System-2 (WRS-2) framing</a:t>
            </a:r>
          </a:p>
          <a:p>
            <a:r>
              <a:rPr lang="en-US" sz="1400" dirty="0"/>
              <a:t>Level 1 Terrain &amp; Precision (L1TP)</a:t>
            </a:r>
          </a:p>
          <a:p>
            <a:pPr lvl="1"/>
            <a:r>
              <a:rPr lang="en-US" sz="1400" dirty="0"/>
              <a:t>L0Rp data that has had radiometric and geometric corrections applied</a:t>
            </a:r>
          </a:p>
          <a:p>
            <a:pPr lvl="1"/>
            <a:r>
              <a:rPr lang="en-US" sz="1400" dirty="0"/>
              <a:t>Digital Elevation Model (DEM) is applied to remove the effects of terrain on the corrected imagery</a:t>
            </a:r>
          </a:p>
          <a:p>
            <a:pPr lvl="1"/>
            <a:r>
              <a:rPr lang="en-US" sz="1400" dirty="0"/>
              <a:t>A precision model is generated by registering the data to a ground control library to provide a common geodetic reference base</a:t>
            </a:r>
          </a:p>
          <a:p>
            <a:pPr lvl="2"/>
            <a:r>
              <a:rPr lang="en-US" sz="1200" dirty="0"/>
              <a:t>If precision modeling is not possible, a Level 1 Systematic Terrain-Corrected (L1GT) product is generated instead</a:t>
            </a:r>
          </a:p>
          <a:p>
            <a:pPr lvl="1"/>
            <a:r>
              <a:rPr lang="en-US" sz="1400" dirty="0"/>
              <a:t>Browse imagery (full- and reduced-resolution) is generated from Level 1 data</a:t>
            </a:r>
          </a:p>
          <a:p>
            <a:r>
              <a:rPr lang="en-US" sz="1400" dirty="0"/>
              <a:t>Level 2 (L2) Analysis Ready Data (ARD)</a:t>
            </a:r>
          </a:p>
          <a:p>
            <a:pPr lvl="1"/>
            <a:r>
              <a:rPr lang="en-US" sz="1400" dirty="0"/>
              <a:t>Atmospheric corrections have been applied to provide surface reflectance </a:t>
            </a:r>
            <a:r>
              <a:rPr lang="en-US" sz="1400" dirty="0">
                <a:solidFill>
                  <a:srgbClr val="7030A0"/>
                </a:solidFill>
              </a:rPr>
              <a:t>and temperature</a:t>
            </a:r>
            <a:r>
              <a:rPr lang="en-US" sz="1400" dirty="0"/>
              <a:t>; high geometric accuracy to allow stacking</a:t>
            </a:r>
          </a:p>
          <a:p>
            <a:pPr lvl="1"/>
            <a:r>
              <a:rPr lang="en-US" sz="1400" dirty="0"/>
              <a:t>Data provided in standard tiled format to support L3+ processing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F11EAA-B2F7-43D2-ACBB-64FC3CC4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Landsat Processing Levels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01B12-E2DB-4C28-A8F5-1DE2B0D95A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832" y="1043309"/>
            <a:ext cx="2976824" cy="10660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2CFD1-9B18-4FB0-A22F-13C8D97CF3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80" y="2279714"/>
            <a:ext cx="2268736" cy="2253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24720-B2CC-4CA8-B8FA-8163500EAF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016" y="4703649"/>
            <a:ext cx="2414464" cy="160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11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570B1-EBBC-4317-953A-D89126170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052" y="354605"/>
            <a:ext cx="11728562" cy="646113"/>
          </a:xfrm>
        </p:spPr>
        <p:txBody>
          <a:bodyPr/>
          <a:lstStyle/>
          <a:p>
            <a:r>
              <a:rPr lang="en-US" dirty="0"/>
              <a:t>Cloud First / Cloud Smart, Free &amp; Open Data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292-2D83-40B7-962A-E539D69DA7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2010 – Cloud First Policy</a:t>
            </a:r>
          </a:p>
          <a:p>
            <a:pPr lvl="1"/>
            <a:r>
              <a:rPr lang="en-US" dirty="0"/>
              <a:t>Provided broad guidance and authority to agencies to adopt cloud-based solutions</a:t>
            </a:r>
          </a:p>
          <a:p>
            <a:pPr lvl="1"/>
            <a:r>
              <a:rPr lang="en-US" dirty="0"/>
              <a:t>Cloud technology was still very new</a:t>
            </a:r>
          </a:p>
          <a:p>
            <a:pPr lvl="1"/>
            <a:r>
              <a:rPr lang="en-US" dirty="0"/>
              <a:t>Implementation plans and strategies were limited</a:t>
            </a:r>
          </a:p>
          <a:p>
            <a:r>
              <a:rPr lang="en-US" dirty="0"/>
              <a:t>2018 – Cloud Smart Policy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hlinkClick r:id="rId2"/>
              </a:rPr>
              <a:t>https://cloud.cio.gov</a:t>
            </a:r>
            <a:r>
              <a:rPr lang="en-US" dirty="0"/>
              <a:t>:  The 2018 Federal Cloud Computing Strategy — Cloud Smart — is a long-term, high-level strategy to drive cloud adoption in Federal agencies. This is the first cloud policy update in seven years, offering a path forward for agencies to migrate to a safe and secure cloud infrastructure. This new strategy will support agencies to achieve additional savings, security, and will deliver faster services.</a:t>
            </a:r>
          </a:p>
          <a:p>
            <a:r>
              <a:rPr lang="en-US" dirty="0"/>
              <a:t>Free &amp; Open Data Policy</a:t>
            </a:r>
          </a:p>
          <a:p>
            <a:pPr lvl="1"/>
            <a:r>
              <a:rPr lang="en-US" dirty="0"/>
              <a:t>Planned implementation is intended to be fully compliant with current free and open data policies</a:t>
            </a:r>
          </a:p>
        </p:txBody>
      </p:sp>
      <p:sp>
        <p:nvSpPr>
          <p:cNvPr id="4" name="Google Shape;204;p35">
            <a:extLst>
              <a:ext uri="{FF2B5EF4-FFF2-40B4-BE49-F238E27FC236}">
                <a16:creationId xmlns:a16="http://schemas.microsoft.com/office/drawing/2014/main" id="{A481ED1D-BCF2-4650-96E4-7ED3FC03D89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/>
              <a:pPr lvl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243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2008 Web-Enabled Landsat Data</a:t>
            </a:r>
            <a:endParaRPr lang="en-US" dirty="0"/>
          </a:p>
        </p:txBody>
      </p:sp>
      <p:sp>
        <p:nvSpPr>
          <p:cNvPr id="229" name="Google Shape;229;p38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/>
              <a:pPr lvl="0"/>
              <a:t>3</a:t>
            </a:fld>
            <a:endParaRPr lang="en-US" dirty="0"/>
          </a:p>
        </p:txBody>
      </p:sp>
      <p:sp>
        <p:nvSpPr>
          <p:cNvPr id="228" name="Google Shape;228;p38"/>
          <p:cNvSpPr txBox="1">
            <a:spLocks noGrp="1"/>
          </p:cNvSpPr>
          <p:nvPr>
            <p:ph type="body" idx="1"/>
          </p:nvPr>
        </p:nvSpPr>
        <p:spPr>
          <a:xfrm>
            <a:off x="234050" y="1219200"/>
            <a:ext cx="6613201" cy="471450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Significant push back at the time</a:t>
            </a:r>
          </a:p>
          <a:p>
            <a:pPr lvl="1"/>
            <a:r>
              <a:rPr lang="en-US"/>
              <a:t>Lost income to project caused concerns about viability</a:t>
            </a:r>
          </a:p>
          <a:p>
            <a:pPr lvl="1"/>
            <a:r>
              <a:rPr lang="en-US"/>
              <a:t>Costly and difficult implementation</a:t>
            </a:r>
          </a:p>
          <a:p>
            <a:pPr lvl="1"/>
            <a:r>
              <a:rPr lang="en-US"/>
              <a:t>The question was: "Why would we do this?"</a:t>
            </a:r>
          </a:p>
          <a:p>
            <a:endParaRPr lang="en-US"/>
          </a:p>
          <a:p>
            <a:r>
              <a:rPr lang="en-US"/>
              <a:t>Led to significant increase in data usage</a:t>
            </a:r>
          </a:p>
          <a:p>
            <a:r>
              <a:rPr lang="en-US"/>
              <a:t>User community greatly expanded</a:t>
            </a:r>
          </a:p>
          <a:p>
            <a:endParaRPr lang="en-US"/>
          </a:p>
          <a:p>
            <a:r>
              <a:rPr lang="en-US"/>
              <a:t>The question changed to:</a:t>
            </a:r>
            <a:br>
              <a:rPr lang="en-US"/>
            </a:br>
            <a:r>
              <a:rPr lang="en-US"/>
              <a:t>	“Why didn't we do this earlier?"</a:t>
            </a:r>
            <a:endParaRPr lang="en-US" dirty="0"/>
          </a:p>
        </p:txBody>
      </p:sp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FF53948-00F7-4568-B393-BA326D844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251" y="2578156"/>
            <a:ext cx="5166909" cy="316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95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7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900" y="237775"/>
            <a:ext cx="7628200" cy="6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04;p35">
            <a:extLst>
              <a:ext uri="{FF2B5EF4-FFF2-40B4-BE49-F238E27FC236}">
                <a16:creationId xmlns:a16="http://schemas.microsoft.com/office/drawing/2014/main" id="{4FC27D23-DEAA-49C6-8EA9-4B76F960234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021155" y="6161200"/>
            <a:ext cx="850200" cy="401700"/>
          </a:xfrm>
        </p:spPr>
        <p:txBody>
          <a:bodyPr/>
          <a:lstStyle/>
          <a:p>
            <a:pPr lvl="0"/>
            <a:fld id="{00000000-1234-1234-1234-123412341234}" type="slidenum">
              <a:rPr lang="en-US"/>
              <a:pPr lvl="0"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Web Enabled to Cloud Enabled</a:t>
            </a:r>
          </a:p>
        </p:txBody>
      </p:sp>
      <p:sp>
        <p:nvSpPr>
          <p:cNvPr id="229" name="Google Shape;229;p38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5</a:t>
            </a:fld>
            <a:endParaRPr lang="en-US" dirty="0"/>
          </a:p>
        </p:txBody>
      </p:sp>
      <p:sp>
        <p:nvSpPr>
          <p:cNvPr id="228" name="Google Shape;228;p38"/>
          <p:cNvSpPr txBox="1"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Current (Web Enabled)</a:t>
            </a:r>
          </a:p>
          <a:p>
            <a:pPr lvl="1"/>
            <a:r>
              <a:rPr lang="en-US" dirty="0"/>
              <a:t>The Current implementation does not allow users to bring their algorithms to the data</a:t>
            </a:r>
          </a:p>
          <a:p>
            <a:pPr lvl="1"/>
            <a:r>
              <a:rPr lang="en-US" dirty="0"/>
              <a:t>The end user currently must bring the data to their compute, made difficult due to:</a:t>
            </a:r>
          </a:p>
          <a:p>
            <a:pPr lvl="2"/>
            <a:r>
              <a:rPr lang="en-US" dirty="0"/>
              <a:t>The large quantity of the data available</a:t>
            </a:r>
          </a:p>
          <a:p>
            <a:pPr lvl="2"/>
            <a:r>
              <a:rPr lang="en-US" dirty="0"/>
              <a:t>The format of the data requires full scenes be transferred to their systems</a:t>
            </a:r>
          </a:p>
          <a:p>
            <a:pPr lvl="1"/>
            <a:r>
              <a:rPr lang="en-US" dirty="0"/>
              <a:t>This limits the science that can be conducted depending on funding for IT infrastructure</a:t>
            </a:r>
          </a:p>
          <a:p>
            <a:pPr lvl="1"/>
            <a:r>
              <a:rPr lang="en-US" dirty="0"/>
              <a:t>Requires the end user to fund and maintain IT infrastructure at their cost</a:t>
            </a:r>
          </a:p>
          <a:p>
            <a:r>
              <a:rPr lang="en-US" dirty="0"/>
              <a:t>Cloud Enabled</a:t>
            </a:r>
          </a:p>
          <a:p>
            <a:pPr lvl="1"/>
            <a:r>
              <a:rPr lang="en-US" dirty="0"/>
              <a:t>The next revolution of Landsat data is transitioning to a Smart Cloud implementation</a:t>
            </a:r>
          </a:p>
          <a:p>
            <a:pPr lvl="2"/>
            <a:r>
              <a:rPr lang="en-US" dirty="0"/>
              <a:t>Cloud first directive</a:t>
            </a:r>
          </a:p>
          <a:p>
            <a:pPr lvl="2"/>
            <a:r>
              <a:rPr lang="en-US" dirty="0"/>
              <a:t>Smart Cloud</a:t>
            </a:r>
          </a:p>
          <a:p>
            <a:pPr lvl="2"/>
            <a:r>
              <a:rPr lang="en-US" dirty="0"/>
              <a:t>LRS Direction</a:t>
            </a:r>
          </a:p>
          <a:p>
            <a:pPr lvl="1"/>
            <a:r>
              <a:rPr lang="en-US" dirty="0"/>
              <a:t>The free and open data policy that enabled such great progress in the last shift must continue in this new environment</a:t>
            </a:r>
          </a:p>
          <a:p>
            <a:pPr lvl="1"/>
            <a:r>
              <a:rPr lang="en-US" dirty="0"/>
              <a:t>This new paradigm enables opportunity for users to access the data directly allowing:    </a:t>
            </a:r>
          </a:p>
          <a:p>
            <a:pPr lvl="2"/>
            <a:r>
              <a:rPr lang="en-US" dirty="0"/>
              <a:t>Execution of algorithms directly on only the data they need</a:t>
            </a:r>
          </a:p>
          <a:p>
            <a:pPr lvl="2"/>
            <a:r>
              <a:rPr lang="en-US" dirty="0"/>
              <a:t>Selective data usage (specify bands etc. for use)</a:t>
            </a:r>
          </a:p>
          <a:p>
            <a:pPr lvl="2"/>
            <a:r>
              <a:rPr lang="en-US" dirty="0"/>
              <a:t>Reduced need for IT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4171554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Overview, Purpose, Scope</a:t>
            </a:r>
          </a:p>
        </p:txBody>
      </p:sp>
      <p:sp>
        <p:nvSpPr>
          <p:cNvPr id="229" name="Google Shape;229;p38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6</a:t>
            </a:fld>
            <a:endParaRPr lang="en-US" dirty="0"/>
          </a:p>
        </p:txBody>
      </p:sp>
      <p:sp>
        <p:nvSpPr>
          <p:cNvPr id="228" name="Google Shape;228;p38"/>
          <p:cNvSpPr txBox="1"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Modernize Processing, Access, and Distribution of Landsat Data</a:t>
            </a:r>
          </a:p>
          <a:p>
            <a:pPr lvl="1"/>
            <a:r>
              <a:rPr lang="en-US" dirty="0"/>
              <a:t>Change from a primary business model of downloads to enabling access to the full archive</a:t>
            </a:r>
          </a:p>
          <a:p>
            <a:pPr lvl="1"/>
            <a:r>
              <a:rPr lang="en-US" dirty="0"/>
              <a:t>Enable users to interact with the data in an integrated environment</a:t>
            </a:r>
          </a:p>
          <a:p>
            <a:pPr lvl="1"/>
            <a:r>
              <a:rPr lang="en-US" dirty="0"/>
              <a:t>Ensure provenance and data stewardship</a:t>
            </a:r>
          </a:p>
          <a:p>
            <a:pPr lvl="0"/>
            <a:r>
              <a:rPr lang="en-US" dirty="0"/>
              <a:t>To modernize Landsat; this project will</a:t>
            </a:r>
          </a:p>
          <a:p>
            <a:pPr lvl="1"/>
            <a:r>
              <a:rPr lang="en-US" dirty="0"/>
              <a:t>Establish an enterprise cloud environment for Landsat</a:t>
            </a:r>
          </a:p>
          <a:p>
            <a:pPr lvl="1"/>
            <a:r>
              <a:rPr lang="en-US" dirty="0"/>
              <a:t>Enable access to Collection 1 Level-1 and Level-2 in the cloud</a:t>
            </a:r>
          </a:p>
          <a:p>
            <a:pPr lvl="2"/>
            <a:r>
              <a:rPr lang="en-US" dirty="0"/>
              <a:t>Replicate Collection 1 Level-1 and establish operational data management procedures</a:t>
            </a:r>
          </a:p>
          <a:p>
            <a:pPr lvl="2"/>
            <a:r>
              <a:rPr lang="en-US" dirty="0"/>
              <a:t>Demonstrate global scale production of Landsat data in the cloud through production of Level-2 products using a cloud framework</a:t>
            </a:r>
          </a:p>
          <a:p>
            <a:pPr lvl="1"/>
            <a:r>
              <a:rPr lang="en-US" dirty="0"/>
              <a:t>Establish modern access and visualization tools to access ARD</a:t>
            </a:r>
          </a:p>
          <a:p>
            <a:pPr lvl="2"/>
            <a:r>
              <a:rPr lang="en-US" dirty="0"/>
              <a:t>Continue to build upon the study that the LSRD team is performing</a:t>
            </a:r>
          </a:p>
          <a:p>
            <a:pPr lvl="1"/>
            <a:r>
              <a:rPr lang="en-US" dirty="0"/>
              <a:t>Establish an Environment and System to Produce and Enable Collection 2 Global ARD</a:t>
            </a:r>
          </a:p>
          <a:p>
            <a:pPr lvl="2"/>
            <a:r>
              <a:rPr lang="en-US" dirty="0"/>
              <a:t>Work with Landsat 9 project to modify the DPAS to enable Global ARD production in the cloud</a:t>
            </a:r>
          </a:p>
          <a:p>
            <a:pPr lvl="2"/>
            <a:r>
              <a:rPr lang="en-US" dirty="0"/>
              <a:t>Produce and Validate the Data</a:t>
            </a:r>
          </a:p>
          <a:p>
            <a:pPr lvl="1"/>
            <a:r>
              <a:rPr lang="en-US" dirty="0"/>
              <a:t>Demonstrate key science use cases exploiting ARD</a:t>
            </a:r>
          </a:p>
          <a:p>
            <a:pPr lvl="1"/>
            <a:r>
              <a:rPr lang="en-US" dirty="0"/>
              <a:t>Replicate the Image Assessment System database to the Cloud to enable Cal/Val querying efficiencies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70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2075" tIns="46025" rIns="92075" bIns="46025" anchor="ctr" anchorCtr="0">
            <a:noAutofit/>
          </a:bodyPr>
          <a:lstStyle/>
          <a:p>
            <a:r>
              <a:rPr lang="en-US" dirty="0"/>
              <a:t>Operations Concept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6EE563-3DCA-4649-9905-F891517CC0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36" name="Google Shape;1536;p7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1427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1F1F02-91A7-4A8A-92C6-ED588FA7D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26" y="1109041"/>
            <a:ext cx="9005776" cy="48356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96E490-AF39-40E3-9135-890523FA7F40}"/>
              </a:ext>
            </a:extLst>
          </p:cNvPr>
          <p:cNvSpPr txBox="1"/>
          <p:nvPr/>
        </p:nvSpPr>
        <p:spPr>
          <a:xfrm>
            <a:off x="9669288" y="354605"/>
            <a:ext cx="2158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Change for Landsat 9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F853FA9-49BA-441F-8CAA-DE40ACFC2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54605"/>
            <a:ext cx="10472798" cy="646113"/>
          </a:xfrm>
        </p:spPr>
        <p:txBody>
          <a:bodyPr/>
          <a:lstStyle/>
          <a:p>
            <a:r>
              <a:rPr lang="en-US" dirty="0"/>
              <a:t>Landsat Cloud Changes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3935A07-2695-4406-8390-B4899D097D60}"/>
              </a:ext>
            </a:extLst>
          </p:cNvPr>
          <p:cNvSpPr txBox="1"/>
          <p:nvPr/>
        </p:nvSpPr>
        <p:spPr>
          <a:xfrm>
            <a:off x="9681514" y="565386"/>
            <a:ext cx="2158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 Processing: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 Collection Processing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On-premises New Data Processing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088E184-CE51-4D77-A5E0-1BD69FF46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46" y="4504395"/>
            <a:ext cx="531417" cy="53631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848CDBD-5BF6-42F7-9FF4-6ED1A1375D1A}"/>
              </a:ext>
            </a:extLst>
          </p:cNvPr>
          <p:cNvSpPr txBox="1"/>
          <p:nvPr/>
        </p:nvSpPr>
        <p:spPr>
          <a:xfrm>
            <a:off x="9688337" y="1283998"/>
            <a:ext cx="215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&amp; Distribution: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Traditional A&amp;D Maintained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Expanded A&amp;D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loud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EC6A8A-2706-42C2-A742-7643E095A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460" y="4520833"/>
            <a:ext cx="612932" cy="54226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16AB5F3-3F93-496C-AD5F-26147D3136B5}"/>
              </a:ext>
            </a:extLst>
          </p:cNvPr>
          <p:cNvSpPr txBox="1"/>
          <p:nvPr/>
        </p:nvSpPr>
        <p:spPr>
          <a:xfrm>
            <a:off x="9688336" y="1865774"/>
            <a:ext cx="21581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Storage and Archive: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Collections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the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loud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L0Ra, L0Rp, Auxiliary Data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in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Cloud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 Archiving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EA3F780-3A91-4F8C-A72E-5F9CE657F3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648" y="5085210"/>
            <a:ext cx="749973" cy="54226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79B3F68-35E4-4902-B315-C05EB0E797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84" y="5093572"/>
            <a:ext cx="749973" cy="53389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789DC5A7-19C0-4975-BCA4-BE7A45F35E09}"/>
              </a:ext>
            </a:extLst>
          </p:cNvPr>
          <p:cNvSpPr txBox="1"/>
          <p:nvPr/>
        </p:nvSpPr>
        <p:spPr>
          <a:xfrm>
            <a:off x="9688336" y="2755409"/>
            <a:ext cx="2158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Metrics &amp; Reporting: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On-premises Metrics Maintained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 Metrics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EF2D7FE-C190-4C96-A681-FC44AFEDF19F}"/>
              </a:ext>
            </a:extLst>
          </p:cNvPr>
          <p:cNvSpPr txBox="1"/>
          <p:nvPr/>
        </p:nvSpPr>
        <p:spPr>
          <a:xfrm>
            <a:off x="9703731" y="3504572"/>
            <a:ext cx="2149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Auxiliary Data: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Used for New Data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Used for Collection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s in the Cloud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EE22043-618E-4164-AAF3-3F1EA91DBB86}"/>
              </a:ext>
            </a:extLst>
          </p:cNvPr>
          <p:cNvSpPr txBox="1"/>
          <p:nvPr/>
        </p:nvSpPr>
        <p:spPr>
          <a:xfrm>
            <a:off x="9686049" y="4209541"/>
            <a:ext cx="21581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User Community: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Traditional Search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&amp; Order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 Visualization and Analytic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Tools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Cloud Optimized GeoTIFF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to the Next Generation Architecture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1873B0D-4D18-4F4E-B0A1-25D2686722BA}"/>
              </a:ext>
            </a:extLst>
          </p:cNvPr>
          <p:cNvSpPr txBox="1"/>
          <p:nvPr/>
        </p:nvSpPr>
        <p:spPr>
          <a:xfrm>
            <a:off x="9703731" y="5463762"/>
            <a:ext cx="2158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Cal/Val: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Big Data Analytics</a:t>
            </a:r>
          </a:p>
        </p:txBody>
      </p:sp>
      <p:pic>
        <p:nvPicPr>
          <p:cNvPr id="1106" name="Picture 1105">
            <a:extLst>
              <a:ext uri="{FF2B5EF4-FFF2-40B4-BE49-F238E27FC236}">
                <a16:creationId xmlns:a16="http://schemas.microsoft.com/office/drawing/2014/main" id="{05AAA67D-2D29-4742-AF42-57212EDF49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434" y="3825738"/>
            <a:ext cx="523436" cy="444949"/>
          </a:xfrm>
          <a:prstGeom prst="rect">
            <a:avLst/>
          </a:prstGeom>
        </p:spPr>
      </p:pic>
      <p:pic>
        <p:nvPicPr>
          <p:cNvPr id="1107" name="Picture 1106">
            <a:extLst>
              <a:ext uri="{FF2B5EF4-FFF2-40B4-BE49-F238E27FC236}">
                <a16:creationId xmlns:a16="http://schemas.microsoft.com/office/drawing/2014/main" id="{1ED07CB5-0238-4FBD-B904-D6FAAC2866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757" y="4795689"/>
            <a:ext cx="749973" cy="525042"/>
          </a:xfrm>
          <a:prstGeom prst="rect">
            <a:avLst/>
          </a:prstGeom>
        </p:spPr>
      </p:pic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C960AEA5-4B20-4C48-BB47-4CF53AAC3A57}"/>
              </a:ext>
            </a:extLst>
          </p:cNvPr>
          <p:cNvCxnSpPr>
            <a:cxnSpLocks/>
          </p:cNvCxnSpPr>
          <p:nvPr/>
        </p:nvCxnSpPr>
        <p:spPr>
          <a:xfrm>
            <a:off x="6521568" y="4901148"/>
            <a:ext cx="2186189" cy="0"/>
          </a:xfrm>
          <a:prstGeom prst="straightConnector1">
            <a:avLst/>
          </a:prstGeom>
          <a:ln w="25400">
            <a:solidFill>
              <a:srgbClr val="9204B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C5B5124E-F0B4-4951-846A-D6AD0F25D491}"/>
              </a:ext>
            </a:extLst>
          </p:cNvPr>
          <p:cNvCxnSpPr>
            <a:cxnSpLocks/>
          </p:cNvCxnSpPr>
          <p:nvPr/>
        </p:nvCxnSpPr>
        <p:spPr>
          <a:xfrm>
            <a:off x="6523840" y="5053548"/>
            <a:ext cx="2186189" cy="0"/>
          </a:xfrm>
          <a:prstGeom prst="straightConnector1">
            <a:avLst/>
          </a:prstGeom>
          <a:ln w="25400">
            <a:solidFill>
              <a:srgbClr val="9204B5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4B525D73-3D7B-4535-970B-0DD187F097A5}"/>
              </a:ext>
            </a:extLst>
          </p:cNvPr>
          <p:cNvCxnSpPr>
            <a:cxnSpLocks/>
          </p:cNvCxnSpPr>
          <p:nvPr/>
        </p:nvCxnSpPr>
        <p:spPr>
          <a:xfrm>
            <a:off x="6521568" y="5483452"/>
            <a:ext cx="1656201" cy="0"/>
          </a:xfrm>
          <a:prstGeom prst="straightConnector1">
            <a:avLst/>
          </a:prstGeom>
          <a:ln w="25400">
            <a:solidFill>
              <a:srgbClr val="9204B5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EA391FC2-8AED-45F4-B96A-C58E6C2FDC67}"/>
              </a:ext>
            </a:extLst>
          </p:cNvPr>
          <p:cNvGrpSpPr/>
          <p:nvPr/>
        </p:nvGrpSpPr>
        <p:grpSpPr>
          <a:xfrm>
            <a:off x="6369063" y="5614366"/>
            <a:ext cx="1148413" cy="125506"/>
            <a:chOff x="6369063" y="5614366"/>
            <a:chExt cx="1148413" cy="125506"/>
          </a:xfrm>
        </p:grpSpPr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62F4B34A-96EE-4CE1-950F-AB515CAB8C89}"/>
                </a:ext>
              </a:extLst>
            </p:cNvPr>
            <p:cNvCxnSpPr>
              <a:cxnSpLocks/>
            </p:cNvCxnSpPr>
            <p:nvPr/>
          </p:nvCxnSpPr>
          <p:spPr>
            <a:xfrm>
              <a:off x="6369063" y="5739872"/>
              <a:ext cx="1148413" cy="0"/>
            </a:xfrm>
            <a:prstGeom prst="straightConnector1">
              <a:avLst/>
            </a:prstGeom>
            <a:ln w="25400">
              <a:solidFill>
                <a:srgbClr val="9204B5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FBB21ABA-2C4C-483C-929C-C3A4A7A0FE88}"/>
                </a:ext>
              </a:extLst>
            </p:cNvPr>
            <p:cNvCxnSpPr>
              <a:cxnSpLocks/>
            </p:cNvCxnSpPr>
            <p:nvPr/>
          </p:nvCxnSpPr>
          <p:spPr>
            <a:xfrm>
              <a:off x="6369063" y="5614366"/>
              <a:ext cx="2643" cy="125506"/>
            </a:xfrm>
            <a:prstGeom prst="straightConnector1">
              <a:avLst/>
            </a:prstGeom>
            <a:ln w="25400">
              <a:solidFill>
                <a:srgbClr val="9204B5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93D2317-0B1F-4E9C-ACE6-FD78207DF4FD}"/>
              </a:ext>
            </a:extLst>
          </p:cNvPr>
          <p:cNvGrpSpPr/>
          <p:nvPr/>
        </p:nvGrpSpPr>
        <p:grpSpPr>
          <a:xfrm>
            <a:off x="6528390" y="5541582"/>
            <a:ext cx="2213362" cy="176156"/>
            <a:chOff x="6528390" y="5541582"/>
            <a:chExt cx="2213362" cy="176156"/>
          </a:xfrm>
        </p:grpSpPr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38AE8EDB-DC50-4854-9EC2-FCB45C02C691}"/>
                </a:ext>
              </a:extLst>
            </p:cNvPr>
            <p:cNvCxnSpPr>
              <a:cxnSpLocks/>
            </p:cNvCxnSpPr>
            <p:nvPr/>
          </p:nvCxnSpPr>
          <p:spPr>
            <a:xfrm>
              <a:off x="6528390" y="5619974"/>
              <a:ext cx="850392" cy="0"/>
            </a:xfrm>
            <a:prstGeom prst="straightConnector1">
              <a:avLst/>
            </a:prstGeom>
            <a:ln w="25400">
              <a:solidFill>
                <a:srgbClr val="9204B5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2B154F8B-A36D-4797-A9BD-F8CD043118F7}"/>
                </a:ext>
              </a:extLst>
            </p:cNvPr>
            <p:cNvCxnSpPr>
              <a:cxnSpLocks/>
            </p:cNvCxnSpPr>
            <p:nvPr/>
          </p:nvCxnSpPr>
          <p:spPr>
            <a:xfrm>
              <a:off x="7357980" y="5551526"/>
              <a:ext cx="658368" cy="0"/>
            </a:xfrm>
            <a:prstGeom prst="straightConnector1">
              <a:avLst/>
            </a:prstGeom>
            <a:ln w="25400">
              <a:solidFill>
                <a:srgbClr val="9204B5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0CA24C4F-F082-4BCE-A23E-0AD3528710FB}"/>
                </a:ext>
              </a:extLst>
            </p:cNvPr>
            <p:cNvCxnSpPr>
              <a:cxnSpLocks/>
            </p:cNvCxnSpPr>
            <p:nvPr/>
          </p:nvCxnSpPr>
          <p:spPr>
            <a:xfrm>
              <a:off x="7991944" y="5717738"/>
              <a:ext cx="749808" cy="0"/>
            </a:xfrm>
            <a:prstGeom prst="straightConnector1">
              <a:avLst/>
            </a:prstGeom>
            <a:ln w="25400">
              <a:solidFill>
                <a:srgbClr val="9204B5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60420D5C-FCE7-4307-AABF-5C717EDA71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04412" y="5551526"/>
              <a:ext cx="0" cy="166212"/>
            </a:xfrm>
            <a:prstGeom prst="straightConnector1">
              <a:avLst/>
            </a:prstGeom>
            <a:ln w="25400">
              <a:solidFill>
                <a:srgbClr val="9204B5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F5337E5C-BD79-40EF-97A8-4F53BD8A5C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69771" y="5541582"/>
              <a:ext cx="0" cy="82296"/>
            </a:xfrm>
            <a:prstGeom prst="straightConnector1">
              <a:avLst/>
            </a:prstGeom>
            <a:ln w="25400">
              <a:solidFill>
                <a:srgbClr val="9204B5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45D6596D-9D8F-49F4-A6F5-CC90019340F5}"/>
              </a:ext>
            </a:extLst>
          </p:cNvPr>
          <p:cNvGrpSpPr/>
          <p:nvPr/>
        </p:nvGrpSpPr>
        <p:grpSpPr>
          <a:xfrm>
            <a:off x="6536702" y="4224259"/>
            <a:ext cx="1501705" cy="493776"/>
            <a:chOff x="6536702" y="4224259"/>
            <a:chExt cx="1501705" cy="493776"/>
          </a:xfrm>
        </p:grpSpPr>
        <p:cxnSp>
          <p:nvCxnSpPr>
            <p:cNvPr id="178" name="Straight Arrow Connector 177">
              <a:extLst>
                <a:ext uri="{FF2B5EF4-FFF2-40B4-BE49-F238E27FC236}">
                  <a16:creationId xmlns:a16="http://schemas.microsoft.com/office/drawing/2014/main" id="{230756CE-F509-4901-A61D-9FC06EB72C1A}"/>
                </a:ext>
              </a:extLst>
            </p:cNvPr>
            <p:cNvCxnSpPr>
              <a:cxnSpLocks/>
            </p:cNvCxnSpPr>
            <p:nvPr/>
          </p:nvCxnSpPr>
          <p:spPr>
            <a:xfrm>
              <a:off x="6536702" y="4704189"/>
              <a:ext cx="1501705" cy="0"/>
            </a:xfrm>
            <a:prstGeom prst="straightConnector1">
              <a:avLst/>
            </a:prstGeom>
            <a:ln w="25400">
              <a:solidFill>
                <a:srgbClr val="9204B5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AF60CAB7-0D76-4321-B334-7FB1FF94B7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8407" y="4224259"/>
              <a:ext cx="0" cy="493776"/>
            </a:xfrm>
            <a:prstGeom prst="straightConnector1">
              <a:avLst/>
            </a:prstGeom>
            <a:ln w="25400">
              <a:solidFill>
                <a:srgbClr val="9204B5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8EDB7802-9B7A-4E6B-A5CE-402CED4F7CF3}"/>
              </a:ext>
            </a:extLst>
          </p:cNvPr>
          <p:cNvGrpSpPr/>
          <p:nvPr/>
        </p:nvGrpSpPr>
        <p:grpSpPr>
          <a:xfrm>
            <a:off x="6520080" y="4276475"/>
            <a:ext cx="969264" cy="338328"/>
            <a:chOff x="6520080" y="4276475"/>
            <a:chExt cx="969264" cy="338328"/>
          </a:xfrm>
        </p:grpSpPr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05B55556-76C5-4FDC-984E-B426D29E0DBE}"/>
                </a:ext>
              </a:extLst>
            </p:cNvPr>
            <p:cNvCxnSpPr>
              <a:cxnSpLocks/>
            </p:cNvCxnSpPr>
            <p:nvPr/>
          </p:nvCxnSpPr>
          <p:spPr>
            <a:xfrm>
              <a:off x="6520080" y="4610669"/>
              <a:ext cx="969264" cy="0"/>
            </a:xfrm>
            <a:prstGeom prst="straightConnector1">
              <a:avLst/>
            </a:prstGeom>
            <a:ln w="25400">
              <a:solidFill>
                <a:srgbClr val="9204B5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91D71C68-E0DD-4391-AFBF-6B6C34AE24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89344" y="4276475"/>
              <a:ext cx="0" cy="338328"/>
            </a:xfrm>
            <a:prstGeom prst="straightConnector1">
              <a:avLst/>
            </a:prstGeom>
            <a:ln w="25400">
              <a:solidFill>
                <a:srgbClr val="9204B5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DD23FAE5-6D30-4723-9769-0716F0A38F9F}"/>
              </a:ext>
            </a:extLst>
          </p:cNvPr>
          <p:cNvGrpSpPr/>
          <p:nvPr/>
        </p:nvGrpSpPr>
        <p:grpSpPr>
          <a:xfrm>
            <a:off x="6519379" y="4259851"/>
            <a:ext cx="859403" cy="274320"/>
            <a:chOff x="6519379" y="4259851"/>
            <a:chExt cx="859403" cy="274320"/>
          </a:xfrm>
        </p:grpSpPr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178BC28A-BA79-494D-BC50-19F15C62ED02}"/>
                </a:ext>
              </a:extLst>
            </p:cNvPr>
            <p:cNvCxnSpPr>
              <a:cxnSpLocks/>
            </p:cNvCxnSpPr>
            <p:nvPr/>
          </p:nvCxnSpPr>
          <p:spPr>
            <a:xfrm>
              <a:off x="6519379" y="4520833"/>
              <a:ext cx="850392" cy="0"/>
            </a:xfrm>
            <a:prstGeom prst="straightConnector1">
              <a:avLst/>
            </a:prstGeom>
            <a:ln w="25400">
              <a:solidFill>
                <a:srgbClr val="9204B5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>
              <a:extLst>
                <a:ext uri="{FF2B5EF4-FFF2-40B4-BE49-F238E27FC236}">
                  <a16:creationId xmlns:a16="http://schemas.microsoft.com/office/drawing/2014/main" id="{048DC69B-6F4C-441A-A166-79676D0F1D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8782" y="4259851"/>
              <a:ext cx="0" cy="274320"/>
            </a:xfrm>
            <a:prstGeom prst="straightConnector1">
              <a:avLst/>
            </a:prstGeom>
            <a:ln w="25400">
              <a:solidFill>
                <a:srgbClr val="9204B5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6970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  <p:bldP spid="42" grpId="0"/>
      <p:bldP spid="46" grpId="0"/>
      <p:bldP spid="53" grpId="0"/>
      <p:bldP spid="54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B0544A-5C39-4178-94EF-131AD8706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LPIP Operational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ECE489-9AB0-4D62-B273-93B6CA044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7" y="1097059"/>
            <a:ext cx="9266988" cy="481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72793"/>
      </p:ext>
    </p:extLst>
  </p:cSld>
  <p:clrMapOvr>
    <a:masterClrMapping/>
  </p:clrMapOvr>
</p:sld>
</file>

<file path=ppt/theme/theme1.xml><?xml version="1.0" encoding="utf-8"?>
<a:theme xmlns:a="http://schemas.openxmlformats.org/drawingml/2006/main" name="USGS_Generic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2355</TotalTime>
  <Words>1307</Words>
  <Application>Microsoft Office PowerPoint</Application>
  <PresentationFormat>Widescreen</PresentationFormat>
  <Paragraphs>273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Noto Sans Symbols</vt:lpstr>
      <vt:lpstr>Arial</vt:lpstr>
      <vt:lpstr>MS PGothic</vt:lpstr>
      <vt:lpstr>Times New Roman</vt:lpstr>
      <vt:lpstr>Calibri</vt:lpstr>
      <vt:lpstr>USGS_Generic</vt:lpstr>
      <vt:lpstr>WGISS-47 Future Data Architectures USGS Architecture for Services in the Cloud</vt:lpstr>
      <vt:lpstr>Cloud First / Cloud Smart, Free &amp; Open Data Policies</vt:lpstr>
      <vt:lpstr>2008 Web-Enabled Landsat Data</vt:lpstr>
      <vt:lpstr>PowerPoint Presentation</vt:lpstr>
      <vt:lpstr>Web Enabled to Cloud Enabled</vt:lpstr>
      <vt:lpstr>Overview, Purpose, Scope</vt:lpstr>
      <vt:lpstr>Operations Concept</vt:lpstr>
      <vt:lpstr>Landsat Cloud Changes</vt:lpstr>
      <vt:lpstr>LPIP Operational View</vt:lpstr>
      <vt:lpstr>AWS Services Needed</vt:lpstr>
      <vt:lpstr>AWS Services Needed (cont.)</vt:lpstr>
      <vt:lpstr>Key AWS Services used for most scenarios </vt:lpstr>
      <vt:lpstr>Key AWS Services Required in CHS</vt:lpstr>
      <vt:lpstr>PDR - Copy Data to the Cloud</vt:lpstr>
      <vt:lpstr>PDR - Cloud-based Visualization</vt:lpstr>
      <vt:lpstr>PDR - Cloud-based Visualization</vt:lpstr>
      <vt:lpstr>PDR - Cross-Region Replication Option</vt:lpstr>
      <vt:lpstr>Backup</vt:lpstr>
      <vt:lpstr>Landsat Processing Levels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LSDS Product Improvements Project (LPIP) System Requirements Review (SRR) &amp; Preliminary Design Review (PDR)</dc:title>
  <dc:creator>Van Batavia, Cory (Contractor)</dc:creator>
  <cp:lastModifiedBy>Kline, Kristi L</cp:lastModifiedBy>
  <cp:revision>40</cp:revision>
  <dcterms:modified xsi:type="dcterms:W3CDTF">2019-04-29T17:03:35Z</dcterms:modified>
</cp:coreProperties>
</file>