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6" r:id="rId2"/>
  </p:sldMasterIdLst>
  <p:notesMasterIdLst>
    <p:notesMasterId r:id="rId8"/>
  </p:notesMasterIdLst>
  <p:sldIdLst>
    <p:sldId id="1967" r:id="rId3"/>
    <p:sldId id="345" r:id="rId4"/>
    <p:sldId id="1968" r:id="rId5"/>
    <p:sldId id="1969" r:id="rId6"/>
    <p:sldId id="1970" r:id="rId7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667205-525C-4ADF-8629-FE3A66A2403B}" v="2" dt="2019-04-29T07:52:26.61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5"/>
    <p:restoredTop sz="90401" autoAdjust="0"/>
  </p:normalViewPr>
  <p:slideViewPr>
    <p:cSldViewPr>
      <p:cViewPr varScale="1">
        <p:scale>
          <a:sx n="104" d="100"/>
          <a:sy n="104" d="100"/>
        </p:scale>
        <p:origin x="184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Woodcock" userId="0ab3be80ed1e9d36" providerId="LiveId" clId="{B6667205-525C-4ADF-8629-FE3A66A2403B}"/>
    <pc:docChg chg="custSel modSld">
      <pc:chgData name="Rob Woodcock" userId="0ab3be80ed1e9d36" providerId="LiveId" clId="{B6667205-525C-4ADF-8629-FE3A66A2403B}" dt="2019-04-29T11:58:13.399" v="334" actId="14100"/>
      <pc:docMkLst>
        <pc:docMk/>
      </pc:docMkLst>
      <pc:sldChg chg="modSp">
        <pc:chgData name="Rob Woodcock" userId="0ab3be80ed1e9d36" providerId="LiveId" clId="{B6667205-525C-4ADF-8629-FE3A66A2403B}" dt="2019-04-29T11:58:13.399" v="334" actId="14100"/>
        <pc:sldMkLst>
          <pc:docMk/>
          <pc:sldMk cId="2171484719" sldId="1967"/>
        </pc:sldMkLst>
        <pc:spChg chg="mod">
          <ac:chgData name="Rob Woodcock" userId="0ab3be80ed1e9d36" providerId="LiveId" clId="{B6667205-525C-4ADF-8629-FE3A66A2403B}" dt="2019-04-29T11:58:13.399" v="334" actId="14100"/>
          <ac:spMkLst>
            <pc:docMk/>
            <pc:sldMk cId="2171484719" sldId="1967"/>
            <ac:spMk id="2" creationId="{CFD97C35-E6AB-488A-8360-47F84F9814D1}"/>
          </ac:spMkLst>
        </pc:spChg>
      </pc:sldChg>
    </pc:docChg>
  </pc:docChgLst>
  <pc:docChgLst>
    <pc:chgData name="Rob Woodcock" userId="0ab3be80ed1e9d36" providerId="LiveId" clId="{5DA706BD-6A20-43DA-B653-1EC7EC60D7B3}"/>
    <pc:docChg chg="delSld modSld">
      <pc:chgData name="Rob Woodcock" userId="0ab3be80ed1e9d36" providerId="LiveId" clId="{5DA706BD-6A20-43DA-B653-1EC7EC60D7B3}" dt="2019-04-29T07:53:20.796" v="83" actId="114"/>
      <pc:docMkLst>
        <pc:docMk/>
      </pc:docMkLst>
      <pc:sldChg chg="del">
        <pc:chgData name="Rob Woodcock" userId="0ab3be80ed1e9d36" providerId="LiveId" clId="{5DA706BD-6A20-43DA-B653-1EC7EC60D7B3}" dt="2019-04-29T07:51:35.326" v="14" actId="2696"/>
        <pc:sldMkLst>
          <pc:docMk/>
          <pc:sldMk cId="0" sldId="257"/>
        </pc:sldMkLst>
      </pc:sldChg>
      <pc:sldChg chg="del">
        <pc:chgData name="Rob Woodcock" userId="0ab3be80ed1e9d36" providerId="LiveId" clId="{5DA706BD-6A20-43DA-B653-1EC7EC60D7B3}" dt="2019-04-29T07:51:35.342" v="15" actId="2696"/>
        <pc:sldMkLst>
          <pc:docMk/>
          <pc:sldMk cId="3116795174" sldId="266"/>
        </pc:sldMkLst>
      </pc:sldChg>
      <pc:sldChg chg="del">
        <pc:chgData name="Rob Woodcock" userId="0ab3be80ed1e9d36" providerId="LiveId" clId="{5DA706BD-6A20-43DA-B653-1EC7EC60D7B3}" dt="2019-04-29T07:51:35.404" v="20" actId="2696"/>
        <pc:sldMkLst>
          <pc:docMk/>
          <pc:sldMk cId="1941103886" sldId="314"/>
        </pc:sldMkLst>
      </pc:sldChg>
      <pc:sldChg chg="del">
        <pc:chgData name="Rob Woodcock" userId="0ab3be80ed1e9d36" providerId="LiveId" clId="{5DA706BD-6A20-43DA-B653-1EC7EC60D7B3}" dt="2019-04-29T07:51:35.096" v="2" actId="2696"/>
        <pc:sldMkLst>
          <pc:docMk/>
          <pc:sldMk cId="1312722955" sldId="320"/>
        </pc:sldMkLst>
      </pc:sldChg>
      <pc:sldChg chg="del">
        <pc:chgData name="Rob Woodcock" userId="0ab3be80ed1e9d36" providerId="LiveId" clId="{5DA706BD-6A20-43DA-B653-1EC7EC60D7B3}" dt="2019-04-29T07:51:35.080" v="1" actId="2696"/>
        <pc:sldMkLst>
          <pc:docMk/>
          <pc:sldMk cId="2423768004" sldId="351"/>
        </pc:sldMkLst>
      </pc:sldChg>
      <pc:sldChg chg="del">
        <pc:chgData name="Rob Woodcock" userId="0ab3be80ed1e9d36" providerId="LiveId" clId="{5DA706BD-6A20-43DA-B653-1EC7EC60D7B3}" dt="2019-04-29T07:51:35.159" v="5" actId="2696"/>
        <pc:sldMkLst>
          <pc:docMk/>
          <pc:sldMk cId="2420170225" sldId="355"/>
        </pc:sldMkLst>
      </pc:sldChg>
      <pc:sldChg chg="del">
        <pc:chgData name="Rob Woodcock" userId="0ab3be80ed1e9d36" providerId="LiveId" clId="{5DA706BD-6A20-43DA-B653-1EC7EC60D7B3}" dt="2019-04-29T07:51:35.226" v="10" actId="2696"/>
        <pc:sldMkLst>
          <pc:docMk/>
          <pc:sldMk cId="153187911" sldId="358"/>
        </pc:sldMkLst>
      </pc:sldChg>
      <pc:sldChg chg="del">
        <pc:chgData name="Rob Woodcock" userId="0ab3be80ed1e9d36" providerId="LiveId" clId="{5DA706BD-6A20-43DA-B653-1EC7EC60D7B3}" dt="2019-04-29T07:51:35.190" v="8" actId="2696"/>
        <pc:sldMkLst>
          <pc:docMk/>
          <pc:sldMk cId="3774793798" sldId="360"/>
        </pc:sldMkLst>
      </pc:sldChg>
      <pc:sldChg chg="del">
        <pc:chgData name="Rob Woodcock" userId="0ab3be80ed1e9d36" providerId="LiveId" clId="{5DA706BD-6A20-43DA-B653-1EC7EC60D7B3}" dt="2019-04-29T07:51:35.175" v="6" actId="2696"/>
        <pc:sldMkLst>
          <pc:docMk/>
          <pc:sldMk cId="303321809" sldId="363"/>
        </pc:sldMkLst>
      </pc:sldChg>
      <pc:sldChg chg="del">
        <pc:chgData name="Rob Woodcock" userId="0ab3be80ed1e9d36" providerId="LiveId" clId="{5DA706BD-6A20-43DA-B653-1EC7EC60D7B3}" dt="2019-04-29T07:51:35.206" v="9" actId="2696"/>
        <pc:sldMkLst>
          <pc:docMk/>
          <pc:sldMk cId="2882423825" sldId="365"/>
        </pc:sldMkLst>
      </pc:sldChg>
      <pc:sldChg chg="del">
        <pc:chgData name="Rob Woodcock" userId="0ab3be80ed1e9d36" providerId="LiveId" clId="{5DA706BD-6A20-43DA-B653-1EC7EC60D7B3}" dt="2019-04-29T07:51:35.295" v="11" actId="2696"/>
        <pc:sldMkLst>
          <pc:docMk/>
          <pc:sldMk cId="2850630894" sldId="366"/>
        </pc:sldMkLst>
      </pc:sldChg>
      <pc:sldChg chg="del">
        <pc:chgData name="Rob Woodcock" userId="0ab3be80ed1e9d36" providerId="LiveId" clId="{5DA706BD-6A20-43DA-B653-1EC7EC60D7B3}" dt="2019-04-29T07:51:35.190" v="7" actId="2696"/>
        <pc:sldMkLst>
          <pc:docMk/>
          <pc:sldMk cId="967177657" sldId="392"/>
        </pc:sldMkLst>
      </pc:sldChg>
      <pc:sldChg chg="del">
        <pc:chgData name="Rob Woodcock" userId="0ab3be80ed1e9d36" providerId="LiveId" clId="{5DA706BD-6A20-43DA-B653-1EC7EC60D7B3}" dt="2019-04-29T07:51:35.373" v="16" actId="2696"/>
        <pc:sldMkLst>
          <pc:docMk/>
          <pc:sldMk cId="4020253513" sldId="393"/>
        </pc:sldMkLst>
      </pc:sldChg>
      <pc:sldChg chg="del">
        <pc:chgData name="Rob Woodcock" userId="0ab3be80ed1e9d36" providerId="LiveId" clId="{5DA706BD-6A20-43DA-B653-1EC7EC60D7B3}" dt="2019-04-29T07:51:35.373" v="17" actId="2696"/>
        <pc:sldMkLst>
          <pc:docMk/>
          <pc:sldMk cId="418630822" sldId="397"/>
        </pc:sldMkLst>
      </pc:sldChg>
      <pc:sldChg chg="del">
        <pc:chgData name="Rob Woodcock" userId="0ab3be80ed1e9d36" providerId="LiveId" clId="{5DA706BD-6A20-43DA-B653-1EC7EC60D7B3}" dt="2019-04-29T07:51:35.420" v="21" actId="2696"/>
        <pc:sldMkLst>
          <pc:docMk/>
          <pc:sldMk cId="538776087" sldId="448"/>
        </pc:sldMkLst>
      </pc:sldChg>
      <pc:sldChg chg="del">
        <pc:chgData name="Rob Woodcock" userId="0ab3be80ed1e9d36" providerId="LiveId" clId="{5DA706BD-6A20-43DA-B653-1EC7EC60D7B3}" dt="2019-04-29T07:51:35.154" v="4" actId="2696"/>
        <pc:sldMkLst>
          <pc:docMk/>
          <pc:sldMk cId="4273892669" sldId="587"/>
        </pc:sldMkLst>
      </pc:sldChg>
      <pc:sldChg chg="del">
        <pc:chgData name="Rob Woodcock" userId="0ab3be80ed1e9d36" providerId="LiveId" clId="{5DA706BD-6A20-43DA-B653-1EC7EC60D7B3}" dt="2019-04-29T07:51:35.111" v="3" actId="2696"/>
        <pc:sldMkLst>
          <pc:docMk/>
          <pc:sldMk cId="4185314534" sldId="589"/>
        </pc:sldMkLst>
      </pc:sldChg>
      <pc:sldChg chg="del">
        <pc:chgData name="Rob Woodcock" userId="0ab3be80ed1e9d36" providerId="LiveId" clId="{5DA706BD-6A20-43DA-B653-1EC7EC60D7B3}" dt="2019-04-29T07:51:35.310" v="13" actId="2696"/>
        <pc:sldMkLst>
          <pc:docMk/>
          <pc:sldMk cId="2281535421" sldId="1963"/>
        </pc:sldMkLst>
      </pc:sldChg>
      <pc:sldChg chg="del">
        <pc:chgData name="Rob Woodcock" userId="0ab3be80ed1e9d36" providerId="LiveId" clId="{5DA706BD-6A20-43DA-B653-1EC7EC60D7B3}" dt="2019-04-29T07:51:35.404" v="19" actId="2696"/>
        <pc:sldMkLst>
          <pc:docMk/>
          <pc:sldMk cId="2879175344" sldId="1964"/>
        </pc:sldMkLst>
      </pc:sldChg>
      <pc:sldChg chg="del">
        <pc:chgData name="Rob Woodcock" userId="0ab3be80ed1e9d36" providerId="LiveId" clId="{5DA706BD-6A20-43DA-B653-1EC7EC60D7B3}" dt="2019-04-29T07:51:35.389" v="18" actId="2696"/>
        <pc:sldMkLst>
          <pc:docMk/>
          <pc:sldMk cId="467134079" sldId="1965"/>
        </pc:sldMkLst>
      </pc:sldChg>
      <pc:sldChg chg="del">
        <pc:chgData name="Rob Woodcock" userId="0ab3be80ed1e9d36" providerId="LiveId" clId="{5DA706BD-6A20-43DA-B653-1EC7EC60D7B3}" dt="2019-04-29T07:51:35.420" v="22" actId="2696"/>
        <pc:sldMkLst>
          <pc:docMk/>
          <pc:sldMk cId="3514176733" sldId="1966"/>
        </pc:sldMkLst>
      </pc:sldChg>
      <pc:sldChg chg="modSp">
        <pc:chgData name="Rob Woodcock" userId="0ab3be80ed1e9d36" providerId="LiveId" clId="{5DA706BD-6A20-43DA-B653-1EC7EC60D7B3}" dt="2019-04-29T07:53:20.796" v="83" actId="114"/>
        <pc:sldMkLst>
          <pc:docMk/>
          <pc:sldMk cId="615402794" sldId="1970"/>
        </pc:sldMkLst>
        <pc:spChg chg="mod">
          <ac:chgData name="Rob Woodcock" userId="0ab3be80ed1e9d36" providerId="LiveId" clId="{5DA706BD-6A20-43DA-B653-1EC7EC60D7B3}" dt="2019-04-29T07:53:20.796" v="83" actId="114"/>
          <ac:spMkLst>
            <pc:docMk/>
            <pc:sldMk cId="615402794" sldId="1970"/>
            <ac:spMk id="232" creationId="{00000000-0000-0000-0000-000000000000}"/>
          </ac:spMkLst>
        </pc:spChg>
      </pc:sldChg>
      <pc:sldChg chg="del">
        <pc:chgData name="Rob Woodcock" userId="0ab3be80ed1e9d36" providerId="LiveId" clId="{5DA706BD-6A20-43DA-B653-1EC7EC60D7B3}" dt="2019-04-29T07:51:35.049" v="0" actId="2696"/>
        <pc:sldMkLst>
          <pc:docMk/>
          <pc:sldMk cId="661515046" sldId="1972"/>
        </pc:sldMkLst>
      </pc:sldChg>
      <pc:sldMasterChg chg="delSldLayout">
        <pc:chgData name="Rob Woodcock" userId="0ab3be80ed1e9d36" providerId="LiveId" clId="{5DA706BD-6A20-43DA-B653-1EC7EC60D7B3}" dt="2019-04-29T07:51:35.295" v="12" actId="2696"/>
        <pc:sldMasterMkLst>
          <pc:docMk/>
          <pc:sldMasterMk cId="582774545" sldId="2147483676"/>
        </pc:sldMasterMkLst>
        <pc:sldLayoutChg chg="del">
          <pc:chgData name="Rob Woodcock" userId="0ab3be80ed1e9d36" providerId="LiveId" clId="{5DA706BD-6A20-43DA-B653-1EC7EC60D7B3}" dt="2019-04-29T07:51:35.295" v="12" actId="2696"/>
          <pc:sldLayoutMkLst>
            <pc:docMk/>
            <pc:sldMasterMk cId="582774545" sldId="2147483676"/>
            <pc:sldLayoutMk cId="255673001" sldId="214748368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011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270702"/>
            <a:ext cx="7174846" cy="43084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98" tIns="45699" rIns="91398" bIns="45699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08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0863-4EB5-4CFF-8FD3-C125465C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A66E3-6559-43DE-8AC9-E4621B89F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684210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62E6-7777-4318-B36D-CBCB37D4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3D6A8-7147-48CC-8BDC-881851DD3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1A32B-66FC-4F55-996D-C47139DC7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003051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061F-2D63-4491-BA0D-D00532B9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83A5AB-FF16-47B5-A68C-0458D36E7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806C93-6FD4-4A10-A5C2-ACAD925CA606}" type="datetimeFigureOut">
              <a:rPr lang="en-AU" smtClean="0"/>
              <a:t>29/04/2019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8AA40-A875-4791-949A-B50C2740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2E51C-5B0A-4253-A1FB-55F01891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8233D8-6F39-4C2C-B8AF-AF9BF6C026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0329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07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30666"/>
            <a:ext cx="9144000" cy="504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5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43"/>
                    </a14:imgEffect>
                    <a14:imgEffect>
                      <a14:saturation sat="123000"/>
                    </a14:imgEffect>
                    <a14:imgEffect>
                      <a14:brightnessContrast bright="-45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3965"/>
            <a:ext cx="9144000" cy="505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3088" y="270702"/>
            <a:ext cx="7174846" cy="43084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0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23965"/>
            <a:ext cx="9144000" cy="603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5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952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67434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2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52927464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270702"/>
            <a:ext cx="7174846" cy="43084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98" tIns="45699" rIns="91398" bIns="45699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37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30666"/>
            <a:ext cx="9144000" cy="504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2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969600"/>
            <a:ext cx="8748000" cy="513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447363"/>
            <a:ext cx="5016500" cy="21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270702"/>
            <a:ext cx="7174846" cy="43084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98" tIns="45699" rIns="91398" bIns="45699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207247"/>
            <a:ext cx="1210456" cy="672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78"/>
            <a:ext cx="9144000" cy="488951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7581879" y="6613552"/>
            <a:ext cx="1534993" cy="18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699" rIns="91398" bIns="4569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ESA UNCLASSIFIED - For Official Use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72269" y="6544011"/>
            <a:ext cx="6826666" cy="148692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 userDrawn="1"/>
        </p:nvSpPr>
        <p:spPr>
          <a:xfrm>
            <a:off x="7416537" y="5978365"/>
            <a:ext cx="1665520" cy="333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500" b="1" i="0" u="none" strike="noStrike" cap="none" spc="0" normalizeH="0" baseline="0" dirty="0">
                <a:ln>
                  <a:noFill/>
                </a:ln>
                <a:solidFill>
                  <a:srgbClr val="3795BA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#</a:t>
            </a:r>
            <a:r>
              <a:rPr kumimoji="0" lang="en-GB" sz="1500" b="1" i="0" u="none" strike="noStrike" cap="none" spc="0" normalizeH="0" baseline="0" dirty="0" err="1">
                <a:ln>
                  <a:noFill/>
                </a:ln>
                <a:solidFill>
                  <a:srgbClr val="3795BA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GEOdatatech</a:t>
            </a:r>
            <a:endParaRPr kumimoji="0" lang="en-GB" sz="1500" b="1" i="0" u="none" strike="noStrike" cap="none" spc="0" normalizeH="0" baseline="0" dirty="0">
              <a:ln>
                <a:noFill/>
              </a:ln>
              <a:solidFill>
                <a:srgbClr val="3795BA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1" y="5874210"/>
            <a:ext cx="1849315" cy="493151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47813" y="5874209"/>
            <a:ext cx="9006541" cy="0"/>
          </a:xfrm>
          <a:prstGeom prst="line">
            <a:avLst/>
          </a:prstGeom>
          <a:noFill/>
          <a:ln w="9525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Connector 36"/>
          <p:cNvCxnSpPr/>
          <p:nvPr userDrawn="1"/>
        </p:nvCxnSpPr>
        <p:spPr>
          <a:xfrm>
            <a:off x="47813" y="825656"/>
            <a:ext cx="9006541" cy="0"/>
          </a:xfrm>
          <a:prstGeom prst="line">
            <a:avLst/>
          </a:prstGeom>
          <a:noFill/>
          <a:ln w="9525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4243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5" r:id="rId7"/>
    <p:sldLayoutId id="2147483673" r:id="rId8"/>
    <p:sldLayoutId id="2147483674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1" dirty="0" smtClean="0">
          <a:solidFill>
            <a:schemeClr val="accent1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695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392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088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7854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58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686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1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43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7973" indent="-41888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4922" indent="-41888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1900" indent="-41888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8859" indent="-41888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8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6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4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3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3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9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C34462-E8CA-43E2-913C-36A768B5D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1EDB5-2788-4D28-A43B-3AB5B8012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277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2" r:id="rId3"/>
    <p:sldLayoutId id="2147483683" r:id="rId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D97C35-E6AB-488A-8360-47F84F981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6" y="2043663"/>
            <a:ext cx="4578895" cy="29855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WGISS 47 FDA Elements Demonstration Workshop</a:t>
            </a:r>
          </a:p>
        </p:txBody>
      </p:sp>
    </p:spTree>
    <p:extLst>
      <p:ext uri="{BB962C8B-B14F-4D97-AF65-F5344CB8AC3E}">
        <p14:creationId xmlns:p14="http://schemas.microsoft.com/office/powerpoint/2010/main" val="217148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D61DDAE-0764-4392-AA08-6AA9B710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3820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n-AU" sz="3500" dirty="0">
                <a:solidFill>
                  <a:srgbClr val="FFFFFF"/>
                </a:solidFill>
              </a:rPr>
              <a:t>Future Data Architecture Background</a:t>
            </a:r>
            <a:br>
              <a:rPr lang="en-AU" sz="3500" dirty="0">
                <a:solidFill>
                  <a:srgbClr val="FFFFFF"/>
                </a:solidFill>
              </a:rPr>
            </a:br>
            <a:endParaRPr lang="en-AU" sz="3500" dirty="0">
              <a:solidFill>
                <a:srgbClr val="FFFFFF"/>
              </a:solidFill>
            </a:endParaRPr>
          </a:p>
        </p:txBody>
      </p:sp>
      <p:sp>
        <p:nvSpPr>
          <p:cNvPr id="232" name="Content Placeholder 2"/>
          <p:cNvSpPr>
            <a:spLocks noGrp="1"/>
          </p:cNvSpPr>
          <p:nvPr>
            <p:ph idx="1"/>
          </p:nvPr>
        </p:nvSpPr>
        <p:spPr>
          <a:xfrm>
            <a:off x="884419" y="2819400"/>
            <a:ext cx="7375161" cy="3352800"/>
          </a:xfrm>
        </p:spPr>
        <p:txBody>
          <a:bodyPr numCol="1"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Since the CEOS Plenary 2017 five FDA themes have progressed with: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practical implementations and pilot activities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improvements in their conceptual framework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standardization initiatives (mainly in WGs and VCs)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FDA Themes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Analysis Ready Data (ARD)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Data Cubes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EO Platforms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User Metrics / Resources Inventory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EO Data Analytics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BAB827-98BD-4528-BABA-5A889667E24F}"/>
              </a:ext>
            </a:extLst>
          </p:cNvPr>
          <p:cNvSpPr txBox="1"/>
          <p:nvPr/>
        </p:nvSpPr>
        <p:spPr>
          <a:xfrm>
            <a:off x="5261492" y="4878069"/>
            <a:ext cx="3615579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Future Data Access and Analysis Architectures Ad-hoc Team  mandate terminated at 32nd Plenary.</a:t>
            </a:r>
          </a:p>
          <a:p>
            <a:endParaRPr lang="en-GB" sz="1400" dirty="0">
              <a:solidFill>
                <a:srgbClr val="000000"/>
              </a:solidFill>
            </a:endParaRPr>
          </a:p>
          <a:p>
            <a:r>
              <a:rPr lang="en-GB" sz="1400" dirty="0">
                <a:solidFill>
                  <a:srgbClr val="000000"/>
                </a:solidFill>
              </a:rPr>
              <a:t>Critical FDA work efforts continuing through LSI-VC, WGISS, and SEO</a:t>
            </a:r>
          </a:p>
        </p:txBody>
      </p:sp>
    </p:spTree>
    <p:extLst>
      <p:ext uri="{BB962C8B-B14F-4D97-AF65-F5344CB8AC3E}">
        <p14:creationId xmlns:p14="http://schemas.microsoft.com/office/powerpoint/2010/main" val="166713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D61DDAE-0764-4392-AA08-6AA9B710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3820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n-AU" sz="3500" dirty="0">
                <a:solidFill>
                  <a:srgbClr val="FFFFFF"/>
                </a:solidFill>
              </a:rPr>
              <a:t>CEOS FDA Elements (examples)</a:t>
            </a:r>
            <a:br>
              <a:rPr lang="en-AU" sz="3500" dirty="0">
                <a:solidFill>
                  <a:srgbClr val="FFFFFF"/>
                </a:solidFill>
              </a:rPr>
            </a:br>
            <a:endParaRPr lang="en-AU" sz="3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4F474-EC42-4B1A-9594-D69AEB771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9042C6-2B02-4B72-AF99-15239CD6F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90" y="1797915"/>
            <a:ext cx="7897860" cy="497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0" name="Picture 13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D61DDAE-0764-4392-AA08-6AA9B710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78" y="1257300"/>
            <a:ext cx="3988849" cy="1381125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More and more agencies are experimenting with FDAs</a:t>
            </a:r>
          </a:p>
        </p:txBody>
      </p:sp>
      <p:sp>
        <p:nvSpPr>
          <p:cNvPr id="141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D2835C-32C3-40B2-A671-117646144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12" y="2438027"/>
            <a:ext cx="3061697" cy="23088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4F474-EC42-4B1A-9594-D69AEB771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579" y="2947260"/>
            <a:ext cx="4003614" cy="29271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sym typeface="Wingdings"/>
              </a:rPr>
              <a:t>C</a:t>
            </a:r>
            <a:r>
              <a:rPr lang="en-GB" sz="1800" dirty="0">
                <a:solidFill>
                  <a:srgbClr val="000000"/>
                </a:solidFill>
              </a:rPr>
              <a:t>lear evidence of significant potential benefits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</a:rPr>
              <a:t>Varying implementations focussing on thematic applications, on specific missions, on the generation of higher level products (e.g. CARD4L), etc..</a:t>
            </a:r>
          </a:p>
          <a:p>
            <a:r>
              <a:rPr lang="en-GB" sz="1800" dirty="0">
                <a:solidFill>
                  <a:srgbClr val="000000"/>
                </a:solidFill>
              </a:rPr>
              <a:t>Huge variations in functionalities and costs</a:t>
            </a:r>
          </a:p>
          <a:p>
            <a:r>
              <a:rPr lang="en-GB" sz="1800" dirty="0">
                <a:solidFill>
                  <a:srgbClr val="000000"/>
                </a:solidFill>
              </a:rPr>
              <a:t>Different technologies and technical implementations</a:t>
            </a:r>
          </a:p>
          <a:p>
            <a:endParaRPr lang="en-A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7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17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35" name="Picture 17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D61DDAE-0764-4392-AA08-6AA9B710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78" y="1257300"/>
            <a:ext cx="3988849" cy="1381125"/>
          </a:xfrm>
        </p:spPr>
        <p:txBody>
          <a:bodyPr>
            <a:normAutofit/>
          </a:bodyPr>
          <a:lstStyle/>
          <a:p>
            <a:r>
              <a:rPr lang="en-AU" sz="3100" dirty="0">
                <a:solidFill>
                  <a:srgbClr val="000000"/>
                </a:solidFill>
              </a:rPr>
              <a:t>Why are we here?</a:t>
            </a:r>
          </a:p>
        </p:txBody>
      </p:sp>
      <p:sp>
        <p:nvSpPr>
          <p:cNvPr id="23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7CC1E9-6DE3-40AC-8F60-DEA16EE7B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12" y="2366538"/>
            <a:ext cx="3061697" cy="2451797"/>
          </a:xfrm>
          <a:prstGeom prst="rect">
            <a:avLst/>
          </a:prstGeom>
        </p:spPr>
      </p:pic>
      <p:sp>
        <p:nvSpPr>
          <p:cNvPr id="232" name="Content Placeholder 2"/>
          <p:cNvSpPr>
            <a:spLocks noGrp="1"/>
          </p:cNvSpPr>
          <p:nvPr>
            <p:ph idx="1"/>
          </p:nvPr>
        </p:nvSpPr>
        <p:spPr>
          <a:xfrm>
            <a:off x="4570579" y="2947260"/>
            <a:ext cx="4003614" cy="2927188"/>
          </a:xfrm>
        </p:spPr>
        <p:txBody>
          <a:bodyPr numCol="1" anchor="ctr">
            <a:noAutofit/>
          </a:bodyPr>
          <a:lstStyle/>
          <a:p>
            <a:r>
              <a:rPr lang="en-US" sz="1800" i="1" dirty="0"/>
              <a:t>To See</a:t>
            </a:r>
            <a:r>
              <a:rPr lang="en-US" sz="1800" dirty="0"/>
              <a:t>…Demonstration of FDA elements</a:t>
            </a:r>
          </a:p>
          <a:p>
            <a:pPr lvl="1"/>
            <a:r>
              <a:rPr lang="en-US" dirty="0"/>
              <a:t>Interfaces, Interoperability</a:t>
            </a:r>
          </a:p>
          <a:p>
            <a:pPr lvl="1"/>
            <a:r>
              <a:rPr lang="en-US" dirty="0"/>
              <a:t>Discoverability, Usability</a:t>
            </a:r>
          </a:p>
          <a:p>
            <a:pPr lvl="1"/>
            <a:r>
              <a:rPr lang="en-US" dirty="0"/>
              <a:t>Mapping </a:t>
            </a:r>
            <a:r>
              <a:rPr lang="en-US" dirty="0" err="1"/>
              <a:t>wrt</a:t>
            </a:r>
            <a:r>
              <a:rPr lang="en-US" dirty="0"/>
              <a:t> CEOS priorities (e.g. SDGs)</a:t>
            </a:r>
          </a:p>
          <a:p>
            <a:r>
              <a:rPr lang="en-US" sz="1800" i="1" dirty="0"/>
              <a:t>To Discuss</a:t>
            </a:r>
            <a:r>
              <a:rPr lang="en-US" sz="1800" dirty="0"/>
              <a:t>…WGISS </a:t>
            </a:r>
            <a:r>
              <a:rPr lang="en-US" sz="1800" i="1" dirty="0"/>
              <a:t>implications</a:t>
            </a:r>
          </a:p>
          <a:p>
            <a:r>
              <a:rPr lang="en-US" sz="1800" i="1" dirty="0"/>
              <a:t>To Develop…</a:t>
            </a:r>
            <a:r>
              <a:rPr lang="en-US" sz="1800" dirty="0"/>
              <a:t>a concrete WGISS project (</a:t>
            </a:r>
            <a:r>
              <a:rPr lang="en-US" sz="1800" i="1" dirty="0"/>
              <a:t>Impact</a:t>
            </a:r>
            <a:r>
              <a:rPr lang="en-US" sz="1800" dirty="0"/>
              <a:t>)</a:t>
            </a:r>
          </a:p>
          <a:p>
            <a:pPr lvl="1"/>
            <a:r>
              <a:rPr lang="en-US" dirty="0"/>
              <a:t>Accessibility of mature/stable ones through WGISS CDA Infrastructure?</a:t>
            </a:r>
          </a:p>
          <a:p>
            <a:pPr lvl="1"/>
            <a:r>
              <a:rPr lang="en-US" dirty="0"/>
              <a:t>User-centered data pipelines from discovery to use?</a:t>
            </a:r>
          </a:p>
          <a:p>
            <a:endParaRPr kumimoji="1" lang="en-US" sz="1800" dirty="0"/>
          </a:p>
        </p:txBody>
      </p:sp>
    </p:spTree>
    <p:extLst>
      <p:ext uri="{BB962C8B-B14F-4D97-AF65-F5344CB8AC3E}">
        <p14:creationId xmlns:p14="http://schemas.microsoft.com/office/powerpoint/2010/main" val="615402794"/>
      </p:ext>
    </p:extLst>
  </p:cSld>
  <p:clrMapOvr>
    <a:masterClrMapping/>
  </p:clrMapOvr>
</p:sld>
</file>

<file path=ppt/theme/theme1.xml><?xml version="1.0" encoding="utf-8"?>
<a:theme xmlns:a="http://schemas.openxmlformats.org/drawingml/2006/main" name="1_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ESA Presentation 16-9_Slovenia.potx" id="{B4B7490A-53FE-4E20-AAB8-88372E67B561}" vid="{BCEB71B1-FD63-4BD6-B008-F7DFC94BF6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21147</TotalTime>
  <Words>208</Words>
  <Application>Microsoft Office PowerPoint</Application>
  <PresentationFormat>On-screen Show (4:3)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Avenir Roman</vt:lpstr>
      <vt:lpstr>Calibri</vt:lpstr>
      <vt:lpstr>Calibri Light</vt:lpstr>
      <vt:lpstr>Courier New</vt:lpstr>
      <vt:lpstr>Verdana</vt:lpstr>
      <vt:lpstr>Wingdings</vt:lpstr>
      <vt:lpstr>1_ESA Presentation 16-9</vt:lpstr>
      <vt:lpstr>Office Theme</vt:lpstr>
      <vt:lpstr>WGISS 47 FDA Elements Demonstration Workshop</vt:lpstr>
      <vt:lpstr>Future Data Architecture Background </vt:lpstr>
      <vt:lpstr>CEOS FDA Elements (examples) </vt:lpstr>
      <vt:lpstr>More and more agencies are experimenting with FDAs</vt:lpstr>
      <vt:lpstr>Why are we here?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Rob Woodcock</cp:lastModifiedBy>
  <cp:revision>842</cp:revision>
  <dcterms:modified xsi:type="dcterms:W3CDTF">2019-04-29T11:58:13Z</dcterms:modified>
</cp:coreProperties>
</file>