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312" r:id="rId3"/>
    <p:sldId id="305" r:id="rId4"/>
    <p:sldId id="313" r:id="rId5"/>
    <p:sldId id="314" r:id="rId6"/>
    <p:sldId id="328" r:id="rId7"/>
    <p:sldId id="322" r:id="rId8"/>
    <p:sldId id="323" r:id="rId9"/>
    <p:sldId id="308" r:id="rId10"/>
    <p:sldId id="331" r:id="rId11"/>
    <p:sldId id="332" r:id="rId12"/>
    <p:sldId id="333" r:id="rId13"/>
    <p:sldId id="317" r:id="rId14"/>
    <p:sldId id="319" r:id="rId15"/>
    <p:sldId id="329" r:id="rId16"/>
    <p:sldId id="330" r:id="rId17"/>
    <p:sldId id="321" r:id="rId18"/>
    <p:sldId id="325" r:id="rId19"/>
    <p:sldId id="326" r:id="rId20"/>
    <p:sldId id="327" r:id="rId21"/>
    <p:sldId id="324" r:id="rId22"/>
  </p:sldIdLst>
  <p:sldSz cx="9144000" cy="6858000" type="screen4x3"/>
  <p:notesSz cx="7023100" cy="93091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e Smith" initials="LS"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F1B4"/>
    <a:srgbClr val="0025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11"/>
    <p:restoredTop sz="90423" autoAdjust="0"/>
  </p:normalViewPr>
  <p:slideViewPr>
    <p:cSldViewPr>
      <p:cViewPr varScale="1">
        <p:scale>
          <a:sx n="57" d="100"/>
          <a:sy n="57" d="100"/>
        </p:scale>
        <p:origin x="318" y="78"/>
      </p:cViewPr>
      <p:guideLst>
        <p:guide orient="horz" pos="2160"/>
        <p:guide pos="2880"/>
      </p:guideLst>
    </p:cSldViewPr>
  </p:slideViewPr>
  <p:notesTextViewPr>
    <p:cViewPr>
      <p:scale>
        <a:sx n="1" d="1"/>
        <a:sy n="1" d="1"/>
      </p:scale>
      <p:origin x="0" y="0"/>
    </p:cViewPr>
  </p:notesTextViewPr>
  <p:sorterViewPr>
    <p:cViewPr>
      <p:scale>
        <a:sx n="120" d="100"/>
        <a:sy n="120" d="100"/>
      </p:scale>
      <p:origin x="0" y="-15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e Smith" userId="88bec4dde897cd60" providerId="LiveId" clId="{D5329A8B-B7A4-4FC9-90A5-E49454202F1E}"/>
    <pc:docChg chg="modMainMaster">
      <pc:chgData name="Luke Smith" userId="88bec4dde897cd60" providerId="LiveId" clId="{D5329A8B-B7A4-4FC9-90A5-E49454202F1E}" dt="2019-02-20T23:26:12.397" v="1" actId="20577"/>
      <pc:docMkLst>
        <pc:docMk/>
      </pc:docMkLst>
      <pc:sldMasterChg chg="modSldLayout">
        <pc:chgData name="Luke Smith" userId="88bec4dde897cd60" providerId="LiveId" clId="{D5329A8B-B7A4-4FC9-90A5-E49454202F1E}" dt="2019-02-20T23:26:12.397" v="1" actId="20577"/>
        <pc:sldMasterMkLst>
          <pc:docMk/>
          <pc:sldMasterMk cId="0" sldId="2147483648"/>
        </pc:sldMasterMkLst>
        <pc:sldLayoutChg chg="modSp">
          <pc:chgData name="Luke Smith" userId="88bec4dde897cd60" providerId="LiveId" clId="{D5329A8B-B7A4-4FC9-90A5-E49454202F1E}" dt="2019-02-20T23:26:12.397" v="1" actId="20577"/>
          <pc:sldLayoutMkLst>
            <pc:docMk/>
            <pc:sldMasterMk cId="0" sldId="2147483648"/>
            <pc:sldLayoutMk cId="0" sldId="2147483650"/>
          </pc:sldLayoutMkLst>
          <pc:spChg chg="mod">
            <ac:chgData name="Luke Smith" userId="88bec4dde897cd60" providerId="LiveId" clId="{D5329A8B-B7A4-4FC9-90A5-E49454202F1E}" dt="2019-02-20T23:26:12.397" v="1" actId="20577"/>
            <ac:spMkLst>
              <pc:docMk/>
              <pc:sldMasterMk cId="0" sldId="2147483648"/>
              <pc:sldLayoutMk cId="0" sldId="2147483650"/>
              <ac:spMk id="7"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84275" y="698500"/>
            <a:ext cx="4654550" cy="3490913"/>
          </a:xfrm>
          <a:prstGeom prst="rect">
            <a:avLst/>
          </a:prstGeom>
        </p:spPr>
        <p:txBody>
          <a:bodyPr lIns="93324" tIns="46662" rIns="93324" bIns="46662"/>
          <a:lstStyle/>
          <a:p>
            <a:pPr lvl="0"/>
            <a:endParaRPr/>
          </a:p>
        </p:txBody>
      </p:sp>
      <p:sp>
        <p:nvSpPr>
          <p:cNvPr id="8" name="Shape 8"/>
          <p:cNvSpPr>
            <a:spLocks noGrp="1"/>
          </p:cNvSpPr>
          <p:nvPr>
            <p:ph type="body" sz="quarter" idx="1"/>
          </p:nvPr>
        </p:nvSpPr>
        <p:spPr>
          <a:xfrm>
            <a:off x="936414" y="4421823"/>
            <a:ext cx="5150273" cy="4189095"/>
          </a:xfrm>
          <a:prstGeom prst="rect">
            <a:avLst/>
          </a:prstGeom>
        </p:spPr>
        <p:txBody>
          <a:bodyPr lIns="93324" tIns="46662" rIns="93324" bIns="46662"/>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sciencedirect.com/topics/earth-and-planetary-sciences/covariance" TargetMode="External"/><Relationship Id="rId13" Type="http://schemas.openxmlformats.org/officeDocument/2006/relationships/hyperlink" Target="https://www.sciencedirect.com/topics/earth-and-planetary-sciences/weather-forecasting" TargetMode="External"/><Relationship Id="rId3" Type="http://schemas.openxmlformats.org/officeDocument/2006/relationships/hyperlink" Target="https://www.sciencedirect.com/topics/earth-and-planetary-sciences/sea-surface-temperature" TargetMode="External"/><Relationship Id="rId7" Type="http://schemas.openxmlformats.org/officeDocument/2006/relationships/hyperlink" Target="https://www.sciencedirect.com/topics/earth-and-planetary-sciences/interpolation" TargetMode="External"/><Relationship Id="rId12" Type="http://schemas.openxmlformats.org/officeDocument/2006/relationships/hyperlink" Target="https://www.sciencedirect.com/topics/earth-and-planetary-sciences/in-situ-measurement"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sciencedirect.com/topics/earth-and-planetary-sciences/telecommunication" TargetMode="External"/><Relationship Id="rId11" Type="http://schemas.openxmlformats.org/officeDocument/2006/relationships/hyperlink" Target="https://www.sciencedirect.com/topics/earth-and-planetary-sciences/surface-wind" TargetMode="External"/><Relationship Id="rId5" Type="http://schemas.openxmlformats.org/officeDocument/2006/relationships/hyperlink" Target="https://www.sciencedirect.com/topics/earth-and-planetary-sciences/satellite-instrument" TargetMode="External"/><Relationship Id="rId10" Type="http://schemas.openxmlformats.org/officeDocument/2006/relationships/hyperlink" Target="https://www.sciencedirect.com/topics/earth-and-planetary-sciences/along-track-scanning-radiometer" TargetMode="External"/><Relationship Id="rId4" Type="http://schemas.openxmlformats.org/officeDocument/2006/relationships/hyperlink" Target="https://www.sciencedirect.com/topics/earth-and-planetary-sciences/sea-ice" TargetMode="External"/><Relationship Id="rId9" Type="http://schemas.openxmlformats.org/officeDocument/2006/relationships/hyperlink" Target="https://www.sciencedirect.com/topics/earth-and-planetary-sciences/ocean-model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9398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3" name="Shape 143"/>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dirty="0"/>
          </a:p>
        </p:txBody>
      </p:sp>
    </p:spTree>
    <p:extLst>
      <p:ext uri="{BB962C8B-B14F-4D97-AF65-F5344CB8AC3E}">
        <p14:creationId xmlns:p14="http://schemas.microsoft.com/office/powerpoint/2010/main" val="3834928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SSES: Single</a:t>
            </a:r>
            <a:r>
              <a:rPr lang="en-US" baseline="0" dirty="0" smtClean="0"/>
              <a:t> Sensor Statistics</a:t>
            </a:r>
            <a:endParaRPr lang="en-US" dirty="0"/>
          </a:p>
        </p:txBody>
      </p:sp>
      <p:sp>
        <p:nvSpPr>
          <p:cNvPr id="4" name="Slide Number Placeholder 3"/>
          <p:cNvSpPr>
            <a:spLocks noGrp="1"/>
          </p:cNvSpPr>
          <p:nvPr>
            <p:ph type="sldNum" sz="quarter" idx="10"/>
          </p:nvPr>
        </p:nvSpPr>
        <p:spPr/>
        <p:txBody>
          <a:bodyPr lIns="93324" tIns="46662" rIns="93324" bIns="46662"/>
          <a:lstStyle/>
          <a:p>
            <a:pPr>
              <a:defRPr/>
            </a:pPr>
            <a:fld id="{326A34D3-EE42-4093-9737-ACD5C0B366C9}" type="slidenum">
              <a:rPr lang="en-US" smtClean="0"/>
              <a:pPr>
                <a:defRPr/>
              </a:pPr>
              <a:t>13</a:t>
            </a:fld>
            <a:endParaRPr lang="en-US"/>
          </a:p>
        </p:txBody>
      </p:sp>
    </p:spTree>
    <p:extLst>
      <p:ext uri="{BB962C8B-B14F-4D97-AF65-F5344CB8AC3E}">
        <p14:creationId xmlns:p14="http://schemas.microsoft.com/office/powerpoint/2010/main" val="179820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3700" b="1" dirty="0"/>
              <a:t>A great example is the OSTIA system used operationally at the UK Met Office:</a:t>
            </a:r>
          </a:p>
          <a:p>
            <a:endParaRPr lang="en-US" dirty="0"/>
          </a:p>
          <a:p>
            <a:r>
              <a:rPr lang="en-US" dirty="0"/>
              <a:t>The Operational Sea Surface Temperature and Sea Ice Analysis (OSTIA) system, Donlon et al., 2012 (https://</a:t>
            </a:r>
            <a:r>
              <a:rPr lang="en-US" dirty="0" err="1"/>
              <a:t>doi.org</a:t>
            </a:r>
            <a:r>
              <a:rPr lang="en-US" dirty="0"/>
              <a:t>/10.1016/j.rse.2010.10.017)</a:t>
            </a:r>
          </a:p>
          <a:p>
            <a:endParaRPr lang="en-US" dirty="0"/>
          </a:p>
          <a:p>
            <a:r>
              <a:rPr lang="en-US" dirty="0"/>
              <a:t>Abstract:</a:t>
            </a:r>
          </a:p>
          <a:p>
            <a:r>
              <a:rPr lang="en-US" dirty="0"/>
              <a:t>This paper describes a new </a:t>
            </a:r>
            <a:r>
              <a:rPr lang="en-US" dirty="0">
                <a:hlinkClick r:id="rId3" tooltip="Learn more about Sea Surface Temperature from ScienceDirect's AI-generated Topic Pages"/>
              </a:rPr>
              <a:t>Sea surface temperature</a:t>
            </a:r>
            <a:r>
              <a:rPr lang="en-US" dirty="0"/>
              <a:t> (SST) analysis that is produced with global coverage on a daily basis at the Met Office called the Operational </a:t>
            </a:r>
            <a:r>
              <a:rPr lang="en-US" dirty="0">
                <a:hlinkClick r:id="rId3" tooltip="Learn more about Sea Surface Temperature from ScienceDirect's AI-generated Topic Pages"/>
              </a:rPr>
              <a:t>SST</a:t>
            </a:r>
            <a:r>
              <a:rPr lang="en-US" dirty="0"/>
              <a:t> and </a:t>
            </a:r>
            <a:r>
              <a:rPr lang="en-US" dirty="0">
                <a:hlinkClick r:id="rId4" tooltip="Learn more about Sea Ice from ScienceDirect's AI-generated Topic Pages"/>
              </a:rPr>
              <a:t>Sea Ice</a:t>
            </a:r>
            <a:r>
              <a:rPr lang="en-US" dirty="0"/>
              <a:t> Analysis (OSTIA) system. OSTIA uses satellite SST data provided by international agencies via the Group for High Resolution SST (GHRSST) Regional/Global Task Sharing (R/GTS) framework. GHRSST products include data from microwave and infrared </a:t>
            </a:r>
            <a:r>
              <a:rPr lang="en-US" dirty="0">
                <a:hlinkClick r:id="rId5" tooltip="Learn more about Satellite Instrument from ScienceDirect's AI-generated Topic Pages"/>
              </a:rPr>
              <a:t>satellite instruments</a:t>
            </a:r>
            <a:r>
              <a:rPr lang="en-US" dirty="0"/>
              <a:t> with accompanying uncertainty estimates. The system also uses in situ SST data available over the Global </a:t>
            </a:r>
            <a:r>
              <a:rPr lang="en-US" dirty="0">
                <a:hlinkClick r:id="rId6" tooltip="Learn more about Telecommunication from ScienceDirect's AI-generated Topic Pages"/>
              </a:rPr>
              <a:t>Telecommunications</a:t>
            </a:r>
            <a:r>
              <a:rPr lang="en-US" dirty="0"/>
              <a:t> System (GTS) and a sea-ice concentration product from the EUMETSAT Ocean and Sea Ice Satellite Applications Facility (OSI-SAF). The SST analysis is a multi-scale optimal </a:t>
            </a:r>
            <a:r>
              <a:rPr lang="en-US" dirty="0">
                <a:hlinkClick r:id="rId7" tooltip="Learn more about Interpolation from ScienceDirect's AI-generated Topic Pages"/>
              </a:rPr>
              <a:t>interpolation</a:t>
            </a:r>
            <a:r>
              <a:rPr lang="en-US" dirty="0"/>
              <a:t> that is designed for applications in numerical weather prediction and ocean forecasting systems. The background error </a:t>
            </a:r>
            <a:r>
              <a:rPr lang="en-US" dirty="0">
                <a:hlinkClick r:id="rId8" tooltip="Learn more about Covariance from ScienceDirect's AI-generated Topic Pages"/>
              </a:rPr>
              <a:t>covariance</a:t>
            </a:r>
            <a:r>
              <a:rPr lang="en-US" dirty="0"/>
              <a:t> matrix is specified using </a:t>
            </a:r>
            <a:r>
              <a:rPr lang="en-US" dirty="0">
                <a:hlinkClick r:id="rId9" tooltip="Learn more about Ocean Models from ScienceDirect's AI-generated Topic Pages"/>
              </a:rPr>
              <a:t>ocean model</a:t>
            </a:r>
            <a:r>
              <a:rPr lang="en-US" dirty="0"/>
              <a:t> data and the analysis uses correlation length scales of 10 km and 100 km. The OSTIA system produces a foundation SST estimate (</a:t>
            </a:r>
            <a:r>
              <a:rPr lang="en-US" dirty="0" err="1"/>
              <a:t>SSTfnd</a:t>
            </a:r>
            <a:r>
              <a:rPr lang="en-US" dirty="0"/>
              <a:t>, which is the SST free of diurnal variability) at an output grid resolution of 1/20° (~ 6 km) although the smallest analysis feature resolution is based on the correlation length scale of 10 km. All satellite SST data are adjusted for bias errors based on a combination of ENVISAT Advanced </a:t>
            </a:r>
            <a:r>
              <a:rPr lang="en-US" dirty="0">
                <a:hlinkClick r:id="rId10" tooltip="Learn more about Along Track Scanning Radiometer from ScienceDirect's AI-generated Topic Pages"/>
              </a:rPr>
              <a:t>Along Track Scanning Radiometer</a:t>
            </a:r>
            <a:r>
              <a:rPr lang="en-US" dirty="0"/>
              <a:t> (AATSR) SST data and in situ SST measurements from drifting buoys. Data are filtered (based on </a:t>
            </a:r>
            <a:r>
              <a:rPr lang="en-US" dirty="0">
                <a:hlinkClick r:id="rId11" tooltip="Learn more about Surface Wind from ScienceDirect's AI-generated Topic Pages"/>
              </a:rPr>
              <a:t>surface wind</a:t>
            </a:r>
            <a:r>
              <a:rPr lang="en-US" dirty="0"/>
              <a:t> speed data) to remove diurnal variability and AATSR data are adjusted to represent the SST at the same depth as drifting buoy measurements (0.2–1 m) before bias adjustments are made. Global coverage outputs are provided each day in GHRSST L4 </a:t>
            </a:r>
            <a:r>
              <a:rPr lang="en-US" dirty="0" err="1"/>
              <a:t>netCDF</a:t>
            </a:r>
            <a:r>
              <a:rPr lang="en-US" dirty="0"/>
              <a:t> format. A variety of secondary products are also provided including weekly and monthly mean data sets. OSTIA products are continuously monitored and validation/verification activities demonstrate that SST products have zero mean bias and an accuracy of ~ 0.57 K compared to </a:t>
            </a:r>
            <a:r>
              <a:rPr lang="en-US" dirty="0">
                <a:hlinkClick r:id="rId12" tooltip="Learn more about In Situ Measurement from ScienceDirect's AI-generated Topic Pages"/>
              </a:rPr>
              <a:t>in situ measurements</a:t>
            </a:r>
            <a:r>
              <a:rPr lang="en-US" dirty="0"/>
              <a:t>. OSTIA is now used operationally as a boundary condition for all weather forecast models at the Met Office and at European Centre for Medium-range </a:t>
            </a:r>
            <a:r>
              <a:rPr lang="en-US" dirty="0">
                <a:hlinkClick r:id="rId13" tooltip="Learn more about Weather Forecasting from ScienceDirect's AI-generated Topic Pages"/>
              </a:rPr>
              <a:t>Weather Forecasting</a:t>
            </a:r>
            <a:r>
              <a:rPr lang="en-US" dirty="0"/>
              <a:t> (ECMWF). OSTIA is produced by the Met Office as part of the European Union Global Monitoring for Environment and Security (GMES) </a:t>
            </a:r>
            <a:r>
              <a:rPr lang="en-US" dirty="0" err="1"/>
              <a:t>MyOcean</a:t>
            </a:r>
            <a:r>
              <a:rPr lang="en-US" dirty="0"/>
              <a:t> project.</a:t>
            </a:r>
          </a:p>
          <a:p>
            <a:endParaRPr lang="en-US" dirty="0"/>
          </a:p>
          <a:p>
            <a:r>
              <a:rPr lang="en-US" b="1" dirty="0"/>
              <a:t>Another is the GHRSST Multi-Product Ensemble:</a:t>
            </a:r>
          </a:p>
          <a:p>
            <a:endParaRPr lang="en-US" dirty="0"/>
          </a:p>
          <a:p>
            <a:r>
              <a:rPr lang="en-US" dirty="0"/>
              <a:t>Group for High Resolution Sea Surface temperature (GHRSST) analysis fields inter-comparisons. Part 1: A GHRSST multi-product ensemble (GMPE)</a:t>
            </a:r>
          </a:p>
          <a:p>
            <a:r>
              <a:rPr lang="en-US" dirty="0"/>
              <a:t>Martin et al., (2012), https://</a:t>
            </a:r>
            <a:r>
              <a:rPr lang="en-US" dirty="0" err="1"/>
              <a:t>doi.org</a:t>
            </a:r>
            <a:r>
              <a:rPr lang="en-US" dirty="0"/>
              <a:t>/10.1016/j.dsr2.2012.04.013</a:t>
            </a:r>
          </a:p>
          <a:p>
            <a:endParaRPr lang="en-US" dirty="0"/>
          </a:p>
          <a:p>
            <a:r>
              <a:rPr lang="en-US" dirty="0"/>
              <a:t>Abstract:</a:t>
            </a:r>
          </a:p>
          <a:p>
            <a:endParaRPr lang="en-US" dirty="0"/>
          </a:p>
          <a:p>
            <a:r>
              <a:rPr lang="en-US" dirty="0"/>
              <a:t>Abstract</a:t>
            </a:r>
          </a:p>
          <a:p>
            <a:r>
              <a:rPr lang="en-US" dirty="0"/>
              <a:t>Many sea surface temperature (SST) gap-free gridded analysis (Level 4, or L4) fields are produced by various groups in different countries. The Group for High Resolution SST (GHRSST) is an international collaboration body which has formed the inter-comparison technical advisory group (IC-TAG), to advise SST producers and users on the relative performance of these SST fields. This two-part paper describes two of the three major systems developed under GHRSST coordination towards this goal. Part one (this paper) describes the GHRSST Multi-Product Ensemble (GMPE) system, which runs on a daily basis at the UK Met Office, taking various L4 analyses as inputs, transferring them onto a common grid, and producing an ensemble median and standard deviation. The various analysis systems contributing to the GHRSST inter-comparisons are discussed, highlighting areas of commonality between the systems as well as those parts of the systems where there is less agreement on the appropriate algorithmic or parametric choices. The characteristics of the contributing L4 analyses are demonstrated by comparing them to near-surface Argo profile temperature data, which provide an independent measurement of SST and have been shown to provide a good estimate of foundation SST (the SST free of diurnal warming). The feature resolution characteristics of the L4 analyses are demonstrated by calculating horizontal gradients of the SST fields (on their original grid). The accuracy and resolution of the GMPE median are compared with those of the input analyses using the same metrics, showing that the GMPE median is more accurate than any of the contributing analyses with a standard deviation error of 0.40 K globally with respect to near-surface Argo data. For use in climate applications such as trend analysis or assimilation into climate models, it is important to have a good measure of uncertainty, so the suitability of the GMPE standard deviation as a measure of uncertainty is explored. This assessment shows that, over large spatial and temporal scales, the spread in the ensemble does have a strong relationship with the error in the median, although it underestimates the error by about one third.</a:t>
            </a:r>
          </a:p>
          <a:p>
            <a:endParaRPr lang="en-US" dirty="0"/>
          </a:p>
          <a:p>
            <a:endParaRPr lang="en-US" dirty="0"/>
          </a:p>
        </p:txBody>
      </p:sp>
      <p:sp>
        <p:nvSpPr>
          <p:cNvPr id="4" name="Slide Number Placeholder 3"/>
          <p:cNvSpPr>
            <a:spLocks noGrp="1"/>
          </p:cNvSpPr>
          <p:nvPr>
            <p:ph type="sldNum" sz="quarter" idx="10"/>
          </p:nvPr>
        </p:nvSpPr>
        <p:spPr/>
        <p:txBody>
          <a:bodyPr lIns="93324" tIns="46662" rIns="93324" bIns="46662"/>
          <a:lstStyle/>
          <a:p>
            <a:pPr>
              <a:defRPr/>
            </a:pPr>
            <a:fld id="{326A34D3-EE42-4093-9737-ACD5C0B366C9}" type="slidenum">
              <a:rPr lang="en-US" smtClean="0"/>
              <a:pPr>
                <a:defRPr/>
              </a:pPr>
              <a:t>14</a:t>
            </a:fld>
            <a:endParaRPr lang="en-US"/>
          </a:p>
        </p:txBody>
      </p:sp>
    </p:spTree>
    <p:extLst>
      <p:ext uri="{BB962C8B-B14F-4D97-AF65-F5344CB8AC3E}">
        <p14:creationId xmlns:p14="http://schemas.microsoft.com/office/powerpoint/2010/main" val="1417006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40896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63773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715316" y="4489701"/>
            <a:ext cx="5722628" cy="4252011"/>
          </a:xfrm>
          <a:prstGeom prst="rect">
            <a:avLst/>
          </a:prstGeom>
          <a:noFill/>
          <a:ln>
            <a:noFill/>
          </a:ln>
        </p:spPr>
        <p:txBody>
          <a:bodyPr lIns="93308" tIns="93308" rIns="93308" bIns="93308" anchor="ctr" anchorCtr="0">
            <a:noAutofit/>
          </a:bodyPr>
          <a:lstStyle/>
          <a:p>
            <a:pPr algn="l" rtl="0">
              <a:buSzPct val="25000"/>
            </a:pPr>
            <a:endParaRPr sz="1800"/>
          </a:p>
        </p:txBody>
      </p:sp>
      <p:sp>
        <p:nvSpPr>
          <p:cNvPr id="167" name="Shape 167"/>
          <p:cNvSpPr>
            <a:spLocks noGrp="1" noRot="1" noChangeAspect="1"/>
          </p:cNvSpPr>
          <p:nvPr>
            <p:ph type="sldImg" idx="2"/>
          </p:nvPr>
        </p:nvSpPr>
        <p:spPr>
          <a:xfrm>
            <a:off x="1212850" y="708025"/>
            <a:ext cx="4727575"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347125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76200" y="1219200"/>
            <a:ext cx="8991600" cy="5257800"/>
          </a:xfrm>
          <a:prstGeom prst="rect">
            <a:avLst/>
          </a:prstGeom>
        </p:spPr>
        <p:txBody>
          <a:bodyPr/>
          <a:lstStyle>
            <a:lvl1pPr>
              <a:defRPr sz="2000" b="1">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quarter" idx="11" hasCustomPrompt="1"/>
          </p:nvPr>
        </p:nvSpPr>
        <p:spPr>
          <a:xfrm>
            <a:off x="1981200" y="76200"/>
            <a:ext cx="4953000" cy="914400"/>
          </a:xfrm>
          <a:prstGeom prst="rect">
            <a:avLst/>
          </a:prstGeom>
        </p:spPr>
        <p:txBody>
          <a:bodyPr/>
          <a:lstStyle>
            <a:lvl1pPr marL="0" indent="0" algn="ctr">
              <a:buNone/>
              <a:defRPr sz="2800" b="1">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fontAlgn="auto">
              <a:spcBef>
                <a:spcPts val="0"/>
              </a:spcBef>
              <a:spcAft>
                <a:spcPts val="0"/>
              </a:spcAft>
            </a:pPr>
            <a:fld id="{22748CEA-2573-439B-8ADB-B1D3E9BE0BFF}" type="datetimeFigureOut">
              <a:rPr lang="en-US" kern="0" smtClean="0">
                <a:solidFill>
                  <a:srgbClr val="002569"/>
                </a:solidFill>
              </a:rPr>
              <a:pPr fontAlgn="auto">
                <a:spcBef>
                  <a:spcPts val="0"/>
                </a:spcBef>
                <a:spcAft>
                  <a:spcPts val="0"/>
                </a:spcAft>
              </a:pPr>
              <a:t>4/29/2019</a:t>
            </a:fld>
            <a:endParaRPr lang="en-US" kern="0">
              <a:solidFill>
                <a:srgbClr val="002569"/>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fontAlgn="auto">
              <a:spcBef>
                <a:spcPts val="0"/>
              </a:spcBef>
              <a:spcAft>
                <a:spcPts val="0"/>
              </a:spcAft>
            </a:pPr>
            <a:endParaRPr lang="en-US" kern="0">
              <a:solidFill>
                <a:srgbClr val="002569"/>
              </a:solidFill>
            </a:endParaRPr>
          </a:p>
        </p:txBody>
      </p:sp>
      <p:sp>
        <p:nvSpPr>
          <p:cNvPr id="6" name="Slide Number Placeholder 5"/>
          <p:cNvSpPr>
            <a:spLocks noGrp="1"/>
          </p:cNvSpPr>
          <p:nvPr>
            <p:ph type="sldNum" sz="quarter" idx="12"/>
          </p:nvPr>
        </p:nvSpPr>
        <p:spPr/>
        <p:txBody>
          <a:bodyPr/>
          <a:lstStyle/>
          <a:p>
            <a:fld id="{806C71DD-B2CE-4CF7-92F0-F691A3034D74}" type="slidenum">
              <a:rPr lang="en-US" smtClean="0"/>
              <a:pPr/>
              <a:t>‹#›</a:t>
            </a:fld>
            <a:endParaRPr lang="en-US"/>
          </a:p>
        </p:txBody>
      </p:sp>
    </p:spTree>
    <p:extLst>
      <p:ext uri="{BB962C8B-B14F-4D97-AF65-F5344CB8AC3E}">
        <p14:creationId xmlns:p14="http://schemas.microsoft.com/office/powerpoint/2010/main" val="4009650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p:cSld name="1_Blank">
    <p:spTree>
      <p:nvGrpSpPr>
        <p:cNvPr id="1" name="Shape 8"/>
        <p:cNvGrpSpPr/>
        <p:nvPr/>
      </p:nvGrpSpPr>
      <p:grpSpPr>
        <a:xfrm>
          <a:off x="0" y="0"/>
          <a:ext cx="0" cy="0"/>
          <a:chOff x="0" y="0"/>
          <a:chExt cx="0" cy="0"/>
        </a:xfrm>
      </p:grpSpPr>
      <p:sp>
        <p:nvSpPr>
          <p:cNvPr id="9" name="Google Shape;9;p3"/>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spcBef>
                <a:spcPts val="0"/>
              </a:spcBef>
              <a:buNone/>
              <a:defRPr sz="1100" b="0" i="1" u="none" strike="noStrike" cap="none">
                <a:solidFill>
                  <a:schemeClr val="dk2"/>
                </a:solidFill>
                <a:latin typeface="Helvetica Neue"/>
                <a:ea typeface="Helvetica Neue"/>
                <a:cs typeface="Helvetica Neue"/>
                <a:sym typeface="Helvetica Neue"/>
              </a:defRPr>
            </a:lvl1pPr>
            <a:lvl2pPr marL="0" marR="0" lvl="1" indent="0" algn="ctr">
              <a:spcBef>
                <a:spcPts val="0"/>
              </a:spcBef>
              <a:buNone/>
              <a:defRPr sz="1100" b="0" i="1" u="none" strike="noStrike" cap="none">
                <a:solidFill>
                  <a:schemeClr val="dk2"/>
                </a:solidFill>
                <a:latin typeface="Helvetica Neue"/>
                <a:ea typeface="Helvetica Neue"/>
                <a:cs typeface="Helvetica Neue"/>
                <a:sym typeface="Helvetica Neue"/>
              </a:defRPr>
            </a:lvl2pPr>
            <a:lvl3pPr marL="0" marR="0" lvl="2" indent="0" algn="ctr">
              <a:spcBef>
                <a:spcPts val="0"/>
              </a:spcBef>
              <a:buNone/>
              <a:defRPr sz="1100" b="0" i="1" u="none" strike="noStrike" cap="none">
                <a:solidFill>
                  <a:schemeClr val="dk2"/>
                </a:solidFill>
                <a:latin typeface="Helvetica Neue"/>
                <a:ea typeface="Helvetica Neue"/>
                <a:cs typeface="Helvetica Neue"/>
                <a:sym typeface="Helvetica Neue"/>
              </a:defRPr>
            </a:lvl3pPr>
            <a:lvl4pPr marL="0" marR="0" lvl="3" indent="0" algn="ctr">
              <a:spcBef>
                <a:spcPts val="0"/>
              </a:spcBef>
              <a:buNone/>
              <a:defRPr sz="1100" b="0" i="1" u="none" strike="noStrike" cap="none">
                <a:solidFill>
                  <a:schemeClr val="dk2"/>
                </a:solidFill>
                <a:latin typeface="Helvetica Neue"/>
                <a:ea typeface="Helvetica Neue"/>
                <a:cs typeface="Helvetica Neue"/>
                <a:sym typeface="Helvetica Neue"/>
              </a:defRPr>
            </a:lvl4pPr>
            <a:lvl5pPr marL="0" marR="0" lvl="4" indent="0" algn="ctr">
              <a:spcBef>
                <a:spcPts val="0"/>
              </a:spcBef>
              <a:buNone/>
              <a:defRPr sz="1100" b="0" i="1" u="none" strike="noStrike" cap="none">
                <a:solidFill>
                  <a:schemeClr val="dk2"/>
                </a:solidFill>
                <a:latin typeface="Helvetica Neue"/>
                <a:ea typeface="Helvetica Neue"/>
                <a:cs typeface="Helvetica Neue"/>
                <a:sym typeface="Helvetica Neue"/>
              </a:defRPr>
            </a:lvl5pPr>
            <a:lvl6pPr marL="0" marR="0" lvl="5" indent="0" algn="ctr">
              <a:spcBef>
                <a:spcPts val="0"/>
              </a:spcBef>
              <a:buNone/>
              <a:defRPr sz="1100" b="0" i="1" u="none" strike="noStrike" cap="none">
                <a:solidFill>
                  <a:schemeClr val="dk2"/>
                </a:solidFill>
                <a:latin typeface="Helvetica Neue"/>
                <a:ea typeface="Helvetica Neue"/>
                <a:cs typeface="Helvetica Neue"/>
                <a:sym typeface="Helvetica Neue"/>
              </a:defRPr>
            </a:lvl6pPr>
            <a:lvl7pPr marL="0" marR="0" lvl="6" indent="0" algn="ctr">
              <a:spcBef>
                <a:spcPts val="0"/>
              </a:spcBef>
              <a:buNone/>
              <a:defRPr sz="1100" b="0" i="1" u="none" strike="noStrike" cap="none">
                <a:solidFill>
                  <a:schemeClr val="dk2"/>
                </a:solidFill>
                <a:latin typeface="Helvetica Neue"/>
                <a:ea typeface="Helvetica Neue"/>
                <a:cs typeface="Helvetica Neue"/>
                <a:sym typeface="Helvetica Neue"/>
              </a:defRPr>
            </a:lvl7pPr>
            <a:lvl8pPr marL="0" marR="0" lvl="7" indent="0" algn="ctr">
              <a:spcBef>
                <a:spcPts val="0"/>
              </a:spcBef>
              <a:buNone/>
              <a:defRPr sz="1100" b="0" i="1" u="none" strike="noStrike" cap="none">
                <a:solidFill>
                  <a:schemeClr val="dk2"/>
                </a:solidFill>
                <a:latin typeface="Helvetica Neue"/>
                <a:ea typeface="Helvetica Neue"/>
                <a:cs typeface="Helvetica Neue"/>
                <a:sym typeface="Helvetica Neue"/>
              </a:defRPr>
            </a:lvl8pPr>
            <a:lvl9pPr marL="0" marR="0" lvl="8" indent="0" algn="ctr">
              <a:spcBef>
                <a:spcPts val="0"/>
              </a:spcBef>
              <a:buNone/>
              <a:defRPr sz="1100" b="0" i="1" u="none" strike="noStrike" cap="none">
                <a:solidFill>
                  <a:schemeClr val="dk2"/>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10" name="Google Shape;10;p3"/>
          <p:cNvSpPr txBox="1">
            <a:spLocks noGrp="1"/>
          </p:cNvSpPr>
          <p:nvPr>
            <p:ph type="body" idx="1"/>
          </p:nvPr>
        </p:nvSpPr>
        <p:spPr>
          <a:xfrm>
            <a:off x="76200" y="1219200"/>
            <a:ext cx="8991600" cy="5334000"/>
          </a:xfrm>
          <a:prstGeom prst="rect">
            <a:avLst/>
          </a:prstGeom>
          <a:noFill/>
          <a:ln>
            <a:noFill/>
          </a:ln>
        </p:spPr>
        <p:txBody>
          <a:bodyPr spcFirstLastPara="1" wrap="square" lIns="91425" tIns="45700" rIns="91425" bIns="45700" anchor="t" anchorCtr="0"/>
          <a:lstStyle>
            <a:lvl1pPr marL="457200" marR="0" lvl="0" indent="-355600" algn="l" rtl="0">
              <a:spcBef>
                <a:spcPts val="500"/>
              </a:spcBef>
              <a:spcAft>
                <a:spcPts val="0"/>
              </a:spcAft>
              <a:buClr>
                <a:srgbClr val="002569"/>
              </a:buClr>
              <a:buSzPts val="2000"/>
              <a:buFont typeface="Arial"/>
              <a:buChar char="•"/>
              <a:defRPr sz="2000" b="1" i="0" u="none" strike="noStrike" cap="none">
                <a:solidFill>
                  <a:srgbClr val="002569"/>
                </a:solidFill>
                <a:latin typeface="Helvetica Neue"/>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
        <p:nvSpPr>
          <p:cNvPr id="12" name="Google Shape;12;p3"/>
          <p:cNvSpPr txBox="1">
            <a:spLocks noGrp="1"/>
          </p:cNvSpPr>
          <p:nvPr>
            <p:ph type="body" idx="2"/>
          </p:nvPr>
        </p:nvSpPr>
        <p:spPr>
          <a:xfrm>
            <a:off x="1905000" y="76200"/>
            <a:ext cx="5638800" cy="838200"/>
          </a:xfrm>
          <a:prstGeom prst="rect">
            <a:avLst/>
          </a:prstGeom>
          <a:noFill/>
          <a:ln>
            <a:noFill/>
          </a:ln>
        </p:spPr>
        <p:txBody>
          <a:bodyPr spcFirstLastPara="1" wrap="square" lIns="91425" tIns="45700" rIns="91425" bIns="45700" anchor="t" anchorCtr="0"/>
          <a:lstStyle>
            <a:lvl1pPr marL="457200" marR="0" lvl="0" indent="-228600" algn="ctr" rtl="0">
              <a:spcBef>
                <a:spcPts val="50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Tree>
    <p:extLst>
      <p:ext uri="{BB962C8B-B14F-4D97-AF65-F5344CB8AC3E}">
        <p14:creationId xmlns:p14="http://schemas.microsoft.com/office/powerpoint/2010/main" val="29207475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0" r:id="rId3"/>
    <p:sldLayoutId id="2147483671" r:id="rId4"/>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9.gif"/><Relationship Id="rId5" Type="http://schemas.openxmlformats.org/officeDocument/2006/relationships/image" Target="../media/image18.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148244" y="2780607"/>
            <a:ext cx="8292611" cy="838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smtClean="0">
                <a:solidFill>
                  <a:srgbClr val="FFFFFF"/>
                </a:solidFill>
                <a:latin typeface="Candara" charset="0"/>
                <a:ea typeface="Candara" charset="0"/>
                <a:cs typeface="Candara" charset="0"/>
              </a:rPr>
              <a:t>WGISS-47 Welcome</a:t>
            </a:r>
            <a:endParaRPr sz="4200" b="1" dirty="0">
              <a:solidFill>
                <a:srgbClr val="FFFFFF"/>
              </a:solidFill>
              <a:latin typeface="Candara" charset="0"/>
              <a:ea typeface="Candara" charset="0"/>
              <a:cs typeface="Candara" charset="0"/>
            </a:endParaRPr>
          </a:p>
        </p:txBody>
      </p:sp>
      <p:pic>
        <p:nvPicPr>
          <p:cNvPr id="12" name="ceos_logo.png"/>
          <p:cNvPicPr/>
          <p:nvPr/>
        </p:nvPicPr>
        <p:blipFill>
          <a:blip r:embed="rId2">
            <a:extLst/>
          </a:blip>
          <a:stretch>
            <a:fillRect/>
          </a:stretch>
        </p:blipFill>
        <p:spPr>
          <a:xfrm>
            <a:off x="152400" y="194645"/>
            <a:ext cx="2507906" cy="993132"/>
          </a:xfrm>
          <a:prstGeom prst="rect">
            <a:avLst/>
          </a:prstGeom>
          <a:ln w="12700">
            <a:miter lim="400000"/>
          </a:ln>
        </p:spPr>
      </p:pic>
      <p:sp>
        <p:nvSpPr>
          <p:cNvPr id="5" name="Shape 10"/>
          <p:cNvSpPr txBox="1">
            <a:spLocks/>
          </p:cNvSpPr>
          <p:nvPr/>
        </p:nvSpPr>
        <p:spPr>
          <a:xfrm>
            <a:off x="120651" y="1107605"/>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
        <p:nvSpPr>
          <p:cNvPr id="6" name="Shape 11"/>
          <p:cNvSpPr/>
          <p:nvPr/>
        </p:nvSpPr>
        <p:spPr>
          <a:xfrm>
            <a:off x="228600" y="3581400"/>
            <a:ext cx="5029200" cy="2794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90000"/>
              </a:lnSpc>
              <a:spcBef>
                <a:spcPts val="600"/>
              </a:spcBef>
              <a:defRPr>
                <a:solidFill>
                  <a:srgbClr val="000000"/>
                </a:solidFill>
              </a:defRPr>
            </a:pPr>
            <a:r>
              <a:rPr lang="en-AU" b="1" dirty="0" smtClean="0">
                <a:solidFill>
                  <a:srgbClr val="FFFFFF"/>
                </a:solidFill>
                <a:latin typeface="Candara" charset="0"/>
                <a:ea typeface="Candara" charset="0"/>
                <a:cs typeface="Candara" charset="0"/>
                <a:sym typeface="Arial Bold"/>
              </a:rPr>
              <a:t>Steve Volz</a:t>
            </a:r>
          </a:p>
          <a:p>
            <a:pPr lvl="0" defTabSz="914400">
              <a:lnSpc>
                <a:spcPct val="90000"/>
              </a:lnSpc>
              <a:spcBef>
                <a:spcPts val="600"/>
              </a:spcBef>
              <a:defRPr>
                <a:solidFill>
                  <a:srgbClr val="000000"/>
                </a:solidFill>
              </a:defRPr>
            </a:pPr>
            <a:r>
              <a:rPr lang="en-AU" b="1" dirty="0" smtClean="0">
                <a:solidFill>
                  <a:srgbClr val="FFFFFF"/>
                </a:solidFill>
                <a:latin typeface="Candara" charset="0"/>
                <a:ea typeface="Candara" charset="0"/>
                <a:cs typeface="Candara" charset="0"/>
                <a:sym typeface="Arial Bold"/>
              </a:rPr>
              <a:t>CEOS SIT Chair and NOAA Principal to CEOS</a:t>
            </a:r>
          </a:p>
          <a:p>
            <a:pPr lvl="0" defTabSz="914400">
              <a:lnSpc>
                <a:spcPct val="90000"/>
              </a:lnSpc>
              <a:spcBef>
                <a:spcPts val="600"/>
              </a:spcBef>
              <a:defRPr>
                <a:solidFill>
                  <a:srgbClr val="000000"/>
                </a:solidFill>
              </a:defRPr>
            </a:pPr>
            <a:r>
              <a:rPr lang="en-AU" b="1" dirty="0" smtClean="0">
                <a:solidFill>
                  <a:srgbClr val="FFFFFF"/>
                </a:solidFill>
                <a:latin typeface="Candara" charset="0"/>
                <a:ea typeface="Candara" charset="0"/>
                <a:cs typeface="Candara" charset="0"/>
                <a:sym typeface="Arial Bold"/>
              </a:rPr>
              <a:t>Assistant Administrator, NOAA Satellite and Information Service (NESDIS)</a:t>
            </a:r>
          </a:p>
          <a:p>
            <a:pPr lvl="0" defTabSz="914400">
              <a:lnSpc>
                <a:spcPct val="90000"/>
              </a:lnSpc>
              <a:spcBef>
                <a:spcPts val="600"/>
              </a:spcBef>
              <a:defRPr>
                <a:solidFill>
                  <a:srgbClr val="000000"/>
                </a:solidFill>
              </a:defRPr>
            </a:pPr>
            <a:r>
              <a:rPr lang="en-AU" dirty="0" smtClean="0">
                <a:solidFill>
                  <a:srgbClr val="FFFFFF"/>
                </a:solidFill>
                <a:latin typeface="Candara" charset="0"/>
                <a:ea typeface="Candara" charset="0"/>
                <a:cs typeface="Candara" charset="0"/>
                <a:sym typeface="Arial Bold"/>
              </a:rPr>
              <a:t>CEOS WGISS-47</a:t>
            </a:r>
            <a:endParaRPr lang="en-AU" dirty="0">
              <a:solidFill>
                <a:srgbClr val="FFFFFF"/>
              </a:solidFill>
              <a:latin typeface="Candara" charset="0"/>
              <a:ea typeface="Candara" charset="0"/>
              <a:cs typeface="Candara" charset="0"/>
              <a:sym typeface="Arial Bold"/>
            </a:endParaRPr>
          </a:p>
          <a:p>
            <a:pPr lvl="0" defTabSz="914400">
              <a:lnSpc>
                <a:spcPct val="90000"/>
              </a:lnSpc>
              <a:spcBef>
                <a:spcPts val="600"/>
              </a:spcBef>
              <a:defRPr>
                <a:solidFill>
                  <a:srgbClr val="000000"/>
                </a:solidFill>
              </a:defRPr>
            </a:pPr>
            <a:r>
              <a:rPr lang="en-AU" dirty="0" smtClean="0">
                <a:solidFill>
                  <a:srgbClr val="FFFFFF"/>
                </a:solidFill>
                <a:latin typeface="Candara" charset="0"/>
                <a:ea typeface="Candara" charset="0"/>
                <a:cs typeface="Candara" charset="0"/>
                <a:sym typeface="Arial Bold"/>
              </a:rPr>
              <a:t>Silver Spring, MD, USA</a:t>
            </a:r>
            <a:endParaRPr lang="en-AU" dirty="0">
              <a:solidFill>
                <a:srgbClr val="FFFFFF"/>
              </a:solidFill>
              <a:latin typeface="Candara" charset="0"/>
              <a:ea typeface="Candara" charset="0"/>
              <a:cs typeface="Candara" charset="0"/>
              <a:sym typeface="Arial Bold"/>
            </a:endParaRPr>
          </a:p>
          <a:p>
            <a:pPr lvl="0" defTabSz="914400">
              <a:lnSpc>
                <a:spcPct val="90000"/>
              </a:lnSpc>
              <a:spcBef>
                <a:spcPts val="600"/>
              </a:spcBef>
              <a:defRPr>
                <a:solidFill>
                  <a:srgbClr val="000000"/>
                </a:solidFill>
              </a:defRPr>
            </a:pPr>
            <a:r>
              <a:rPr lang="en-AU" dirty="0" smtClean="0">
                <a:solidFill>
                  <a:srgbClr val="FFFFFF"/>
                </a:solidFill>
                <a:latin typeface="Candara" charset="0"/>
                <a:ea typeface="Candara" charset="0"/>
                <a:cs typeface="Candara" charset="0"/>
                <a:sym typeface="Arial Bold"/>
              </a:rPr>
              <a:t>29 April </a:t>
            </a:r>
            <a:r>
              <a:rPr lang="en-AU" dirty="0">
                <a:solidFill>
                  <a:srgbClr val="FFFFFF"/>
                </a:solidFill>
                <a:latin typeface="Candara" charset="0"/>
                <a:ea typeface="Candara" charset="0"/>
                <a:cs typeface="Candara" charset="0"/>
                <a:sym typeface="Arial Bold"/>
              </a:rPr>
              <a:t>2019</a:t>
            </a:r>
          </a:p>
        </p:txBody>
      </p:sp>
      <p:pic>
        <p:nvPicPr>
          <p:cNvPr id="7" name="Shape 647"/>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0" y="1316864"/>
            <a:ext cx="9178050" cy="1523367"/>
          </a:xfrm>
          <a:prstGeom prst="rect">
            <a:avLst/>
          </a:prstGeom>
          <a:noFill/>
          <a:ln>
            <a:noFill/>
          </a:ln>
        </p:spPr>
      </p:pic>
      <p:pic>
        <p:nvPicPr>
          <p:cNvPr id="8" name="Shape 651"/>
          <p:cNvPicPr preferRelativeResize="0"/>
          <p:nvPr/>
        </p:nvPicPr>
        <p:blipFill rotWithShape="1">
          <a:blip r:embed="rId4">
            <a:alphaModFix/>
          </a:blip>
          <a:srcRect/>
          <a:stretch/>
        </p:blipFill>
        <p:spPr>
          <a:xfrm>
            <a:off x="120651" y="1499253"/>
            <a:ext cx="1064866" cy="1066820"/>
          </a:xfrm>
          <a:prstGeom prst="rect">
            <a:avLst/>
          </a:prstGeom>
          <a:noFill/>
          <a:ln>
            <a:noFill/>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E0BC66-1BC6-834A-B434-FE03A779CF6C}"/>
              </a:ext>
            </a:extLst>
          </p:cNvPr>
          <p:cNvSpPr/>
          <p:nvPr/>
        </p:nvSpPr>
        <p:spPr>
          <a:xfrm>
            <a:off x="152400" y="1828800"/>
            <a:ext cx="8763000" cy="4419600"/>
          </a:xfrm>
          <a:prstGeom prst="rect">
            <a:avLst/>
          </a:prstGeom>
          <a:solidFill>
            <a:schemeClr val="bg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28" name="Oval 27"/>
          <p:cNvSpPr/>
          <p:nvPr/>
        </p:nvSpPr>
        <p:spPr>
          <a:xfrm>
            <a:off x="1633298" y="2697838"/>
            <a:ext cx="198858" cy="2550416"/>
          </a:xfrm>
          <a:prstGeom prst="ellipse">
            <a:avLst/>
          </a:prstGeom>
          <a:solidFill>
            <a:srgbClr val="00C40E">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772261" y="2697838"/>
            <a:ext cx="198858" cy="2550416"/>
          </a:xfrm>
          <a:prstGeom prst="ellipse">
            <a:avLst/>
          </a:prstGeom>
          <a:solidFill>
            <a:schemeClr val="accent5">
              <a:lumMod val="40000"/>
              <a:lumOff val="6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309660" y="5227721"/>
            <a:ext cx="688385" cy="305895"/>
          </a:xfrm>
          <a:prstGeom prst="rect">
            <a:avLst/>
          </a:prstGeom>
          <a:noFill/>
        </p:spPr>
        <p:txBody>
          <a:bodyPr wrap="none" rtlCol="0">
            <a:spAutoFit/>
          </a:bodyPr>
          <a:lstStyle/>
          <a:p>
            <a:r>
              <a:rPr lang="en-US" sz="1600" dirty="0">
                <a:latin typeface="Candara" charset="0"/>
                <a:ea typeface="Candara" charset="0"/>
                <a:cs typeface="Candara" charset="0"/>
              </a:rPr>
              <a:t>WGISS</a:t>
            </a:r>
          </a:p>
        </p:txBody>
      </p:sp>
      <p:cxnSp>
        <p:nvCxnSpPr>
          <p:cNvPr id="32" name="Elbow Connector 31"/>
          <p:cNvCxnSpPr>
            <a:cxnSpLocks/>
            <a:stCxn id="29" idx="4"/>
            <a:endCxn id="31" idx="1"/>
          </p:cNvCxnSpPr>
          <p:nvPr/>
        </p:nvCxnSpPr>
        <p:spPr>
          <a:xfrm rot="16200000" flipH="1">
            <a:off x="2024468" y="5095476"/>
            <a:ext cx="132415" cy="43797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292449" y="3252574"/>
            <a:ext cx="496374" cy="1"/>
          </a:xfrm>
          <a:prstGeom prst="line">
            <a:avLst/>
          </a:prstGeom>
          <a:ln>
            <a:solidFill>
              <a:srgbClr val="00C40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292449" y="3492741"/>
            <a:ext cx="496374" cy="1"/>
          </a:xfrm>
          <a:prstGeom prst="line">
            <a:avLst/>
          </a:prstGeom>
          <a:ln>
            <a:solidFill>
              <a:srgbClr val="00C40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292449" y="3732907"/>
            <a:ext cx="496374" cy="1"/>
          </a:xfrm>
          <a:prstGeom prst="line">
            <a:avLst/>
          </a:prstGeom>
          <a:ln>
            <a:solidFill>
              <a:srgbClr val="00C40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292449" y="3973074"/>
            <a:ext cx="496374" cy="1"/>
          </a:xfrm>
          <a:prstGeom prst="line">
            <a:avLst/>
          </a:prstGeom>
          <a:ln>
            <a:solidFill>
              <a:srgbClr val="00C40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292449" y="4238856"/>
            <a:ext cx="879929" cy="3"/>
          </a:xfrm>
          <a:prstGeom prst="line">
            <a:avLst/>
          </a:prstGeom>
          <a:ln>
            <a:solidFill>
              <a:srgbClr val="00C40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292449" y="4491832"/>
            <a:ext cx="496374" cy="1"/>
          </a:xfrm>
          <a:prstGeom prst="line">
            <a:avLst/>
          </a:prstGeom>
          <a:ln>
            <a:solidFill>
              <a:srgbClr val="00C40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292449" y="4731998"/>
            <a:ext cx="496374" cy="1"/>
          </a:xfrm>
          <a:prstGeom prst="line">
            <a:avLst/>
          </a:prstGeom>
          <a:ln>
            <a:solidFill>
              <a:srgbClr val="00C40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292449" y="4972165"/>
            <a:ext cx="496374" cy="1"/>
          </a:xfrm>
          <a:prstGeom prst="line">
            <a:avLst/>
          </a:prstGeom>
          <a:ln>
            <a:solidFill>
              <a:srgbClr val="00C40E"/>
            </a:solidFill>
          </a:ln>
        </p:spPr>
        <p:style>
          <a:lnRef idx="1">
            <a:schemeClr val="accent1"/>
          </a:lnRef>
          <a:fillRef idx="0">
            <a:schemeClr val="accent1"/>
          </a:fillRef>
          <a:effectRef idx="0">
            <a:schemeClr val="accent1"/>
          </a:effectRef>
          <a:fontRef idx="minor">
            <a:schemeClr val="tx1"/>
          </a:fontRef>
        </p:style>
      </p:cxnSp>
      <p:sp>
        <p:nvSpPr>
          <p:cNvPr id="20" name="Right Brace 19"/>
          <p:cNvSpPr/>
          <p:nvPr/>
        </p:nvSpPr>
        <p:spPr>
          <a:xfrm>
            <a:off x="1788823" y="3252574"/>
            <a:ext cx="164377" cy="720499"/>
          </a:xfrm>
          <a:prstGeom prst="rightBrace">
            <a:avLst>
              <a:gd name="adj1" fmla="val 5147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ight Brace 20"/>
          <p:cNvSpPr/>
          <p:nvPr/>
        </p:nvSpPr>
        <p:spPr>
          <a:xfrm>
            <a:off x="1788823" y="4491832"/>
            <a:ext cx="164377" cy="480333"/>
          </a:xfrm>
          <a:prstGeom prst="rightBrace">
            <a:avLst>
              <a:gd name="adj1" fmla="val 5147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Connector 21"/>
          <p:cNvCxnSpPr>
            <a:stCxn id="20" idx="1"/>
          </p:cNvCxnSpPr>
          <p:nvPr/>
        </p:nvCxnSpPr>
        <p:spPr>
          <a:xfrm>
            <a:off x="1953200" y="3612824"/>
            <a:ext cx="219178" cy="0"/>
          </a:xfrm>
          <a:prstGeom prst="line">
            <a:avLst/>
          </a:prstGeom>
          <a:ln>
            <a:solidFill>
              <a:srgbClr val="00C40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953200" y="4731998"/>
            <a:ext cx="219178" cy="0"/>
          </a:xfrm>
          <a:prstGeom prst="line">
            <a:avLst/>
          </a:prstGeom>
          <a:ln>
            <a:solidFill>
              <a:srgbClr val="00C40E"/>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194433" y="5577637"/>
            <a:ext cx="918839" cy="305895"/>
          </a:xfrm>
          <a:prstGeom prst="rect">
            <a:avLst/>
          </a:prstGeom>
          <a:noFill/>
        </p:spPr>
        <p:txBody>
          <a:bodyPr wrap="none" rtlCol="0">
            <a:spAutoFit/>
          </a:bodyPr>
          <a:lstStyle/>
          <a:p>
            <a:r>
              <a:rPr lang="en-US" sz="1600" dirty="0" err="1">
                <a:latin typeface="Candara" charset="0"/>
                <a:ea typeface="Candara" charset="0"/>
                <a:cs typeface="Candara" charset="0"/>
              </a:rPr>
              <a:t>WGCalVal</a:t>
            </a:r>
            <a:endParaRPr lang="en-US" sz="1600" dirty="0">
              <a:latin typeface="Candara" charset="0"/>
              <a:ea typeface="Candara" charset="0"/>
              <a:cs typeface="Candara" charset="0"/>
            </a:endParaRPr>
          </a:p>
        </p:txBody>
      </p:sp>
      <p:sp>
        <p:nvSpPr>
          <p:cNvPr id="34" name="Oval 33"/>
          <p:cNvSpPr/>
          <p:nvPr/>
        </p:nvSpPr>
        <p:spPr>
          <a:xfrm>
            <a:off x="3422886" y="2697838"/>
            <a:ext cx="198858" cy="2550416"/>
          </a:xfrm>
          <a:prstGeom prst="ellipse">
            <a:avLst/>
          </a:prstGeom>
          <a:solidFill>
            <a:srgbClr val="00C40E">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287404" y="2697838"/>
            <a:ext cx="198858" cy="2550416"/>
          </a:xfrm>
          <a:prstGeom prst="ellipse">
            <a:avLst/>
          </a:prstGeom>
          <a:solidFill>
            <a:schemeClr val="accent5">
              <a:lumMod val="40000"/>
              <a:lumOff val="6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Elbow Connector 39"/>
          <p:cNvCxnSpPr>
            <a:stCxn id="35" idx="4"/>
            <a:endCxn id="31" idx="3"/>
          </p:cNvCxnSpPr>
          <p:nvPr/>
        </p:nvCxnSpPr>
        <p:spPr>
          <a:xfrm rot="5400000">
            <a:off x="3126232" y="5120067"/>
            <a:ext cx="132415" cy="3887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p:cNvCxnSpPr>
            <a:cxnSpLocks/>
            <a:stCxn id="28" idx="4"/>
            <a:endCxn id="30" idx="1"/>
          </p:cNvCxnSpPr>
          <p:nvPr/>
        </p:nvCxnSpPr>
        <p:spPr>
          <a:xfrm rot="16200000" flipH="1">
            <a:off x="1722415" y="5258566"/>
            <a:ext cx="482331" cy="46170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p:cNvCxnSpPr>
            <a:cxnSpLocks/>
            <a:stCxn id="34" idx="4"/>
            <a:endCxn id="30" idx="3"/>
          </p:cNvCxnSpPr>
          <p:nvPr/>
        </p:nvCxnSpPr>
        <p:spPr>
          <a:xfrm rot="5400000">
            <a:off x="3076629" y="5284898"/>
            <a:ext cx="482331" cy="40904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8C91CDF8-E362-DB48-9D00-C6F961B40F22}"/>
              </a:ext>
            </a:extLst>
          </p:cNvPr>
          <p:cNvSpPr>
            <a:spLocks noGrp="1"/>
          </p:cNvSpPr>
          <p:nvPr>
            <p:ph type="body" idx="2"/>
          </p:nvPr>
        </p:nvSpPr>
        <p:spPr>
          <a:xfrm>
            <a:off x="1560682" y="173355"/>
            <a:ext cx="6059318" cy="838200"/>
          </a:xfrm>
        </p:spPr>
        <p:txBody>
          <a:bodyPr/>
          <a:lstStyle/>
          <a:p>
            <a:pPr defTabSz="914400"/>
            <a:r>
              <a:rPr lang="en-US" dirty="0"/>
              <a:t>A New Concept for VCs and WGs</a:t>
            </a:r>
          </a:p>
        </p:txBody>
      </p:sp>
      <p:sp>
        <p:nvSpPr>
          <p:cNvPr id="33" name="Oval 32">
            <a:extLst>
              <a:ext uri="{FF2B5EF4-FFF2-40B4-BE49-F238E27FC236}">
                <a16:creationId xmlns:a16="http://schemas.microsoft.com/office/drawing/2014/main" id="{F5FA18AD-444C-4449-BA69-C2F6EFC933B8}"/>
              </a:ext>
            </a:extLst>
          </p:cNvPr>
          <p:cNvSpPr/>
          <p:nvPr/>
        </p:nvSpPr>
        <p:spPr>
          <a:xfrm>
            <a:off x="1484482" y="2699629"/>
            <a:ext cx="198858" cy="2550416"/>
          </a:xfrm>
          <a:prstGeom prst="ellipse">
            <a:avLst/>
          </a:prstGeom>
          <a:solidFill>
            <a:schemeClr val="accent4">
              <a:lumMod val="40000"/>
              <a:lumOff val="6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5C396D6-6934-F24A-9CFD-752378E69CBD}"/>
              </a:ext>
            </a:extLst>
          </p:cNvPr>
          <p:cNvSpPr/>
          <p:nvPr/>
        </p:nvSpPr>
        <p:spPr>
          <a:xfrm>
            <a:off x="3577277" y="2697837"/>
            <a:ext cx="198858" cy="2550416"/>
          </a:xfrm>
          <a:prstGeom prst="ellipse">
            <a:avLst/>
          </a:prstGeom>
          <a:solidFill>
            <a:schemeClr val="accent4">
              <a:lumMod val="40000"/>
              <a:lumOff val="6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Elbow Connector 36">
            <a:extLst>
              <a:ext uri="{FF2B5EF4-FFF2-40B4-BE49-F238E27FC236}">
                <a16:creationId xmlns:a16="http://schemas.microsoft.com/office/drawing/2014/main" id="{0B13A816-217E-1B42-BC74-0AC32C88D499}"/>
              </a:ext>
            </a:extLst>
          </p:cNvPr>
          <p:cNvCxnSpPr>
            <a:cxnSpLocks/>
            <a:stCxn id="33" idx="4"/>
            <a:endCxn id="38" idx="1"/>
          </p:cNvCxnSpPr>
          <p:nvPr/>
        </p:nvCxnSpPr>
        <p:spPr>
          <a:xfrm rot="16200000" flipH="1">
            <a:off x="1453086" y="5380869"/>
            <a:ext cx="856141" cy="59449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9DA2119-D879-3945-9DA5-856E6E29D193}"/>
              </a:ext>
            </a:extLst>
          </p:cNvPr>
          <p:cNvSpPr txBox="1"/>
          <p:nvPr/>
        </p:nvSpPr>
        <p:spPr>
          <a:xfrm>
            <a:off x="2178402" y="5936909"/>
            <a:ext cx="950901" cy="338554"/>
          </a:xfrm>
          <a:prstGeom prst="rect">
            <a:avLst/>
          </a:prstGeom>
          <a:noFill/>
        </p:spPr>
        <p:txBody>
          <a:bodyPr wrap="none" rtlCol="0">
            <a:spAutoFit/>
          </a:bodyPr>
          <a:lstStyle/>
          <a:p>
            <a:r>
              <a:rPr lang="en-US" sz="1600" dirty="0" err="1">
                <a:latin typeface="Candara" charset="0"/>
                <a:ea typeface="Candara" charset="0"/>
                <a:cs typeface="Candara" charset="0"/>
              </a:rPr>
              <a:t>WGCapD</a:t>
            </a:r>
            <a:endParaRPr lang="en-US" sz="1600" dirty="0">
              <a:latin typeface="Candara" charset="0"/>
              <a:ea typeface="Candara" charset="0"/>
              <a:cs typeface="Candara" charset="0"/>
            </a:endParaRPr>
          </a:p>
        </p:txBody>
      </p:sp>
      <p:cxnSp>
        <p:nvCxnSpPr>
          <p:cNvPr id="39" name="Elbow Connector 38">
            <a:extLst>
              <a:ext uri="{FF2B5EF4-FFF2-40B4-BE49-F238E27FC236}">
                <a16:creationId xmlns:a16="http://schemas.microsoft.com/office/drawing/2014/main" id="{59E3374D-FE28-7045-A9D3-9A7837496FA7}"/>
              </a:ext>
            </a:extLst>
          </p:cNvPr>
          <p:cNvCxnSpPr>
            <a:cxnSpLocks/>
            <a:stCxn id="36" idx="4"/>
            <a:endCxn id="38" idx="3"/>
          </p:cNvCxnSpPr>
          <p:nvPr/>
        </p:nvCxnSpPr>
        <p:spPr>
          <a:xfrm rot="5400000">
            <a:off x="2974039" y="5403518"/>
            <a:ext cx="857933" cy="54740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Content Placeholder 2">
            <a:extLst>
              <a:ext uri="{FF2B5EF4-FFF2-40B4-BE49-F238E27FC236}">
                <a16:creationId xmlns:a16="http://schemas.microsoft.com/office/drawing/2014/main" id="{C3D4DB17-5293-BB44-A12A-7C0E3954CC51}"/>
              </a:ext>
            </a:extLst>
          </p:cNvPr>
          <p:cNvSpPr txBox="1">
            <a:spLocks/>
          </p:cNvSpPr>
          <p:nvPr/>
        </p:nvSpPr>
        <p:spPr>
          <a:xfrm>
            <a:off x="5305907" y="1263332"/>
            <a:ext cx="3688321" cy="652145"/>
          </a:xfrm>
        </p:spPr>
        <p:txBody>
          <a:bodyPr/>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algn="ctr"/>
            <a:r>
              <a:rPr lang="en-US" sz="1600" dirty="0">
                <a:solidFill>
                  <a:schemeClr val="tx2">
                    <a:lumMod val="50000"/>
                  </a:schemeClr>
                </a:solidFill>
                <a:latin typeface="Candara" panose="020E0502030303020204" pitchFamily="34" charset="0"/>
              </a:rPr>
              <a:t>Working Group on Information Provision to cover these and future efforts</a:t>
            </a:r>
          </a:p>
        </p:txBody>
      </p:sp>
      <p:pic>
        <p:nvPicPr>
          <p:cNvPr id="7" name="Picture 6">
            <a:extLst>
              <a:ext uri="{FF2B5EF4-FFF2-40B4-BE49-F238E27FC236}">
                <a16:creationId xmlns:a16="http://schemas.microsoft.com/office/drawing/2014/main" id="{D0C1D70C-791C-DA42-816E-8D09FF3C4C6D}"/>
              </a:ext>
            </a:extLst>
          </p:cNvPr>
          <p:cNvPicPr>
            <a:picLocks noChangeAspect="1"/>
          </p:cNvPicPr>
          <p:nvPr/>
        </p:nvPicPr>
        <p:blipFill>
          <a:blip r:embed="rId2"/>
          <a:stretch>
            <a:fillRect/>
          </a:stretch>
        </p:blipFill>
        <p:spPr>
          <a:xfrm>
            <a:off x="450850" y="2222500"/>
            <a:ext cx="8242300" cy="2870200"/>
          </a:xfrm>
          <a:prstGeom prst="rect">
            <a:avLst/>
          </a:prstGeom>
        </p:spPr>
      </p:pic>
      <p:sp>
        <p:nvSpPr>
          <p:cNvPr id="2" name="Right Brace 1">
            <a:extLst>
              <a:ext uri="{FF2B5EF4-FFF2-40B4-BE49-F238E27FC236}">
                <a16:creationId xmlns:a16="http://schemas.microsoft.com/office/drawing/2014/main" id="{72892F66-E32A-2F43-83A3-192C91EF7A52}"/>
              </a:ext>
            </a:extLst>
          </p:cNvPr>
          <p:cNvSpPr/>
          <p:nvPr/>
        </p:nvSpPr>
        <p:spPr>
          <a:xfrm rot="16200000">
            <a:off x="6993694" y="523041"/>
            <a:ext cx="420763" cy="2978152"/>
          </a:xfrm>
          <a:prstGeom prst="rightBrace">
            <a:avLst>
              <a:gd name="adj1" fmla="val 42816"/>
              <a:gd name="adj2" fmla="val 50000"/>
            </a:avLst>
          </a:prstGeom>
          <a:noFill/>
          <a:ln w="25400" cap="flat">
            <a:solidFill>
              <a:schemeClr val="accent1"/>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42" name="Slide Number Placeholder 1"/>
          <p:cNvSpPr>
            <a:spLocks noGrp="1"/>
          </p:cNvSpPr>
          <p:nvPr>
            <p:ph type="sldNum" sz="quarter" idx="4294967295"/>
          </p:nvPr>
        </p:nvSpPr>
        <p:spPr>
          <a:xfrm>
            <a:off x="8763000" y="6629400"/>
            <a:ext cx="304800" cy="187285"/>
          </a:xfrm>
          <a:prstGeom prst="roundRect">
            <a:avLst/>
          </a:prstGeom>
          <a:solidFill>
            <a:schemeClr val="lt1">
              <a:alpha val="49000"/>
            </a:schemeClr>
          </a:solidFill>
          <a:ln w="28575">
            <a:solidFill>
              <a:schemeClr val="tx2">
                <a:alpha val="60000"/>
              </a:schemeClr>
            </a:solidFill>
            <a:miter lim="400000"/>
          </a:ln>
        </p:spPr>
        <p:txBody>
          <a:bodyPr wrap="square" lIns="0" tIns="0" rIns="0" bIns="0">
            <a:spAutoFit/>
          </a:bodyPr>
          <a:lstStyle/>
          <a:p>
            <a:pPr algn="ctr" defTabSz="914400">
              <a:spcBef>
                <a:spcPts val="600"/>
              </a:spcBef>
            </a:pPr>
            <a:fld id="{86CB4B4D-7CA3-9044-876B-883B54F8677D}" type="slidenum">
              <a:rPr lang="uk-UA" sz="1100" i="1">
                <a:solidFill>
                  <a:schemeClr val="tx2"/>
                </a:solidFill>
                <a:latin typeface="+mj-lt"/>
                <a:ea typeface="+mj-ea"/>
                <a:cs typeface="Proxima Nova Regular"/>
                <a:sym typeface="Calibri"/>
              </a:rPr>
              <a:pPr algn="ctr" defTabSz="914400">
                <a:spcBef>
                  <a:spcPts val="600"/>
                </a:spcBef>
              </a:pPr>
              <a:t>10</a:t>
            </a:fld>
            <a:endParaRPr lang="uk-UA" sz="1100" i="1" dirty="0">
              <a:solidFill>
                <a:schemeClr val="tx2"/>
              </a:solidFill>
              <a:latin typeface="+mj-lt"/>
              <a:ea typeface="+mj-ea"/>
              <a:cs typeface="Proxima Nova Regular"/>
              <a:sym typeface="Calibri"/>
            </a:endParaRPr>
          </a:p>
        </p:txBody>
      </p:sp>
    </p:spTree>
    <p:extLst>
      <p:ext uri="{BB962C8B-B14F-4D97-AF65-F5344CB8AC3E}">
        <p14:creationId xmlns:p14="http://schemas.microsoft.com/office/powerpoint/2010/main" val="3330938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8763000" y="6629400"/>
            <a:ext cx="304800" cy="173239"/>
          </a:xfrm>
        </p:spPr>
        <p:txBody>
          <a:bodyPr/>
          <a:lstStyle/>
          <a:p>
            <a:pPr defTabSz="914400">
              <a:lnSpc>
                <a:spcPct val="90000"/>
              </a:lnSpc>
            </a:pPr>
            <a:fld id="{86CB4B4D-7CA3-9044-876B-883B54F8677D}" type="slidenum">
              <a:rPr lang="uk-UA" smtClean="0">
                <a:latin typeface="Candara" charset="0"/>
                <a:ea typeface="Candara" charset="0"/>
                <a:cs typeface="Candara" charset="0"/>
              </a:rPr>
              <a:pPr defTabSz="914400">
                <a:lnSpc>
                  <a:spcPct val="90000"/>
                </a:lnSpc>
              </a:pPr>
              <a:t>11</a:t>
            </a:fld>
            <a:endParaRPr lang="uk-UA" dirty="0">
              <a:latin typeface="Candara" charset="0"/>
              <a:ea typeface="Candara" charset="0"/>
              <a:cs typeface="Candara" charset="0"/>
            </a:endParaRPr>
          </a:p>
        </p:txBody>
      </p:sp>
      <p:sp>
        <p:nvSpPr>
          <p:cNvPr id="3" name="Content Placeholder 2"/>
          <p:cNvSpPr>
            <a:spLocks noGrp="1"/>
          </p:cNvSpPr>
          <p:nvPr>
            <p:ph sz="quarter" idx="10"/>
          </p:nvPr>
        </p:nvSpPr>
        <p:spPr/>
        <p:txBody>
          <a:bodyPr/>
          <a:lstStyle/>
          <a:p>
            <a:pPr marL="0" indent="0">
              <a:lnSpc>
                <a:spcPct val="90000"/>
              </a:lnSpc>
              <a:spcBef>
                <a:spcPts val="600"/>
              </a:spcBef>
              <a:buNone/>
            </a:pPr>
            <a:r>
              <a:rPr lang="en-US" sz="2400" dirty="0">
                <a:latin typeface="Candara" charset="0"/>
                <a:ea typeface="Candara" charset="0"/>
                <a:cs typeface="Candara" charset="0"/>
              </a:rPr>
              <a:t>Establish a new Working Group focused on </a:t>
            </a:r>
            <a:r>
              <a:rPr lang="en-US" sz="2400" i="1" dirty="0">
                <a:latin typeface="Candara" charset="0"/>
                <a:ea typeface="Candara" charset="0"/>
                <a:cs typeface="Candara" charset="0"/>
              </a:rPr>
              <a:t>Information Provision</a:t>
            </a:r>
            <a:r>
              <a:rPr lang="en-US" sz="2400" dirty="0">
                <a:latin typeface="Candara" charset="0"/>
                <a:ea typeface="Candara" charset="0"/>
                <a:cs typeface="Candara" charset="0"/>
              </a:rPr>
              <a:t>, to coordinate all activities related to user outreach and applications (</a:t>
            </a:r>
            <a:r>
              <a:rPr lang="en-US" sz="2400" i="1" dirty="0">
                <a:latin typeface="Candara" charset="0"/>
                <a:ea typeface="Candara" charset="0"/>
                <a:cs typeface="Candara" charset="0"/>
              </a:rPr>
              <a:t>e.g.,</a:t>
            </a:r>
            <a:r>
              <a:rPr lang="en-US" sz="2400" dirty="0">
                <a:latin typeface="Candara" charset="0"/>
                <a:ea typeface="Candara" charset="0"/>
                <a:cs typeface="Candara" charset="0"/>
              </a:rPr>
              <a:t> forests, agriculture, freshwater, land degradation, urban, biodiversity, and more in the future).  </a:t>
            </a:r>
          </a:p>
          <a:p>
            <a:pPr marL="0" indent="0">
              <a:lnSpc>
                <a:spcPct val="90000"/>
              </a:lnSpc>
              <a:spcBef>
                <a:spcPts val="600"/>
              </a:spcBef>
              <a:buNone/>
            </a:pPr>
            <a:r>
              <a:rPr lang="en-US" sz="2400" u="sng" dirty="0">
                <a:latin typeface="Candara" charset="0"/>
                <a:ea typeface="Candara" charset="0"/>
                <a:cs typeface="Candara" charset="0"/>
              </a:rPr>
              <a:t>Context:</a:t>
            </a:r>
          </a:p>
          <a:p>
            <a:pPr>
              <a:lnSpc>
                <a:spcPct val="90000"/>
              </a:lnSpc>
              <a:spcBef>
                <a:spcPts val="600"/>
              </a:spcBef>
            </a:pPr>
            <a:r>
              <a:rPr lang="en-US" dirty="0">
                <a:latin typeface="Candara" charset="0"/>
                <a:ea typeface="Candara" charset="0"/>
                <a:cs typeface="Candara" charset="0"/>
              </a:rPr>
              <a:t>All three existing AHTs focus on external user information and service delivery, in a class with the existing Working Groups on Disasters and Climate.</a:t>
            </a:r>
          </a:p>
          <a:p>
            <a:pPr>
              <a:lnSpc>
                <a:spcPct val="90000"/>
              </a:lnSpc>
              <a:spcBef>
                <a:spcPts val="600"/>
              </a:spcBef>
            </a:pPr>
            <a:r>
              <a:rPr lang="en-US" dirty="0">
                <a:latin typeface="Candara" charset="0"/>
                <a:ea typeface="Candara" charset="0"/>
                <a:cs typeface="Candara" charset="0"/>
              </a:rPr>
              <a:t>Expansion of such focused groups reflects the growing demand by the global community for specific, refined information products from CEOS and CEOS Agencies for operational decision-making.</a:t>
            </a:r>
          </a:p>
          <a:p>
            <a:pPr>
              <a:lnSpc>
                <a:spcPct val="90000"/>
              </a:lnSpc>
              <a:spcBef>
                <a:spcPts val="600"/>
              </a:spcBef>
            </a:pPr>
            <a:r>
              <a:rPr lang="en-US" dirty="0">
                <a:latin typeface="Candara" charset="0"/>
                <a:ea typeface="Candara" charset="0"/>
                <a:cs typeface="Candara" charset="0"/>
              </a:rPr>
              <a:t>The SDCG for GFOI and GEOGLAM activities are mature, externally focused activities relying on sustained delivery of CEOS data and information to meet user needs.</a:t>
            </a:r>
          </a:p>
          <a:p>
            <a:pPr>
              <a:lnSpc>
                <a:spcPct val="90000"/>
              </a:lnSpc>
              <a:spcBef>
                <a:spcPts val="600"/>
              </a:spcBef>
            </a:pPr>
            <a:endParaRPr lang="en-US" dirty="0">
              <a:latin typeface="Candara" charset="0"/>
              <a:ea typeface="Candara" charset="0"/>
              <a:cs typeface="Candara" charset="0"/>
            </a:endParaRPr>
          </a:p>
        </p:txBody>
      </p:sp>
      <p:sp>
        <p:nvSpPr>
          <p:cNvPr id="6" name="Content Placeholder 3"/>
          <p:cNvSpPr txBox="1">
            <a:spLocks/>
          </p:cNvSpPr>
          <p:nvPr/>
        </p:nvSpPr>
        <p:spPr>
          <a:xfrm>
            <a:off x="2133600" y="76200"/>
            <a:ext cx="4953000" cy="914400"/>
          </a:xfrm>
          <a:prstGeom prst="rect">
            <a:avLst/>
          </a:prstGeom>
        </p:spPr>
        <p:txBody>
          <a:bodyPr/>
          <a:lstStyle>
            <a:lvl1pPr marL="0" indent="0" algn="ctr">
              <a:spcBef>
                <a:spcPts val="500"/>
              </a:spcBef>
              <a:buSzPct val="100000"/>
              <a:buFont typeface="Arial"/>
              <a:buNone/>
              <a:defRPr sz="2800" b="1">
                <a:solidFill>
                  <a:schemeClr val="bg1"/>
                </a:solidFill>
                <a:latin typeface="+mj-lt"/>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lnSpc>
                <a:spcPct val="90000"/>
              </a:lnSpc>
              <a:spcBef>
                <a:spcPts val="600"/>
              </a:spcBef>
            </a:pPr>
            <a:r>
              <a:rPr lang="en-US" dirty="0">
                <a:latin typeface="Candara" charset="0"/>
                <a:ea typeface="Candara" charset="0"/>
                <a:cs typeface="Candara" charset="0"/>
              </a:rPr>
              <a:t>New </a:t>
            </a:r>
            <a:r>
              <a:rPr lang="en-US" dirty="0" smtClean="0">
                <a:latin typeface="Candara" charset="0"/>
                <a:ea typeface="Candara" charset="0"/>
                <a:cs typeface="Candara" charset="0"/>
              </a:rPr>
              <a:t>CEOS Working </a:t>
            </a:r>
            <a:r>
              <a:rPr lang="en-US" dirty="0">
                <a:latin typeface="Candara" charset="0"/>
                <a:ea typeface="Candara" charset="0"/>
                <a:cs typeface="Candara" charset="0"/>
              </a:rPr>
              <a:t>Group</a:t>
            </a:r>
          </a:p>
          <a:p>
            <a:pPr defTabSz="914400">
              <a:lnSpc>
                <a:spcPct val="90000"/>
              </a:lnSpc>
              <a:spcBef>
                <a:spcPts val="600"/>
              </a:spcBef>
            </a:pPr>
            <a:r>
              <a:rPr lang="en-US" dirty="0">
                <a:latin typeface="Candara" charset="0"/>
                <a:ea typeface="Candara" charset="0"/>
                <a:cs typeface="Candara" charset="0"/>
              </a:rPr>
              <a:t>A Proposal</a:t>
            </a:r>
          </a:p>
        </p:txBody>
      </p:sp>
    </p:spTree>
    <p:extLst>
      <p:ext uri="{BB962C8B-B14F-4D97-AF65-F5344CB8AC3E}">
        <p14:creationId xmlns:p14="http://schemas.microsoft.com/office/powerpoint/2010/main" val="107746825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AEDC7182-C240-C64A-A670-49A0D10955FB}"/>
              </a:ext>
            </a:extLst>
          </p:cNvPr>
          <p:cNvGrpSpPr/>
          <p:nvPr/>
        </p:nvGrpSpPr>
        <p:grpSpPr>
          <a:xfrm>
            <a:off x="152664" y="5267602"/>
            <a:ext cx="1381270" cy="920335"/>
            <a:chOff x="2960" y="2049409"/>
            <a:chExt cx="1381270" cy="920335"/>
          </a:xfrm>
          <a:solidFill>
            <a:srgbClr val="ABF8B1"/>
          </a:solidFill>
        </p:grpSpPr>
        <p:sp>
          <p:nvSpPr>
            <p:cNvPr id="33" name="Rounded Rectangle 32">
              <a:extLst>
                <a:ext uri="{FF2B5EF4-FFF2-40B4-BE49-F238E27FC236}">
                  <a16:creationId xmlns:a16="http://schemas.microsoft.com/office/drawing/2014/main" id="{6594F6D5-D61C-FA49-89C3-03C5B473C2CC}"/>
                </a:ext>
              </a:extLst>
            </p:cNvPr>
            <p:cNvSpPr/>
            <p:nvPr/>
          </p:nvSpPr>
          <p:spPr>
            <a:xfrm>
              <a:off x="2960" y="2049409"/>
              <a:ext cx="1381270" cy="920335"/>
            </a:xfrm>
            <a:prstGeom prst="roundRect">
              <a:avLst>
                <a:gd name="adj" fmla="val 10000"/>
              </a:avLst>
            </a:prstGeom>
            <a:gr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34" name="Rounded Rectangle 4">
              <a:extLst>
                <a:ext uri="{FF2B5EF4-FFF2-40B4-BE49-F238E27FC236}">
                  <a16:creationId xmlns:a16="http://schemas.microsoft.com/office/drawing/2014/main" id="{AFA4C2D3-62B1-BF48-8240-C6F8835ED440}"/>
                </a:ext>
              </a:extLst>
            </p:cNvPr>
            <p:cNvSpPr txBox="1"/>
            <p:nvPr/>
          </p:nvSpPr>
          <p:spPr>
            <a:xfrm>
              <a:off x="29916" y="2076365"/>
              <a:ext cx="1327358" cy="8664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lumMod val="50000"/>
                    </a:schemeClr>
                  </a:solidFill>
                  <a:latin typeface="Candara" charset="0"/>
                  <a:ea typeface="Candara" charset="0"/>
                  <a:cs typeface="Candara" charset="0"/>
                </a:rPr>
                <a:t>Forests (GFOI)</a:t>
              </a:r>
            </a:p>
            <a:p>
              <a:pPr marL="0" lvl="0" indent="0" algn="ctr" defTabSz="800100">
                <a:lnSpc>
                  <a:spcPct val="90000"/>
                </a:lnSpc>
                <a:spcBef>
                  <a:spcPct val="0"/>
                </a:spcBef>
                <a:spcAft>
                  <a:spcPct val="35000"/>
                </a:spcAft>
                <a:buNone/>
              </a:pPr>
              <a:r>
                <a:rPr lang="en-US" sz="1200" kern="1200" dirty="0">
                  <a:solidFill>
                    <a:schemeClr val="accent1">
                      <a:lumMod val="50000"/>
                    </a:schemeClr>
                  </a:solidFill>
                  <a:latin typeface="Candara" charset="0"/>
                  <a:ea typeface="Candara" charset="0"/>
                  <a:cs typeface="Candara" charset="0"/>
                </a:rPr>
                <a:t>Lead(s) – no term</a:t>
              </a:r>
              <a:endParaRPr lang="en-US" sz="1000" kern="1200" dirty="0">
                <a:solidFill>
                  <a:schemeClr val="accent1">
                    <a:lumMod val="50000"/>
                  </a:schemeClr>
                </a:solidFill>
                <a:latin typeface="Candara" charset="0"/>
                <a:ea typeface="Candara" charset="0"/>
                <a:cs typeface="Candara" charset="0"/>
              </a:endParaRPr>
            </a:p>
          </p:txBody>
        </p:sp>
      </p:grpSp>
      <p:grpSp>
        <p:nvGrpSpPr>
          <p:cNvPr id="35" name="Group 34">
            <a:extLst>
              <a:ext uri="{FF2B5EF4-FFF2-40B4-BE49-F238E27FC236}">
                <a16:creationId xmlns:a16="http://schemas.microsoft.com/office/drawing/2014/main" id="{696AC93C-77E6-0A4E-9354-0C22C6890949}"/>
              </a:ext>
            </a:extLst>
          </p:cNvPr>
          <p:cNvGrpSpPr/>
          <p:nvPr/>
        </p:nvGrpSpPr>
        <p:grpSpPr>
          <a:xfrm>
            <a:off x="1631205" y="5267602"/>
            <a:ext cx="1381270" cy="920335"/>
            <a:chOff x="2960" y="2049409"/>
            <a:chExt cx="1381270" cy="920335"/>
          </a:xfrm>
          <a:solidFill>
            <a:srgbClr val="ABF8B1"/>
          </a:solidFill>
        </p:grpSpPr>
        <p:sp>
          <p:nvSpPr>
            <p:cNvPr id="36" name="Rounded Rectangle 35">
              <a:extLst>
                <a:ext uri="{FF2B5EF4-FFF2-40B4-BE49-F238E27FC236}">
                  <a16:creationId xmlns:a16="http://schemas.microsoft.com/office/drawing/2014/main" id="{6D9F490A-557C-6248-923A-17DE7929493B}"/>
                </a:ext>
              </a:extLst>
            </p:cNvPr>
            <p:cNvSpPr/>
            <p:nvPr/>
          </p:nvSpPr>
          <p:spPr>
            <a:xfrm>
              <a:off x="2960" y="2049409"/>
              <a:ext cx="1381270" cy="920335"/>
            </a:xfrm>
            <a:prstGeom prst="roundRect">
              <a:avLst>
                <a:gd name="adj" fmla="val 10000"/>
              </a:avLst>
            </a:prstGeom>
            <a:gr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37" name="Rounded Rectangle 4">
              <a:extLst>
                <a:ext uri="{FF2B5EF4-FFF2-40B4-BE49-F238E27FC236}">
                  <a16:creationId xmlns:a16="http://schemas.microsoft.com/office/drawing/2014/main" id="{3039767F-561E-4448-855A-F2CA52FC90D4}"/>
                </a:ext>
              </a:extLst>
            </p:cNvPr>
            <p:cNvSpPr txBox="1"/>
            <p:nvPr/>
          </p:nvSpPr>
          <p:spPr>
            <a:xfrm>
              <a:off x="29916" y="2076365"/>
              <a:ext cx="1327358" cy="8664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lumMod val="50000"/>
                    </a:schemeClr>
                  </a:solidFill>
                  <a:latin typeface="Candara" charset="0"/>
                  <a:ea typeface="Candara" charset="0"/>
                  <a:cs typeface="Candara" charset="0"/>
                </a:rPr>
                <a:t>Agriculture (GEOGLAM)</a:t>
              </a:r>
            </a:p>
            <a:p>
              <a:pPr marL="0" lvl="0" indent="0" algn="ctr" defTabSz="800100">
                <a:lnSpc>
                  <a:spcPct val="90000"/>
                </a:lnSpc>
                <a:spcBef>
                  <a:spcPct val="0"/>
                </a:spcBef>
                <a:spcAft>
                  <a:spcPct val="35000"/>
                </a:spcAft>
                <a:buNone/>
              </a:pPr>
              <a:r>
                <a:rPr lang="en-US" sz="1200" kern="1200" dirty="0">
                  <a:solidFill>
                    <a:schemeClr val="accent1">
                      <a:lumMod val="50000"/>
                    </a:schemeClr>
                  </a:solidFill>
                  <a:latin typeface="Candara" charset="0"/>
                  <a:ea typeface="Candara" charset="0"/>
                  <a:cs typeface="Candara" charset="0"/>
                </a:rPr>
                <a:t>Lead(s) – no term</a:t>
              </a:r>
              <a:endParaRPr lang="en-US" sz="1000" kern="1200" dirty="0">
                <a:solidFill>
                  <a:schemeClr val="accent1">
                    <a:lumMod val="50000"/>
                  </a:schemeClr>
                </a:solidFill>
                <a:latin typeface="Candara" charset="0"/>
                <a:ea typeface="Candara" charset="0"/>
                <a:cs typeface="Candara" charset="0"/>
              </a:endParaRPr>
            </a:p>
          </p:txBody>
        </p:sp>
      </p:grpSp>
      <p:grpSp>
        <p:nvGrpSpPr>
          <p:cNvPr id="2" name="Group 1">
            <a:extLst>
              <a:ext uri="{FF2B5EF4-FFF2-40B4-BE49-F238E27FC236}">
                <a16:creationId xmlns:a16="http://schemas.microsoft.com/office/drawing/2014/main" id="{E2D0057E-A0DA-B748-858B-085E93472A82}"/>
              </a:ext>
            </a:extLst>
          </p:cNvPr>
          <p:cNvGrpSpPr/>
          <p:nvPr/>
        </p:nvGrpSpPr>
        <p:grpSpPr>
          <a:xfrm>
            <a:off x="152400" y="1375915"/>
            <a:ext cx="7254760" cy="3717316"/>
            <a:chOff x="886772" y="1069172"/>
            <a:chExt cx="7254760" cy="3717316"/>
          </a:xfrm>
        </p:grpSpPr>
        <p:grpSp>
          <p:nvGrpSpPr>
            <p:cNvPr id="5" name="Group 4">
              <a:extLst>
                <a:ext uri="{FF2B5EF4-FFF2-40B4-BE49-F238E27FC236}">
                  <a16:creationId xmlns:a16="http://schemas.microsoft.com/office/drawing/2014/main" id="{E084B3DE-762A-0B49-81C8-F9E5D772A20A}"/>
                </a:ext>
              </a:extLst>
            </p:cNvPr>
            <p:cNvGrpSpPr/>
            <p:nvPr/>
          </p:nvGrpSpPr>
          <p:grpSpPr>
            <a:xfrm>
              <a:off x="886772" y="1069172"/>
              <a:ext cx="7254760" cy="1575011"/>
              <a:chOff x="2960" y="295040"/>
              <a:chExt cx="7254760" cy="1575011"/>
            </a:xfrm>
          </p:grpSpPr>
          <p:sp>
            <p:nvSpPr>
              <p:cNvPr id="6" name="Rounded Rectangle 5">
                <a:extLst>
                  <a:ext uri="{FF2B5EF4-FFF2-40B4-BE49-F238E27FC236}">
                    <a16:creationId xmlns:a16="http://schemas.microsoft.com/office/drawing/2014/main" id="{A75D08D5-950A-3A4B-A49F-EE3E97761A95}"/>
                  </a:ext>
                </a:extLst>
              </p:cNvPr>
              <p:cNvSpPr/>
              <p:nvPr/>
            </p:nvSpPr>
            <p:spPr>
              <a:xfrm>
                <a:off x="2960" y="295040"/>
                <a:ext cx="7254760" cy="1575011"/>
              </a:xfrm>
              <a:prstGeom prst="roundRect">
                <a:avLst>
                  <a:gd name="adj" fmla="val 10000"/>
                </a:avLst>
              </a:prstGeom>
              <a:solidFill>
                <a:schemeClr val="accent1">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B76B4055-E432-244B-9ED2-2039A6384DB9}"/>
                  </a:ext>
                </a:extLst>
              </p:cNvPr>
              <p:cNvSpPr txBox="1"/>
              <p:nvPr/>
            </p:nvSpPr>
            <p:spPr>
              <a:xfrm>
                <a:off x="49090" y="341170"/>
                <a:ext cx="7181674" cy="14827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1">
                        <a:lumMod val="50000"/>
                      </a:schemeClr>
                    </a:solidFill>
                    <a:latin typeface="Candara" charset="0"/>
                    <a:ea typeface="Candara" charset="0"/>
                    <a:cs typeface="Candara" charset="0"/>
                  </a:rPr>
                  <a:t>Working Group on Information Provision (TBC)</a:t>
                </a:r>
              </a:p>
              <a:p>
                <a:pPr marL="0" lvl="0" indent="0" algn="ctr" defTabSz="889000">
                  <a:lnSpc>
                    <a:spcPct val="90000"/>
                  </a:lnSpc>
                  <a:spcBef>
                    <a:spcPct val="0"/>
                  </a:spcBef>
                  <a:spcAft>
                    <a:spcPct val="35000"/>
                  </a:spcAft>
                  <a:buNone/>
                </a:pPr>
                <a:r>
                  <a:rPr lang="en-US" sz="1800" kern="1200" dirty="0">
                    <a:solidFill>
                      <a:schemeClr val="accent1">
                        <a:lumMod val="50000"/>
                      </a:schemeClr>
                    </a:solidFill>
                    <a:latin typeface="Candara" charset="0"/>
                    <a:ea typeface="Candara" charset="0"/>
                    <a:cs typeface="Candara" charset="0"/>
                  </a:rPr>
                  <a:t>Chair and Vice Chair – 2 </a:t>
                </a:r>
                <a:r>
                  <a:rPr lang="en-US" sz="1800" kern="1200" dirty="0" err="1">
                    <a:solidFill>
                      <a:schemeClr val="accent1">
                        <a:lumMod val="50000"/>
                      </a:schemeClr>
                    </a:solidFill>
                    <a:latin typeface="Candara" charset="0"/>
                    <a:ea typeface="Candara" charset="0"/>
                    <a:cs typeface="Candara" charset="0"/>
                  </a:rPr>
                  <a:t>yrs</a:t>
                </a:r>
                <a:endParaRPr lang="en-US" sz="1800" kern="1200" dirty="0">
                  <a:solidFill>
                    <a:schemeClr val="accent1">
                      <a:lumMod val="50000"/>
                    </a:schemeClr>
                  </a:solidFill>
                  <a:latin typeface="Candara" charset="0"/>
                  <a:ea typeface="Candara" charset="0"/>
                  <a:cs typeface="Candara" charset="0"/>
                </a:endParaRPr>
              </a:p>
              <a:p>
                <a:pPr marL="0" lvl="0" indent="0" algn="ctr" defTabSz="889000">
                  <a:lnSpc>
                    <a:spcPct val="90000"/>
                  </a:lnSpc>
                  <a:spcBef>
                    <a:spcPct val="0"/>
                  </a:spcBef>
                  <a:spcAft>
                    <a:spcPct val="35000"/>
                  </a:spcAft>
                  <a:buNone/>
                </a:pPr>
                <a:r>
                  <a:rPr lang="en-US" sz="1800" kern="1200" dirty="0">
                    <a:solidFill>
                      <a:schemeClr val="accent1">
                        <a:lumMod val="50000"/>
                      </a:schemeClr>
                    </a:solidFill>
                    <a:latin typeface="Candara" charset="0"/>
                    <a:ea typeface="Candara" charset="0"/>
                    <a:cs typeface="Candara" charset="0"/>
                  </a:rPr>
                  <a:t>Secretariat</a:t>
                </a:r>
                <a:endParaRPr lang="en-US" sz="1400" kern="1200" dirty="0">
                  <a:solidFill>
                    <a:schemeClr val="accent1">
                      <a:lumMod val="50000"/>
                    </a:schemeClr>
                  </a:solidFill>
                  <a:latin typeface="Candara" charset="0"/>
                  <a:ea typeface="Candara" charset="0"/>
                  <a:cs typeface="Candara" charset="0"/>
                </a:endParaRPr>
              </a:p>
            </p:txBody>
          </p:sp>
        </p:grpSp>
        <p:grpSp>
          <p:nvGrpSpPr>
            <p:cNvPr id="11" name="Group 10">
              <a:extLst>
                <a:ext uri="{FF2B5EF4-FFF2-40B4-BE49-F238E27FC236}">
                  <a16:creationId xmlns:a16="http://schemas.microsoft.com/office/drawing/2014/main" id="{3342F2C8-EBCB-2845-B476-C4613AF1F775}"/>
                </a:ext>
              </a:extLst>
            </p:cNvPr>
            <p:cNvGrpSpPr/>
            <p:nvPr/>
          </p:nvGrpSpPr>
          <p:grpSpPr>
            <a:xfrm>
              <a:off x="2381382" y="2784803"/>
              <a:ext cx="1381270" cy="920335"/>
              <a:chOff x="2960" y="2049409"/>
              <a:chExt cx="1381270" cy="920335"/>
            </a:xfrm>
          </p:grpSpPr>
          <p:sp>
            <p:nvSpPr>
              <p:cNvPr id="12" name="Rounded Rectangle 11">
                <a:extLst>
                  <a:ext uri="{FF2B5EF4-FFF2-40B4-BE49-F238E27FC236}">
                    <a16:creationId xmlns:a16="http://schemas.microsoft.com/office/drawing/2014/main" id="{DDD44214-9E3D-484A-B7C8-8C1F1B2E9D5C}"/>
                  </a:ext>
                </a:extLst>
              </p:cNvPr>
              <p:cNvSpPr/>
              <p:nvPr/>
            </p:nvSpPr>
            <p:spPr>
              <a:xfrm>
                <a:off x="2960" y="2049409"/>
                <a:ext cx="1381270" cy="920335"/>
              </a:xfrm>
              <a:prstGeom prst="roundRect">
                <a:avLst>
                  <a:gd name="adj" fmla="val 10000"/>
                </a:avLst>
              </a:prstGeom>
              <a:solidFill>
                <a:schemeClr val="accent1">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3" name="Rounded Rectangle 4">
                <a:extLst>
                  <a:ext uri="{FF2B5EF4-FFF2-40B4-BE49-F238E27FC236}">
                    <a16:creationId xmlns:a16="http://schemas.microsoft.com/office/drawing/2014/main" id="{D50A5B9B-0BD0-464D-AABA-C647FFD63F91}"/>
                  </a:ext>
                </a:extLst>
              </p:cNvPr>
              <p:cNvSpPr txBox="1"/>
              <p:nvPr/>
            </p:nvSpPr>
            <p:spPr>
              <a:xfrm>
                <a:off x="29916" y="2076365"/>
                <a:ext cx="1327358" cy="866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lumMod val="50000"/>
                      </a:schemeClr>
                    </a:solidFill>
                    <a:latin typeface="Candara" charset="0"/>
                    <a:ea typeface="Candara" charset="0"/>
                    <a:cs typeface="Candara" charset="0"/>
                  </a:rPr>
                  <a:t>GEOS4M</a:t>
                </a:r>
              </a:p>
              <a:p>
                <a:pPr marL="0" lvl="0" indent="0" algn="ctr" defTabSz="800100">
                  <a:lnSpc>
                    <a:spcPct val="90000"/>
                  </a:lnSpc>
                  <a:spcBef>
                    <a:spcPct val="0"/>
                  </a:spcBef>
                  <a:spcAft>
                    <a:spcPct val="35000"/>
                  </a:spcAft>
                  <a:buNone/>
                </a:pPr>
                <a:r>
                  <a:rPr lang="en-US" sz="1200" kern="1200" dirty="0">
                    <a:solidFill>
                      <a:schemeClr val="accent1">
                        <a:lumMod val="50000"/>
                      </a:schemeClr>
                    </a:solidFill>
                    <a:latin typeface="Candara" charset="0"/>
                    <a:ea typeface="Candara" charset="0"/>
                    <a:cs typeface="Candara" charset="0"/>
                  </a:rPr>
                  <a:t>Lead(s) – no term</a:t>
                </a:r>
                <a:endParaRPr lang="en-US" sz="1000" kern="1200" dirty="0">
                  <a:solidFill>
                    <a:schemeClr val="accent1">
                      <a:lumMod val="50000"/>
                    </a:schemeClr>
                  </a:solidFill>
                  <a:latin typeface="Candara" charset="0"/>
                  <a:ea typeface="Candara" charset="0"/>
                  <a:cs typeface="Candara" charset="0"/>
                </a:endParaRPr>
              </a:p>
            </p:txBody>
          </p:sp>
        </p:grpSp>
        <p:grpSp>
          <p:nvGrpSpPr>
            <p:cNvPr id="14" name="Group 13">
              <a:extLst>
                <a:ext uri="{FF2B5EF4-FFF2-40B4-BE49-F238E27FC236}">
                  <a16:creationId xmlns:a16="http://schemas.microsoft.com/office/drawing/2014/main" id="{DA618EB6-2564-9148-9172-CE0B8A579A68}"/>
                </a:ext>
              </a:extLst>
            </p:cNvPr>
            <p:cNvGrpSpPr/>
            <p:nvPr/>
          </p:nvGrpSpPr>
          <p:grpSpPr>
            <a:xfrm>
              <a:off x="913728" y="2784803"/>
              <a:ext cx="1381270" cy="920335"/>
              <a:chOff x="2960" y="2049409"/>
              <a:chExt cx="1381270" cy="920335"/>
            </a:xfrm>
          </p:grpSpPr>
          <p:sp>
            <p:nvSpPr>
              <p:cNvPr id="15" name="Rounded Rectangle 14">
                <a:extLst>
                  <a:ext uri="{FF2B5EF4-FFF2-40B4-BE49-F238E27FC236}">
                    <a16:creationId xmlns:a16="http://schemas.microsoft.com/office/drawing/2014/main" id="{88039477-3F79-664E-892C-D84BFB3D4880}"/>
                  </a:ext>
                </a:extLst>
              </p:cNvPr>
              <p:cNvSpPr/>
              <p:nvPr/>
            </p:nvSpPr>
            <p:spPr>
              <a:xfrm>
                <a:off x="2960" y="2049409"/>
                <a:ext cx="1381270" cy="920335"/>
              </a:xfrm>
              <a:prstGeom prst="roundRect">
                <a:avLst>
                  <a:gd name="adj" fmla="val 10000"/>
                </a:avLst>
              </a:prstGeom>
              <a:solidFill>
                <a:schemeClr val="accent1">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6" name="Rounded Rectangle 4">
                <a:extLst>
                  <a:ext uri="{FF2B5EF4-FFF2-40B4-BE49-F238E27FC236}">
                    <a16:creationId xmlns:a16="http://schemas.microsoft.com/office/drawing/2014/main" id="{8FB7937F-EB87-7E49-8355-89ACAD1FECE6}"/>
                  </a:ext>
                </a:extLst>
              </p:cNvPr>
              <p:cNvSpPr txBox="1"/>
              <p:nvPr/>
            </p:nvSpPr>
            <p:spPr>
              <a:xfrm>
                <a:off x="29916" y="2076365"/>
                <a:ext cx="1327358" cy="866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lumMod val="50000"/>
                      </a:schemeClr>
                    </a:solidFill>
                    <a:latin typeface="Candara" charset="0"/>
                    <a:ea typeface="Candara" charset="0"/>
                    <a:cs typeface="Candara" charset="0"/>
                  </a:rPr>
                  <a:t>GEO Wetlands</a:t>
                </a:r>
              </a:p>
              <a:p>
                <a:pPr marL="0" lvl="0" indent="0" algn="ctr" defTabSz="800100">
                  <a:lnSpc>
                    <a:spcPct val="90000"/>
                  </a:lnSpc>
                  <a:spcBef>
                    <a:spcPct val="0"/>
                  </a:spcBef>
                  <a:spcAft>
                    <a:spcPct val="35000"/>
                  </a:spcAft>
                  <a:buNone/>
                </a:pPr>
                <a:r>
                  <a:rPr lang="en-US" sz="1200" kern="1200" dirty="0">
                    <a:solidFill>
                      <a:schemeClr val="accent1">
                        <a:lumMod val="50000"/>
                      </a:schemeClr>
                    </a:solidFill>
                    <a:latin typeface="Candara" charset="0"/>
                    <a:ea typeface="Candara" charset="0"/>
                    <a:cs typeface="Candara" charset="0"/>
                  </a:rPr>
                  <a:t>Lead(s) – no term</a:t>
                </a:r>
                <a:endParaRPr lang="en-US" sz="1000" kern="1200" dirty="0">
                  <a:solidFill>
                    <a:schemeClr val="accent1">
                      <a:lumMod val="50000"/>
                    </a:schemeClr>
                  </a:solidFill>
                  <a:latin typeface="Candara" charset="0"/>
                  <a:ea typeface="Candara" charset="0"/>
                  <a:cs typeface="Candara" charset="0"/>
                </a:endParaRPr>
              </a:p>
            </p:txBody>
          </p:sp>
        </p:grpSp>
        <p:grpSp>
          <p:nvGrpSpPr>
            <p:cNvPr id="23" name="Group 22">
              <a:extLst>
                <a:ext uri="{FF2B5EF4-FFF2-40B4-BE49-F238E27FC236}">
                  <a16:creationId xmlns:a16="http://schemas.microsoft.com/office/drawing/2014/main" id="{9097C92F-DDBA-4745-9FDE-3CB03930C7D5}"/>
                </a:ext>
              </a:extLst>
            </p:cNvPr>
            <p:cNvGrpSpPr/>
            <p:nvPr/>
          </p:nvGrpSpPr>
          <p:grpSpPr>
            <a:xfrm>
              <a:off x="3830296" y="2784803"/>
              <a:ext cx="1381270" cy="920335"/>
              <a:chOff x="2960" y="2049409"/>
              <a:chExt cx="1381270" cy="920335"/>
            </a:xfrm>
          </p:grpSpPr>
          <p:sp>
            <p:nvSpPr>
              <p:cNvPr id="24" name="Rounded Rectangle 23">
                <a:extLst>
                  <a:ext uri="{FF2B5EF4-FFF2-40B4-BE49-F238E27FC236}">
                    <a16:creationId xmlns:a16="http://schemas.microsoft.com/office/drawing/2014/main" id="{9D754BFD-98D7-6244-BC75-86B395931690}"/>
                  </a:ext>
                </a:extLst>
              </p:cNvPr>
              <p:cNvSpPr/>
              <p:nvPr/>
            </p:nvSpPr>
            <p:spPr>
              <a:xfrm>
                <a:off x="2960" y="2049409"/>
                <a:ext cx="1381270" cy="920335"/>
              </a:xfrm>
              <a:prstGeom prst="roundRect">
                <a:avLst>
                  <a:gd name="adj" fmla="val 10000"/>
                </a:avLst>
              </a:prstGeom>
              <a:solidFill>
                <a:schemeClr val="accent1">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E6095025-4313-174C-8C7B-C4C8F47E3268}"/>
                  </a:ext>
                </a:extLst>
              </p:cNvPr>
              <p:cNvSpPr txBox="1"/>
              <p:nvPr/>
            </p:nvSpPr>
            <p:spPr>
              <a:xfrm>
                <a:off x="29916" y="2076365"/>
                <a:ext cx="1327358" cy="866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lumMod val="50000"/>
                      </a:schemeClr>
                    </a:solidFill>
                    <a:latin typeface="Candara" charset="0"/>
                    <a:ea typeface="Candara" charset="0"/>
                    <a:cs typeface="Candara" charset="0"/>
                  </a:rPr>
                  <a:t>Biodiversity</a:t>
                </a:r>
              </a:p>
              <a:p>
                <a:pPr marL="0" lvl="0" indent="0" algn="ctr" defTabSz="800100">
                  <a:lnSpc>
                    <a:spcPct val="90000"/>
                  </a:lnSpc>
                  <a:spcBef>
                    <a:spcPct val="0"/>
                  </a:spcBef>
                  <a:spcAft>
                    <a:spcPct val="35000"/>
                  </a:spcAft>
                  <a:buNone/>
                </a:pPr>
                <a:r>
                  <a:rPr lang="en-US" sz="1200" kern="1200" dirty="0">
                    <a:solidFill>
                      <a:schemeClr val="accent1">
                        <a:lumMod val="50000"/>
                      </a:schemeClr>
                    </a:solidFill>
                    <a:latin typeface="Candara" charset="0"/>
                    <a:ea typeface="Candara" charset="0"/>
                    <a:cs typeface="Candara" charset="0"/>
                  </a:rPr>
                  <a:t>Lead(s) – no term</a:t>
                </a:r>
                <a:endParaRPr lang="en-US" sz="1000" kern="1200" dirty="0">
                  <a:solidFill>
                    <a:schemeClr val="accent1">
                      <a:lumMod val="50000"/>
                    </a:schemeClr>
                  </a:solidFill>
                  <a:latin typeface="Candara" charset="0"/>
                  <a:ea typeface="Candara" charset="0"/>
                  <a:cs typeface="Candara" charset="0"/>
                </a:endParaRPr>
              </a:p>
            </p:txBody>
          </p:sp>
        </p:grpSp>
        <p:grpSp>
          <p:nvGrpSpPr>
            <p:cNvPr id="38" name="Group 37">
              <a:extLst>
                <a:ext uri="{FF2B5EF4-FFF2-40B4-BE49-F238E27FC236}">
                  <a16:creationId xmlns:a16="http://schemas.microsoft.com/office/drawing/2014/main" id="{74102430-A33C-5F49-BB10-EA3580B3F11C}"/>
                </a:ext>
              </a:extLst>
            </p:cNvPr>
            <p:cNvGrpSpPr/>
            <p:nvPr/>
          </p:nvGrpSpPr>
          <p:grpSpPr>
            <a:xfrm>
              <a:off x="5266987" y="2784803"/>
              <a:ext cx="1381270" cy="920335"/>
              <a:chOff x="2960" y="2049409"/>
              <a:chExt cx="1381270" cy="920335"/>
            </a:xfrm>
          </p:grpSpPr>
          <p:sp>
            <p:nvSpPr>
              <p:cNvPr id="39" name="Rounded Rectangle 38">
                <a:extLst>
                  <a:ext uri="{FF2B5EF4-FFF2-40B4-BE49-F238E27FC236}">
                    <a16:creationId xmlns:a16="http://schemas.microsoft.com/office/drawing/2014/main" id="{481811E3-0C02-454F-8916-71D3EEBE06CC}"/>
                  </a:ext>
                </a:extLst>
              </p:cNvPr>
              <p:cNvSpPr/>
              <p:nvPr/>
            </p:nvSpPr>
            <p:spPr>
              <a:xfrm>
                <a:off x="2960" y="2049409"/>
                <a:ext cx="1381270" cy="920335"/>
              </a:xfrm>
              <a:prstGeom prst="roundRect">
                <a:avLst>
                  <a:gd name="adj" fmla="val 10000"/>
                </a:avLst>
              </a:prstGeom>
              <a:solidFill>
                <a:schemeClr val="accent1">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40" name="Rounded Rectangle 4">
                <a:extLst>
                  <a:ext uri="{FF2B5EF4-FFF2-40B4-BE49-F238E27FC236}">
                    <a16:creationId xmlns:a16="http://schemas.microsoft.com/office/drawing/2014/main" id="{F76F45A6-11CD-C94C-BE85-9044C6E69EDF}"/>
                  </a:ext>
                </a:extLst>
              </p:cNvPr>
              <p:cNvSpPr txBox="1"/>
              <p:nvPr/>
            </p:nvSpPr>
            <p:spPr>
              <a:xfrm>
                <a:off x="29916" y="2076365"/>
                <a:ext cx="1327358" cy="866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400" kern="1200" dirty="0" smtClean="0">
                    <a:solidFill>
                      <a:schemeClr val="accent1">
                        <a:lumMod val="50000"/>
                      </a:schemeClr>
                    </a:solidFill>
                    <a:latin typeface="Candara" charset="0"/>
                    <a:ea typeface="Candara" charset="0"/>
                    <a:cs typeface="Candara" charset="0"/>
                  </a:rPr>
                  <a:t>Focus area 1 highlighted by SDG Indicators</a:t>
                </a:r>
                <a:endParaRPr lang="en-US" sz="1400" kern="1200" dirty="0">
                  <a:solidFill>
                    <a:schemeClr val="accent1">
                      <a:lumMod val="50000"/>
                    </a:schemeClr>
                  </a:solidFill>
                  <a:latin typeface="Candara" charset="0"/>
                  <a:ea typeface="Candara" charset="0"/>
                  <a:cs typeface="Candara" charset="0"/>
                </a:endParaRPr>
              </a:p>
              <a:p>
                <a:pPr marL="0" lvl="0" indent="0" algn="ctr" defTabSz="800100">
                  <a:lnSpc>
                    <a:spcPct val="90000"/>
                  </a:lnSpc>
                  <a:spcBef>
                    <a:spcPct val="0"/>
                  </a:spcBef>
                  <a:spcAft>
                    <a:spcPct val="35000"/>
                  </a:spcAft>
                  <a:buNone/>
                </a:pPr>
                <a:r>
                  <a:rPr lang="en-US" sz="1200" kern="1200" dirty="0">
                    <a:solidFill>
                      <a:schemeClr val="accent1">
                        <a:lumMod val="50000"/>
                      </a:schemeClr>
                    </a:solidFill>
                    <a:latin typeface="Candara" charset="0"/>
                    <a:ea typeface="Candara" charset="0"/>
                    <a:cs typeface="Candara" charset="0"/>
                  </a:rPr>
                  <a:t>Lead(s) – no term</a:t>
                </a:r>
                <a:endParaRPr lang="en-US" sz="1000" kern="1200" dirty="0">
                  <a:solidFill>
                    <a:schemeClr val="accent1">
                      <a:lumMod val="50000"/>
                    </a:schemeClr>
                  </a:solidFill>
                  <a:latin typeface="Candara" charset="0"/>
                  <a:ea typeface="Candara" charset="0"/>
                  <a:cs typeface="Candara" charset="0"/>
                </a:endParaRPr>
              </a:p>
            </p:txBody>
          </p:sp>
        </p:grpSp>
        <p:grpSp>
          <p:nvGrpSpPr>
            <p:cNvPr id="41" name="Group 40">
              <a:extLst>
                <a:ext uri="{FF2B5EF4-FFF2-40B4-BE49-F238E27FC236}">
                  <a16:creationId xmlns:a16="http://schemas.microsoft.com/office/drawing/2014/main" id="{5BE012EF-8DA8-6344-8CBF-50683A682010}"/>
                </a:ext>
              </a:extLst>
            </p:cNvPr>
            <p:cNvGrpSpPr/>
            <p:nvPr/>
          </p:nvGrpSpPr>
          <p:grpSpPr>
            <a:xfrm>
              <a:off x="895638" y="3859590"/>
              <a:ext cx="1381270" cy="920335"/>
              <a:chOff x="-8191" y="2049409"/>
              <a:chExt cx="1381270" cy="920335"/>
            </a:xfrm>
          </p:grpSpPr>
          <p:sp>
            <p:nvSpPr>
              <p:cNvPr id="42" name="Rounded Rectangle 41">
                <a:extLst>
                  <a:ext uri="{FF2B5EF4-FFF2-40B4-BE49-F238E27FC236}">
                    <a16:creationId xmlns:a16="http://schemas.microsoft.com/office/drawing/2014/main" id="{73D3387D-67AF-AB4D-9738-CEC1C67CF4D5}"/>
                  </a:ext>
                </a:extLst>
              </p:cNvPr>
              <p:cNvSpPr/>
              <p:nvPr/>
            </p:nvSpPr>
            <p:spPr>
              <a:xfrm>
                <a:off x="-8191" y="2049409"/>
                <a:ext cx="1381270" cy="920335"/>
              </a:xfrm>
              <a:prstGeom prst="roundRect">
                <a:avLst>
                  <a:gd name="adj" fmla="val 10000"/>
                </a:avLst>
              </a:prstGeom>
              <a:solidFill>
                <a:schemeClr val="accent1">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43" name="Rounded Rectangle 4">
                <a:extLst>
                  <a:ext uri="{FF2B5EF4-FFF2-40B4-BE49-F238E27FC236}">
                    <a16:creationId xmlns:a16="http://schemas.microsoft.com/office/drawing/2014/main" id="{05EB5FBB-F451-D74A-9AC7-F2BAFA0BE176}"/>
                  </a:ext>
                </a:extLst>
              </p:cNvPr>
              <p:cNvSpPr txBox="1"/>
              <p:nvPr/>
            </p:nvSpPr>
            <p:spPr>
              <a:xfrm>
                <a:off x="29916" y="2076365"/>
                <a:ext cx="1327358" cy="866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400" kern="1200" dirty="0">
                    <a:solidFill>
                      <a:schemeClr val="accent1">
                        <a:lumMod val="50000"/>
                      </a:schemeClr>
                    </a:solidFill>
                    <a:latin typeface="Candara" charset="0"/>
                    <a:ea typeface="Candara" charset="0"/>
                    <a:cs typeface="Candara" charset="0"/>
                  </a:rPr>
                  <a:t>Focus area </a:t>
                </a:r>
                <a:r>
                  <a:rPr lang="en-US" sz="1400" kern="1200" dirty="0" smtClean="0">
                    <a:solidFill>
                      <a:schemeClr val="accent1">
                        <a:lumMod val="50000"/>
                      </a:schemeClr>
                    </a:solidFill>
                    <a:latin typeface="Candara" charset="0"/>
                    <a:ea typeface="Candara" charset="0"/>
                    <a:cs typeface="Candara" charset="0"/>
                  </a:rPr>
                  <a:t>3 </a:t>
                </a:r>
                <a:r>
                  <a:rPr lang="en-US" sz="1400" kern="1200" dirty="0">
                    <a:solidFill>
                      <a:schemeClr val="accent1">
                        <a:lumMod val="50000"/>
                      </a:schemeClr>
                    </a:solidFill>
                    <a:latin typeface="Candara" charset="0"/>
                    <a:ea typeface="Candara" charset="0"/>
                    <a:cs typeface="Candara" charset="0"/>
                  </a:rPr>
                  <a:t>highlighted by SDG Indicators</a:t>
                </a:r>
              </a:p>
              <a:p>
                <a:pPr marL="0" lvl="0" indent="0" algn="ctr" defTabSz="800100">
                  <a:lnSpc>
                    <a:spcPct val="90000"/>
                  </a:lnSpc>
                  <a:spcBef>
                    <a:spcPct val="0"/>
                  </a:spcBef>
                  <a:spcAft>
                    <a:spcPct val="35000"/>
                  </a:spcAft>
                  <a:buNone/>
                </a:pPr>
                <a:r>
                  <a:rPr lang="en-US" sz="1200" kern="1200" dirty="0" smtClean="0">
                    <a:solidFill>
                      <a:schemeClr val="accent1">
                        <a:lumMod val="50000"/>
                      </a:schemeClr>
                    </a:solidFill>
                    <a:latin typeface="Candara" charset="0"/>
                    <a:ea typeface="Candara" charset="0"/>
                    <a:cs typeface="Candara" charset="0"/>
                  </a:rPr>
                  <a:t>Lead(s</a:t>
                </a:r>
                <a:r>
                  <a:rPr lang="en-US" sz="1200" kern="1200" dirty="0">
                    <a:solidFill>
                      <a:schemeClr val="accent1">
                        <a:lumMod val="50000"/>
                      </a:schemeClr>
                    </a:solidFill>
                    <a:latin typeface="Candara" charset="0"/>
                    <a:ea typeface="Candara" charset="0"/>
                    <a:cs typeface="Candara" charset="0"/>
                  </a:rPr>
                  <a:t>) – no term</a:t>
                </a:r>
                <a:endParaRPr lang="en-US" sz="1000" kern="1200" dirty="0">
                  <a:solidFill>
                    <a:schemeClr val="accent1">
                      <a:lumMod val="50000"/>
                    </a:schemeClr>
                  </a:solidFill>
                  <a:latin typeface="Candara" charset="0"/>
                  <a:ea typeface="Candara" charset="0"/>
                  <a:cs typeface="Candara" charset="0"/>
                </a:endParaRPr>
              </a:p>
            </p:txBody>
          </p:sp>
        </p:grpSp>
        <p:grpSp>
          <p:nvGrpSpPr>
            <p:cNvPr id="44" name="Group 43">
              <a:extLst>
                <a:ext uri="{FF2B5EF4-FFF2-40B4-BE49-F238E27FC236}">
                  <a16:creationId xmlns:a16="http://schemas.microsoft.com/office/drawing/2014/main" id="{AEE85C40-5974-764F-AE28-83206E8CE030}"/>
                </a:ext>
              </a:extLst>
            </p:cNvPr>
            <p:cNvGrpSpPr/>
            <p:nvPr/>
          </p:nvGrpSpPr>
          <p:grpSpPr>
            <a:xfrm>
              <a:off x="6760262" y="2784803"/>
              <a:ext cx="1381270" cy="920335"/>
              <a:chOff x="2960" y="2049409"/>
              <a:chExt cx="1381270" cy="920335"/>
            </a:xfrm>
          </p:grpSpPr>
          <p:sp>
            <p:nvSpPr>
              <p:cNvPr id="45" name="Rounded Rectangle 44">
                <a:extLst>
                  <a:ext uri="{FF2B5EF4-FFF2-40B4-BE49-F238E27FC236}">
                    <a16:creationId xmlns:a16="http://schemas.microsoft.com/office/drawing/2014/main" id="{3FC74709-1B0A-BC4C-ABA6-EF088BE80869}"/>
                  </a:ext>
                </a:extLst>
              </p:cNvPr>
              <p:cNvSpPr/>
              <p:nvPr/>
            </p:nvSpPr>
            <p:spPr>
              <a:xfrm>
                <a:off x="2960" y="2049409"/>
                <a:ext cx="1381270" cy="920335"/>
              </a:xfrm>
              <a:prstGeom prst="roundRect">
                <a:avLst>
                  <a:gd name="adj" fmla="val 10000"/>
                </a:avLst>
              </a:prstGeom>
              <a:solidFill>
                <a:schemeClr val="accent1">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46" name="Rounded Rectangle 4">
                <a:extLst>
                  <a:ext uri="{FF2B5EF4-FFF2-40B4-BE49-F238E27FC236}">
                    <a16:creationId xmlns:a16="http://schemas.microsoft.com/office/drawing/2014/main" id="{B9B5B6BE-BB0C-194F-9302-C4E18D310CFD}"/>
                  </a:ext>
                </a:extLst>
              </p:cNvPr>
              <p:cNvSpPr txBox="1"/>
              <p:nvPr/>
            </p:nvSpPr>
            <p:spPr>
              <a:xfrm>
                <a:off x="29916" y="2076365"/>
                <a:ext cx="1327358" cy="866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400" kern="1200" dirty="0">
                    <a:solidFill>
                      <a:schemeClr val="accent1">
                        <a:lumMod val="50000"/>
                      </a:schemeClr>
                    </a:solidFill>
                    <a:latin typeface="Candara" charset="0"/>
                    <a:ea typeface="Candara" charset="0"/>
                    <a:cs typeface="Candara" charset="0"/>
                  </a:rPr>
                  <a:t>Focus </a:t>
                </a:r>
                <a:r>
                  <a:rPr lang="en-US" sz="1400" kern="1200" dirty="0" smtClean="0">
                    <a:solidFill>
                      <a:schemeClr val="accent1">
                        <a:lumMod val="50000"/>
                      </a:schemeClr>
                    </a:solidFill>
                    <a:latin typeface="Candara" charset="0"/>
                    <a:ea typeface="Candara" charset="0"/>
                    <a:cs typeface="Candara" charset="0"/>
                  </a:rPr>
                  <a:t>area 2 </a:t>
                </a:r>
                <a:r>
                  <a:rPr lang="en-US" sz="1400" kern="1200" dirty="0">
                    <a:solidFill>
                      <a:schemeClr val="accent1">
                        <a:lumMod val="50000"/>
                      </a:schemeClr>
                    </a:solidFill>
                    <a:latin typeface="Candara" charset="0"/>
                    <a:ea typeface="Candara" charset="0"/>
                    <a:cs typeface="Candara" charset="0"/>
                  </a:rPr>
                  <a:t>highlighted by SDG Indicators</a:t>
                </a:r>
              </a:p>
              <a:p>
                <a:pPr marL="0" lvl="0" indent="0" algn="ctr" defTabSz="800100">
                  <a:lnSpc>
                    <a:spcPct val="90000"/>
                  </a:lnSpc>
                  <a:spcBef>
                    <a:spcPct val="0"/>
                  </a:spcBef>
                  <a:spcAft>
                    <a:spcPct val="35000"/>
                  </a:spcAft>
                  <a:buNone/>
                </a:pPr>
                <a:r>
                  <a:rPr lang="en-US" sz="1200" kern="1200" dirty="0" smtClean="0">
                    <a:solidFill>
                      <a:schemeClr val="accent1">
                        <a:lumMod val="50000"/>
                      </a:schemeClr>
                    </a:solidFill>
                    <a:latin typeface="Candara" charset="0"/>
                    <a:ea typeface="Candara" charset="0"/>
                    <a:cs typeface="Candara" charset="0"/>
                  </a:rPr>
                  <a:t>Lead(s</a:t>
                </a:r>
                <a:r>
                  <a:rPr lang="en-US" sz="1200" kern="1200" dirty="0">
                    <a:solidFill>
                      <a:schemeClr val="accent1">
                        <a:lumMod val="50000"/>
                      </a:schemeClr>
                    </a:solidFill>
                    <a:latin typeface="Candara" charset="0"/>
                    <a:ea typeface="Candara" charset="0"/>
                    <a:cs typeface="Candara" charset="0"/>
                  </a:rPr>
                  <a:t>) – no term</a:t>
                </a:r>
                <a:endParaRPr lang="en-US" sz="1000" kern="1200" dirty="0">
                  <a:solidFill>
                    <a:schemeClr val="accent1">
                      <a:lumMod val="50000"/>
                    </a:schemeClr>
                  </a:solidFill>
                  <a:latin typeface="Candara" charset="0"/>
                  <a:ea typeface="Candara" charset="0"/>
                  <a:cs typeface="Candara" charset="0"/>
                </a:endParaRPr>
              </a:p>
            </p:txBody>
          </p:sp>
        </p:grpSp>
        <p:grpSp>
          <p:nvGrpSpPr>
            <p:cNvPr id="47" name="Group 46">
              <a:extLst>
                <a:ext uri="{FF2B5EF4-FFF2-40B4-BE49-F238E27FC236}">
                  <a16:creationId xmlns:a16="http://schemas.microsoft.com/office/drawing/2014/main" id="{FB3C857F-808D-474F-AAE2-0351DA7E40B3}"/>
                </a:ext>
              </a:extLst>
            </p:cNvPr>
            <p:cNvGrpSpPr/>
            <p:nvPr/>
          </p:nvGrpSpPr>
          <p:grpSpPr>
            <a:xfrm>
              <a:off x="2381382" y="3866153"/>
              <a:ext cx="1381270" cy="920335"/>
              <a:chOff x="-8191" y="2049409"/>
              <a:chExt cx="1381270" cy="920335"/>
            </a:xfrm>
            <a:solidFill>
              <a:schemeClr val="accent1">
                <a:lumMod val="40000"/>
                <a:lumOff val="60000"/>
              </a:schemeClr>
            </a:solidFill>
          </p:grpSpPr>
          <p:sp>
            <p:nvSpPr>
              <p:cNvPr id="48" name="Rounded Rectangle 47">
                <a:extLst>
                  <a:ext uri="{FF2B5EF4-FFF2-40B4-BE49-F238E27FC236}">
                    <a16:creationId xmlns:a16="http://schemas.microsoft.com/office/drawing/2014/main" id="{3436AAB5-E90C-D543-942E-391A38FB3B04}"/>
                  </a:ext>
                </a:extLst>
              </p:cNvPr>
              <p:cNvSpPr/>
              <p:nvPr/>
            </p:nvSpPr>
            <p:spPr>
              <a:xfrm>
                <a:off x="-8191" y="2049409"/>
                <a:ext cx="1381270" cy="920335"/>
              </a:xfrm>
              <a:prstGeom prst="roundRect">
                <a:avLst>
                  <a:gd name="adj" fmla="val 10000"/>
                </a:avLst>
              </a:prstGeom>
              <a:gr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49" name="Rounded Rectangle 4">
                <a:extLst>
                  <a:ext uri="{FF2B5EF4-FFF2-40B4-BE49-F238E27FC236}">
                    <a16:creationId xmlns:a16="http://schemas.microsoft.com/office/drawing/2014/main" id="{6BB6B458-2635-A24D-A11F-5DFCF41B9E3A}"/>
                  </a:ext>
                </a:extLst>
              </p:cNvPr>
              <p:cNvSpPr txBox="1"/>
              <p:nvPr/>
            </p:nvSpPr>
            <p:spPr>
              <a:xfrm>
                <a:off x="29916" y="2076365"/>
                <a:ext cx="1327358" cy="8664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2400" kern="1200" dirty="0">
                    <a:solidFill>
                      <a:schemeClr val="accent1">
                        <a:lumMod val="50000"/>
                      </a:schemeClr>
                    </a:solidFill>
                    <a:latin typeface="Candara" charset="0"/>
                    <a:ea typeface="Candara" charset="0"/>
                    <a:cs typeface="Candara" charset="0"/>
                  </a:rPr>
                  <a:t>…</a:t>
                </a:r>
              </a:p>
            </p:txBody>
          </p:sp>
        </p:grpSp>
      </p:grpSp>
      <p:sp>
        <p:nvSpPr>
          <p:cNvPr id="50" name="TextBox 49">
            <a:extLst>
              <a:ext uri="{FF2B5EF4-FFF2-40B4-BE49-F238E27FC236}">
                <a16:creationId xmlns:a16="http://schemas.microsoft.com/office/drawing/2014/main" id="{CC645472-C3FA-D543-A0B9-B51A6F37AA57}"/>
              </a:ext>
            </a:extLst>
          </p:cNvPr>
          <p:cNvSpPr txBox="1"/>
          <p:nvPr/>
        </p:nvSpPr>
        <p:spPr>
          <a:xfrm>
            <a:off x="89920" y="6231910"/>
            <a:ext cx="4469652" cy="584775"/>
          </a:xfrm>
          <a:prstGeom prst="rect">
            <a:avLst/>
          </a:prstGeom>
          <a:noFill/>
        </p:spPr>
        <p:txBody>
          <a:bodyPr wrap="square" rtlCol="0">
            <a:spAutoFit/>
          </a:bodyPr>
          <a:lstStyle/>
          <a:p>
            <a:r>
              <a:rPr lang="en-US" sz="1600" dirty="0">
                <a:latin typeface="Candara" charset="0"/>
                <a:ea typeface="Candara" charset="0"/>
                <a:cs typeface="Candara" charset="0"/>
              </a:rPr>
              <a:t>“Mature Activities,” enjoying continuing support from CEOS through established data partnerships</a:t>
            </a:r>
          </a:p>
        </p:txBody>
      </p:sp>
      <p:sp>
        <p:nvSpPr>
          <p:cNvPr id="8" name="Text Placeholder 7">
            <a:extLst>
              <a:ext uri="{FF2B5EF4-FFF2-40B4-BE49-F238E27FC236}">
                <a16:creationId xmlns:a16="http://schemas.microsoft.com/office/drawing/2014/main" id="{C7156566-550F-9845-971B-C18195517684}"/>
              </a:ext>
            </a:extLst>
          </p:cNvPr>
          <p:cNvSpPr>
            <a:spLocks noGrp="1"/>
          </p:cNvSpPr>
          <p:nvPr>
            <p:ph type="body" idx="2"/>
          </p:nvPr>
        </p:nvSpPr>
        <p:spPr>
          <a:xfrm>
            <a:off x="1828800" y="222158"/>
            <a:ext cx="5638800" cy="838200"/>
          </a:xfrm>
        </p:spPr>
        <p:txBody>
          <a:bodyPr/>
          <a:lstStyle/>
          <a:p>
            <a:r>
              <a:rPr lang="en-US" dirty="0" smtClean="0">
                <a:latin typeface="Candara" charset="0"/>
                <a:ea typeface="Candara" charset="0"/>
                <a:cs typeface="Candara" charset="0"/>
              </a:rPr>
              <a:t>Concept – Presented at SIT-34</a:t>
            </a:r>
            <a:endParaRPr lang="en-US" dirty="0">
              <a:latin typeface="Candara" charset="0"/>
              <a:ea typeface="Candara" charset="0"/>
              <a:cs typeface="Candara" charset="0"/>
            </a:endParaRPr>
          </a:p>
        </p:txBody>
      </p:sp>
      <p:sp>
        <p:nvSpPr>
          <p:cNvPr id="52" name="Slide Number Placeholder 1"/>
          <p:cNvSpPr>
            <a:spLocks noGrp="1"/>
          </p:cNvSpPr>
          <p:nvPr>
            <p:ph type="sldNum" sz="quarter" idx="4294967295"/>
          </p:nvPr>
        </p:nvSpPr>
        <p:spPr>
          <a:xfrm>
            <a:off x="8305800" y="6629400"/>
            <a:ext cx="304800" cy="187285"/>
          </a:xfrm>
          <a:prstGeom prst="roundRect">
            <a:avLst/>
          </a:prstGeom>
          <a:solidFill>
            <a:schemeClr val="lt1">
              <a:alpha val="49000"/>
            </a:schemeClr>
          </a:solidFill>
          <a:ln w="28575">
            <a:solidFill>
              <a:schemeClr val="tx2">
                <a:alpha val="60000"/>
              </a:schemeClr>
            </a:solidFill>
            <a:miter lim="400000"/>
          </a:ln>
        </p:spPr>
        <p:txBody>
          <a:bodyPr wrap="square" lIns="0" tIns="0" rIns="0" bIns="0">
            <a:spAutoFit/>
          </a:bodyPr>
          <a:lstStyle/>
          <a:p>
            <a:pPr algn="ctr" defTabSz="914400">
              <a:spcBef>
                <a:spcPts val="600"/>
              </a:spcBef>
            </a:pPr>
            <a:fld id="{86CB4B4D-7CA3-9044-876B-883B54F8677D}" type="slidenum">
              <a:rPr lang="uk-UA" sz="1100" i="1">
                <a:solidFill>
                  <a:schemeClr val="tx2"/>
                </a:solidFill>
                <a:latin typeface="Candara" charset="0"/>
                <a:ea typeface="Candara" charset="0"/>
                <a:cs typeface="Candara" charset="0"/>
                <a:sym typeface="Calibri"/>
              </a:rPr>
              <a:pPr algn="ctr" defTabSz="914400">
                <a:spcBef>
                  <a:spcPts val="600"/>
                </a:spcBef>
              </a:pPr>
              <a:t>12</a:t>
            </a:fld>
            <a:endParaRPr lang="uk-UA" sz="1100" i="1" dirty="0">
              <a:solidFill>
                <a:schemeClr val="tx2"/>
              </a:solidFill>
              <a:latin typeface="Candara" charset="0"/>
              <a:ea typeface="Candara" charset="0"/>
              <a:cs typeface="Candara" charset="0"/>
              <a:sym typeface="Calibri"/>
            </a:endParaRPr>
          </a:p>
        </p:txBody>
      </p:sp>
      <p:sp>
        <p:nvSpPr>
          <p:cNvPr id="51" name="TextBox 50">
            <a:extLst>
              <a:ext uri="{FF2B5EF4-FFF2-40B4-BE49-F238E27FC236}">
                <a16:creationId xmlns:a16="http://schemas.microsoft.com/office/drawing/2014/main" id="{CC645472-C3FA-D543-A0B9-B51A6F37AA57}"/>
              </a:ext>
            </a:extLst>
          </p:cNvPr>
          <p:cNvSpPr txBox="1"/>
          <p:nvPr/>
        </p:nvSpPr>
        <p:spPr>
          <a:xfrm>
            <a:off x="4140948" y="4372873"/>
            <a:ext cx="4545852" cy="1660455"/>
          </a:xfrm>
          <a:prstGeom prst="rect">
            <a:avLst/>
          </a:prstGeom>
          <a:noFill/>
        </p:spPr>
        <p:txBody>
          <a:bodyPr wrap="square" rtlCol="0">
            <a:spAutoFit/>
          </a:bodyPr>
          <a:lstStyle/>
          <a:p>
            <a:pPr>
              <a:lnSpc>
                <a:spcPct val="90000"/>
              </a:lnSpc>
              <a:spcBef>
                <a:spcPts val="600"/>
              </a:spcBef>
            </a:pPr>
            <a:r>
              <a:rPr lang="en-US" sz="1600" b="1" dirty="0" smtClean="0">
                <a:latin typeface="Candara" charset="0"/>
                <a:ea typeface="Candara" charset="0"/>
                <a:cs typeface="Candara" charset="0"/>
              </a:rPr>
              <a:t>Working Group Expertise:</a:t>
            </a:r>
          </a:p>
          <a:p>
            <a:pPr marL="285750" indent="-285750">
              <a:lnSpc>
                <a:spcPct val="90000"/>
              </a:lnSpc>
              <a:spcBef>
                <a:spcPts val="600"/>
              </a:spcBef>
              <a:buFont typeface="Wingdings" charset="2"/>
              <a:buChar char="§"/>
            </a:pPr>
            <a:r>
              <a:rPr lang="en-US" sz="1500" dirty="0" smtClean="0">
                <a:latin typeface="Candara" charset="0"/>
                <a:ea typeface="Candara" charset="0"/>
                <a:cs typeface="Candara" charset="0"/>
              </a:rPr>
              <a:t>Finding common best practices for User interfaces</a:t>
            </a:r>
          </a:p>
          <a:p>
            <a:pPr marL="285750" indent="-285750">
              <a:lnSpc>
                <a:spcPct val="90000"/>
              </a:lnSpc>
              <a:spcBef>
                <a:spcPts val="600"/>
              </a:spcBef>
              <a:buFont typeface="Wingdings" charset="2"/>
              <a:buChar char="§"/>
            </a:pPr>
            <a:r>
              <a:rPr lang="en-US" sz="1500" dirty="0" smtClean="0">
                <a:latin typeface="Candara" charset="0"/>
                <a:ea typeface="Candara" charset="0"/>
                <a:cs typeface="Candara" charset="0"/>
              </a:rPr>
              <a:t>Interpreting user needs</a:t>
            </a:r>
          </a:p>
          <a:p>
            <a:pPr marL="285750" indent="-285750">
              <a:lnSpc>
                <a:spcPct val="90000"/>
              </a:lnSpc>
              <a:spcBef>
                <a:spcPts val="600"/>
              </a:spcBef>
              <a:buFont typeface="Wingdings" charset="2"/>
              <a:buChar char="§"/>
            </a:pPr>
            <a:r>
              <a:rPr lang="en-US" sz="1500" dirty="0" smtClean="0">
                <a:latin typeface="Candara" charset="0"/>
                <a:ea typeface="Candara" charset="0"/>
                <a:cs typeface="Candara" charset="0"/>
              </a:rPr>
              <a:t>Generating satellite-based observation </a:t>
            </a:r>
            <a:r>
              <a:rPr lang="en-US" sz="1500" dirty="0" err="1" smtClean="0">
                <a:latin typeface="Candara" charset="0"/>
                <a:ea typeface="Candara" charset="0"/>
                <a:cs typeface="Candara" charset="0"/>
              </a:rPr>
              <a:t>r’qmts</a:t>
            </a:r>
            <a:endParaRPr lang="en-US" sz="1500" dirty="0">
              <a:latin typeface="Candara" charset="0"/>
              <a:ea typeface="Candara" charset="0"/>
              <a:cs typeface="Candara" charset="0"/>
            </a:endParaRPr>
          </a:p>
          <a:p>
            <a:pPr marL="285750" indent="-285750">
              <a:lnSpc>
                <a:spcPct val="90000"/>
              </a:lnSpc>
              <a:spcBef>
                <a:spcPts val="600"/>
              </a:spcBef>
              <a:buFont typeface="Wingdings" charset="2"/>
              <a:buChar char="§"/>
            </a:pPr>
            <a:r>
              <a:rPr lang="en-US" sz="1500" dirty="0" smtClean="0">
                <a:latin typeface="Candara" charset="0"/>
                <a:ea typeface="Candara" charset="0"/>
                <a:cs typeface="Candara" charset="0"/>
              </a:rPr>
              <a:t>Coordinating with VCs on tailoring observations to better meet user needs</a:t>
            </a:r>
          </a:p>
        </p:txBody>
      </p:sp>
    </p:spTree>
    <p:extLst>
      <p:ext uri="{BB962C8B-B14F-4D97-AF65-F5344CB8AC3E}">
        <p14:creationId xmlns:p14="http://schemas.microsoft.com/office/powerpoint/2010/main" val="304695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257800"/>
          </a:xfrm>
        </p:spPr>
        <p:txBody>
          <a:bodyPr>
            <a:normAutofit/>
          </a:bodyPr>
          <a:lstStyle/>
          <a:p>
            <a:r>
              <a:rPr lang="en-US" sz="1800" dirty="0">
                <a:latin typeface="Candara" charset="0"/>
                <a:ea typeface="Candara" charset="0"/>
                <a:cs typeface="Candara" charset="0"/>
              </a:rPr>
              <a:t>Combine </a:t>
            </a:r>
            <a:r>
              <a:rPr lang="en-GB" sz="1800" dirty="0">
                <a:latin typeface="Candara" charset="0"/>
                <a:ea typeface="Candara" charset="0"/>
                <a:cs typeface="Candara" charset="0"/>
              </a:rPr>
              <a:t>satellite-derived and in situ SSTs to provide pre-processed and merged products with good estimates of uncertainty to operational users and the science community</a:t>
            </a:r>
            <a:endParaRPr lang="en-US" sz="1800" dirty="0">
              <a:latin typeface="Candara" charset="0"/>
              <a:ea typeface="Candara" charset="0"/>
              <a:cs typeface="Candara" charset="0"/>
            </a:endParaRPr>
          </a:p>
          <a:p>
            <a:endParaRPr lang="en-GB" sz="1800" dirty="0">
              <a:latin typeface="Candara" charset="0"/>
              <a:ea typeface="Candara" charset="0"/>
              <a:cs typeface="Candara" charset="0"/>
            </a:endParaRPr>
          </a:p>
          <a:p>
            <a:endParaRPr lang="en-GB" sz="1800" dirty="0">
              <a:latin typeface="Candara" charset="0"/>
              <a:ea typeface="Candara" charset="0"/>
              <a:cs typeface="Candara" charset="0"/>
            </a:endParaRPr>
          </a:p>
          <a:p>
            <a:pPr marL="0" indent="0">
              <a:buNone/>
            </a:pPr>
            <a:endParaRPr lang="en-GB" sz="1800" dirty="0">
              <a:latin typeface="Candara" charset="0"/>
              <a:ea typeface="Candara" charset="0"/>
              <a:cs typeface="Candara" charset="0"/>
            </a:endParaRPr>
          </a:p>
          <a:p>
            <a:pPr marL="0" indent="0">
              <a:buNone/>
            </a:pPr>
            <a:endParaRPr lang="en-GB" sz="1800" dirty="0">
              <a:latin typeface="Candara" charset="0"/>
              <a:ea typeface="Candara" charset="0"/>
              <a:cs typeface="Candara" charset="0"/>
            </a:endParaRPr>
          </a:p>
          <a:p>
            <a:r>
              <a:rPr lang="en-GB" sz="1800" dirty="0">
                <a:latin typeface="Candara" charset="0"/>
                <a:ea typeface="Candara" charset="0"/>
                <a:cs typeface="Candara" charset="0"/>
              </a:rPr>
              <a:t>Users drive the products and services, demanding a range of standardized individual products at Level 2 and 3, and merged products at Level 4</a:t>
            </a:r>
          </a:p>
          <a:p>
            <a:endParaRPr lang="en-GB" sz="1800" dirty="0">
              <a:latin typeface="Candara" charset="0"/>
              <a:ea typeface="Candara" charset="0"/>
              <a:cs typeface="Candara" charset="0"/>
            </a:endParaRPr>
          </a:p>
        </p:txBody>
      </p:sp>
      <p:sp>
        <p:nvSpPr>
          <p:cNvPr id="4" name="Content Placeholder 1"/>
          <p:cNvSpPr txBox="1">
            <a:spLocks/>
          </p:cNvSpPr>
          <p:nvPr/>
        </p:nvSpPr>
        <p:spPr bwMode="auto">
          <a:xfrm>
            <a:off x="228600" y="228600"/>
            <a:ext cx="85344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ctr" eaLnBrk="0" hangingPunct="0">
              <a:spcBef>
                <a:spcPct val="20000"/>
              </a:spcBef>
            </a:pPr>
            <a:r>
              <a:rPr lang="en-GB" sz="2800" b="1" dirty="0">
                <a:solidFill>
                  <a:schemeClr val="bg1"/>
                </a:solidFill>
                <a:latin typeface="Candara" charset="0"/>
                <a:ea typeface="Candara" charset="0"/>
                <a:cs typeface="Candara" charset="0"/>
              </a:rPr>
              <a:t>The SST-VC/GHRSST Idea</a:t>
            </a:r>
            <a:endParaRPr kumimoji="0" lang="en-GB" sz="2800" b="1" i="0" u="none" strike="noStrike" kern="0" cap="none" spc="0" normalizeH="0" baseline="0" noProof="0" dirty="0">
              <a:ln>
                <a:noFill/>
              </a:ln>
              <a:solidFill>
                <a:schemeClr val="bg1"/>
              </a:solidFill>
              <a:effectLst/>
              <a:uLnTx/>
              <a:uFillTx/>
              <a:latin typeface="Candara" charset="0"/>
              <a:ea typeface="Candara" charset="0"/>
              <a:cs typeface="Candara" charset="0"/>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GB" sz="3200" b="0" i="0" u="none" strike="noStrike" kern="0" cap="none" spc="0" normalizeH="0" baseline="0" noProof="0" dirty="0">
              <a:ln>
                <a:noFill/>
              </a:ln>
              <a:solidFill>
                <a:srgbClr val="000066"/>
              </a:solidFill>
              <a:effectLst/>
              <a:uLnTx/>
              <a:uFillTx/>
              <a:latin typeface="Candara" charset="0"/>
              <a:ea typeface="Candara" charset="0"/>
              <a:cs typeface="Candara" charset="0"/>
            </a:endParaRPr>
          </a:p>
        </p:txBody>
      </p:sp>
      <p:grpSp>
        <p:nvGrpSpPr>
          <p:cNvPr id="13" name="Group 12">
            <a:extLst>
              <a:ext uri="{FF2B5EF4-FFF2-40B4-BE49-F238E27FC236}">
                <a16:creationId xmlns:a16="http://schemas.microsoft.com/office/drawing/2014/main" id="{B0489CD2-0C0D-CE49-AAB3-6A3374505CF5}"/>
              </a:ext>
            </a:extLst>
          </p:cNvPr>
          <p:cNvGrpSpPr/>
          <p:nvPr/>
        </p:nvGrpSpPr>
        <p:grpSpPr>
          <a:xfrm>
            <a:off x="609600" y="2209800"/>
            <a:ext cx="7848600" cy="1371600"/>
            <a:chOff x="609600" y="2057400"/>
            <a:chExt cx="7848600" cy="1371600"/>
          </a:xfrm>
        </p:grpSpPr>
        <p:grpSp>
          <p:nvGrpSpPr>
            <p:cNvPr id="3" name="Group 2"/>
            <p:cNvGrpSpPr/>
            <p:nvPr/>
          </p:nvGrpSpPr>
          <p:grpSpPr>
            <a:xfrm>
              <a:off x="609600" y="2057400"/>
              <a:ext cx="7848600" cy="1371600"/>
              <a:chOff x="609600" y="1828800"/>
              <a:chExt cx="7848600" cy="1371600"/>
            </a:xfrm>
          </p:grpSpPr>
          <p:pic>
            <p:nvPicPr>
              <p:cNvPr id="9" name="Picture 24" descr="globe_sst2"/>
              <p:cNvPicPr>
                <a:picLocks noChangeAspect="1" noChangeArrowheads="1"/>
              </p:cNvPicPr>
              <p:nvPr/>
            </p:nvPicPr>
            <p:blipFill>
              <a:blip r:embed="rId3" cstate="print"/>
              <a:srcRect/>
              <a:stretch>
                <a:fillRect/>
              </a:stretch>
            </p:blipFill>
            <p:spPr bwMode="auto">
              <a:xfrm>
                <a:off x="7002624" y="1828800"/>
                <a:ext cx="1455576" cy="1371600"/>
              </a:xfrm>
              <a:prstGeom prst="rect">
                <a:avLst/>
              </a:prstGeom>
              <a:noFill/>
              <a:ln w="9525">
                <a:noFill/>
                <a:miter lim="800000"/>
                <a:headEnd/>
                <a:tailEnd/>
              </a:ln>
            </p:spPr>
          </p:pic>
          <p:sp>
            <p:nvSpPr>
              <p:cNvPr id="10" name="AutoShape 25"/>
              <p:cNvSpPr>
                <a:spLocks noChangeArrowheads="1"/>
              </p:cNvSpPr>
              <p:nvPr/>
            </p:nvSpPr>
            <p:spPr bwMode="auto">
              <a:xfrm>
                <a:off x="4755502" y="1905000"/>
                <a:ext cx="2102498" cy="1143000"/>
              </a:xfrm>
              <a:prstGeom prst="rightArrow">
                <a:avLst>
                  <a:gd name="adj1" fmla="val 50000"/>
                  <a:gd name="adj2" fmla="val 24997"/>
                </a:avLst>
              </a:prstGeom>
              <a:solidFill>
                <a:schemeClr val="accent1"/>
              </a:solidFill>
              <a:ln w="9525">
                <a:solidFill>
                  <a:schemeClr val="tx1"/>
                </a:solidFill>
                <a:miter lim="800000"/>
                <a:headEnd/>
                <a:tailEnd/>
              </a:ln>
            </p:spPr>
            <p:txBody>
              <a:bodyPr wrap="none" anchor="ctr"/>
              <a:lstStyle/>
              <a:p>
                <a:pPr algn="ctr" eaLnBrk="0" hangingPunct="0"/>
                <a:endParaRPr lang="en-US">
                  <a:latin typeface="Candara" charset="0"/>
                  <a:ea typeface="Candara" charset="0"/>
                  <a:cs typeface="Candara" charset="0"/>
                </a:endParaRPr>
              </a:p>
            </p:txBody>
          </p:sp>
          <p:pic>
            <p:nvPicPr>
              <p:cNvPr id="11" name="Picture 27"/>
              <p:cNvPicPr>
                <a:picLocks noChangeAspect="1" noChangeArrowheads="1"/>
              </p:cNvPicPr>
              <p:nvPr/>
            </p:nvPicPr>
            <p:blipFill>
              <a:blip r:embed="rId4" cstate="print"/>
              <a:srcRect/>
              <a:stretch>
                <a:fillRect/>
              </a:stretch>
            </p:blipFill>
            <p:spPr bwMode="auto">
              <a:xfrm>
                <a:off x="3363686" y="2133600"/>
                <a:ext cx="928267" cy="812800"/>
              </a:xfrm>
              <a:prstGeom prst="rect">
                <a:avLst/>
              </a:prstGeom>
              <a:noFill/>
              <a:ln w="9525">
                <a:noFill/>
                <a:miter lim="800000"/>
                <a:headEnd/>
                <a:tailEnd/>
              </a:ln>
            </p:spPr>
          </p:pic>
          <p:pic>
            <p:nvPicPr>
              <p:cNvPr id="12" name="Picture 26" descr="Npp_HRStill01med.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2171820"/>
                <a:ext cx="1217943" cy="6855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3778" name="Picture 2" descr="C:\LocalData\gkc1\GHRSST\FromUoR\xGPO - Phase1 - 2010-2012\Library\Brochure_2011\Satellite_Images_sbp\MSG_sbp.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885950"/>
                <a:ext cx="1155700" cy="1238250"/>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4" name="TextBox 13">
              <a:extLst>
                <a:ext uri="{FF2B5EF4-FFF2-40B4-BE49-F238E27FC236}">
                  <a16:creationId xmlns:a16="http://schemas.microsoft.com/office/drawing/2014/main" id="{47B3D1FE-1E82-2B46-A153-0C054E857B19}"/>
                </a:ext>
              </a:extLst>
            </p:cNvPr>
            <p:cNvSpPr txBox="1"/>
            <p:nvPr/>
          </p:nvSpPr>
          <p:spPr>
            <a:xfrm>
              <a:off x="3119022" y="2435159"/>
              <a:ext cx="299119"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3200" dirty="0">
                  <a:latin typeface="Candara" charset="0"/>
                  <a:ea typeface="Candara" charset="0"/>
                  <a:cs typeface="Candara" charset="0"/>
                </a:rPr>
                <a:t>+</a:t>
              </a:r>
            </a:p>
          </p:txBody>
        </p:sp>
        <p:sp>
          <p:nvSpPr>
            <p:cNvPr id="15" name="TextBox 14">
              <a:extLst>
                <a:ext uri="{FF2B5EF4-FFF2-40B4-BE49-F238E27FC236}">
                  <a16:creationId xmlns:a16="http://schemas.microsoft.com/office/drawing/2014/main" id="{CC49B367-0891-BE47-BCBE-9E1EEE4FA829}"/>
                </a:ext>
              </a:extLst>
            </p:cNvPr>
            <p:cNvSpPr txBox="1"/>
            <p:nvPr/>
          </p:nvSpPr>
          <p:spPr>
            <a:xfrm>
              <a:off x="1775453" y="2422339"/>
              <a:ext cx="299119"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3200" dirty="0">
                  <a:latin typeface="Candara" charset="0"/>
                  <a:ea typeface="Candara" charset="0"/>
                  <a:cs typeface="Candara" charset="0"/>
                </a:rPr>
                <a:t>+</a:t>
              </a:r>
            </a:p>
          </p:txBody>
        </p:sp>
      </p:grpSp>
      <p:pic>
        <p:nvPicPr>
          <p:cNvPr id="17" name="Picture 16">
            <a:extLst>
              <a:ext uri="{FF2B5EF4-FFF2-40B4-BE49-F238E27FC236}">
                <a16:creationId xmlns:a16="http://schemas.microsoft.com/office/drawing/2014/main" id="{F04C2D93-6F3C-684D-A895-AAC8C55AF4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52312" y="4419599"/>
            <a:ext cx="5983469" cy="2231719"/>
          </a:xfrm>
          <a:prstGeom prst="rect">
            <a:avLst/>
          </a:prstGeom>
        </p:spPr>
      </p:pic>
      <p:sp>
        <p:nvSpPr>
          <p:cNvPr id="16" name="Slide Number Placeholder 1"/>
          <p:cNvSpPr>
            <a:spLocks noGrp="1"/>
          </p:cNvSpPr>
          <p:nvPr>
            <p:ph type="sldNum" sz="quarter" idx="4294967295"/>
          </p:nvPr>
        </p:nvSpPr>
        <p:spPr>
          <a:xfrm>
            <a:off x="8763000" y="6629400"/>
            <a:ext cx="304800" cy="187285"/>
          </a:xfrm>
          <a:prstGeom prst="roundRect">
            <a:avLst/>
          </a:prstGeom>
          <a:solidFill>
            <a:schemeClr val="lt1">
              <a:alpha val="49000"/>
            </a:schemeClr>
          </a:solidFill>
          <a:ln w="28575">
            <a:solidFill>
              <a:schemeClr val="tx2">
                <a:alpha val="60000"/>
              </a:schemeClr>
            </a:solidFill>
            <a:miter lim="400000"/>
          </a:ln>
        </p:spPr>
        <p:txBody>
          <a:bodyPr wrap="square" lIns="0" tIns="0" rIns="0" bIns="0">
            <a:spAutoFit/>
          </a:bodyPr>
          <a:lstStyle/>
          <a:p>
            <a:pPr algn="ctr" defTabSz="914400">
              <a:spcBef>
                <a:spcPts val="600"/>
              </a:spcBef>
            </a:pPr>
            <a:fld id="{86CB4B4D-7CA3-9044-876B-883B54F8677D}" type="slidenum">
              <a:rPr lang="uk-UA" sz="1100" i="1">
                <a:solidFill>
                  <a:schemeClr val="tx2"/>
                </a:solidFill>
                <a:latin typeface="Candara" charset="0"/>
                <a:ea typeface="Candara" charset="0"/>
                <a:cs typeface="Candara" charset="0"/>
                <a:sym typeface="Calibri"/>
              </a:rPr>
              <a:pPr algn="ctr" defTabSz="914400">
                <a:spcBef>
                  <a:spcPts val="600"/>
                </a:spcBef>
              </a:pPr>
              <a:t>13</a:t>
            </a:fld>
            <a:endParaRPr lang="uk-UA" sz="1100" i="1" dirty="0">
              <a:solidFill>
                <a:schemeClr val="tx2"/>
              </a:solidFill>
              <a:latin typeface="Candara" charset="0"/>
              <a:ea typeface="Candara" charset="0"/>
              <a:cs typeface="Candara" charset="0"/>
              <a:sym typeface="Calibri"/>
            </a:endParaRPr>
          </a:p>
        </p:txBody>
      </p:sp>
    </p:spTree>
    <p:extLst>
      <p:ext uri="{BB962C8B-B14F-4D97-AF65-F5344CB8AC3E}">
        <p14:creationId xmlns:p14="http://schemas.microsoft.com/office/powerpoint/2010/main" val="789964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1510" y="1371600"/>
            <a:ext cx="4350489" cy="5257800"/>
          </a:xfrm>
        </p:spPr>
        <p:txBody>
          <a:bodyPr>
            <a:normAutofit/>
          </a:bodyPr>
          <a:lstStyle/>
          <a:p>
            <a:pPr marL="0" indent="0">
              <a:buNone/>
            </a:pPr>
            <a:r>
              <a:rPr lang="en-GB" sz="1600" b="1" dirty="0">
                <a:latin typeface="Candara" charset="0"/>
                <a:ea typeface="Candara" charset="0"/>
                <a:cs typeface="Candara" charset="0"/>
              </a:rPr>
              <a:t>One example of this integration in action is the UK </a:t>
            </a:r>
            <a:r>
              <a:rPr lang="en-US" sz="1600" b="1" dirty="0">
                <a:latin typeface="Candara" charset="0"/>
                <a:ea typeface="Candara" charset="0"/>
                <a:cs typeface="Candara" charset="0"/>
              </a:rPr>
              <a:t>Met Office’s Operational SST and Sea Ice Analysis (OSTIA) system. OSTIA integrates SST-VC/GHRSST data from agencies around the world into a daily, blended product and uses that operationally as a boundary condition for weather forecast models at the Met Office and at ECMWF (Donlon et al., 2012) </a:t>
            </a:r>
            <a:endParaRPr lang="en-GB" sz="1600" b="1" dirty="0">
              <a:latin typeface="Candara" charset="0"/>
              <a:ea typeface="Candara" charset="0"/>
              <a:cs typeface="Candara" charset="0"/>
            </a:endParaRPr>
          </a:p>
        </p:txBody>
      </p:sp>
      <p:sp>
        <p:nvSpPr>
          <p:cNvPr id="4" name="Content Placeholder 1"/>
          <p:cNvSpPr txBox="1">
            <a:spLocks/>
          </p:cNvSpPr>
          <p:nvPr/>
        </p:nvSpPr>
        <p:spPr bwMode="auto">
          <a:xfrm>
            <a:off x="1638299" y="353520"/>
            <a:ext cx="58674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ctr" eaLnBrk="0" hangingPunct="0">
              <a:spcBef>
                <a:spcPct val="20000"/>
              </a:spcBef>
            </a:pPr>
            <a:r>
              <a:rPr kumimoji="0" lang="en-GB" sz="3200" b="1" i="0" u="none" strike="noStrike" kern="0" cap="none" spc="0" normalizeH="0" baseline="0" noProof="0" dirty="0">
                <a:ln>
                  <a:noFill/>
                </a:ln>
                <a:solidFill>
                  <a:schemeClr val="bg1"/>
                </a:solidFill>
                <a:effectLst/>
                <a:uLnTx/>
                <a:uFillTx/>
                <a:latin typeface="Candara" charset="0"/>
                <a:ea typeface="Candara" charset="0"/>
                <a:cs typeface="Candara" charset="0"/>
              </a:rPr>
              <a:t>The SST-VC/GHRSST In Act</a:t>
            </a:r>
            <a:r>
              <a:rPr lang="en-GB" sz="3200" b="1" dirty="0">
                <a:solidFill>
                  <a:schemeClr val="bg1"/>
                </a:solidFill>
                <a:latin typeface="Candara" charset="0"/>
                <a:ea typeface="Candara" charset="0"/>
                <a:cs typeface="Candara" charset="0"/>
              </a:rPr>
              <a:t>ion</a:t>
            </a:r>
            <a:endParaRPr kumimoji="0" lang="en-GB" sz="3200" b="1" i="0" u="none" strike="noStrike" kern="0" cap="none" spc="0" normalizeH="0" baseline="0" noProof="0" dirty="0">
              <a:ln>
                <a:noFill/>
              </a:ln>
              <a:solidFill>
                <a:schemeClr val="bg1"/>
              </a:solidFill>
              <a:effectLst/>
              <a:uLnTx/>
              <a:uFillTx/>
              <a:latin typeface="Candara" charset="0"/>
              <a:ea typeface="Candara" charset="0"/>
              <a:cs typeface="Candara" charset="0"/>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GB" sz="3600" b="1" i="0" u="none" strike="noStrike" kern="0" cap="none" spc="0" normalizeH="0" baseline="0" noProof="0" dirty="0">
              <a:ln>
                <a:noFill/>
              </a:ln>
              <a:solidFill>
                <a:srgbClr val="000066"/>
              </a:solidFill>
              <a:effectLst/>
              <a:uLnTx/>
              <a:uFillTx/>
              <a:latin typeface="Candara" charset="0"/>
              <a:ea typeface="Candara" charset="0"/>
              <a:cs typeface="Candara" charset="0"/>
            </a:endParaRPr>
          </a:p>
        </p:txBody>
      </p:sp>
      <p:sp>
        <p:nvSpPr>
          <p:cNvPr id="9" name="Content Placeholder 1">
            <a:extLst>
              <a:ext uri="{FF2B5EF4-FFF2-40B4-BE49-F238E27FC236}">
                <a16:creationId xmlns:a16="http://schemas.microsoft.com/office/drawing/2014/main" id="{BBE35D9D-E0D4-6C41-BF22-BD6837B3DCAB}"/>
              </a:ext>
            </a:extLst>
          </p:cNvPr>
          <p:cNvSpPr txBox="1">
            <a:spLocks/>
          </p:cNvSpPr>
          <p:nvPr/>
        </p:nvSpPr>
        <p:spPr>
          <a:xfrm>
            <a:off x="4724400" y="1371600"/>
            <a:ext cx="4191000" cy="5334000"/>
          </a:xfrm>
          <a:prstGeom prst="rect">
            <a:avLst/>
          </a:prstGeom>
        </p:spPr>
        <p:txBody>
          <a:bodyPr anchor="b">
            <a:normAutofit/>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None/>
            </a:pPr>
            <a:r>
              <a:rPr lang="en-US" sz="1600" b="1" dirty="0">
                <a:latin typeface="Candara" charset="0"/>
                <a:ea typeface="Candara" charset="0"/>
                <a:cs typeface="Candara" charset="0"/>
              </a:rPr>
              <a:t>Another example is the GHRSST Multi-Product Ensemble (GMPE, Martin et al., 2012), which </a:t>
            </a:r>
            <a:r>
              <a:rPr lang="en-US" sz="1600" b="1" dirty="0">
                <a:latin typeface="Candara" charset="0"/>
                <a:ea typeface="Candara" charset="0"/>
                <a:cs typeface="Candara" charset="0"/>
                <a:sym typeface="Avenir Roman"/>
              </a:rPr>
              <a:t>takes various L4 products as inputs, transfers them onto a common grid, and produces an ensemble median and standard deviation for broad use in validation efforts, trend analysis, climate models, etc. </a:t>
            </a:r>
            <a:endParaRPr lang="en-GB" sz="1600" b="1" dirty="0">
              <a:latin typeface="Candara" charset="0"/>
              <a:ea typeface="Candara" charset="0"/>
              <a:cs typeface="Candara" charset="0"/>
            </a:endParaRPr>
          </a:p>
        </p:txBody>
      </p:sp>
      <p:pic>
        <p:nvPicPr>
          <p:cNvPr id="5" name="Picture 4">
            <a:extLst>
              <a:ext uri="{FF2B5EF4-FFF2-40B4-BE49-F238E27FC236}">
                <a16:creationId xmlns:a16="http://schemas.microsoft.com/office/drawing/2014/main" id="{F98BE767-C6CA-C646-A79F-AB7C237747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174750"/>
            <a:ext cx="2832886" cy="3397250"/>
          </a:xfrm>
          <a:prstGeom prst="rect">
            <a:avLst/>
          </a:prstGeom>
        </p:spPr>
      </p:pic>
      <p:sp>
        <p:nvSpPr>
          <p:cNvPr id="6" name="TextBox 5">
            <a:extLst>
              <a:ext uri="{FF2B5EF4-FFF2-40B4-BE49-F238E27FC236}">
                <a16:creationId xmlns:a16="http://schemas.microsoft.com/office/drawing/2014/main" id="{498DB40B-67B8-EB47-86F4-B35DE853C19B}"/>
              </a:ext>
            </a:extLst>
          </p:cNvPr>
          <p:cNvSpPr txBox="1"/>
          <p:nvPr/>
        </p:nvSpPr>
        <p:spPr>
          <a:xfrm rot="16200000">
            <a:off x="7008135" y="2611766"/>
            <a:ext cx="2913617"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sz="1400" b="1" dirty="0">
                <a:latin typeface="Candara" charset="0"/>
                <a:ea typeface="Candara" charset="0"/>
                <a:cs typeface="Candara" charset="0"/>
              </a:rPr>
              <a:t>GMPE ensemble median SST for</a:t>
            </a:r>
          </a:p>
          <a:p>
            <a:pPr marL="0" marR="0" indent="0" algn="ctr" defTabSz="457200" rtl="0" fontAlgn="auto" latinLnBrk="1" hangingPunct="0">
              <a:lnSpc>
                <a:spcPct val="100000"/>
              </a:lnSpc>
              <a:spcBef>
                <a:spcPts val="0"/>
              </a:spcBef>
              <a:spcAft>
                <a:spcPts val="0"/>
              </a:spcAft>
              <a:buClrTx/>
              <a:buSzTx/>
              <a:buFontTx/>
              <a:buNone/>
              <a:tabLst/>
            </a:pPr>
            <a:r>
              <a:rPr lang="en-US" sz="1400" b="1" dirty="0">
                <a:latin typeface="Candara" charset="0"/>
                <a:ea typeface="Candara" charset="0"/>
                <a:cs typeface="Candara" charset="0"/>
              </a:rPr>
              <a:t>22 April 2019  from &gt; 10 input sources</a:t>
            </a:r>
          </a:p>
        </p:txBody>
      </p:sp>
      <p:pic>
        <p:nvPicPr>
          <p:cNvPr id="8" name="Picture 7">
            <a:extLst>
              <a:ext uri="{FF2B5EF4-FFF2-40B4-BE49-F238E27FC236}">
                <a16:creationId xmlns:a16="http://schemas.microsoft.com/office/drawing/2014/main" id="{FC716E5F-7B1E-5A47-9E34-929ADFF63D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333" t="13334" r="61667" b="52917"/>
          <a:stretch/>
        </p:blipFill>
        <p:spPr>
          <a:xfrm>
            <a:off x="762000" y="3728795"/>
            <a:ext cx="2554997" cy="2874372"/>
          </a:xfrm>
          <a:prstGeom prst="rect">
            <a:avLst/>
          </a:prstGeom>
        </p:spPr>
      </p:pic>
      <p:sp>
        <p:nvSpPr>
          <p:cNvPr id="10" name="TextBox 9">
            <a:extLst>
              <a:ext uri="{FF2B5EF4-FFF2-40B4-BE49-F238E27FC236}">
                <a16:creationId xmlns:a16="http://schemas.microsoft.com/office/drawing/2014/main" id="{E2BD12D4-B1BC-2142-8B4A-F1D29D6130CC}"/>
              </a:ext>
            </a:extLst>
          </p:cNvPr>
          <p:cNvSpPr txBox="1"/>
          <p:nvPr/>
        </p:nvSpPr>
        <p:spPr>
          <a:xfrm rot="16200000">
            <a:off x="2299582" y="4914246"/>
            <a:ext cx="2934456"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sz="1400" b="1" dirty="0">
                <a:latin typeface="Candara" charset="0"/>
                <a:ea typeface="Candara" charset="0"/>
                <a:cs typeface="Candara" charset="0"/>
              </a:rPr>
              <a:t>Subset of OSTIA Analysis product for</a:t>
            </a:r>
          </a:p>
          <a:p>
            <a:pPr marL="0" marR="0" indent="0" algn="ctr" defTabSz="457200" rtl="0" fontAlgn="auto" latinLnBrk="1" hangingPunct="0">
              <a:lnSpc>
                <a:spcPct val="100000"/>
              </a:lnSpc>
              <a:spcBef>
                <a:spcPts val="0"/>
              </a:spcBef>
              <a:spcAft>
                <a:spcPts val="0"/>
              </a:spcAft>
              <a:buClrTx/>
              <a:buSzTx/>
              <a:buFontTx/>
              <a:buNone/>
              <a:tabLst/>
            </a:pPr>
            <a:r>
              <a:rPr lang="en-US" sz="1400" b="1" dirty="0">
                <a:latin typeface="Candara" charset="0"/>
                <a:ea typeface="Candara" charset="0"/>
                <a:cs typeface="Candara" charset="0"/>
              </a:rPr>
              <a:t>23 April 2019  from  multiple sources</a:t>
            </a:r>
          </a:p>
        </p:txBody>
      </p:sp>
      <p:sp>
        <p:nvSpPr>
          <p:cNvPr id="12" name="Slide Number Placeholder 1"/>
          <p:cNvSpPr>
            <a:spLocks noGrp="1"/>
          </p:cNvSpPr>
          <p:nvPr>
            <p:ph type="sldNum" sz="quarter" idx="4294967295"/>
          </p:nvPr>
        </p:nvSpPr>
        <p:spPr>
          <a:xfrm>
            <a:off x="8763000" y="6629400"/>
            <a:ext cx="304800" cy="187285"/>
          </a:xfrm>
          <a:prstGeom prst="roundRect">
            <a:avLst/>
          </a:prstGeom>
          <a:solidFill>
            <a:schemeClr val="lt1">
              <a:alpha val="49000"/>
            </a:schemeClr>
          </a:solidFill>
          <a:ln w="28575">
            <a:solidFill>
              <a:schemeClr val="tx2">
                <a:alpha val="60000"/>
              </a:schemeClr>
            </a:solidFill>
            <a:miter lim="400000"/>
          </a:ln>
        </p:spPr>
        <p:txBody>
          <a:bodyPr wrap="square" lIns="0" tIns="0" rIns="0" bIns="0">
            <a:spAutoFit/>
          </a:bodyPr>
          <a:lstStyle/>
          <a:p>
            <a:pPr algn="ctr" defTabSz="914400">
              <a:spcBef>
                <a:spcPts val="600"/>
              </a:spcBef>
            </a:pPr>
            <a:fld id="{86CB4B4D-7CA3-9044-876B-883B54F8677D}" type="slidenum">
              <a:rPr lang="uk-UA" sz="1100" b="1" i="1">
                <a:solidFill>
                  <a:schemeClr val="tx2"/>
                </a:solidFill>
                <a:latin typeface="Candara" charset="0"/>
                <a:ea typeface="Candara" charset="0"/>
                <a:cs typeface="Candara" charset="0"/>
                <a:sym typeface="Calibri"/>
              </a:rPr>
              <a:pPr algn="ctr" defTabSz="914400">
                <a:spcBef>
                  <a:spcPts val="600"/>
                </a:spcBef>
              </a:pPr>
              <a:t>14</a:t>
            </a:fld>
            <a:endParaRPr lang="uk-UA" sz="1100" b="1" i="1" dirty="0">
              <a:solidFill>
                <a:schemeClr val="tx2"/>
              </a:solidFill>
              <a:latin typeface="Candara" charset="0"/>
              <a:ea typeface="Candara" charset="0"/>
              <a:cs typeface="Candara" charset="0"/>
              <a:sym typeface="Calibri"/>
            </a:endParaRPr>
          </a:p>
        </p:txBody>
      </p:sp>
    </p:spTree>
    <p:extLst>
      <p:ext uri="{BB962C8B-B14F-4D97-AF65-F5344CB8AC3E}">
        <p14:creationId xmlns:p14="http://schemas.microsoft.com/office/powerpoint/2010/main" val="2830760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28600" y="1143000"/>
            <a:ext cx="8763000" cy="4198114"/>
          </a:xfrm>
        </p:spPr>
        <p:txBody>
          <a:bodyPr/>
          <a:lstStyle/>
          <a:p>
            <a:pPr marL="0" indent="0">
              <a:lnSpc>
                <a:spcPct val="90000"/>
              </a:lnSpc>
              <a:spcBef>
                <a:spcPts val="600"/>
              </a:spcBef>
              <a:buNone/>
            </a:pPr>
            <a:r>
              <a:rPr lang="en-US" dirty="0">
                <a:latin typeface="Candara" charset="0"/>
                <a:ea typeface="Candara" charset="0"/>
                <a:cs typeface="Candara" charset="0"/>
              </a:rPr>
              <a:t>Ocean Virtual Constellation Merger Study Team (OVCMST)</a:t>
            </a:r>
          </a:p>
          <a:p>
            <a:pPr>
              <a:lnSpc>
                <a:spcPct val="90000"/>
              </a:lnSpc>
              <a:spcBef>
                <a:spcPts val="600"/>
              </a:spcBef>
            </a:pPr>
            <a:r>
              <a:rPr lang="en-US" sz="1600" dirty="0">
                <a:latin typeface="Candara" charset="0"/>
                <a:ea typeface="Candara" charset="0"/>
                <a:cs typeface="Candara" charset="0"/>
              </a:rPr>
              <a:t>Determine user communities best served with a new Ocean VC, and how reorganization would maintain connections with observation-based international science teams;</a:t>
            </a:r>
          </a:p>
          <a:p>
            <a:pPr>
              <a:lnSpc>
                <a:spcPct val="90000"/>
              </a:lnSpc>
              <a:spcBef>
                <a:spcPts val="600"/>
              </a:spcBef>
            </a:pPr>
            <a:r>
              <a:rPr lang="en-US" sz="1600" dirty="0">
                <a:latin typeface="Candara" charset="0"/>
                <a:ea typeface="Candara" charset="0"/>
                <a:cs typeface="Candara" charset="0"/>
              </a:rPr>
              <a:t>Identify what CEOS wants from the VCs and determine if the VCs are currently addressing their CEOS charter; </a:t>
            </a:r>
          </a:p>
          <a:p>
            <a:pPr>
              <a:lnSpc>
                <a:spcPct val="90000"/>
              </a:lnSpc>
              <a:spcBef>
                <a:spcPts val="600"/>
              </a:spcBef>
            </a:pPr>
            <a:r>
              <a:rPr lang="en-US" sz="1600" dirty="0">
                <a:latin typeface="Candara" charset="0"/>
                <a:ea typeface="Candara" charset="0"/>
                <a:cs typeface="Candara" charset="0"/>
              </a:rPr>
              <a:t>Identify appropriate governance model(s) for the proposed merged oceans Virtual Constellation;</a:t>
            </a:r>
          </a:p>
          <a:p>
            <a:pPr>
              <a:lnSpc>
                <a:spcPct val="90000"/>
              </a:lnSpc>
              <a:spcBef>
                <a:spcPts val="600"/>
              </a:spcBef>
            </a:pPr>
            <a:r>
              <a:rPr lang="en-US" sz="1600" dirty="0">
                <a:latin typeface="Candara" charset="0"/>
                <a:ea typeface="Candara" charset="0"/>
                <a:cs typeface="Candara" charset="0"/>
              </a:rPr>
              <a:t>Prepare a report comparing the expected performance of proposed merged Ocean VC with status quo for consideration at SIT </a:t>
            </a:r>
            <a:r>
              <a:rPr lang="en-US" sz="1600" dirty="0" smtClean="0">
                <a:latin typeface="Candara" charset="0"/>
                <a:ea typeface="Candara" charset="0"/>
                <a:cs typeface="Candara" charset="0"/>
              </a:rPr>
              <a:t>TW</a:t>
            </a:r>
          </a:p>
          <a:p>
            <a:pPr>
              <a:lnSpc>
                <a:spcPct val="90000"/>
              </a:lnSpc>
              <a:spcBef>
                <a:spcPts val="600"/>
              </a:spcBef>
            </a:pPr>
            <a:endParaRPr lang="en-US" sz="1600" dirty="0">
              <a:latin typeface="Candara" charset="0"/>
              <a:ea typeface="Candara" charset="0"/>
              <a:cs typeface="Candara" charset="0"/>
            </a:endParaRPr>
          </a:p>
          <a:p>
            <a:pPr marL="0" indent="0" algn="just">
              <a:lnSpc>
                <a:spcPct val="90000"/>
              </a:lnSpc>
              <a:spcBef>
                <a:spcPts val="600"/>
              </a:spcBef>
              <a:buNone/>
            </a:pPr>
            <a:r>
              <a:rPr lang="en-US" i="1" dirty="0" smtClean="0">
                <a:latin typeface="Candara" charset="0"/>
                <a:ea typeface="Candara" charset="0"/>
                <a:cs typeface="Candara" charset="0"/>
              </a:rPr>
              <a:t>Ad </a:t>
            </a:r>
            <a:r>
              <a:rPr lang="en-US" i="1" dirty="0">
                <a:latin typeface="Candara" charset="0"/>
                <a:ea typeface="Candara" charset="0"/>
                <a:cs typeface="Candara" charset="0"/>
              </a:rPr>
              <a:t>Hoc</a:t>
            </a:r>
            <a:r>
              <a:rPr lang="en-US" dirty="0">
                <a:latin typeface="Candara" charset="0"/>
                <a:ea typeface="Candara" charset="0"/>
                <a:cs typeface="Candara" charset="0"/>
              </a:rPr>
              <a:t> Working Group Study Team (WGST) Charter</a:t>
            </a:r>
          </a:p>
          <a:p>
            <a:pPr algn="l">
              <a:lnSpc>
                <a:spcPct val="90000"/>
              </a:lnSpc>
              <a:spcBef>
                <a:spcPts val="600"/>
              </a:spcBef>
              <a:buFont typeface="Symbol" panose="05050102010706020507" pitchFamily="18" charset="2"/>
              <a:buChar char=""/>
            </a:pPr>
            <a:r>
              <a:rPr lang="en-US" sz="1600" dirty="0">
                <a:latin typeface="Candara" charset="0"/>
                <a:ea typeface="Candara" charset="0"/>
                <a:cs typeface="Candara" charset="0"/>
              </a:rPr>
              <a:t>Determine what user communities, current and emergent, best served with a new Working Group;</a:t>
            </a:r>
          </a:p>
          <a:p>
            <a:pPr algn="l">
              <a:lnSpc>
                <a:spcPct val="90000"/>
              </a:lnSpc>
              <a:spcBef>
                <a:spcPts val="600"/>
              </a:spcBef>
              <a:buFont typeface="Symbol" panose="05050102010706020507" pitchFamily="18" charset="2"/>
              <a:buChar char=""/>
            </a:pPr>
            <a:r>
              <a:rPr lang="en-US" sz="1600" dirty="0">
                <a:latin typeface="Candara" charset="0"/>
                <a:ea typeface="Candara" charset="0"/>
                <a:cs typeface="Candara" charset="0"/>
              </a:rPr>
              <a:t>Coordinate with existing Space Data Coordination Group for Global Forest Observations Initiative and GEO Global Agricultural Monitoring (GEOGLAM) Initiative </a:t>
            </a:r>
            <a:r>
              <a:rPr lang="en-US" sz="1600" i="1" dirty="0">
                <a:latin typeface="Candara" charset="0"/>
                <a:ea typeface="Candara" charset="0"/>
                <a:cs typeface="Candara" charset="0"/>
              </a:rPr>
              <a:t>ad hoc</a:t>
            </a:r>
            <a:r>
              <a:rPr lang="en-US" sz="1600" dirty="0">
                <a:latin typeface="Candara" charset="0"/>
                <a:ea typeface="Candara" charset="0"/>
                <a:cs typeface="Candara" charset="0"/>
              </a:rPr>
              <a:t> Working Group (AHWG);</a:t>
            </a:r>
          </a:p>
          <a:p>
            <a:pPr algn="l">
              <a:lnSpc>
                <a:spcPct val="90000"/>
              </a:lnSpc>
              <a:spcBef>
                <a:spcPts val="600"/>
              </a:spcBef>
              <a:buFont typeface="Symbol" panose="05050102010706020507" pitchFamily="18" charset="2"/>
              <a:buChar char=""/>
            </a:pPr>
            <a:r>
              <a:rPr lang="en-US" sz="1600" dirty="0">
                <a:latin typeface="Candara" charset="0"/>
                <a:ea typeface="Candara" charset="0"/>
                <a:cs typeface="Candara" charset="0"/>
              </a:rPr>
              <a:t>Identify organizational structure that best equips CEOS to face challenge of growing demand for tailored information products in the thematic areas of forests, agriculture, biodiversity, land degradation, freshwater, etc. for the years to come;</a:t>
            </a:r>
          </a:p>
          <a:p>
            <a:pPr algn="l">
              <a:lnSpc>
                <a:spcPct val="90000"/>
              </a:lnSpc>
              <a:spcBef>
                <a:spcPts val="600"/>
              </a:spcBef>
              <a:buFont typeface="Symbol" panose="05050102010706020507" pitchFamily="18" charset="2"/>
              <a:buChar char=""/>
            </a:pPr>
            <a:r>
              <a:rPr lang="en-US" sz="1600" dirty="0">
                <a:latin typeface="Candara" charset="0"/>
                <a:ea typeface="Candara" charset="0"/>
                <a:cs typeface="Candara" charset="0"/>
              </a:rPr>
              <a:t>Prepare a report on the pros and cons of the establishment of a new Working Group for consideration at SIT TW</a:t>
            </a:r>
          </a:p>
          <a:p>
            <a:pPr marL="0" indent="0">
              <a:lnSpc>
                <a:spcPct val="90000"/>
              </a:lnSpc>
              <a:spcBef>
                <a:spcPts val="600"/>
              </a:spcBef>
              <a:buNone/>
            </a:pPr>
            <a:endParaRPr lang="en-US" sz="2800" dirty="0">
              <a:latin typeface="Candara" charset="0"/>
              <a:ea typeface="Candara" charset="0"/>
              <a:cs typeface="Candara" charset="0"/>
            </a:endParaRPr>
          </a:p>
        </p:txBody>
      </p:sp>
      <p:sp>
        <p:nvSpPr>
          <p:cNvPr id="4" name="Content Placeholder 3"/>
          <p:cNvSpPr>
            <a:spLocks noGrp="1"/>
          </p:cNvSpPr>
          <p:nvPr>
            <p:ph sz="quarter" idx="11"/>
          </p:nvPr>
        </p:nvSpPr>
        <p:spPr>
          <a:xfrm>
            <a:off x="2209800" y="304800"/>
            <a:ext cx="4953000" cy="914400"/>
          </a:xfrm>
        </p:spPr>
        <p:txBody>
          <a:bodyPr/>
          <a:lstStyle/>
          <a:p>
            <a:pPr>
              <a:lnSpc>
                <a:spcPct val="90000"/>
              </a:lnSpc>
              <a:spcBef>
                <a:spcPts val="600"/>
              </a:spcBef>
            </a:pPr>
            <a:r>
              <a:rPr lang="en-US" dirty="0" smtClean="0">
                <a:latin typeface="Candara" charset="0"/>
                <a:ea typeface="Candara" charset="0"/>
                <a:cs typeface="Candara" charset="0"/>
              </a:rPr>
              <a:t>CEOS SIT Study Teams</a:t>
            </a:r>
            <a:endParaRPr lang="en-US" dirty="0">
              <a:latin typeface="Candara" charset="0"/>
              <a:ea typeface="Candara" charset="0"/>
              <a:cs typeface="Candara" charset="0"/>
            </a:endParaRPr>
          </a:p>
        </p:txBody>
      </p:sp>
      <p:sp>
        <p:nvSpPr>
          <p:cNvPr id="5" name="Slide Number Placeholder 1"/>
          <p:cNvSpPr>
            <a:spLocks noGrp="1"/>
          </p:cNvSpPr>
          <p:nvPr>
            <p:ph type="sldNum" sz="quarter" idx="2"/>
          </p:nvPr>
        </p:nvSpPr>
        <p:spPr>
          <a:xfrm>
            <a:off x="8763000" y="6629400"/>
            <a:ext cx="304800" cy="173239"/>
          </a:xfrm>
        </p:spPr>
        <p:txBody>
          <a:bodyPr/>
          <a:lstStyle/>
          <a:p>
            <a:pPr defTabSz="914400">
              <a:lnSpc>
                <a:spcPct val="90000"/>
              </a:lnSpc>
            </a:pPr>
            <a:fld id="{86CB4B4D-7CA3-9044-876B-883B54F8677D}" type="slidenum">
              <a:rPr lang="uk-UA" b="1" smtClean="0">
                <a:latin typeface="Candara" charset="0"/>
                <a:ea typeface="Candara" charset="0"/>
                <a:cs typeface="Candara" charset="0"/>
              </a:rPr>
              <a:pPr defTabSz="914400">
                <a:lnSpc>
                  <a:spcPct val="90000"/>
                </a:lnSpc>
              </a:pPr>
              <a:t>15</a:t>
            </a:fld>
            <a:endParaRPr lang="uk-UA" b="1" dirty="0">
              <a:latin typeface="Candara" charset="0"/>
              <a:ea typeface="Candara" charset="0"/>
              <a:cs typeface="Candara" charset="0"/>
            </a:endParaRPr>
          </a:p>
        </p:txBody>
      </p:sp>
    </p:spTree>
    <p:extLst>
      <p:ext uri="{BB962C8B-B14F-4D97-AF65-F5344CB8AC3E}">
        <p14:creationId xmlns:p14="http://schemas.microsoft.com/office/powerpoint/2010/main" val="2831452087"/>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0"/>
          </p:nvPr>
        </p:nvPicPr>
        <p:blipFill>
          <a:blip r:embed="rId2"/>
          <a:stretch>
            <a:fillRect/>
          </a:stretch>
        </p:blipFill>
        <p:spPr>
          <a:xfrm>
            <a:off x="762000" y="1675209"/>
            <a:ext cx="3410312" cy="2276383"/>
          </a:xfrm>
          <a:prstGeom prst="rect">
            <a:avLst/>
          </a:prstGeom>
        </p:spPr>
      </p:pic>
      <p:sp>
        <p:nvSpPr>
          <p:cNvPr id="4" name="Content Placeholder 3"/>
          <p:cNvSpPr>
            <a:spLocks noGrp="1"/>
          </p:cNvSpPr>
          <p:nvPr>
            <p:ph sz="quarter" idx="11"/>
          </p:nvPr>
        </p:nvSpPr>
        <p:spPr/>
        <p:txBody>
          <a:bodyPr/>
          <a:lstStyle/>
          <a:p>
            <a:r>
              <a:rPr lang="en-US" dirty="0" smtClean="0"/>
              <a:t>2019</a:t>
            </a:r>
          </a:p>
          <a:p>
            <a:r>
              <a:rPr lang="en-US" dirty="0" smtClean="0"/>
              <a:t>SIT Technical Workshop</a:t>
            </a:r>
            <a:endParaRPr lang="en-US" dirty="0"/>
          </a:p>
        </p:txBody>
      </p:sp>
      <p:pic>
        <p:nvPicPr>
          <p:cNvPr id="1028" name="Picture 4" descr="Image result for University of alaska fairbank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5974" y="1675209"/>
            <a:ext cx="3232502" cy="53459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286250" y="2497350"/>
            <a:ext cx="4171950" cy="145424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gn="ctr" defTabSz="342900" latinLnBrk="1" hangingPunct="0"/>
            <a:r>
              <a:rPr lang="en-US" b="1" u="sng" dirty="0">
                <a:latin typeface="Candara" charset="0"/>
                <a:ea typeface="Candara" charset="0"/>
                <a:cs typeface="Candara" charset="0"/>
              </a:rPr>
              <a:t>Host:</a:t>
            </a:r>
            <a:r>
              <a:rPr lang="en-US" b="1" dirty="0">
                <a:latin typeface="Candara" charset="0"/>
                <a:ea typeface="Candara" charset="0"/>
                <a:cs typeface="Candara" charset="0"/>
              </a:rPr>
              <a:t> NOAA, SIT Chair Team </a:t>
            </a:r>
          </a:p>
          <a:p>
            <a:pPr algn="ctr" defTabSz="342900" latinLnBrk="1" hangingPunct="0"/>
            <a:r>
              <a:rPr lang="en-US" b="1" u="sng" dirty="0">
                <a:latin typeface="Candara" charset="0"/>
                <a:ea typeface="Candara" charset="0"/>
                <a:cs typeface="Candara" charset="0"/>
              </a:rPr>
              <a:t>Location:</a:t>
            </a:r>
            <a:r>
              <a:rPr lang="en-US" b="1" dirty="0">
                <a:latin typeface="Candara" charset="0"/>
                <a:ea typeface="Candara" charset="0"/>
                <a:cs typeface="Candara" charset="0"/>
              </a:rPr>
              <a:t> Woods Student Center </a:t>
            </a:r>
          </a:p>
          <a:p>
            <a:pPr algn="ctr" defTabSz="342900" latinLnBrk="1" hangingPunct="0"/>
            <a:r>
              <a:rPr lang="en-US" b="1" dirty="0">
                <a:latin typeface="Candara" charset="0"/>
                <a:ea typeface="Candara" charset="0"/>
                <a:cs typeface="Candara" charset="0"/>
              </a:rPr>
              <a:t>University of Alaska, </a:t>
            </a:r>
            <a:r>
              <a:rPr lang="en-US" b="1" dirty="0" smtClean="0">
                <a:latin typeface="Candara" charset="0"/>
                <a:ea typeface="Candara" charset="0"/>
                <a:cs typeface="Candara" charset="0"/>
              </a:rPr>
              <a:t/>
            </a:r>
            <a:br>
              <a:rPr lang="en-US" b="1" dirty="0" smtClean="0">
                <a:latin typeface="Candara" charset="0"/>
                <a:ea typeface="Candara" charset="0"/>
                <a:cs typeface="Candara" charset="0"/>
              </a:rPr>
            </a:br>
            <a:r>
              <a:rPr lang="en-US" b="1" dirty="0" smtClean="0">
                <a:latin typeface="Candara" charset="0"/>
                <a:ea typeface="Candara" charset="0"/>
                <a:cs typeface="Candara" charset="0"/>
              </a:rPr>
              <a:t>Fairbanks </a:t>
            </a:r>
            <a:r>
              <a:rPr lang="en-US" b="1" dirty="0">
                <a:latin typeface="Candara" charset="0"/>
                <a:ea typeface="Candara" charset="0"/>
                <a:cs typeface="Candara" charset="0"/>
              </a:rPr>
              <a:t>Alaska, USA</a:t>
            </a:r>
          </a:p>
          <a:p>
            <a:pPr algn="ctr" defTabSz="342900" latinLnBrk="1" hangingPunct="0"/>
            <a:r>
              <a:rPr lang="en-US" b="1" u="sng" dirty="0">
                <a:latin typeface="Candara" charset="0"/>
                <a:ea typeface="Candara" charset="0"/>
                <a:cs typeface="Candara" charset="0"/>
              </a:rPr>
              <a:t>Dates:</a:t>
            </a:r>
            <a:r>
              <a:rPr lang="en-US" b="1" dirty="0">
                <a:latin typeface="Candara" charset="0"/>
                <a:ea typeface="Candara" charset="0"/>
                <a:cs typeface="Candara" charset="0"/>
              </a:rPr>
              <a:t> September 9-12, 2019  </a:t>
            </a:r>
            <a:endParaRPr lang="en-GB" b="1" dirty="0">
              <a:latin typeface="Candara" charset="0"/>
              <a:ea typeface="Candara" charset="0"/>
              <a:cs typeface="Candara"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29254644"/>
              </p:ext>
            </p:extLst>
          </p:nvPr>
        </p:nvGraphicFramePr>
        <p:xfrm>
          <a:off x="1066800" y="4419601"/>
          <a:ext cx="7162800" cy="2057399"/>
        </p:xfrm>
        <a:graphic>
          <a:graphicData uri="http://schemas.openxmlformats.org/drawingml/2006/table">
            <a:tbl>
              <a:tblPr firstRow="1" firstCol="1" bandRow="1">
                <a:tableStyleId>{5940675A-B579-460E-94D1-54222C63F5DA}</a:tableStyleId>
              </a:tblPr>
              <a:tblGrid>
                <a:gridCol w="1790700">
                  <a:extLst>
                    <a:ext uri="{9D8B030D-6E8A-4147-A177-3AD203B41FA5}">
                      <a16:colId xmlns:a16="http://schemas.microsoft.com/office/drawing/2014/main" val="747411320"/>
                    </a:ext>
                  </a:extLst>
                </a:gridCol>
                <a:gridCol w="1790700">
                  <a:extLst>
                    <a:ext uri="{9D8B030D-6E8A-4147-A177-3AD203B41FA5}">
                      <a16:colId xmlns:a16="http://schemas.microsoft.com/office/drawing/2014/main" val="3766760088"/>
                    </a:ext>
                  </a:extLst>
                </a:gridCol>
                <a:gridCol w="1790700">
                  <a:extLst>
                    <a:ext uri="{9D8B030D-6E8A-4147-A177-3AD203B41FA5}">
                      <a16:colId xmlns:a16="http://schemas.microsoft.com/office/drawing/2014/main" val="1312265343"/>
                    </a:ext>
                  </a:extLst>
                </a:gridCol>
                <a:gridCol w="1790700">
                  <a:extLst>
                    <a:ext uri="{9D8B030D-6E8A-4147-A177-3AD203B41FA5}">
                      <a16:colId xmlns:a16="http://schemas.microsoft.com/office/drawing/2014/main" val="468745845"/>
                    </a:ext>
                  </a:extLst>
                </a:gridCol>
              </a:tblGrid>
              <a:tr h="452628">
                <a:tc>
                  <a:txBody>
                    <a:bodyPr/>
                    <a:lstStyle/>
                    <a:p>
                      <a:pPr marL="0" marR="0" algn="ctr">
                        <a:spcBef>
                          <a:spcPts val="0"/>
                        </a:spcBef>
                        <a:spcAft>
                          <a:spcPts val="0"/>
                        </a:spcAft>
                      </a:pPr>
                      <a:r>
                        <a:rPr lang="en-AU" sz="1400" b="1" dirty="0" smtClean="0">
                          <a:solidFill>
                            <a:schemeClr val="bg1"/>
                          </a:solidFill>
                          <a:effectLst/>
                          <a:latin typeface="Candara" charset="0"/>
                          <a:ea typeface="Candara" charset="0"/>
                          <a:cs typeface="Candara" charset="0"/>
                        </a:rPr>
                        <a:t>Monday 9th</a:t>
                      </a:r>
                      <a:endParaRPr lang="en-US" sz="1400" b="1" dirty="0">
                        <a:solidFill>
                          <a:schemeClr val="bg1"/>
                        </a:solidFill>
                        <a:effectLst/>
                        <a:latin typeface="Candara" charset="0"/>
                        <a:ea typeface="Candara" charset="0"/>
                        <a:cs typeface="Candara" charset="0"/>
                      </a:endParaRPr>
                    </a:p>
                  </a:txBody>
                  <a:tcPr marL="51435" marR="51435" marT="0" marB="0">
                    <a:solidFill>
                      <a:schemeClr val="accent1">
                        <a:lumMod val="75000"/>
                      </a:schemeClr>
                    </a:solidFill>
                  </a:tcPr>
                </a:tc>
                <a:tc>
                  <a:txBody>
                    <a:bodyPr/>
                    <a:lstStyle/>
                    <a:p>
                      <a:pPr marL="0" marR="0" algn="ctr">
                        <a:spcBef>
                          <a:spcPts val="0"/>
                        </a:spcBef>
                        <a:spcAft>
                          <a:spcPts val="0"/>
                        </a:spcAft>
                      </a:pPr>
                      <a:r>
                        <a:rPr lang="en-US" sz="1400" b="1" dirty="0" smtClean="0">
                          <a:solidFill>
                            <a:schemeClr val="bg1"/>
                          </a:solidFill>
                          <a:effectLst/>
                          <a:latin typeface="Candara" charset="0"/>
                          <a:ea typeface="Candara" charset="0"/>
                          <a:cs typeface="Candara" charset="0"/>
                        </a:rPr>
                        <a:t>Tuesday 10</a:t>
                      </a:r>
                      <a:r>
                        <a:rPr lang="en-US" sz="1400" b="1" baseline="30000" dirty="0" smtClean="0">
                          <a:solidFill>
                            <a:schemeClr val="bg1"/>
                          </a:solidFill>
                          <a:effectLst/>
                          <a:latin typeface="Candara" charset="0"/>
                          <a:ea typeface="Candara" charset="0"/>
                          <a:cs typeface="Candara" charset="0"/>
                        </a:rPr>
                        <a:t>th</a:t>
                      </a:r>
                      <a:r>
                        <a:rPr lang="en-US" sz="1400" b="1" dirty="0" smtClean="0">
                          <a:solidFill>
                            <a:schemeClr val="bg1"/>
                          </a:solidFill>
                          <a:effectLst/>
                          <a:latin typeface="Candara" charset="0"/>
                          <a:ea typeface="Candara" charset="0"/>
                          <a:cs typeface="Candara" charset="0"/>
                        </a:rPr>
                        <a:t> </a:t>
                      </a:r>
                      <a:endParaRPr lang="en-US" sz="1400" b="1" dirty="0">
                        <a:solidFill>
                          <a:schemeClr val="bg1"/>
                        </a:solidFill>
                        <a:effectLst/>
                        <a:latin typeface="Candara" charset="0"/>
                        <a:ea typeface="Candara" charset="0"/>
                        <a:cs typeface="Candara" charset="0"/>
                      </a:endParaRPr>
                    </a:p>
                  </a:txBody>
                  <a:tcPr marL="51435" marR="51435" marT="0" marB="0">
                    <a:solidFill>
                      <a:schemeClr val="accent1">
                        <a:lumMod val="75000"/>
                      </a:schemeClr>
                    </a:solidFill>
                  </a:tcPr>
                </a:tc>
                <a:tc>
                  <a:txBody>
                    <a:bodyPr/>
                    <a:lstStyle/>
                    <a:p>
                      <a:pPr marL="0" marR="0" algn="ctr">
                        <a:spcBef>
                          <a:spcPts val="0"/>
                        </a:spcBef>
                        <a:spcAft>
                          <a:spcPts val="0"/>
                        </a:spcAft>
                      </a:pPr>
                      <a:r>
                        <a:rPr lang="en-AU" sz="1400" b="1" dirty="0">
                          <a:solidFill>
                            <a:schemeClr val="bg1"/>
                          </a:solidFill>
                          <a:effectLst/>
                          <a:latin typeface="Candara" charset="0"/>
                          <a:ea typeface="Candara" charset="0"/>
                          <a:cs typeface="Candara" charset="0"/>
                        </a:rPr>
                        <a:t>Wednesday </a:t>
                      </a:r>
                      <a:r>
                        <a:rPr lang="en-AU" sz="1400" b="1" dirty="0" smtClean="0">
                          <a:solidFill>
                            <a:schemeClr val="bg1"/>
                          </a:solidFill>
                          <a:effectLst/>
                          <a:latin typeface="Candara" charset="0"/>
                          <a:ea typeface="Candara" charset="0"/>
                          <a:cs typeface="Candara" charset="0"/>
                        </a:rPr>
                        <a:t>11</a:t>
                      </a:r>
                      <a:r>
                        <a:rPr lang="en-AU" sz="1400" b="1" baseline="30000" dirty="0" smtClean="0">
                          <a:solidFill>
                            <a:schemeClr val="bg1"/>
                          </a:solidFill>
                          <a:effectLst/>
                          <a:latin typeface="Candara" charset="0"/>
                          <a:ea typeface="Candara" charset="0"/>
                          <a:cs typeface="Candara" charset="0"/>
                        </a:rPr>
                        <a:t>th</a:t>
                      </a:r>
                      <a:r>
                        <a:rPr lang="en-AU" sz="1400" b="1" baseline="0" dirty="0" smtClean="0">
                          <a:solidFill>
                            <a:schemeClr val="bg1"/>
                          </a:solidFill>
                          <a:effectLst/>
                          <a:latin typeface="Candara" charset="0"/>
                          <a:ea typeface="Candara" charset="0"/>
                          <a:cs typeface="Candara" charset="0"/>
                        </a:rPr>
                        <a:t> </a:t>
                      </a:r>
                      <a:endParaRPr lang="en-US" sz="1400" b="1" dirty="0">
                        <a:solidFill>
                          <a:schemeClr val="bg1"/>
                        </a:solidFill>
                        <a:effectLst/>
                        <a:latin typeface="Candara" charset="0"/>
                        <a:ea typeface="Candara" charset="0"/>
                        <a:cs typeface="Candara" charset="0"/>
                      </a:endParaRPr>
                    </a:p>
                  </a:txBody>
                  <a:tcPr marL="51435" marR="51435" marT="0" marB="0">
                    <a:solidFill>
                      <a:schemeClr val="accent1">
                        <a:lumMod val="75000"/>
                      </a:schemeClr>
                    </a:solidFill>
                  </a:tcPr>
                </a:tc>
                <a:tc>
                  <a:txBody>
                    <a:bodyPr/>
                    <a:lstStyle/>
                    <a:p>
                      <a:pPr marL="0" marR="0" algn="ctr">
                        <a:spcBef>
                          <a:spcPts val="0"/>
                        </a:spcBef>
                        <a:spcAft>
                          <a:spcPts val="0"/>
                        </a:spcAft>
                      </a:pPr>
                      <a:r>
                        <a:rPr lang="en-AU" sz="1400" b="1" dirty="0">
                          <a:solidFill>
                            <a:schemeClr val="bg1"/>
                          </a:solidFill>
                          <a:effectLst/>
                          <a:latin typeface="Candara" charset="0"/>
                          <a:ea typeface="Candara" charset="0"/>
                          <a:cs typeface="Candara" charset="0"/>
                        </a:rPr>
                        <a:t>Thursday </a:t>
                      </a:r>
                      <a:r>
                        <a:rPr lang="en-AU" sz="1400" b="1" dirty="0" smtClean="0">
                          <a:solidFill>
                            <a:schemeClr val="bg1"/>
                          </a:solidFill>
                          <a:effectLst/>
                          <a:latin typeface="Candara" charset="0"/>
                          <a:ea typeface="Candara" charset="0"/>
                          <a:cs typeface="Candara" charset="0"/>
                        </a:rPr>
                        <a:t>12</a:t>
                      </a:r>
                      <a:r>
                        <a:rPr lang="en-AU" sz="1400" b="1" baseline="30000" dirty="0" smtClean="0">
                          <a:solidFill>
                            <a:schemeClr val="bg1"/>
                          </a:solidFill>
                          <a:effectLst/>
                          <a:latin typeface="Candara" charset="0"/>
                          <a:ea typeface="Candara" charset="0"/>
                          <a:cs typeface="Candara" charset="0"/>
                        </a:rPr>
                        <a:t>th</a:t>
                      </a:r>
                      <a:endParaRPr lang="en-US" sz="1400" b="1" dirty="0">
                        <a:solidFill>
                          <a:schemeClr val="bg1"/>
                        </a:solidFill>
                        <a:effectLst/>
                        <a:latin typeface="Candara" charset="0"/>
                        <a:ea typeface="Candara" charset="0"/>
                        <a:cs typeface="Candara" charset="0"/>
                      </a:endParaRPr>
                    </a:p>
                  </a:txBody>
                  <a:tcPr marL="51435" marR="51435" marT="0" marB="0">
                    <a:solidFill>
                      <a:schemeClr val="accent1">
                        <a:lumMod val="75000"/>
                      </a:schemeClr>
                    </a:solidFill>
                  </a:tcPr>
                </a:tc>
                <a:extLst>
                  <a:ext uri="{0D108BD9-81ED-4DB2-BD59-A6C34878D82A}">
                    <a16:rowId xmlns:a16="http://schemas.microsoft.com/office/drawing/2014/main" val="4285189972"/>
                  </a:ext>
                </a:extLst>
              </a:tr>
              <a:tr h="1308505">
                <a:tc>
                  <a:txBody>
                    <a:bodyPr/>
                    <a:lstStyle/>
                    <a:p>
                      <a:pPr marL="0" marR="0" algn="ctr">
                        <a:spcBef>
                          <a:spcPts val="0"/>
                        </a:spcBef>
                        <a:spcAft>
                          <a:spcPts val="0"/>
                        </a:spcAft>
                      </a:pPr>
                      <a:r>
                        <a:rPr lang="en-US" sz="1400" dirty="0" smtClean="0">
                          <a:effectLst/>
                          <a:latin typeface="Candara" charset="0"/>
                          <a:ea typeface="Candara" charset="0"/>
                          <a:cs typeface="Candara" charset="0"/>
                        </a:rPr>
                        <a:t>9:00am – 5:00pm</a:t>
                      </a:r>
                    </a:p>
                    <a:p>
                      <a:pPr marL="0" marR="0" algn="ctr">
                        <a:spcBef>
                          <a:spcPts val="0"/>
                        </a:spcBef>
                        <a:spcAft>
                          <a:spcPts val="0"/>
                        </a:spcAft>
                      </a:pPr>
                      <a:endParaRPr lang="en-US" sz="1400" b="1" dirty="0" smtClean="0">
                        <a:effectLst/>
                        <a:latin typeface="Candara" charset="0"/>
                        <a:ea typeface="Candara" charset="0"/>
                        <a:cs typeface="Candara" charset="0"/>
                      </a:endParaRPr>
                    </a:p>
                    <a:p>
                      <a:pPr marL="0" marR="0" algn="ctr">
                        <a:spcBef>
                          <a:spcPts val="0"/>
                        </a:spcBef>
                        <a:spcAft>
                          <a:spcPts val="0"/>
                        </a:spcAft>
                      </a:pPr>
                      <a:r>
                        <a:rPr lang="en-US" sz="1400" b="1" dirty="0" smtClean="0">
                          <a:effectLst/>
                          <a:latin typeface="Candara" charset="0"/>
                          <a:ea typeface="Candara" charset="0"/>
                          <a:cs typeface="Candara" charset="0"/>
                        </a:rPr>
                        <a:t>Virtual Constellation and Working Group Day</a:t>
                      </a:r>
                      <a:endParaRPr lang="en-US" sz="1400" b="1" dirty="0">
                        <a:effectLst/>
                        <a:latin typeface="Candara" charset="0"/>
                        <a:ea typeface="Candara" charset="0"/>
                        <a:cs typeface="Candara" charset="0"/>
                      </a:endParaRPr>
                    </a:p>
                  </a:txBody>
                  <a:tcPr marL="51435" marR="51435" marT="0" marB="0">
                    <a:solidFill>
                      <a:schemeClr val="bg1">
                        <a:lumMod val="75000"/>
                      </a:schemeClr>
                    </a:solidFill>
                  </a:tcPr>
                </a:tc>
                <a:tc>
                  <a:txBody>
                    <a:bodyPr/>
                    <a:lstStyle/>
                    <a:p>
                      <a:pPr marL="0" marR="0" algn="ctr">
                        <a:spcBef>
                          <a:spcPts val="0"/>
                        </a:spcBef>
                        <a:spcAft>
                          <a:spcPts val="0"/>
                        </a:spcAft>
                      </a:pPr>
                      <a:r>
                        <a:rPr lang="en-US" sz="1400" dirty="0" smtClean="0">
                          <a:effectLst/>
                          <a:latin typeface="Candara" charset="0"/>
                          <a:ea typeface="Candara" charset="0"/>
                          <a:cs typeface="Candara" charset="0"/>
                        </a:rPr>
                        <a:t>9:00am – 5:00pm</a:t>
                      </a:r>
                    </a:p>
                    <a:p>
                      <a:pPr marL="0" marR="0" algn="ctr">
                        <a:spcBef>
                          <a:spcPts val="0"/>
                        </a:spcBef>
                        <a:spcAft>
                          <a:spcPts val="0"/>
                        </a:spcAft>
                      </a:pPr>
                      <a:endParaRPr lang="en-US" sz="1400" b="1" dirty="0" smtClean="0">
                        <a:effectLst/>
                        <a:latin typeface="Candara" charset="0"/>
                        <a:ea typeface="Candara" charset="0"/>
                        <a:cs typeface="Candara" charset="0"/>
                      </a:endParaRPr>
                    </a:p>
                    <a:p>
                      <a:pPr marL="0" marR="0" algn="ctr">
                        <a:spcBef>
                          <a:spcPts val="0"/>
                        </a:spcBef>
                        <a:spcAft>
                          <a:spcPts val="0"/>
                        </a:spcAft>
                      </a:pPr>
                      <a:r>
                        <a:rPr lang="en-US" sz="1400" b="1" dirty="0" smtClean="0">
                          <a:effectLst/>
                          <a:latin typeface="Candara" charset="0"/>
                          <a:ea typeface="Candara" charset="0"/>
                          <a:cs typeface="Candara" charset="0"/>
                        </a:rPr>
                        <a:t>Side Meetings</a:t>
                      </a:r>
                    </a:p>
                    <a:p>
                      <a:pPr marL="0" marR="0" algn="ctr">
                        <a:spcBef>
                          <a:spcPts val="0"/>
                        </a:spcBef>
                        <a:spcAft>
                          <a:spcPts val="0"/>
                        </a:spcAft>
                      </a:pPr>
                      <a:endParaRPr lang="en-US" sz="1400" dirty="0" smtClean="0">
                        <a:effectLst/>
                        <a:latin typeface="Candara" charset="0"/>
                        <a:ea typeface="Candara" charset="0"/>
                        <a:cs typeface="Candara" charset="0"/>
                      </a:endParaRPr>
                    </a:p>
                    <a:p>
                      <a:pPr marL="0" marR="0" algn="ctr">
                        <a:spcBef>
                          <a:spcPts val="0"/>
                        </a:spcBef>
                        <a:spcAft>
                          <a:spcPts val="0"/>
                        </a:spcAft>
                      </a:pPr>
                      <a:endParaRPr lang="en-US" sz="1400" dirty="0">
                        <a:effectLst/>
                        <a:latin typeface="Candara" charset="0"/>
                        <a:ea typeface="Candara" charset="0"/>
                        <a:cs typeface="Candara" charset="0"/>
                      </a:endParaRPr>
                    </a:p>
                  </a:txBody>
                  <a:tcPr marL="51435" marR="51435" marT="0" marB="0">
                    <a:solidFill>
                      <a:schemeClr val="accent1">
                        <a:lumMod val="60000"/>
                        <a:lumOff val="40000"/>
                      </a:schemeClr>
                    </a:solidFill>
                  </a:tcPr>
                </a:tc>
                <a:tc>
                  <a:txBody>
                    <a:bodyPr/>
                    <a:lstStyle/>
                    <a:p>
                      <a:pPr marL="0" marR="0" algn="ctr">
                        <a:spcBef>
                          <a:spcPts val="0"/>
                        </a:spcBef>
                        <a:spcAft>
                          <a:spcPts val="600"/>
                        </a:spcAft>
                      </a:pPr>
                      <a:r>
                        <a:rPr lang="en-AU" sz="1400" dirty="0">
                          <a:effectLst/>
                          <a:latin typeface="Candara" charset="0"/>
                          <a:ea typeface="Candara" charset="0"/>
                          <a:cs typeface="Candara" charset="0"/>
                        </a:rPr>
                        <a:t>9:00am – </a:t>
                      </a:r>
                      <a:r>
                        <a:rPr lang="en-AU" sz="1400" dirty="0" smtClean="0">
                          <a:effectLst/>
                          <a:latin typeface="Candara" charset="0"/>
                          <a:ea typeface="Candara" charset="0"/>
                          <a:cs typeface="Candara" charset="0"/>
                        </a:rPr>
                        <a:t>5:00pm</a:t>
                      </a:r>
                      <a:endParaRPr lang="en-US" sz="1400" dirty="0" smtClean="0">
                        <a:effectLst/>
                        <a:latin typeface="Candara" charset="0"/>
                        <a:ea typeface="Candara" charset="0"/>
                        <a:cs typeface="Candara" charset="0"/>
                      </a:endParaRPr>
                    </a:p>
                    <a:p>
                      <a:pPr marL="0" marR="0" algn="ctr">
                        <a:spcBef>
                          <a:spcPts val="0"/>
                        </a:spcBef>
                        <a:spcAft>
                          <a:spcPts val="600"/>
                        </a:spcAft>
                      </a:pPr>
                      <a:r>
                        <a:rPr lang="en-AU" sz="1400" b="1" dirty="0" smtClean="0">
                          <a:effectLst/>
                          <a:latin typeface="Candara" charset="0"/>
                          <a:ea typeface="Candara" charset="0"/>
                          <a:cs typeface="Candara" charset="0"/>
                        </a:rPr>
                        <a:t>SIT Technical</a:t>
                      </a:r>
                      <a:r>
                        <a:rPr lang="en-AU" sz="1400" b="1" baseline="0" dirty="0" smtClean="0">
                          <a:effectLst/>
                          <a:latin typeface="Candara" charset="0"/>
                          <a:ea typeface="Candara" charset="0"/>
                          <a:cs typeface="Candara" charset="0"/>
                        </a:rPr>
                        <a:t> Workshop</a:t>
                      </a:r>
                      <a:r>
                        <a:rPr lang="en-AU" sz="1400" b="1" dirty="0" smtClean="0">
                          <a:effectLst/>
                          <a:latin typeface="Candara" charset="0"/>
                          <a:ea typeface="Candara" charset="0"/>
                          <a:cs typeface="Candara" charset="0"/>
                        </a:rPr>
                        <a:t> </a:t>
                      </a:r>
                      <a:r>
                        <a:rPr lang="en-AU" sz="1400" b="1" dirty="0">
                          <a:effectLst/>
                          <a:latin typeface="Candara" charset="0"/>
                          <a:ea typeface="Candara" charset="0"/>
                          <a:cs typeface="Candara" charset="0"/>
                        </a:rPr>
                        <a:t>Day </a:t>
                      </a:r>
                      <a:r>
                        <a:rPr lang="en-AU" sz="1400" b="1" dirty="0" smtClean="0">
                          <a:effectLst/>
                          <a:latin typeface="Candara" charset="0"/>
                          <a:ea typeface="Candara" charset="0"/>
                          <a:cs typeface="Candara" charset="0"/>
                        </a:rPr>
                        <a:t>1</a:t>
                      </a:r>
                      <a:endParaRPr lang="en-US" sz="1400" b="1" dirty="0">
                        <a:effectLst/>
                        <a:latin typeface="Candara" charset="0"/>
                        <a:ea typeface="Candara" charset="0"/>
                        <a:cs typeface="Candara" charset="0"/>
                      </a:endParaRPr>
                    </a:p>
                  </a:txBody>
                  <a:tcPr marL="51435" marR="51435" marT="0" marB="0">
                    <a:solidFill>
                      <a:schemeClr val="accent4">
                        <a:lumMod val="60000"/>
                        <a:lumOff val="40000"/>
                      </a:schemeClr>
                    </a:solidFill>
                  </a:tcPr>
                </a:tc>
                <a:tc>
                  <a:txBody>
                    <a:bodyPr/>
                    <a:lstStyle/>
                    <a:p>
                      <a:pPr marL="0" marR="0" algn="ctr">
                        <a:spcBef>
                          <a:spcPts val="0"/>
                        </a:spcBef>
                        <a:spcAft>
                          <a:spcPts val="600"/>
                        </a:spcAft>
                      </a:pPr>
                      <a:r>
                        <a:rPr lang="en-AU" sz="1400" dirty="0">
                          <a:effectLst/>
                          <a:latin typeface="Candara" charset="0"/>
                          <a:ea typeface="Candara" charset="0"/>
                          <a:cs typeface="Candara" charset="0"/>
                        </a:rPr>
                        <a:t>9:00am – </a:t>
                      </a:r>
                      <a:r>
                        <a:rPr lang="en-AU" sz="1400" dirty="0" smtClean="0">
                          <a:effectLst/>
                          <a:latin typeface="Candara" charset="0"/>
                          <a:ea typeface="Candara" charset="0"/>
                          <a:cs typeface="Candara" charset="0"/>
                        </a:rPr>
                        <a:t>4:30pm</a:t>
                      </a:r>
                      <a:endParaRPr lang="en-US" sz="1400" dirty="0">
                        <a:effectLst/>
                        <a:latin typeface="Candara" charset="0"/>
                        <a:ea typeface="Candara" charset="0"/>
                        <a:cs typeface="Candara" charset="0"/>
                      </a:endParaRPr>
                    </a:p>
                    <a:p>
                      <a:pPr marL="0" marR="0" algn="ctr">
                        <a:spcBef>
                          <a:spcPts val="0"/>
                        </a:spcBef>
                        <a:spcAft>
                          <a:spcPts val="0"/>
                        </a:spcAft>
                      </a:pPr>
                      <a:r>
                        <a:rPr lang="en-AU" sz="1400" b="1" dirty="0" smtClean="0">
                          <a:effectLst/>
                          <a:latin typeface="Candara" charset="0"/>
                          <a:ea typeface="Candara" charset="0"/>
                          <a:cs typeface="Candara" charset="0"/>
                        </a:rPr>
                        <a:t>SIT Technical</a:t>
                      </a:r>
                      <a:r>
                        <a:rPr lang="en-AU" sz="1400" b="1" baseline="0" dirty="0" smtClean="0">
                          <a:effectLst/>
                          <a:latin typeface="Candara" charset="0"/>
                          <a:ea typeface="Candara" charset="0"/>
                          <a:cs typeface="Candara" charset="0"/>
                        </a:rPr>
                        <a:t> Workshop</a:t>
                      </a:r>
                      <a:r>
                        <a:rPr lang="en-AU" sz="1400" b="1" dirty="0" smtClean="0">
                          <a:effectLst/>
                          <a:latin typeface="Candara" charset="0"/>
                          <a:ea typeface="Candara" charset="0"/>
                          <a:cs typeface="Candara" charset="0"/>
                        </a:rPr>
                        <a:t> Day 2</a:t>
                      </a:r>
                      <a:endParaRPr lang="en-US" sz="1400" b="1" dirty="0" smtClean="0">
                        <a:effectLst/>
                        <a:latin typeface="Candara" charset="0"/>
                        <a:ea typeface="Candara" charset="0"/>
                        <a:cs typeface="Candara" charset="0"/>
                      </a:endParaRPr>
                    </a:p>
                    <a:p>
                      <a:pPr marL="0" marR="0" algn="ctr">
                        <a:spcBef>
                          <a:spcPts val="0"/>
                        </a:spcBef>
                        <a:spcAft>
                          <a:spcPts val="0"/>
                        </a:spcAft>
                      </a:pPr>
                      <a:endParaRPr lang="en-US" sz="1400" dirty="0">
                        <a:effectLst/>
                        <a:latin typeface="Candara" charset="0"/>
                        <a:ea typeface="Candara" charset="0"/>
                        <a:cs typeface="Candara" charset="0"/>
                      </a:endParaRPr>
                    </a:p>
                  </a:txBody>
                  <a:tcPr marL="51435" marR="51435" marT="0" marB="0">
                    <a:solidFill>
                      <a:schemeClr val="accent4">
                        <a:lumMod val="60000"/>
                        <a:lumOff val="40000"/>
                      </a:schemeClr>
                    </a:solidFill>
                  </a:tcPr>
                </a:tc>
                <a:extLst>
                  <a:ext uri="{0D108BD9-81ED-4DB2-BD59-A6C34878D82A}">
                    <a16:rowId xmlns:a16="http://schemas.microsoft.com/office/drawing/2014/main" val="4249373094"/>
                  </a:ext>
                </a:extLst>
              </a:tr>
              <a:tr h="296266">
                <a:tc>
                  <a:txBody>
                    <a:bodyPr/>
                    <a:lstStyle/>
                    <a:p>
                      <a:pPr marL="0" marR="0" algn="ctr">
                        <a:spcBef>
                          <a:spcPts val="0"/>
                        </a:spcBef>
                        <a:spcAft>
                          <a:spcPts val="0"/>
                        </a:spcAft>
                      </a:pPr>
                      <a:r>
                        <a:rPr lang="en-AU" sz="1200" i="1" dirty="0">
                          <a:solidFill>
                            <a:schemeClr val="bg1"/>
                          </a:solidFill>
                          <a:effectLst/>
                          <a:latin typeface="Candara" charset="0"/>
                          <a:ea typeface="Candara" charset="0"/>
                          <a:cs typeface="Candara" charset="0"/>
                        </a:rPr>
                        <a:t>Evening Free</a:t>
                      </a:r>
                      <a:endParaRPr lang="en-US" sz="1400" i="1" dirty="0">
                        <a:solidFill>
                          <a:schemeClr val="bg1"/>
                        </a:solidFill>
                        <a:effectLst/>
                        <a:latin typeface="Candara" charset="0"/>
                        <a:ea typeface="Candara" charset="0"/>
                        <a:cs typeface="Candara" charset="0"/>
                      </a:endParaRPr>
                    </a:p>
                  </a:txBody>
                  <a:tcPr marL="51435" marR="51435" marT="0" marB="0">
                    <a:solidFill>
                      <a:schemeClr val="tx2"/>
                    </a:solidFill>
                  </a:tcPr>
                </a:tc>
                <a:tc>
                  <a:txBody>
                    <a:bodyPr/>
                    <a:lstStyle/>
                    <a:p>
                      <a:pPr marL="0" marR="0" algn="ctr">
                        <a:spcBef>
                          <a:spcPts val="0"/>
                        </a:spcBef>
                        <a:spcAft>
                          <a:spcPts val="0"/>
                        </a:spcAft>
                      </a:pPr>
                      <a:r>
                        <a:rPr lang="en-US" sz="1400" i="1" dirty="0" smtClean="0">
                          <a:solidFill>
                            <a:schemeClr val="bg1"/>
                          </a:solidFill>
                          <a:effectLst/>
                          <a:latin typeface="Candara" charset="0"/>
                          <a:ea typeface="Candara" charset="0"/>
                          <a:cs typeface="Candara" charset="0"/>
                        </a:rPr>
                        <a:t>Technical</a:t>
                      </a:r>
                      <a:r>
                        <a:rPr lang="en-US" sz="1400" i="1" baseline="0" dirty="0" smtClean="0">
                          <a:solidFill>
                            <a:schemeClr val="bg1"/>
                          </a:solidFill>
                          <a:effectLst/>
                          <a:latin typeface="Candara" charset="0"/>
                          <a:ea typeface="Candara" charset="0"/>
                          <a:cs typeface="Candara" charset="0"/>
                        </a:rPr>
                        <a:t> Tour</a:t>
                      </a:r>
                      <a:endParaRPr lang="en-US" sz="1400" i="1" dirty="0">
                        <a:solidFill>
                          <a:schemeClr val="bg1"/>
                        </a:solidFill>
                        <a:effectLst/>
                        <a:latin typeface="Candara" charset="0"/>
                        <a:ea typeface="Candara" charset="0"/>
                        <a:cs typeface="Candara" charset="0"/>
                      </a:endParaRPr>
                    </a:p>
                  </a:txBody>
                  <a:tcPr marL="51435" marR="51435" marT="0" marB="0">
                    <a:solidFill>
                      <a:schemeClr val="tx2"/>
                    </a:solidFill>
                  </a:tcPr>
                </a:tc>
                <a:tc>
                  <a:txBody>
                    <a:bodyPr/>
                    <a:lstStyle/>
                    <a:p>
                      <a:pPr marL="0" marR="0" algn="ctr">
                        <a:spcBef>
                          <a:spcPts val="0"/>
                        </a:spcBef>
                        <a:spcAft>
                          <a:spcPts val="0"/>
                        </a:spcAft>
                      </a:pPr>
                      <a:r>
                        <a:rPr lang="en-US" sz="1400" i="1" dirty="0" smtClean="0">
                          <a:solidFill>
                            <a:schemeClr val="bg1"/>
                          </a:solidFill>
                          <a:effectLst/>
                          <a:latin typeface="Candara" charset="0"/>
                          <a:ea typeface="Candara" charset="0"/>
                          <a:cs typeface="Candara" charset="0"/>
                        </a:rPr>
                        <a:t>Social</a:t>
                      </a:r>
                      <a:r>
                        <a:rPr lang="en-US" sz="1400" i="1" baseline="0" dirty="0" smtClean="0">
                          <a:solidFill>
                            <a:schemeClr val="bg1"/>
                          </a:solidFill>
                          <a:effectLst/>
                          <a:latin typeface="Candara" charset="0"/>
                          <a:ea typeface="Candara" charset="0"/>
                          <a:cs typeface="Candara" charset="0"/>
                        </a:rPr>
                        <a:t> </a:t>
                      </a:r>
                      <a:endParaRPr lang="en-US" sz="1400" i="1" dirty="0">
                        <a:solidFill>
                          <a:schemeClr val="bg1"/>
                        </a:solidFill>
                        <a:effectLst/>
                        <a:latin typeface="Candara" charset="0"/>
                        <a:ea typeface="Candara" charset="0"/>
                        <a:cs typeface="Candara" charset="0"/>
                      </a:endParaRPr>
                    </a:p>
                  </a:txBody>
                  <a:tcPr marL="51435" marR="51435" marT="0" marB="0">
                    <a:solidFill>
                      <a:schemeClr val="tx2"/>
                    </a:solidFill>
                  </a:tcPr>
                </a:tc>
                <a:tc>
                  <a:txBody>
                    <a:bodyPr/>
                    <a:lstStyle/>
                    <a:p>
                      <a:pPr marL="0" marR="0" algn="ctr">
                        <a:spcBef>
                          <a:spcPts val="0"/>
                        </a:spcBef>
                        <a:spcAft>
                          <a:spcPts val="0"/>
                        </a:spcAft>
                      </a:pPr>
                      <a:r>
                        <a:rPr lang="en-AU" sz="1200" i="1" dirty="0">
                          <a:solidFill>
                            <a:schemeClr val="bg1"/>
                          </a:solidFill>
                          <a:effectLst/>
                          <a:latin typeface="Candara" charset="0"/>
                          <a:ea typeface="Candara" charset="0"/>
                          <a:cs typeface="Candara" charset="0"/>
                        </a:rPr>
                        <a:t>Evening Free</a:t>
                      </a:r>
                      <a:endParaRPr lang="en-US" sz="1400" i="1" dirty="0">
                        <a:solidFill>
                          <a:schemeClr val="bg1"/>
                        </a:solidFill>
                        <a:effectLst/>
                        <a:latin typeface="Candara" charset="0"/>
                        <a:ea typeface="Candara" charset="0"/>
                        <a:cs typeface="Candara" charset="0"/>
                      </a:endParaRPr>
                    </a:p>
                  </a:txBody>
                  <a:tcPr marL="51435" marR="51435" marT="0" marB="0">
                    <a:solidFill>
                      <a:schemeClr val="tx2"/>
                    </a:solidFill>
                  </a:tcPr>
                </a:tc>
                <a:extLst>
                  <a:ext uri="{0D108BD9-81ED-4DB2-BD59-A6C34878D82A}">
                    <a16:rowId xmlns:a16="http://schemas.microsoft.com/office/drawing/2014/main" val="436366450"/>
                  </a:ext>
                </a:extLst>
              </a:tr>
            </a:tbl>
          </a:graphicData>
        </a:graphic>
      </p:graphicFrame>
      <p:sp>
        <p:nvSpPr>
          <p:cNvPr id="7" name="Slide Number Placeholder 1"/>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16</a:t>
            </a:fld>
            <a:endParaRPr lang="uk-UA" dirty="0"/>
          </a:p>
        </p:txBody>
      </p:sp>
    </p:spTree>
    <p:extLst>
      <p:ext uri="{BB962C8B-B14F-4D97-AF65-F5344CB8AC3E}">
        <p14:creationId xmlns:p14="http://schemas.microsoft.com/office/powerpoint/2010/main" val="2384837030"/>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17</a:t>
            </a:fld>
            <a:endParaRPr lang="uk-UA" dirty="0"/>
          </a:p>
        </p:txBody>
      </p:sp>
      <p:sp>
        <p:nvSpPr>
          <p:cNvPr id="5" name="Content Placeholder 4"/>
          <p:cNvSpPr>
            <a:spLocks noGrp="1"/>
          </p:cNvSpPr>
          <p:nvPr>
            <p:ph sz="quarter" idx="10"/>
          </p:nvPr>
        </p:nvSpPr>
        <p:spPr>
          <a:xfrm>
            <a:off x="152400" y="3124200"/>
            <a:ext cx="8991600" cy="685800"/>
          </a:xfrm>
        </p:spPr>
        <p:txBody>
          <a:bodyPr/>
          <a:lstStyle/>
          <a:p>
            <a:pPr marL="0" indent="0" algn="ctr">
              <a:buNone/>
            </a:pPr>
            <a:r>
              <a:rPr lang="en-US" sz="3200" dirty="0" smtClean="0"/>
              <a:t>Backup Slides</a:t>
            </a:r>
            <a:endParaRPr lang="en-US" sz="3200" dirty="0"/>
          </a:p>
          <a:p>
            <a:pPr algn="ctr"/>
            <a:endParaRPr lang="en-US" sz="3200" dirty="0"/>
          </a:p>
        </p:txBody>
      </p:sp>
    </p:spTree>
    <p:extLst>
      <p:ext uri="{BB962C8B-B14F-4D97-AF65-F5344CB8AC3E}">
        <p14:creationId xmlns:p14="http://schemas.microsoft.com/office/powerpoint/2010/main" val="3759083295"/>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18</a:t>
            </a:fld>
            <a:endParaRPr lang="uk-UA" dirty="0"/>
          </a:p>
        </p:txBody>
      </p:sp>
      <p:sp>
        <p:nvSpPr>
          <p:cNvPr id="3" name="Content Placeholder 2"/>
          <p:cNvSpPr>
            <a:spLocks noGrp="1"/>
          </p:cNvSpPr>
          <p:nvPr>
            <p:ph sz="quarter" idx="10"/>
          </p:nvPr>
        </p:nvSpPr>
        <p:spPr>
          <a:xfrm>
            <a:off x="27708" y="1371600"/>
            <a:ext cx="9040091" cy="5486400"/>
          </a:xfrm>
        </p:spPr>
        <p:txBody>
          <a:bodyPr/>
          <a:lstStyle/>
          <a:p>
            <a:pPr marL="457200" indent="-457200">
              <a:buFont typeface="+mj-lt"/>
              <a:buAutoNum type="arabicPeriod"/>
            </a:pPr>
            <a:r>
              <a:rPr lang="en-US" dirty="0" smtClean="0"/>
              <a:t>CEOS to be aware of developments in, and stay engaged with, the commercial sector</a:t>
            </a:r>
          </a:p>
          <a:p>
            <a:pPr lvl="1" indent="-342900"/>
            <a:r>
              <a:rPr lang="en-US" sz="1800" dirty="0" smtClean="0"/>
              <a:t>Emerging tools such as Google Datasets Search Tool</a:t>
            </a:r>
          </a:p>
          <a:p>
            <a:pPr lvl="1" indent="-342900"/>
            <a:r>
              <a:rPr lang="en-US" sz="1800" dirty="0" smtClean="0"/>
              <a:t>Increase communication on fundamental terms and definitions i.e., “ARD,” “Interoperability,” etc.</a:t>
            </a:r>
          </a:p>
          <a:p>
            <a:pPr marL="457200" indent="-457200">
              <a:buFont typeface="+mj-lt"/>
              <a:buAutoNum type="arabicPeriod"/>
            </a:pPr>
            <a:r>
              <a:rPr lang="en-US" dirty="0" smtClean="0"/>
              <a:t>Improved connection to “top-down” CEOS objectives and deliverables, including tracking in CEOS Work Plan to ensure continued progress and Member support</a:t>
            </a:r>
          </a:p>
          <a:p>
            <a:pPr marL="457200" indent="-457200">
              <a:buFont typeface="+mj-lt"/>
              <a:buAutoNum type="arabicPeriod"/>
            </a:pPr>
            <a:r>
              <a:rPr lang="en-US" dirty="0" smtClean="0"/>
              <a:t>Transition of AHT FDA activities into other CEOS entities</a:t>
            </a:r>
          </a:p>
          <a:p>
            <a:pPr lvl="1"/>
            <a:r>
              <a:rPr lang="en-US" sz="1800" dirty="0" smtClean="0"/>
              <a:t>Tasks integrated into updated WGISS, LSI-VC, and activities</a:t>
            </a:r>
          </a:p>
          <a:p>
            <a:pPr lvl="1"/>
            <a:r>
              <a:rPr lang="en-US" sz="1800" dirty="0" smtClean="0"/>
              <a:t>WGISS Technology Exploration Group must continue looking “over the horizon” for emerging trends</a:t>
            </a:r>
          </a:p>
          <a:p>
            <a:pPr lvl="1"/>
            <a:r>
              <a:rPr lang="en-US" sz="1800" dirty="0" smtClean="0"/>
              <a:t>Include user perspective into WGISS, including collecting and communicating lessons learned</a:t>
            </a:r>
          </a:p>
          <a:p>
            <a:pPr marL="457200" indent="-457200">
              <a:buFont typeface="+mj-lt"/>
              <a:buAutoNum type="arabicPeriod"/>
            </a:pPr>
            <a:r>
              <a:rPr lang="en-US" dirty="0" smtClean="0"/>
              <a:t>Update inventory of VC datasets and ensure discoverability/accessibility</a:t>
            </a:r>
          </a:p>
        </p:txBody>
      </p:sp>
      <p:sp>
        <p:nvSpPr>
          <p:cNvPr id="6" name="Content Placeholder 3"/>
          <p:cNvSpPr>
            <a:spLocks noGrp="1"/>
          </p:cNvSpPr>
          <p:nvPr>
            <p:ph sz="quarter" idx="11"/>
          </p:nvPr>
        </p:nvSpPr>
        <p:spPr>
          <a:xfrm>
            <a:off x="1905000" y="152400"/>
            <a:ext cx="5638800" cy="838200"/>
          </a:xfrm>
        </p:spPr>
        <p:txBody>
          <a:bodyPr/>
          <a:lstStyle/>
          <a:p>
            <a:r>
              <a:rPr lang="en-US" sz="2400" b="1" dirty="0" smtClean="0"/>
              <a:t>Relevant Outcomes to WGISS from 2018 VC/WG Working Day –   </a:t>
            </a:r>
            <a:r>
              <a:rPr lang="en-US" b="1" dirty="0" smtClean="0">
                <a:solidFill>
                  <a:srgbClr val="CCFF33"/>
                </a:solidFill>
              </a:rPr>
              <a:t>Dat</a:t>
            </a:r>
            <a:r>
              <a:rPr lang="en-US" b="1" dirty="0">
                <a:solidFill>
                  <a:srgbClr val="CCFF33"/>
                </a:solidFill>
              </a:rPr>
              <a:t>a</a:t>
            </a:r>
            <a:endParaRPr lang="en-US" sz="2400" b="1" dirty="0">
              <a:solidFill>
                <a:srgbClr val="CCFF33"/>
              </a:solidFill>
            </a:endParaRPr>
          </a:p>
        </p:txBody>
      </p:sp>
    </p:spTree>
    <p:extLst>
      <p:ext uri="{BB962C8B-B14F-4D97-AF65-F5344CB8AC3E}">
        <p14:creationId xmlns:p14="http://schemas.microsoft.com/office/powerpoint/2010/main" val="13521072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19</a:t>
            </a:fld>
            <a:endParaRPr lang="uk-UA" dirty="0"/>
          </a:p>
        </p:txBody>
      </p:sp>
      <p:sp>
        <p:nvSpPr>
          <p:cNvPr id="3" name="Content Placeholder 2"/>
          <p:cNvSpPr>
            <a:spLocks noGrp="1"/>
          </p:cNvSpPr>
          <p:nvPr>
            <p:ph sz="quarter" idx="10"/>
          </p:nvPr>
        </p:nvSpPr>
        <p:spPr>
          <a:xfrm>
            <a:off x="152400" y="1219200"/>
            <a:ext cx="8839200" cy="5257800"/>
          </a:xfrm>
        </p:spPr>
        <p:txBody>
          <a:bodyPr/>
          <a:lstStyle/>
          <a:p>
            <a:r>
              <a:rPr lang="en-US" sz="2400" dirty="0"/>
              <a:t>All WGs asked to respond to 10 questions (all </a:t>
            </a:r>
            <a:r>
              <a:rPr lang="en-US" sz="2400" dirty="0" smtClean="0"/>
              <a:t>responded and three former Chairs responded)</a:t>
            </a:r>
            <a:endParaRPr lang="en-US" sz="2400" dirty="0"/>
          </a:p>
          <a:p>
            <a:r>
              <a:rPr lang="en-US" sz="2400" dirty="0"/>
              <a:t>Effort to try and assemble a common information set to take stock of the current status of each WG</a:t>
            </a:r>
          </a:p>
          <a:p>
            <a:r>
              <a:rPr lang="en-US" sz="2400" dirty="0"/>
              <a:t>Gather views on the suitability of the current WG reporting and feedback structure within CEOS</a:t>
            </a:r>
            <a:endParaRPr lang="en-AU" sz="2400" dirty="0"/>
          </a:p>
          <a:p>
            <a:pPr lvl="0"/>
            <a:r>
              <a:rPr lang="en-US" sz="2400" dirty="0"/>
              <a:t>Determine how to best highlight the significant contributions of the WGs to the CEOS community</a:t>
            </a:r>
            <a:endParaRPr lang="en-AU" sz="2400" dirty="0"/>
          </a:p>
          <a:p>
            <a:pPr lvl="0"/>
            <a:r>
              <a:rPr lang="en-US" sz="2400" dirty="0"/>
              <a:t>Identify shortcomings, best practices, and successes across WGs</a:t>
            </a:r>
            <a:r>
              <a:rPr lang="en-US" sz="2400" dirty="0" smtClean="0"/>
              <a:t>.</a:t>
            </a:r>
            <a:endParaRPr lang="en-AU" sz="2400" dirty="0"/>
          </a:p>
        </p:txBody>
      </p:sp>
      <p:sp>
        <p:nvSpPr>
          <p:cNvPr id="5" name="Content Placeholder 3">
            <a:extLst>
              <a:ext uri="{FF2B5EF4-FFF2-40B4-BE49-F238E27FC236}">
                <a16:creationId xmlns:a16="http://schemas.microsoft.com/office/drawing/2014/main" id="{C631139E-C6E7-3145-89C0-2E1C06280205}"/>
              </a:ext>
            </a:extLst>
          </p:cNvPr>
          <p:cNvSpPr>
            <a:spLocks noGrp="1"/>
          </p:cNvSpPr>
          <p:nvPr>
            <p:ph sz="quarter" idx="11"/>
          </p:nvPr>
        </p:nvSpPr>
        <p:spPr>
          <a:xfrm>
            <a:off x="2057400" y="76200"/>
            <a:ext cx="5486400" cy="990600"/>
          </a:xfrm>
        </p:spPr>
        <p:txBody>
          <a:bodyPr/>
          <a:lstStyle/>
          <a:p>
            <a:r>
              <a:rPr lang="en-US" sz="2800" b="1" dirty="0"/>
              <a:t>Working Group Questionnaire </a:t>
            </a:r>
            <a:r>
              <a:rPr lang="en-US" sz="2800" b="1" dirty="0" smtClean="0">
                <a:solidFill>
                  <a:srgbClr val="92D050"/>
                </a:solidFill>
              </a:rPr>
              <a:t>February 2018</a:t>
            </a:r>
            <a:endParaRPr lang="en-US" sz="2800" b="1" dirty="0">
              <a:solidFill>
                <a:srgbClr val="92D050"/>
              </a:solidFill>
            </a:endParaRPr>
          </a:p>
        </p:txBody>
      </p:sp>
    </p:spTree>
    <p:extLst>
      <p:ext uri="{BB962C8B-B14F-4D97-AF65-F5344CB8AC3E}">
        <p14:creationId xmlns:p14="http://schemas.microsoft.com/office/powerpoint/2010/main" val="335523204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8763000" y="6629400"/>
            <a:ext cx="304800" cy="204311"/>
          </a:xfrm>
        </p:spPr>
        <p:txBody>
          <a:bodyPr/>
          <a:lstStyle/>
          <a:p>
            <a:pPr defTabSz="914400"/>
            <a:fld id="{86CB4B4D-7CA3-9044-876B-883B54F8677D}" type="slidenum">
              <a:rPr lang="uk-UA" sz="1200" smtClean="0">
                <a:latin typeface="Candara" charset="0"/>
                <a:ea typeface="Candara" charset="0"/>
                <a:cs typeface="Candara" charset="0"/>
              </a:rPr>
              <a:pPr defTabSz="914400"/>
              <a:t>2</a:t>
            </a:fld>
            <a:endParaRPr lang="uk-UA" sz="1200" dirty="0">
              <a:latin typeface="Candara" charset="0"/>
              <a:ea typeface="Candara" charset="0"/>
              <a:cs typeface="Candara" charset="0"/>
            </a:endParaRPr>
          </a:p>
        </p:txBody>
      </p:sp>
      <p:sp>
        <p:nvSpPr>
          <p:cNvPr id="5" name="TextBox 4"/>
          <p:cNvSpPr txBox="1"/>
          <p:nvPr/>
        </p:nvSpPr>
        <p:spPr>
          <a:xfrm>
            <a:off x="304800" y="2590800"/>
            <a:ext cx="8610600" cy="2862320"/>
          </a:xfrm>
          <a:prstGeom prst="rect">
            <a:avLst/>
          </a:prstGeom>
          <a:solidFill>
            <a:srgbClr val="002060"/>
          </a:solid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rgbClr val="92D050"/>
                </a:solidFill>
                <a:effectLst/>
                <a:uFillTx/>
                <a:latin typeface="Candara" charset="0"/>
                <a:ea typeface="Candara" charset="0"/>
                <a:cs typeface="Candara" charset="0"/>
              </a:rPr>
              <a:t>WGISS successfully promotes </a:t>
            </a:r>
          </a:p>
          <a:p>
            <a:pPr marL="0" marR="0" indent="0" algn="ctr" defTabSz="457200" rtl="0" fontAlgn="auto" latinLnBrk="1"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rgbClr val="92D050"/>
                </a:solidFill>
                <a:effectLst/>
                <a:uFillTx/>
                <a:latin typeface="Candara" charset="0"/>
                <a:ea typeface="Candara" charset="0"/>
                <a:cs typeface="Candara" charset="0"/>
              </a:rPr>
              <a:t>collaboration in the development of </a:t>
            </a:r>
          </a:p>
          <a:p>
            <a:pPr marL="0" marR="0" indent="0" algn="ctr" defTabSz="457200" rtl="0" fontAlgn="auto" latinLnBrk="1"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rgbClr val="92D050"/>
                </a:solidFill>
                <a:effectLst/>
                <a:uFillTx/>
                <a:latin typeface="Candara" charset="0"/>
                <a:ea typeface="Candara" charset="0"/>
                <a:cs typeface="Candara" charset="0"/>
              </a:rPr>
              <a:t>systems and</a:t>
            </a:r>
            <a:r>
              <a:rPr kumimoji="0" lang="en-US" sz="3600" b="1" i="0" u="none" strike="noStrike" cap="none" spc="0" normalizeH="0" dirty="0" smtClean="0">
                <a:ln>
                  <a:noFill/>
                </a:ln>
                <a:solidFill>
                  <a:srgbClr val="92D050"/>
                </a:solidFill>
                <a:effectLst/>
                <a:uFillTx/>
                <a:latin typeface="Candara" charset="0"/>
                <a:ea typeface="Candara" charset="0"/>
                <a:cs typeface="Candara" charset="0"/>
              </a:rPr>
              <a:t> services that manage and </a:t>
            </a:r>
          </a:p>
          <a:p>
            <a:pPr marL="0" marR="0" indent="0" algn="ctr" defTabSz="457200" rtl="0" fontAlgn="auto" latinLnBrk="1" hangingPunct="0">
              <a:lnSpc>
                <a:spcPct val="100000"/>
              </a:lnSpc>
              <a:spcBef>
                <a:spcPts val="0"/>
              </a:spcBef>
              <a:spcAft>
                <a:spcPts val="0"/>
              </a:spcAft>
              <a:buClrTx/>
              <a:buSzTx/>
              <a:buFontTx/>
              <a:buNone/>
              <a:tabLst/>
            </a:pPr>
            <a:r>
              <a:rPr kumimoji="0" lang="en-US" sz="3600" b="1" i="0" u="none" strike="noStrike" cap="none" spc="0" normalizeH="0" dirty="0" smtClean="0">
                <a:ln>
                  <a:noFill/>
                </a:ln>
                <a:solidFill>
                  <a:srgbClr val="92D050"/>
                </a:solidFill>
                <a:effectLst/>
                <a:uFillTx/>
                <a:latin typeface="Candara" charset="0"/>
                <a:ea typeface="Candara" charset="0"/>
                <a:cs typeface="Candara" charset="0"/>
              </a:rPr>
              <a:t>supply Earth observation data.</a:t>
            </a:r>
          </a:p>
          <a:p>
            <a:pPr marL="0" marR="0" indent="0" algn="ctr" defTabSz="457200" rtl="0" fontAlgn="auto" latinLnBrk="1" hangingPunct="0">
              <a:lnSpc>
                <a:spcPct val="100000"/>
              </a:lnSpc>
              <a:spcBef>
                <a:spcPts val="0"/>
              </a:spcBef>
              <a:spcAft>
                <a:spcPts val="0"/>
              </a:spcAft>
              <a:buClrTx/>
              <a:buSzTx/>
              <a:buFontTx/>
              <a:buNone/>
              <a:tabLst/>
            </a:pPr>
            <a:r>
              <a:rPr lang="en-US" sz="3600" b="1" baseline="0" dirty="0" smtClean="0">
                <a:solidFill>
                  <a:srgbClr val="92D050"/>
                </a:solidFill>
                <a:latin typeface="Candara" charset="0"/>
                <a:ea typeface="Candara" charset="0"/>
                <a:cs typeface="Candara" charset="0"/>
              </a:rPr>
              <a:t>THANK YOU!</a:t>
            </a:r>
            <a:endParaRPr kumimoji="0" lang="en-US" sz="3600" b="1" i="0" u="none" strike="noStrike" cap="none" spc="0" normalizeH="0" baseline="0" dirty="0">
              <a:ln>
                <a:noFill/>
              </a:ln>
              <a:solidFill>
                <a:srgbClr val="92D050"/>
              </a:solidFill>
              <a:effectLst/>
              <a:uFillTx/>
              <a:latin typeface="Candara" charset="0"/>
              <a:ea typeface="Candara" charset="0"/>
              <a:cs typeface="Candara" charset="0"/>
            </a:endParaRPr>
          </a:p>
        </p:txBody>
      </p:sp>
    </p:spTree>
    <p:extLst>
      <p:ext uri="{BB962C8B-B14F-4D97-AF65-F5344CB8AC3E}">
        <p14:creationId xmlns:p14="http://schemas.microsoft.com/office/powerpoint/2010/main" val="3797346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8763000" y="6620256"/>
            <a:ext cx="304800" cy="196429"/>
          </a:xfrm>
        </p:spPr>
        <p:txBody>
          <a:bodyPr/>
          <a:lstStyle/>
          <a:p>
            <a:pPr defTabSz="914400"/>
            <a:fld id="{86CB4B4D-7CA3-9044-876B-883B54F8677D}" type="slidenum">
              <a:rPr lang="uk-UA" smtClean="0"/>
              <a:pPr defTabSz="914400"/>
              <a:t>20</a:t>
            </a:fld>
            <a:endParaRPr lang="uk-UA" dirty="0"/>
          </a:p>
        </p:txBody>
      </p:sp>
      <p:sp>
        <p:nvSpPr>
          <p:cNvPr id="3" name="Content Placeholder 2"/>
          <p:cNvSpPr>
            <a:spLocks noGrp="1"/>
          </p:cNvSpPr>
          <p:nvPr>
            <p:ph sz="quarter" idx="10"/>
          </p:nvPr>
        </p:nvSpPr>
        <p:spPr>
          <a:xfrm>
            <a:off x="76200" y="1219200"/>
            <a:ext cx="8991600" cy="5257800"/>
          </a:xfrm>
        </p:spPr>
        <p:txBody>
          <a:bodyPr/>
          <a:lstStyle/>
          <a:p>
            <a:pPr marL="0" indent="0">
              <a:buNone/>
            </a:pPr>
            <a:r>
              <a:rPr lang="en-US" sz="1600" b="0" dirty="0" smtClean="0"/>
              <a:t>“We are motivated to integrate our different Agency assets and the values of them for users so that they aren’t as confused by our many assets and can make better decisions with EO more efficiently.”</a:t>
            </a:r>
          </a:p>
          <a:p>
            <a:pPr marL="0" indent="0">
              <a:buNone/>
            </a:pPr>
            <a:r>
              <a:rPr lang="en-US" sz="1600" b="0" dirty="0"/>
              <a:t>“WGXX promotes collaboration in the development of systems and services that manage and supply Earth Observation </a:t>
            </a:r>
            <a:r>
              <a:rPr lang="en-US" sz="1600" b="0" dirty="0" smtClean="0"/>
              <a:t>data</a:t>
            </a:r>
            <a:r>
              <a:rPr lang="en-US" sz="1600" b="0" dirty="0"/>
              <a:t>.”</a:t>
            </a:r>
          </a:p>
          <a:p>
            <a:pPr marL="0" indent="0">
              <a:buNone/>
            </a:pPr>
            <a:r>
              <a:rPr lang="en-US" sz="1600" b="0" dirty="0" smtClean="0"/>
              <a:t>“The hope of course is that we enable the global space agency community to provide the right data for many…applications and help the …agencies in making the right plans for continued and additional measurements that may fall between the cracks in individual agency planning.”</a:t>
            </a:r>
          </a:p>
          <a:p>
            <a:pPr marL="0" indent="0">
              <a:buNone/>
            </a:pPr>
            <a:r>
              <a:rPr lang="en-US" sz="1600" b="0" dirty="0" smtClean="0"/>
              <a:t>“WGXX, as the other CEOS working groups, relies for its activities on a best effort contribution from participating agencies.   Additional resources are committed by some agencies to support development and operations of key CEOS infrastructure…ensuring the availability of these resources in \the mid-long-term might be a challenge…as there is no plan or commitment ensuring this..”</a:t>
            </a:r>
          </a:p>
          <a:p>
            <a:pPr marL="0" indent="0">
              <a:buNone/>
            </a:pPr>
            <a:r>
              <a:rPr lang="en-US" sz="1600" b="0" dirty="0" smtClean="0"/>
              <a:t>“</a:t>
            </a:r>
            <a:r>
              <a:rPr lang="en-US" sz="1600" b="0" dirty="0"/>
              <a:t>One issue is that WGXX members tend to be active within specific satellite projects in their agencies.  Collaborations with other projects tends to distract from their primary efforts</a:t>
            </a:r>
            <a:r>
              <a:rPr lang="en-US" sz="1600" b="0" dirty="0" smtClean="0"/>
              <a:t>”</a:t>
            </a:r>
          </a:p>
          <a:p>
            <a:pPr marL="0" indent="0">
              <a:buNone/>
            </a:pPr>
            <a:r>
              <a:rPr lang="en-US" sz="1600" b="0" dirty="0"/>
              <a:t>“WGXX membership is not well connected to the CEOS Plenary.  Efforts to incorporate other WGs and VCs at the meeting have helped but it has still been difficult to get a broader connection between the membership and what is happening at the SIT and Plenary levels</a:t>
            </a:r>
            <a:r>
              <a:rPr lang="en-US" sz="1600" b="0" dirty="0" smtClean="0"/>
              <a:t>.”</a:t>
            </a:r>
          </a:p>
          <a:p>
            <a:pPr marL="0" indent="0">
              <a:buNone/>
            </a:pPr>
            <a:r>
              <a:rPr lang="en-US" sz="1600" b="0" dirty="0"/>
              <a:t>“CEOS leadership could help in highlighting benefits deriving from participation to WGXX</a:t>
            </a:r>
            <a:r>
              <a:rPr lang="en-US" sz="1600" b="0" dirty="0" smtClean="0"/>
              <a:t>.”</a:t>
            </a:r>
          </a:p>
        </p:txBody>
      </p:sp>
      <p:sp>
        <p:nvSpPr>
          <p:cNvPr id="6" name="Content Placeholder 3">
            <a:extLst>
              <a:ext uri="{FF2B5EF4-FFF2-40B4-BE49-F238E27FC236}">
                <a16:creationId xmlns:a16="http://schemas.microsoft.com/office/drawing/2014/main" id="{C631139E-C6E7-3145-89C0-2E1C06280205}"/>
              </a:ext>
            </a:extLst>
          </p:cNvPr>
          <p:cNvSpPr>
            <a:spLocks noGrp="1"/>
          </p:cNvSpPr>
          <p:nvPr>
            <p:ph sz="quarter" idx="11"/>
          </p:nvPr>
        </p:nvSpPr>
        <p:spPr>
          <a:xfrm>
            <a:off x="1828800" y="76200"/>
            <a:ext cx="5791200" cy="990600"/>
          </a:xfrm>
        </p:spPr>
        <p:txBody>
          <a:bodyPr/>
          <a:lstStyle/>
          <a:p>
            <a:r>
              <a:rPr lang="en-US" b="1" dirty="0" smtClean="0"/>
              <a:t>Working Group Questionnaire         </a:t>
            </a:r>
            <a:r>
              <a:rPr lang="en-US" b="1" dirty="0" smtClean="0">
                <a:solidFill>
                  <a:srgbClr val="92D050"/>
                </a:solidFill>
              </a:rPr>
              <a:t>Key </a:t>
            </a:r>
            <a:r>
              <a:rPr lang="en-US" b="1" dirty="0">
                <a:solidFill>
                  <a:srgbClr val="92D050"/>
                </a:solidFill>
              </a:rPr>
              <a:t>Statements </a:t>
            </a:r>
          </a:p>
        </p:txBody>
      </p:sp>
      <p:sp>
        <p:nvSpPr>
          <p:cNvPr id="5" name="TextBox 4"/>
          <p:cNvSpPr txBox="1"/>
          <p:nvPr/>
        </p:nvSpPr>
        <p:spPr>
          <a:xfrm>
            <a:off x="3962400" y="6477784"/>
            <a:ext cx="181075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2569"/>
                </a:solidFill>
                <a:effectLst/>
                <a:uFillTx/>
              </a:rPr>
              <a:t>Non-Attributional</a:t>
            </a:r>
            <a:endParaRPr kumimoji="0" lang="en-US"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1070271459"/>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Shape 170"/>
          <p:cNvSpPr txBox="1"/>
          <p:nvPr/>
        </p:nvSpPr>
        <p:spPr>
          <a:xfrm>
            <a:off x="2314575" y="6469062"/>
            <a:ext cx="4529100" cy="304799"/>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ct val="25000"/>
              <a:buFont typeface="Calibri"/>
              <a:buNone/>
              <a:tabLst/>
              <a:defRPr/>
            </a:pPr>
            <a:r>
              <a:rPr kumimoji="0" lang="en-US" sz="1200" b="0" i="0" u="none" strike="noStrike" kern="0" cap="none" spc="0" normalizeH="0" baseline="0" noProof="0">
                <a:ln>
                  <a:noFill/>
                </a:ln>
                <a:solidFill>
                  <a:srgbClr val="FFFFFF"/>
                </a:solidFill>
                <a:effectLst/>
                <a:uLnTx/>
                <a:uFillTx/>
                <a:latin typeface="Calibri"/>
                <a:ea typeface="Calibri"/>
                <a:cs typeface="Calibri"/>
                <a:sym typeface="Calibri"/>
              </a:rPr>
              <a:t>SST-VC</a:t>
            </a:r>
          </a:p>
        </p:txBody>
      </p:sp>
      <p:sp>
        <p:nvSpPr>
          <p:cNvPr id="171" name="Shape 171"/>
          <p:cNvSpPr txBox="1">
            <a:spLocks noGrp="1"/>
          </p:cNvSpPr>
          <p:nvPr>
            <p:ph type="title"/>
          </p:nvPr>
        </p:nvSpPr>
        <p:spPr>
          <a:xfrm>
            <a:off x="1524000" y="76200"/>
            <a:ext cx="6418200" cy="8985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3000" dirty="0">
                <a:solidFill>
                  <a:schemeClr val="lt1"/>
                </a:solidFill>
              </a:rPr>
              <a:t>Support to CWIC</a:t>
            </a:r>
          </a:p>
        </p:txBody>
      </p:sp>
      <p:sp>
        <p:nvSpPr>
          <p:cNvPr id="173" name="Shape 173"/>
          <p:cNvSpPr txBox="1">
            <a:spLocks noGrp="1"/>
          </p:cNvSpPr>
          <p:nvPr>
            <p:ph type="body" idx="1"/>
          </p:nvPr>
        </p:nvSpPr>
        <p:spPr>
          <a:xfrm>
            <a:off x="457200" y="1514600"/>
            <a:ext cx="8229600" cy="4148700"/>
          </a:xfrm>
          <a:prstGeom prst="rect">
            <a:avLst/>
          </a:prstGeom>
        </p:spPr>
        <p:txBody>
          <a:bodyPr/>
          <a:lstStyle/>
          <a:p>
            <a:pPr marL="0" indent="0">
              <a:buNone/>
            </a:pPr>
            <a:r>
              <a:rPr lang="en-US" b="1" dirty="0">
                <a:latin typeface="+mj-lt"/>
                <a:cs typeface="Arial" panose="020B0604020202020204" pitchFamily="34" charset="0"/>
              </a:rPr>
              <a:t>A Critical Component of the SST-VC/GHRSST access framework is the CEOS-WGISS Integrated Catalog (CWIC)</a:t>
            </a:r>
          </a:p>
          <a:p>
            <a:r>
              <a:rPr lang="en-US" sz="2000" b="1" dirty="0" smtClean="0">
                <a:latin typeface="+mj-lt"/>
                <a:cs typeface="Arial" panose="020B0604020202020204" pitchFamily="34" charset="0"/>
              </a:rPr>
              <a:t>Since </a:t>
            </a:r>
            <a:r>
              <a:rPr lang="en-US" sz="2000" b="1" dirty="0">
                <a:latin typeface="+mj-lt"/>
                <a:cs typeface="Arial" panose="020B0604020202020204" pitchFamily="34" charset="0"/>
              </a:rPr>
              <a:t>WGISS/CWIC made excellent choices regarding the use of interoperable data discovery standards, and since the SST-VC and GHRSST utilized those same services, integration of the GHRSST R/GTS framework and CWIC has been a very straightforward </a:t>
            </a:r>
            <a:r>
              <a:rPr lang="en-US" sz="2000" b="1" dirty="0" smtClean="0">
                <a:latin typeface="+mj-lt"/>
                <a:cs typeface="Arial" panose="020B0604020202020204" pitchFamily="34" charset="0"/>
              </a:rPr>
              <a:t>process</a:t>
            </a:r>
          </a:p>
          <a:p>
            <a:pPr marL="0" indent="0">
              <a:buNone/>
            </a:pPr>
            <a:endParaRPr lang="en-US" sz="2000" b="1" dirty="0">
              <a:latin typeface="+mj-lt"/>
              <a:cs typeface="Arial" panose="020B0604020202020204" pitchFamily="34" charset="0"/>
            </a:endParaRPr>
          </a:p>
          <a:p>
            <a:r>
              <a:rPr lang="en-US" sz="2000" b="1" dirty="0">
                <a:latin typeface="+mj-lt"/>
                <a:cs typeface="Arial" panose="020B0604020202020204" pitchFamily="34" charset="0"/>
              </a:rPr>
              <a:t>GHRSST data collections are therefore fully discoverable through the CEOS International Directory Network (IDN) and data granules are fully discoverable through CWIC.</a:t>
            </a:r>
          </a:p>
        </p:txBody>
      </p:sp>
      <p:sp>
        <p:nvSpPr>
          <p:cNvPr id="5" name="Slide Number Placeholder 1"/>
          <p:cNvSpPr>
            <a:spLocks noGrp="1"/>
          </p:cNvSpPr>
          <p:nvPr>
            <p:ph type="sldNum" sz="quarter" idx="4294967295"/>
          </p:nvPr>
        </p:nvSpPr>
        <p:spPr>
          <a:xfrm>
            <a:off x="8763000" y="6629400"/>
            <a:ext cx="304800" cy="187285"/>
          </a:xfrm>
          <a:prstGeom prst="roundRect">
            <a:avLst/>
          </a:prstGeom>
          <a:solidFill>
            <a:schemeClr val="lt1">
              <a:alpha val="49000"/>
            </a:schemeClr>
          </a:solidFill>
          <a:ln w="28575">
            <a:solidFill>
              <a:schemeClr val="tx2">
                <a:alpha val="60000"/>
              </a:schemeClr>
            </a:solidFill>
            <a:miter lim="400000"/>
          </a:ln>
        </p:spPr>
        <p:txBody>
          <a:bodyPr wrap="square" lIns="0" tIns="0" rIns="0" bIns="0">
            <a:spAutoFit/>
          </a:bodyPr>
          <a:lstStyle/>
          <a:p>
            <a:pPr algn="ctr" defTabSz="914400">
              <a:spcBef>
                <a:spcPts val="600"/>
              </a:spcBef>
            </a:pPr>
            <a:fld id="{86CB4B4D-7CA3-9044-876B-883B54F8677D}" type="slidenum">
              <a:rPr lang="uk-UA" sz="1100" i="1">
                <a:solidFill>
                  <a:schemeClr val="tx2"/>
                </a:solidFill>
                <a:latin typeface="+mj-lt"/>
                <a:ea typeface="+mj-ea"/>
                <a:cs typeface="Proxima Nova Regular"/>
                <a:sym typeface="Calibri"/>
              </a:rPr>
              <a:pPr algn="ctr" defTabSz="914400">
                <a:spcBef>
                  <a:spcPts val="600"/>
                </a:spcBef>
              </a:pPr>
              <a:t>21</a:t>
            </a:fld>
            <a:endParaRPr lang="uk-UA" sz="1100" i="1" dirty="0">
              <a:solidFill>
                <a:schemeClr val="tx2"/>
              </a:solidFill>
              <a:latin typeface="+mj-lt"/>
              <a:ea typeface="+mj-ea"/>
              <a:cs typeface="Proxima Nova Regular"/>
              <a:sym typeface="Calibri"/>
            </a:endParaRPr>
          </a:p>
        </p:txBody>
      </p:sp>
    </p:spTree>
    <p:extLst>
      <p:ext uri="{BB962C8B-B14F-4D97-AF65-F5344CB8AC3E}">
        <p14:creationId xmlns:p14="http://schemas.microsoft.com/office/powerpoint/2010/main" val="1337988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latin typeface="Candara" charset="0"/>
                <a:ea typeface="Candara" charset="0"/>
                <a:cs typeface="Candara" charset="0"/>
              </a:rPr>
              <a:pPr defTabSz="914400"/>
              <a:t>3</a:t>
            </a:fld>
            <a:endParaRPr lang="uk-UA" dirty="0">
              <a:latin typeface="Candara" charset="0"/>
              <a:ea typeface="Candara" charset="0"/>
              <a:cs typeface="Candara" charset="0"/>
            </a:endParaRPr>
          </a:p>
        </p:txBody>
      </p:sp>
      <p:sp>
        <p:nvSpPr>
          <p:cNvPr id="3" name="Content Placeholder 2"/>
          <p:cNvSpPr>
            <a:spLocks noGrp="1"/>
          </p:cNvSpPr>
          <p:nvPr>
            <p:ph sz="quarter" idx="10"/>
          </p:nvPr>
        </p:nvSpPr>
        <p:spPr>
          <a:xfrm>
            <a:off x="76200" y="3430701"/>
            <a:ext cx="8991600" cy="3074100"/>
          </a:xfrm>
        </p:spPr>
        <p:txBody>
          <a:bodyPr/>
          <a:lstStyle/>
          <a:p>
            <a:r>
              <a:rPr lang="en-US" sz="2400" dirty="0" smtClean="0">
                <a:latin typeface="Candara" charset="0"/>
                <a:ea typeface="Candara" charset="0"/>
                <a:cs typeface="Candara" charset="0"/>
              </a:rPr>
              <a:t>These objectives, and the efforts of this most productive CEOS Working </a:t>
            </a:r>
            <a:r>
              <a:rPr lang="en-US" sz="2400" smtClean="0">
                <a:latin typeface="Candara" charset="0"/>
                <a:ea typeface="Candara" charset="0"/>
                <a:cs typeface="Candara" charset="0"/>
              </a:rPr>
              <a:t>Group, are directly </a:t>
            </a:r>
            <a:r>
              <a:rPr lang="en-US" sz="2400" dirty="0" smtClean="0">
                <a:latin typeface="Candara" charset="0"/>
                <a:ea typeface="Candara" charset="0"/>
                <a:cs typeface="Candara" charset="0"/>
              </a:rPr>
              <a:t>in line with multiple NESDIS objectives </a:t>
            </a:r>
          </a:p>
          <a:p>
            <a:pPr marL="641350" lvl="1" indent="-287338">
              <a:buFont typeface="Wingdings" charset="2"/>
              <a:buChar char="§"/>
            </a:pPr>
            <a:r>
              <a:rPr lang="en-US" sz="2400" dirty="0" smtClean="0">
                <a:latin typeface="Candara" charset="0"/>
                <a:ea typeface="Candara" charset="0"/>
                <a:cs typeface="Candara" charset="0"/>
              </a:rPr>
              <a:t>To rapidly ingest data from multiple satellites for operations</a:t>
            </a:r>
          </a:p>
          <a:p>
            <a:pPr marL="641350" lvl="1" indent="-287338">
              <a:buFont typeface="Wingdings" charset="2"/>
              <a:buChar char="§"/>
            </a:pPr>
            <a:r>
              <a:rPr lang="en-US" sz="2400" dirty="0" smtClean="0">
                <a:latin typeface="Candara" charset="0"/>
                <a:ea typeface="Candara" charset="0"/>
                <a:cs typeface="Candara" charset="0"/>
              </a:rPr>
              <a:t>To interconnect satellite and in situ data for ecosystem modeling and forecasting</a:t>
            </a:r>
          </a:p>
          <a:p>
            <a:pPr marL="641350" lvl="1" indent="-287338">
              <a:buFont typeface="Wingdings" charset="2"/>
              <a:buChar char="§"/>
            </a:pPr>
            <a:r>
              <a:rPr lang="en-US" sz="2400" dirty="0" smtClean="0">
                <a:latin typeface="Candara" charset="0"/>
                <a:ea typeface="Candara" charset="0"/>
                <a:cs typeface="Candara" charset="0"/>
              </a:rPr>
              <a:t>To enhance the value of our data archives through interconnection with the global archives</a:t>
            </a:r>
          </a:p>
        </p:txBody>
      </p:sp>
      <p:sp>
        <p:nvSpPr>
          <p:cNvPr id="4" name="Content Placeholder 3"/>
          <p:cNvSpPr>
            <a:spLocks noGrp="1"/>
          </p:cNvSpPr>
          <p:nvPr>
            <p:ph sz="quarter" idx="11"/>
          </p:nvPr>
        </p:nvSpPr>
        <p:spPr>
          <a:xfrm>
            <a:off x="2895600" y="76200"/>
            <a:ext cx="4648200" cy="609600"/>
          </a:xfrm>
        </p:spPr>
        <p:txBody>
          <a:bodyPr/>
          <a:lstStyle/>
          <a:p>
            <a:r>
              <a:rPr lang="en-US" dirty="0" smtClean="0">
                <a:latin typeface="Candara" charset="0"/>
                <a:ea typeface="Candara" charset="0"/>
                <a:cs typeface="Candara" charset="0"/>
              </a:rPr>
              <a:t>As CEOS Principal for NOAA…</a:t>
            </a:r>
            <a:endParaRPr lang="en-US" dirty="0">
              <a:latin typeface="Candara" charset="0"/>
              <a:ea typeface="Candara" charset="0"/>
              <a:cs typeface="Candara" charset="0"/>
            </a:endParaRPr>
          </a:p>
        </p:txBody>
      </p:sp>
      <p:pic>
        <p:nvPicPr>
          <p:cNvPr id="6" name="Picture 5"/>
          <p:cNvPicPr>
            <a:picLocks noChangeAspect="1"/>
          </p:cNvPicPr>
          <p:nvPr/>
        </p:nvPicPr>
        <p:blipFill>
          <a:blip r:embed="rId2"/>
          <a:stretch>
            <a:fillRect/>
          </a:stretch>
        </p:blipFill>
        <p:spPr>
          <a:xfrm>
            <a:off x="1827316" y="-152450"/>
            <a:ext cx="1066899" cy="1066899"/>
          </a:xfrm>
          <a:prstGeom prst="rect">
            <a:avLst/>
          </a:prstGeom>
        </p:spPr>
      </p:pic>
      <p:sp>
        <p:nvSpPr>
          <p:cNvPr id="7" name="TextBox 6"/>
          <p:cNvSpPr txBox="1"/>
          <p:nvPr/>
        </p:nvSpPr>
        <p:spPr>
          <a:xfrm>
            <a:off x="2186359" y="697495"/>
            <a:ext cx="286295"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92D050"/>
                </a:solidFill>
                <a:effectLst/>
                <a:uFillTx/>
                <a:latin typeface="Candara" charset="0"/>
                <a:ea typeface="Candara" charset="0"/>
                <a:cs typeface="Candara" charset="0"/>
              </a:rPr>
              <a:t>#1</a:t>
            </a:r>
            <a:endParaRPr kumimoji="0" lang="en-US" sz="1800" b="1" i="0" u="none" strike="noStrike" cap="none" spc="0" normalizeH="0" baseline="0" dirty="0">
              <a:ln>
                <a:noFill/>
              </a:ln>
              <a:solidFill>
                <a:srgbClr val="92D050"/>
              </a:solidFill>
              <a:effectLst/>
              <a:uFillTx/>
              <a:latin typeface="Candara" charset="0"/>
              <a:ea typeface="Candara" charset="0"/>
              <a:cs typeface="Candara" charset="0"/>
            </a:endParaRPr>
          </a:p>
        </p:txBody>
      </p:sp>
      <p:sp>
        <p:nvSpPr>
          <p:cNvPr id="5" name="TextBox 4"/>
          <p:cNvSpPr txBox="1"/>
          <p:nvPr/>
        </p:nvSpPr>
        <p:spPr>
          <a:xfrm>
            <a:off x="762000" y="1371601"/>
            <a:ext cx="7848600" cy="1754324"/>
          </a:xfrm>
          <a:prstGeom prst="rect">
            <a:avLst/>
          </a:prstGeom>
          <a:solidFill>
            <a:srgbClr val="C4F1B4"/>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base"/>
            <a:r>
              <a:rPr lang="en-US" i="1" dirty="0">
                <a:latin typeface="Candara" charset="0"/>
                <a:ea typeface="Candara" charset="0"/>
                <a:cs typeface="Candara" charset="0"/>
              </a:rPr>
              <a:t>WGISS </a:t>
            </a:r>
            <a:r>
              <a:rPr lang="mr-IN" i="1" dirty="0" smtClean="0">
                <a:latin typeface="Candara" charset="0"/>
                <a:ea typeface="Candara" charset="0"/>
                <a:cs typeface="Candara" charset="0"/>
              </a:rPr>
              <a:t>…</a:t>
            </a:r>
            <a:r>
              <a:rPr lang="en-US" i="1" dirty="0">
                <a:latin typeface="Candara" charset="0"/>
                <a:ea typeface="Candara" charset="0"/>
                <a:cs typeface="Candara" charset="0"/>
              </a:rPr>
              <a:t> addresses the internal management of EO data, the creation of information systems and the delivery of interoperable services. The activities and expertise of WGISS span the full range of the information life cycle from the requirements and metadata definition for the initial ingestion of satellite data into archives through to the incorporation of derived information into end-user </a:t>
            </a:r>
            <a:r>
              <a:rPr lang="en-US" i="1" dirty="0" smtClean="0">
                <a:latin typeface="Candara" charset="0"/>
                <a:ea typeface="Candara" charset="0"/>
                <a:cs typeface="Candara" charset="0"/>
              </a:rPr>
              <a:t>applications.</a:t>
            </a:r>
            <a:endParaRPr lang="en-US" i="1" dirty="0">
              <a:latin typeface="Candara" charset="0"/>
              <a:ea typeface="Candara" charset="0"/>
              <a:cs typeface="Candara" charset="0"/>
            </a:endParaRPr>
          </a:p>
        </p:txBody>
      </p:sp>
    </p:spTree>
    <p:extLst>
      <p:ext uri="{BB962C8B-B14F-4D97-AF65-F5344CB8AC3E}">
        <p14:creationId xmlns:p14="http://schemas.microsoft.com/office/powerpoint/2010/main" val="296076105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8763000" y="6629400"/>
            <a:ext cx="304800" cy="173239"/>
          </a:xfrm>
        </p:spPr>
        <p:txBody>
          <a:bodyPr/>
          <a:lstStyle/>
          <a:p>
            <a:pPr defTabSz="914400">
              <a:lnSpc>
                <a:spcPct val="90000"/>
              </a:lnSpc>
            </a:pPr>
            <a:fld id="{86CB4B4D-7CA3-9044-876B-883B54F8677D}" type="slidenum">
              <a:rPr lang="uk-UA" smtClean="0">
                <a:latin typeface="Candara" charset="0"/>
                <a:ea typeface="Candara" charset="0"/>
                <a:cs typeface="Candara" charset="0"/>
              </a:rPr>
              <a:pPr defTabSz="914400">
                <a:lnSpc>
                  <a:spcPct val="90000"/>
                </a:lnSpc>
              </a:pPr>
              <a:t>4</a:t>
            </a:fld>
            <a:endParaRPr lang="uk-UA" dirty="0">
              <a:latin typeface="Candara" charset="0"/>
              <a:ea typeface="Candara" charset="0"/>
              <a:cs typeface="Candara" charset="0"/>
            </a:endParaRPr>
          </a:p>
        </p:txBody>
      </p:sp>
      <p:sp>
        <p:nvSpPr>
          <p:cNvPr id="3" name="Content Placeholder 2"/>
          <p:cNvSpPr>
            <a:spLocks noGrp="1"/>
          </p:cNvSpPr>
          <p:nvPr>
            <p:ph sz="quarter" idx="10"/>
          </p:nvPr>
        </p:nvSpPr>
        <p:spPr/>
        <p:txBody>
          <a:bodyPr/>
          <a:lstStyle/>
          <a:p>
            <a:pPr marL="290513" indent="-290513">
              <a:lnSpc>
                <a:spcPct val="90000"/>
              </a:lnSpc>
              <a:spcBef>
                <a:spcPts val="600"/>
              </a:spcBef>
            </a:pPr>
            <a:r>
              <a:rPr lang="en-US" dirty="0">
                <a:latin typeface="Candara" charset="0"/>
                <a:ea typeface="Candara" charset="0"/>
                <a:cs typeface="Candara" charset="0"/>
              </a:rPr>
              <a:t>The primary </a:t>
            </a:r>
            <a:r>
              <a:rPr lang="en-US" dirty="0" smtClean="0">
                <a:latin typeface="Candara" charset="0"/>
                <a:ea typeface="Candara" charset="0"/>
                <a:cs typeface="Candara" charset="0"/>
              </a:rPr>
              <a:t>benefit for NOAA </a:t>
            </a:r>
            <a:r>
              <a:rPr lang="en-US" dirty="0">
                <a:latin typeface="Candara" charset="0"/>
                <a:ea typeface="Candara" charset="0"/>
                <a:cs typeface="Candara" charset="0"/>
              </a:rPr>
              <a:t>is that </a:t>
            </a:r>
            <a:r>
              <a:rPr lang="en-US" dirty="0" smtClean="0">
                <a:latin typeface="Candara" charset="0"/>
                <a:ea typeface="Candara" charset="0"/>
                <a:cs typeface="Candara" charset="0"/>
              </a:rPr>
              <a:t>WGISS </a:t>
            </a:r>
            <a:r>
              <a:rPr lang="en-US" dirty="0">
                <a:latin typeface="Candara" charset="0"/>
                <a:ea typeface="Candara" charset="0"/>
                <a:cs typeface="Candara" charset="0"/>
              </a:rPr>
              <a:t>provides a forum for space agency information system developers to exchange ideas and approaches as they implement interoperable capabilities that promote and enable the discovery, access and utilization of their Earth observation resources by the broad international community of science and applications users</a:t>
            </a:r>
          </a:p>
          <a:p>
            <a:pPr marL="290513" indent="-290513">
              <a:lnSpc>
                <a:spcPct val="90000"/>
              </a:lnSpc>
              <a:spcBef>
                <a:spcPts val="600"/>
              </a:spcBef>
            </a:pPr>
            <a:r>
              <a:rPr lang="en-US" dirty="0">
                <a:latin typeface="Candara" charset="0"/>
                <a:ea typeface="Candara" charset="0"/>
                <a:cs typeface="Candara" charset="0"/>
              </a:rPr>
              <a:t>With the constant evolution of data system technologies and geospatial standards the WGISS members can share their experiences and identify best practices in applying these </a:t>
            </a:r>
            <a:r>
              <a:rPr lang="en-US" dirty="0" smtClean="0">
                <a:latin typeface="Candara" charset="0"/>
                <a:ea typeface="Candara" charset="0"/>
                <a:cs typeface="Candara" charset="0"/>
              </a:rPr>
              <a:t>capabilities</a:t>
            </a:r>
          </a:p>
          <a:p>
            <a:pPr marL="290513" indent="-290513">
              <a:lnSpc>
                <a:spcPct val="90000"/>
              </a:lnSpc>
              <a:spcBef>
                <a:spcPts val="600"/>
              </a:spcBef>
            </a:pPr>
            <a:r>
              <a:rPr lang="en-US" dirty="0">
                <a:latin typeface="Candara" charset="0"/>
                <a:ea typeface="Candara" charset="0"/>
                <a:cs typeface="Candara" charset="0"/>
              </a:rPr>
              <a:t>When and where appropriate, WGISS promotes collaboration in the development of interoperable infrastructure components such as the IDN, </a:t>
            </a:r>
            <a:r>
              <a:rPr lang="en-US" dirty="0" err="1">
                <a:latin typeface="Candara" charset="0"/>
                <a:ea typeface="Candara" charset="0"/>
                <a:cs typeface="Candara" charset="0"/>
              </a:rPr>
              <a:t>FedEO</a:t>
            </a:r>
            <a:r>
              <a:rPr lang="en-US" dirty="0">
                <a:latin typeface="Candara" charset="0"/>
                <a:ea typeface="Candara" charset="0"/>
                <a:cs typeface="Candara" charset="0"/>
              </a:rPr>
              <a:t> and CWIC. </a:t>
            </a:r>
          </a:p>
          <a:p>
            <a:pPr>
              <a:lnSpc>
                <a:spcPct val="90000"/>
              </a:lnSpc>
              <a:spcBef>
                <a:spcPts val="600"/>
              </a:spcBef>
            </a:pPr>
            <a:endParaRPr lang="en-US" dirty="0" smtClean="0">
              <a:latin typeface="Candara" charset="0"/>
              <a:ea typeface="Candara" charset="0"/>
              <a:cs typeface="Candara" charset="0"/>
            </a:endParaRPr>
          </a:p>
        </p:txBody>
      </p:sp>
      <p:sp>
        <p:nvSpPr>
          <p:cNvPr id="4" name="Content Placeholder 3"/>
          <p:cNvSpPr>
            <a:spLocks noGrp="1"/>
          </p:cNvSpPr>
          <p:nvPr>
            <p:ph sz="quarter" idx="11"/>
          </p:nvPr>
        </p:nvSpPr>
        <p:spPr>
          <a:xfrm>
            <a:off x="1981200" y="132435"/>
            <a:ext cx="5562600" cy="914400"/>
          </a:xfrm>
        </p:spPr>
        <p:txBody>
          <a:bodyPr/>
          <a:lstStyle/>
          <a:p>
            <a:pPr>
              <a:lnSpc>
                <a:spcPct val="90000"/>
              </a:lnSpc>
              <a:spcBef>
                <a:spcPts val="600"/>
              </a:spcBef>
            </a:pPr>
            <a:r>
              <a:rPr lang="en-US" dirty="0">
                <a:latin typeface="Candara" charset="0"/>
                <a:ea typeface="Candara" charset="0"/>
                <a:cs typeface="Candara" charset="0"/>
              </a:rPr>
              <a:t>NOAA Connections to </a:t>
            </a:r>
            <a:r>
              <a:rPr lang="en-US" dirty="0" smtClean="0">
                <a:latin typeface="Candara" charset="0"/>
                <a:ea typeface="Candara" charset="0"/>
                <a:cs typeface="Candara" charset="0"/>
              </a:rPr>
              <a:t>WGISS</a:t>
            </a:r>
          </a:p>
          <a:p>
            <a:pPr>
              <a:lnSpc>
                <a:spcPct val="90000"/>
              </a:lnSpc>
              <a:spcBef>
                <a:spcPts val="600"/>
              </a:spcBef>
            </a:pPr>
            <a:r>
              <a:rPr lang="en-US" dirty="0" smtClean="0">
                <a:latin typeface="Candara" charset="0"/>
                <a:ea typeface="Candara" charset="0"/>
                <a:cs typeface="Candara" charset="0"/>
              </a:rPr>
              <a:t>“The Forum”</a:t>
            </a:r>
            <a:endParaRPr lang="en-US" dirty="0">
              <a:latin typeface="Candara" charset="0"/>
              <a:ea typeface="Candara" charset="0"/>
              <a:cs typeface="Candara" charset="0"/>
            </a:endParaRPr>
          </a:p>
        </p:txBody>
      </p:sp>
      <p:pic>
        <p:nvPicPr>
          <p:cNvPr id="8" name="Picture 7"/>
          <p:cNvPicPr>
            <a:picLocks noChangeAspect="1"/>
          </p:cNvPicPr>
          <p:nvPr/>
        </p:nvPicPr>
        <p:blipFill>
          <a:blip r:embed="rId2"/>
          <a:stretch>
            <a:fillRect/>
          </a:stretch>
        </p:blipFill>
        <p:spPr>
          <a:xfrm>
            <a:off x="6400800" y="4787900"/>
            <a:ext cx="2533650" cy="16891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stretch>
            <a:fillRect/>
          </a:stretch>
        </p:blipFill>
        <p:spPr>
          <a:xfrm>
            <a:off x="304403" y="4724400"/>
            <a:ext cx="2667397" cy="1783599"/>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2971800" y="4470953"/>
            <a:ext cx="3401093" cy="23108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3390838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latin typeface="Candara" charset="0"/>
                <a:ea typeface="Candara" charset="0"/>
                <a:cs typeface="Candara" charset="0"/>
              </a:rPr>
              <a:pPr defTabSz="914400"/>
              <a:t>5</a:t>
            </a:fld>
            <a:endParaRPr lang="uk-UA" dirty="0">
              <a:latin typeface="Candara" charset="0"/>
              <a:ea typeface="Candara" charset="0"/>
              <a:cs typeface="Candara" charset="0"/>
            </a:endParaRPr>
          </a:p>
        </p:txBody>
      </p:sp>
      <p:sp>
        <p:nvSpPr>
          <p:cNvPr id="3" name="Content Placeholder 2"/>
          <p:cNvSpPr>
            <a:spLocks noGrp="1"/>
          </p:cNvSpPr>
          <p:nvPr>
            <p:ph sz="quarter" idx="10"/>
          </p:nvPr>
        </p:nvSpPr>
        <p:spPr/>
        <p:txBody>
          <a:bodyPr/>
          <a:lstStyle/>
          <a:p>
            <a:r>
              <a:rPr lang="en-US" dirty="0" smtClean="0">
                <a:latin typeface="Candara" charset="0"/>
                <a:ea typeface="Candara" charset="0"/>
                <a:cs typeface="Candara" charset="0"/>
              </a:rPr>
              <a:t>By </a:t>
            </a:r>
            <a:r>
              <a:rPr lang="en-US" dirty="0">
                <a:latin typeface="Candara" charset="0"/>
                <a:ea typeface="Candara" charset="0"/>
                <a:cs typeface="Candara" charset="0"/>
              </a:rPr>
              <a:t>working together and leveraging each other's efforts and </a:t>
            </a:r>
            <a:r>
              <a:rPr lang="en-US" dirty="0" smtClean="0">
                <a:latin typeface="Candara" charset="0"/>
                <a:ea typeface="Candara" charset="0"/>
                <a:cs typeface="Candara" charset="0"/>
              </a:rPr>
              <a:t>experience, </a:t>
            </a:r>
            <a:r>
              <a:rPr lang="en-US" dirty="0">
                <a:latin typeface="Candara" charset="0"/>
                <a:ea typeface="Candara" charset="0"/>
                <a:cs typeface="Candara" charset="0"/>
              </a:rPr>
              <a:t>WGISS members can help to ensure the maximum return on the collective investments of the CEOS agency Earth observation missions</a:t>
            </a:r>
            <a:r>
              <a:rPr lang="en-US" dirty="0" smtClean="0">
                <a:latin typeface="Candara" charset="0"/>
                <a:ea typeface="Candara" charset="0"/>
                <a:cs typeface="Candara" charset="0"/>
              </a:rPr>
              <a:t>.</a:t>
            </a:r>
          </a:p>
          <a:p>
            <a:pPr marL="635000" lvl="1" indent="-292100">
              <a:buFont typeface="Wingdings" charset="2"/>
              <a:buChar char="§"/>
            </a:pPr>
            <a:r>
              <a:rPr lang="en-US" dirty="0" smtClean="0">
                <a:latin typeface="Candara" charset="0"/>
                <a:ea typeface="Candara" charset="0"/>
                <a:cs typeface="Candara" charset="0"/>
              </a:rPr>
              <a:t>In NOAA’s case, Over </a:t>
            </a:r>
            <a:r>
              <a:rPr lang="en-US" dirty="0">
                <a:latin typeface="Candara" charset="0"/>
                <a:ea typeface="Candara" charset="0"/>
                <a:cs typeface="Candara" charset="0"/>
              </a:rPr>
              <a:t>65,000 collections in our catalog with billions of data granules, provided by thousands </a:t>
            </a:r>
            <a:r>
              <a:rPr lang="en-US" dirty="0" smtClean="0">
                <a:latin typeface="Candara" charset="0"/>
                <a:ea typeface="Candara" charset="0"/>
                <a:cs typeface="Candara" charset="0"/>
              </a:rPr>
              <a:t/>
            </a:r>
            <a:br>
              <a:rPr lang="en-US" dirty="0" smtClean="0">
                <a:latin typeface="Candara" charset="0"/>
                <a:ea typeface="Candara" charset="0"/>
                <a:cs typeface="Candara" charset="0"/>
              </a:rPr>
            </a:br>
            <a:r>
              <a:rPr lang="en-US" dirty="0" smtClean="0">
                <a:latin typeface="Candara" charset="0"/>
                <a:ea typeface="Candara" charset="0"/>
                <a:cs typeface="Candara" charset="0"/>
              </a:rPr>
              <a:t>of </a:t>
            </a:r>
            <a:r>
              <a:rPr lang="en-US" dirty="0">
                <a:latin typeface="Candara" charset="0"/>
                <a:ea typeface="Candara" charset="0"/>
                <a:cs typeface="Candara" charset="0"/>
              </a:rPr>
              <a:t>organizations, spanning </a:t>
            </a:r>
            <a:r>
              <a:rPr lang="en-US" dirty="0" smtClean="0">
                <a:latin typeface="Candara" charset="0"/>
                <a:ea typeface="Candara" charset="0"/>
                <a:cs typeface="Candara" charset="0"/>
              </a:rPr>
              <a:t/>
            </a:r>
            <a:br>
              <a:rPr lang="en-US" dirty="0" smtClean="0">
                <a:latin typeface="Candara" charset="0"/>
                <a:ea typeface="Candara" charset="0"/>
                <a:cs typeface="Candara" charset="0"/>
              </a:rPr>
            </a:br>
            <a:r>
              <a:rPr lang="en-US" dirty="0" smtClean="0">
                <a:latin typeface="Candara" charset="0"/>
                <a:ea typeface="Candara" charset="0"/>
                <a:cs typeface="Candara" charset="0"/>
              </a:rPr>
              <a:t>centuries </a:t>
            </a:r>
            <a:r>
              <a:rPr lang="en-US" dirty="0">
                <a:latin typeface="Candara" charset="0"/>
                <a:ea typeface="Candara" charset="0"/>
                <a:cs typeface="Candara" charset="0"/>
              </a:rPr>
              <a:t>and the globe</a:t>
            </a:r>
            <a:r>
              <a:rPr lang="en-US" dirty="0" smtClean="0">
                <a:latin typeface="Candara" charset="0"/>
                <a:ea typeface="Candara" charset="0"/>
                <a:cs typeface="Candara" charset="0"/>
              </a:rPr>
              <a:t>...</a:t>
            </a:r>
          </a:p>
          <a:p>
            <a:pPr marL="635000" lvl="1" indent="-292100">
              <a:buFont typeface="Wingdings" charset="2"/>
              <a:buChar char="§"/>
            </a:pPr>
            <a:endParaRPr lang="en-US" dirty="0" smtClean="0">
              <a:latin typeface="Candara" charset="0"/>
              <a:ea typeface="Candara" charset="0"/>
              <a:cs typeface="Candara" charset="0"/>
            </a:endParaRPr>
          </a:p>
          <a:p>
            <a:pPr marL="635000" lvl="1" indent="-292100">
              <a:buFont typeface="Wingdings" charset="2"/>
              <a:buChar char="§"/>
            </a:pPr>
            <a:endParaRPr lang="en-US" dirty="0">
              <a:latin typeface="Candara" charset="0"/>
              <a:ea typeface="Candara" charset="0"/>
              <a:cs typeface="Candara" charset="0"/>
            </a:endParaRPr>
          </a:p>
          <a:p>
            <a:pPr marL="635000" lvl="1" indent="-292100">
              <a:buFont typeface="Wingdings" charset="2"/>
              <a:buChar char="§"/>
            </a:pPr>
            <a:r>
              <a:rPr lang="en-US" dirty="0" smtClean="0">
                <a:latin typeface="Candara" charset="0"/>
                <a:ea typeface="Candara" charset="0"/>
                <a:cs typeface="Candara" charset="0"/>
              </a:rPr>
              <a:t>In the future, I expect the use </a:t>
            </a:r>
            <a:br>
              <a:rPr lang="en-US" dirty="0" smtClean="0">
                <a:latin typeface="Candara" charset="0"/>
                <a:ea typeface="Candara" charset="0"/>
                <a:cs typeface="Candara" charset="0"/>
              </a:rPr>
            </a:br>
            <a:r>
              <a:rPr lang="en-US" dirty="0" smtClean="0">
                <a:latin typeface="Candara" charset="0"/>
                <a:ea typeface="Candara" charset="0"/>
                <a:cs typeface="Candara" charset="0"/>
              </a:rPr>
              <a:t>metrics will become much more </a:t>
            </a:r>
            <a:br>
              <a:rPr lang="en-US" dirty="0" smtClean="0">
                <a:latin typeface="Candara" charset="0"/>
                <a:ea typeface="Candara" charset="0"/>
                <a:cs typeface="Candara" charset="0"/>
              </a:rPr>
            </a:br>
            <a:r>
              <a:rPr lang="en-US" dirty="0" smtClean="0">
                <a:latin typeface="Candara" charset="0"/>
                <a:ea typeface="Candara" charset="0"/>
                <a:cs typeface="Candara" charset="0"/>
              </a:rPr>
              <a:t>nuanced</a:t>
            </a:r>
          </a:p>
          <a:p>
            <a:pPr marL="635000" lvl="1" indent="-292100">
              <a:buFont typeface="Wingdings" charset="2"/>
              <a:buChar char="§"/>
            </a:pPr>
            <a:r>
              <a:rPr lang="en-US" dirty="0" smtClean="0">
                <a:latin typeface="Candara" charset="0"/>
                <a:ea typeface="Candara" charset="0"/>
                <a:cs typeface="Candara" charset="0"/>
              </a:rPr>
              <a:t>With more fully interoperable </a:t>
            </a:r>
            <a:br>
              <a:rPr lang="en-US" dirty="0" smtClean="0">
                <a:latin typeface="Candara" charset="0"/>
                <a:ea typeface="Candara" charset="0"/>
                <a:cs typeface="Candara" charset="0"/>
              </a:rPr>
            </a:br>
            <a:r>
              <a:rPr lang="en-US" dirty="0" smtClean="0">
                <a:latin typeface="Candara" charset="0"/>
                <a:ea typeface="Candara" charset="0"/>
                <a:cs typeface="Candara" charset="0"/>
              </a:rPr>
              <a:t>data sets, the products will be more customized for the users, with more products, less data volume</a:t>
            </a:r>
            <a:endParaRPr lang="en-US" dirty="0">
              <a:latin typeface="Candara" charset="0"/>
              <a:ea typeface="Candara" charset="0"/>
              <a:cs typeface="Candara" charset="0"/>
            </a:endParaRPr>
          </a:p>
        </p:txBody>
      </p:sp>
      <p:sp>
        <p:nvSpPr>
          <p:cNvPr id="4" name="Content Placeholder 3"/>
          <p:cNvSpPr>
            <a:spLocks noGrp="1"/>
          </p:cNvSpPr>
          <p:nvPr>
            <p:ph sz="quarter" idx="11"/>
          </p:nvPr>
        </p:nvSpPr>
        <p:spPr>
          <a:xfrm>
            <a:off x="1981200" y="76200"/>
            <a:ext cx="5562600" cy="914400"/>
          </a:xfrm>
        </p:spPr>
        <p:txBody>
          <a:bodyPr/>
          <a:lstStyle/>
          <a:p>
            <a:r>
              <a:rPr lang="en-US" dirty="0" smtClean="0">
                <a:latin typeface="Candara" charset="0"/>
                <a:ea typeface="Candara" charset="0"/>
                <a:cs typeface="Candara" charset="0"/>
              </a:rPr>
              <a:t>WGISS</a:t>
            </a:r>
          </a:p>
          <a:p>
            <a:r>
              <a:rPr lang="en-US" dirty="0" smtClean="0">
                <a:latin typeface="Candara" charset="0"/>
                <a:ea typeface="Candara" charset="0"/>
                <a:cs typeface="Candara" charset="0"/>
              </a:rPr>
              <a:t>Interoperable Infrastructure</a:t>
            </a:r>
            <a:endParaRPr lang="en-US" dirty="0">
              <a:latin typeface="Candara" charset="0"/>
              <a:ea typeface="Candara" charset="0"/>
              <a:cs typeface="Candara" charset="0"/>
            </a:endParaRPr>
          </a:p>
        </p:txBody>
      </p:sp>
      <p:pic>
        <p:nvPicPr>
          <p:cNvPr id="5" name="Picture 4"/>
          <p:cNvPicPr>
            <a:picLocks noChangeAspect="1"/>
          </p:cNvPicPr>
          <p:nvPr/>
        </p:nvPicPr>
        <p:blipFill>
          <a:blip r:embed="rId2"/>
          <a:stretch>
            <a:fillRect/>
          </a:stretch>
        </p:blipFill>
        <p:spPr>
          <a:xfrm>
            <a:off x="4290868" y="2362200"/>
            <a:ext cx="5045045" cy="3352800"/>
          </a:xfrm>
          <a:prstGeom prst="rect">
            <a:avLst/>
          </a:prstGeom>
        </p:spPr>
      </p:pic>
    </p:spTree>
    <p:extLst>
      <p:ext uri="{BB962C8B-B14F-4D97-AF65-F5344CB8AC3E}">
        <p14:creationId xmlns:p14="http://schemas.microsoft.com/office/powerpoint/2010/main" val="60854001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8763000" y="6629400"/>
            <a:ext cx="304800" cy="173239"/>
          </a:xfrm>
        </p:spPr>
        <p:txBody>
          <a:bodyPr/>
          <a:lstStyle/>
          <a:p>
            <a:pPr>
              <a:lnSpc>
                <a:spcPct val="90000"/>
              </a:lnSpc>
            </a:pPr>
            <a:fld id="{86CB4B4D-7CA3-9044-876B-883B54F8677D}" type="slidenum">
              <a:rPr lang="uk-UA" kern="0">
                <a:solidFill>
                  <a:srgbClr val="1F497D"/>
                </a:solidFill>
                <a:latin typeface="Candara" charset="0"/>
                <a:ea typeface="Candara" charset="0"/>
                <a:cs typeface="Candara" charset="0"/>
              </a:rPr>
              <a:pPr>
                <a:lnSpc>
                  <a:spcPct val="90000"/>
                </a:lnSpc>
              </a:pPr>
              <a:t>6</a:t>
            </a:fld>
            <a:endParaRPr lang="uk-UA" kern="0" dirty="0">
              <a:solidFill>
                <a:srgbClr val="1F497D"/>
              </a:solidFill>
              <a:latin typeface="Candara" charset="0"/>
              <a:ea typeface="Candara" charset="0"/>
              <a:cs typeface="Candara" charset="0"/>
            </a:endParaRPr>
          </a:p>
        </p:txBody>
      </p:sp>
      <p:sp>
        <p:nvSpPr>
          <p:cNvPr id="3" name="Content Placeholder 2"/>
          <p:cNvSpPr>
            <a:spLocks noGrp="1"/>
          </p:cNvSpPr>
          <p:nvPr>
            <p:ph sz="quarter" idx="10"/>
          </p:nvPr>
        </p:nvSpPr>
        <p:spPr>
          <a:xfrm>
            <a:off x="228600" y="1295400"/>
            <a:ext cx="8686800" cy="4198114"/>
          </a:xfrm>
        </p:spPr>
        <p:txBody>
          <a:bodyPr/>
          <a:lstStyle/>
          <a:p>
            <a:pPr>
              <a:lnSpc>
                <a:spcPct val="90000"/>
              </a:lnSpc>
              <a:spcBef>
                <a:spcPts val="600"/>
              </a:spcBef>
            </a:pPr>
            <a:r>
              <a:rPr lang="en-US" dirty="0">
                <a:latin typeface="Candara" charset="0"/>
                <a:ea typeface="Candara" charset="0"/>
                <a:cs typeface="Candara" charset="0"/>
              </a:rPr>
              <a:t>Applaud the achievements of the WGISS Connected Data Assets (CDA) Infrastructure (next slide)</a:t>
            </a:r>
          </a:p>
          <a:p>
            <a:pPr lvl="1">
              <a:lnSpc>
                <a:spcPct val="90000"/>
              </a:lnSpc>
              <a:spcBef>
                <a:spcPts val="600"/>
              </a:spcBef>
            </a:pPr>
            <a:r>
              <a:rPr lang="en-US" dirty="0">
                <a:latin typeface="Candara" charset="0"/>
                <a:ea typeface="Candara" charset="0"/>
                <a:cs typeface="Candara" charset="0"/>
              </a:rPr>
              <a:t>Single entry point for external clients to discover/access CEOS Agencies data</a:t>
            </a:r>
          </a:p>
          <a:p>
            <a:pPr>
              <a:lnSpc>
                <a:spcPct val="90000"/>
              </a:lnSpc>
              <a:spcBef>
                <a:spcPts val="600"/>
              </a:spcBef>
            </a:pPr>
            <a:r>
              <a:rPr lang="en-US" dirty="0">
                <a:latin typeface="Candara" charset="0"/>
                <a:ea typeface="Candara" charset="0"/>
                <a:cs typeface="Candara" charset="0"/>
              </a:rPr>
              <a:t>Applaud the achievement of the GEOSS Platform Discoverable Products (next slide)</a:t>
            </a:r>
          </a:p>
          <a:p>
            <a:pPr lvl="1">
              <a:lnSpc>
                <a:spcPct val="90000"/>
              </a:lnSpc>
              <a:spcBef>
                <a:spcPts val="600"/>
              </a:spcBef>
            </a:pPr>
            <a:r>
              <a:rPr lang="en-US" dirty="0">
                <a:latin typeface="Candara" charset="0"/>
                <a:ea typeface="Candara" charset="0"/>
                <a:cs typeface="Candara" charset="0"/>
              </a:rPr>
              <a:t>CWIC and </a:t>
            </a:r>
            <a:r>
              <a:rPr lang="en-US" dirty="0" err="1">
                <a:latin typeface="Candara" charset="0"/>
                <a:ea typeface="Candara" charset="0"/>
                <a:cs typeface="Candara" charset="0"/>
              </a:rPr>
              <a:t>FedEO</a:t>
            </a:r>
            <a:r>
              <a:rPr lang="en-US" dirty="0">
                <a:latin typeface="Candara" charset="0"/>
                <a:ea typeface="Candara" charset="0"/>
                <a:cs typeface="Candara" charset="0"/>
              </a:rPr>
              <a:t> harmonization</a:t>
            </a:r>
          </a:p>
          <a:p>
            <a:pPr>
              <a:lnSpc>
                <a:spcPct val="90000"/>
              </a:lnSpc>
              <a:spcBef>
                <a:spcPts val="600"/>
              </a:spcBef>
            </a:pPr>
            <a:r>
              <a:rPr lang="en-US" dirty="0">
                <a:latin typeface="Candara" charset="0"/>
                <a:ea typeface="Candara" charset="0"/>
                <a:cs typeface="Candara" charset="0"/>
              </a:rPr>
              <a:t>Applaud WGISS contributions to the GEO Data Technology Workshop, Expert Advisory Group for Results-Oriented GEOSS, GEOSS EVOLVE, and many more GEO activities</a:t>
            </a:r>
          </a:p>
          <a:p>
            <a:pPr>
              <a:lnSpc>
                <a:spcPct val="90000"/>
              </a:lnSpc>
              <a:spcBef>
                <a:spcPts val="600"/>
              </a:spcBef>
            </a:pPr>
            <a:r>
              <a:rPr lang="en-US" dirty="0">
                <a:latin typeface="Candara" charset="0"/>
                <a:ea typeface="Candara" charset="0"/>
                <a:cs typeface="Candara" charset="0"/>
              </a:rPr>
              <a:t>VCs and WG Coordination</a:t>
            </a:r>
          </a:p>
          <a:p>
            <a:pPr lvl="1">
              <a:lnSpc>
                <a:spcPct val="90000"/>
              </a:lnSpc>
              <a:spcBef>
                <a:spcPts val="600"/>
              </a:spcBef>
            </a:pPr>
            <a:r>
              <a:rPr lang="en-US" dirty="0">
                <a:latin typeface="Candara" charset="0"/>
                <a:ea typeface="Candara" charset="0"/>
                <a:cs typeface="Candara" charset="0"/>
              </a:rPr>
              <a:t>Updated inventory of VC data to ensure discoverability/accessibility through WGISS Infrastructure</a:t>
            </a:r>
          </a:p>
          <a:p>
            <a:pPr>
              <a:lnSpc>
                <a:spcPct val="90000"/>
              </a:lnSpc>
              <a:spcBef>
                <a:spcPts val="600"/>
              </a:spcBef>
            </a:pPr>
            <a:r>
              <a:rPr lang="en-US" dirty="0">
                <a:latin typeface="Candara" charset="0"/>
                <a:ea typeface="Candara" charset="0"/>
                <a:cs typeface="Candara" charset="0"/>
              </a:rPr>
              <a:t>Future Data Architectures</a:t>
            </a:r>
          </a:p>
          <a:p>
            <a:pPr lvl="1">
              <a:lnSpc>
                <a:spcPct val="90000"/>
              </a:lnSpc>
              <a:spcBef>
                <a:spcPts val="600"/>
              </a:spcBef>
            </a:pPr>
            <a:r>
              <a:rPr lang="en-US" dirty="0">
                <a:latin typeface="Candara" charset="0"/>
                <a:ea typeface="Candara" charset="0"/>
                <a:cs typeface="Candara" charset="0"/>
              </a:rPr>
              <a:t>Welcomed the transition of the FDA actions from </a:t>
            </a:r>
            <a:r>
              <a:rPr lang="en-US" i="1" dirty="0">
                <a:latin typeface="Candara" charset="0"/>
                <a:ea typeface="Candara" charset="0"/>
                <a:cs typeface="Candara" charset="0"/>
              </a:rPr>
              <a:t>ad hoc </a:t>
            </a:r>
            <a:r>
              <a:rPr lang="en-US" dirty="0">
                <a:latin typeface="Candara" charset="0"/>
                <a:ea typeface="Candara" charset="0"/>
                <a:cs typeface="Candara" charset="0"/>
              </a:rPr>
              <a:t>team into permanent WG structure – successful example of progression</a:t>
            </a:r>
          </a:p>
        </p:txBody>
      </p:sp>
      <p:sp>
        <p:nvSpPr>
          <p:cNvPr id="4" name="Content Placeholder 3"/>
          <p:cNvSpPr>
            <a:spLocks noGrp="1"/>
          </p:cNvSpPr>
          <p:nvPr>
            <p:ph sz="quarter" idx="11"/>
          </p:nvPr>
        </p:nvSpPr>
        <p:spPr>
          <a:xfrm>
            <a:off x="2209800" y="304800"/>
            <a:ext cx="4953000" cy="914400"/>
          </a:xfrm>
        </p:spPr>
        <p:txBody>
          <a:bodyPr/>
          <a:lstStyle/>
          <a:p>
            <a:pPr>
              <a:lnSpc>
                <a:spcPct val="90000"/>
              </a:lnSpc>
              <a:spcBef>
                <a:spcPts val="600"/>
              </a:spcBef>
            </a:pPr>
            <a:r>
              <a:rPr lang="en-US" sz="3200" dirty="0">
                <a:latin typeface="Candara" charset="0"/>
                <a:ea typeface="Candara" charset="0"/>
                <a:cs typeface="Candara" charset="0"/>
              </a:rPr>
              <a:t>CEOS and WGISS</a:t>
            </a:r>
          </a:p>
        </p:txBody>
      </p:sp>
    </p:spTree>
    <p:extLst>
      <p:ext uri="{BB962C8B-B14F-4D97-AF65-F5344CB8AC3E}">
        <p14:creationId xmlns:p14="http://schemas.microsoft.com/office/powerpoint/2010/main" val="123442196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1828800" y="76200"/>
            <a:ext cx="5867400" cy="533400"/>
          </a:xfrm>
        </p:spPr>
        <p:txBody>
          <a:bodyPr/>
          <a:lstStyle/>
          <a:p>
            <a:pPr algn="ctr"/>
            <a:r>
              <a:rPr lang="en-US" sz="2400" b="1" dirty="0" smtClean="0"/>
              <a:t>Discovery and Access</a:t>
            </a:r>
          </a:p>
          <a:p>
            <a:pPr algn="ctr"/>
            <a:r>
              <a:rPr lang="en-US" sz="2400" b="1" dirty="0" smtClean="0"/>
              <a:t>WGISS Connected Data Assets (CDA)</a:t>
            </a:r>
            <a:endParaRPr lang="en-US" sz="2400" b="1" dirty="0"/>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676400"/>
            <a:ext cx="5252269" cy="3713121"/>
          </a:xfrm>
          <a:prstGeom prst="rect">
            <a:avLst/>
          </a:prstGeom>
        </p:spPr>
      </p:pic>
      <p:sp>
        <p:nvSpPr>
          <p:cNvPr id="3" name="Rectangle 2"/>
          <p:cNvSpPr/>
          <p:nvPr/>
        </p:nvSpPr>
        <p:spPr>
          <a:xfrm>
            <a:off x="152400" y="1143000"/>
            <a:ext cx="8915400" cy="400110"/>
          </a:xfrm>
          <a:prstGeom prst="rect">
            <a:avLst/>
          </a:prstGeom>
        </p:spPr>
        <p:txBody>
          <a:bodyPr wrap="square">
            <a:spAutoFit/>
          </a:bodyPr>
          <a:lstStyle/>
          <a:p>
            <a:pPr lvl="0" algn="l"/>
            <a:r>
              <a:rPr lang="en-US" sz="2000" dirty="0" smtClean="0">
                <a:latin typeface="+mj-lt"/>
                <a:sym typeface="Avenir Roman"/>
              </a:rPr>
              <a:t>Single </a:t>
            </a:r>
            <a:r>
              <a:rPr lang="en-US" sz="2000" dirty="0">
                <a:latin typeface="+mj-lt"/>
                <a:sym typeface="Avenir Roman"/>
              </a:rPr>
              <a:t>entry point for external clients to </a:t>
            </a:r>
            <a:r>
              <a:rPr lang="en-US" sz="2000" dirty="0" smtClean="0">
                <a:latin typeface="+mj-lt"/>
                <a:sym typeface="Avenir Roman"/>
              </a:rPr>
              <a:t>discover/access </a:t>
            </a:r>
            <a:r>
              <a:rPr lang="en-US" sz="2000" dirty="0">
                <a:latin typeface="+mj-lt"/>
                <a:sym typeface="Avenir Roman"/>
              </a:rPr>
              <a:t>CEOS agencies </a:t>
            </a:r>
            <a:r>
              <a:rPr lang="en-US" sz="2000" dirty="0" smtClean="0">
                <a:latin typeface="+mj-lt"/>
                <a:sym typeface="Avenir Roman"/>
              </a:rPr>
              <a:t>data</a:t>
            </a:r>
            <a:endParaRPr lang="en-US" sz="2800" dirty="0">
              <a:latin typeface="+mj-lt"/>
            </a:endParaRPr>
          </a:p>
        </p:txBody>
      </p:sp>
      <p:pic>
        <p:nvPicPr>
          <p:cNvPr id="8" name="Content Placeholder 3"/>
          <p:cNvPicPr>
            <a:picLocks noChangeAspect="1"/>
          </p:cNvPicPr>
          <p:nvPr/>
        </p:nvPicPr>
        <p:blipFill rotWithShape="1">
          <a:blip r:embed="rId4"/>
          <a:srcRect l="12310" t="10915" r="12072"/>
          <a:stretch/>
        </p:blipFill>
        <p:spPr>
          <a:xfrm>
            <a:off x="5867400" y="3352800"/>
            <a:ext cx="2916195" cy="1828800"/>
          </a:xfrm>
          <a:prstGeom prst="rect">
            <a:avLst/>
          </a:prstGeom>
        </p:spPr>
      </p:pic>
      <p:sp>
        <p:nvSpPr>
          <p:cNvPr id="2" name="Rectangle 1"/>
          <p:cNvSpPr/>
          <p:nvPr/>
        </p:nvSpPr>
        <p:spPr>
          <a:xfrm>
            <a:off x="5562600" y="1600200"/>
            <a:ext cx="3505200" cy="1646605"/>
          </a:xfrm>
          <a:prstGeom prst="rect">
            <a:avLst/>
          </a:prstGeom>
        </p:spPr>
        <p:txBody>
          <a:bodyPr wrap="square">
            <a:spAutoFit/>
          </a:bodyPr>
          <a:lstStyle/>
          <a:p>
            <a:r>
              <a:rPr lang="en-US" i="1" dirty="0" smtClean="0">
                <a:sym typeface="Avenir Roman"/>
              </a:rPr>
              <a:t>Search</a:t>
            </a:r>
            <a:r>
              <a:rPr lang="en-US" dirty="0" smtClean="0">
                <a:sym typeface="Avenir Roman"/>
              </a:rPr>
              <a:t> </a:t>
            </a:r>
            <a:r>
              <a:rPr lang="en-US" dirty="0">
                <a:sym typeface="Avenir Roman"/>
              </a:rPr>
              <a:t>over 32,000 collections in the </a:t>
            </a:r>
            <a:r>
              <a:rPr lang="en-US" dirty="0" smtClean="0">
                <a:sym typeface="Avenir Roman"/>
              </a:rPr>
              <a:t>IDN (collection search)</a:t>
            </a:r>
          </a:p>
          <a:p>
            <a:endParaRPr lang="en-US" sz="1100" i="1" dirty="0" smtClean="0">
              <a:sym typeface="Avenir Roman"/>
            </a:endParaRPr>
          </a:p>
          <a:p>
            <a:r>
              <a:rPr lang="en-US" i="1" dirty="0" smtClean="0">
                <a:sym typeface="Avenir Roman"/>
              </a:rPr>
              <a:t>Access</a:t>
            </a:r>
            <a:r>
              <a:rPr lang="en-US" dirty="0" smtClean="0">
                <a:sym typeface="Avenir Roman"/>
              </a:rPr>
              <a:t> </a:t>
            </a:r>
            <a:r>
              <a:rPr lang="en-US" dirty="0">
                <a:sym typeface="Avenir Roman"/>
              </a:rPr>
              <a:t>over 5000 collections with associated over 300+ million granules (granule search)</a:t>
            </a:r>
          </a:p>
        </p:txBody>
      </p:sp>
      <p:sp>
        <p:nvSpPr>
          <p:cNvPr id="10" name="Rectangle 9"/>
          <p:cNvSpPr/>
          <p:nvPr/>
        </p:nvSpPr>
        <p:spPr>
          <a:xfrm>
            <a:off x="152400" y="5486400"/>
            <a:ext cx="883920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2" indent="0">
              <a:spcAft>
                <a:spcPts val="600"/>
              </a:spcAft>
            </a:pPr>
            <a:r>
              <a:rPr lang="en-US" sz="1400" b="1" dirty="0" smtClean="0">
                <a:latin typeface="+mj-lt"/>
              </a:rPr>
              <a:t>	DATA</a:t>
            </a:r>
            <a:r>
              <a:rPr lang="en-US" sz="1400" b="1" dirty="0">
                <a:latin typeface="+mj-lt"/>
              </a:rPr>
              <a:t>-2</a:t>
            </a:r>
            <a:r>
              <a:rPr lang="en-US" sz="1400" dirty="0">
                <a:latin typeface="+mj-lt"/>
              </a:rPr>
              <a:t>: Full representation and accessibility of CEOS Agency datasets through WGISS Standards and </a:t>
            </a:r>
            <a:r>
              <a:rPr lang="en-US" sz="1400" dirty="0" smtClean="0">
                <a:latin typeface="+mj-lt"/>
              </a:rPr>
              <a:t>	Connected </a:t>
            </a:r>
            <a:r>
              <a:rPr lang="en-US" sz="1400" dirty="0">
                <a:latin typeface="+mj-lt"/>
              </a:rPr>
              <a:t>Data Assets Infrastructure (i.e. IDN, CWIC, FEDEO</a:t>
            </a:r>
            <a:r>
              <a:rPr lang="en-US" sz="1400" dirty="0" smtClean="0">
                <a:latin typeface="+mj-lt"/>
              </a:rPr>
              <a:t>).</a:t>
            </a:r>
          </a:p>
          <a:p>
            <a:pPr lvl="2" indent="0">
              <a:spcAft>
                <a:spcPts val="600"/>
              </a:spcAft>
            </a:pPr>
            <a:r>
              <a:rPr lang="en-US" sz="1400" b="1" dirty="0" smtClean="0">
                <a:latin typeface="+mj-lt"/>
              </a:rPr>
              <a:t>	DATA</a:t>
            </a:r>
            <a:r>
              <a:rPr lang="en-US" sz="1400" b="1" dirty="0">
                <a:latin typeface="+mj-lt"/>
              </a:rPr>
              <a:t>-9: </a:t>
            </a:r>
            <a:r>
              <a:rPr lang="en-US" sz="1400" dirty="0">
                <a:latin typeface="+mj-lt"/>
              </a:rPr>
              <a:t>ECVs/CDRs Discovery and Access through WGISS Systems</a:t>
            </a:r>
            <a:r>
              <a:rPr lang="en-US" sz="1400" dirty="0" smtClean="0">
                <a:latin typeface="+mj-lt"/>
              </a:rPr>
              <a:t>.</a:t>
            </a:r>
          </a:p>
          <a:p>
            <a:pPr lvl="2" indent="0">
              <a:spcAft>
                <a:spcPts val="600"/>
              </a:spcAft>
            </a:pPr>
            <a:r>
              <a:rPr lang="en-US" sz="1400" b="1" dirty="0" smtClean="0">
                <a:latin typeface="+mj-lt"/>
              </a:rPr>
              <a:t>	FDA</a:t>
            </a:r>
            <a:r>
              <a:rPr lang="en-US" sz="1400" b="1" dirty="0">
                <a:latin typeface="+mj-lt"/>
              </a:rPr>
              <a:t>-14:</a:t>
            </a:r>
            <a:r>
              <a:rPr lang="en-US" sz="1400" b="1" dirty="0"/>
              <a:t> </a:t>
            </a:r>
            <a:r>
              <a:rPr lang="en-US" sz="1400" dirty="0">
                <a:latin typeface="+mj-lt"/>
              </a:rPr>
              <a:t>Facilitate discovery and access for end users to data analytics and processing tools and </a:t>
            </a:r>
            <a:r>
              <a:rPr lang="en-US" sz="1400" dirty="0" smtClean="0">
                <a:latin typeface="+mj-lt"/>
              </a:rPr>
              <a:t>	services </a:t>
            </a:r>
            <a:r>
              <a:rPr lang="en-US" sz="1400" dirty="0">
                <a:latin typeface="+mj-lt"/>
              </a:rPr>
              <a:t>through the WGISS Connected Data Assets Infrastructure. </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6019800"/>
            <a:ext cx="250598" cy="268018"/>
          </a:xfrm>
          <a:prstGeom prst="rect">
            <a:avLst/>
          </a:prstGeom>
        </p:spPr>
      </p:pic>
      <p:sp>
        <p:nvSpPr>
          <p:cNvPr id="6" name="Rectangle 5"/>
          <p:cNvSpPr/>
          <p:nvPr/>
        </p:nvSpPr>
        <p:spPr>
          <a:xfrm rot="19584527">
            <a:off x="5561237" y="3991542"/>
            <a:ext cx="3262432" cy="646331"/>
          </a:xfrm>
          <a:prstGeom prst="rect">
            <a:avLst/>
          </a:prstGeom>
          <a:noFill/>
        </p:spPr>
        <p:txBody>
          <a:bodyPr wrap="none" lIns="91440" tIns="45720" rIns="91440" bIns="45720">
            <a:spAutoFit/>
          </a:bodyPr>
          <a:lstStyle/>
          <a:p>
            <a:pPr algn="ctr"/>
            <a:r>
              <a:rPr lang="en-US" sz="3600" b="1" cap="none" spc="0"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CEOS Service</a:t>
            </a:r>
            <a:endParaRPr lang="en-US" sz="3600" b="1" cap="none" spc="0"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5599382"/>
            <a:ext cx="250598" cy="268018"/>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6400800"/>
            <a:ext cx="250598" cy="268018"/>
          </a:xfrm>
          <a:prstGeom prst="rect">
            <a:avLst/>
          </a:prstGeom>
        </p:spPr>
      </p:pic>
      <p:sp>
        <p:nvSpPr>
          <p:cNvPr id="7" name="TextBox 6"/>
          <p:cNvSpPr txBox="1"/>
          <p:nvPr/>
        </p:nvSpPr>
        <p:spPr>
          <a:xfrm rot="19673019">
            <a:off x="67663" y="3368057"/>
            <a:ext cx="5670781" cy="369330"/>
          </a:xfrm>
          <a:prstGeom prst="rect">
            <a:avLst/>
          </a:prstGeom>
          <a:solidFill>
            <a:srgbClr val="002060"/>
          </a:solid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92D050"/>
                </a:solidFill>
                <a:effectLst/>
                <a:uFillTx/>
              </a:rPr>
              <a:t>Borrowed from </a:t>
            </a:r>
            <a:r>
              <a:rPr kumimoji="0" lang="en-US" sz="1800" b="1" i="0" u="none" strike="noStrike" cap="none" spc="0" normalizeH="0" baseline="0" dirty="0" err="1" smtClean="0">
                <a:ln>
                  <a:noFill/>
                </a:ln>
                <a:solidFill>
                  <a:srgbClr val="92D050"/>
                </a:solidFill>
                <a:effectLst/>
                <a:uFillTx/>
              </a:rPr>
              <a:t>Mirko’s</a:t>
            </a:r>
            <a:r>
              <a:rPr kumimoji="0" lang="en-US" sz="1800" b="1" i="0" u="none" strike="noStrike" cap="none" spc="0" normalizeH="0" baseline="0" dirty="0" smtClean="0">
                <a:ln>
                  <a:noFill/>
                </a:ln>
                <a:solidFill>
                  <a:srgbClr val="92D050"/>
                </a:solidFill>
                <a:effectLst/>
                <a:uFillTx/>
              </a:rPr>
              <a:t> SIT-34 WGISS Presentation</a:t>
            </a:r>
            <a:endParaRPr kumimoji="0" lang="en-US" sz="1800" b="1" i="0" u="none" strike="noStrike" cap="none" spc="0" normalizeH="0" baseline="0" dirty="0">
              <a:ln>
                <a:noFill/>
              </a:ln>
              <a:solidFill>
                <a:srgbClr val="92D050"/>
              </a:solidFill>
              <a:effectLst/>
              <a:uFillTx/>
            </a:endParaRPr>
          </a:p>
        </p:txBody>
      </p:sp>
    </p:spTree>
    <p:extLst>
      <p:ext uri="{BB962C8B-B14F-4D97-AF65-F5344CB8AC3E}">
        <p14:creationId xmlns:p14="http://schemas.microsoft.com/office/powerpoint/2010/main" val="27985372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77687" y="1143000"/>
            <a:ext cx="8613913" cy="4953000"/>
          </a:xfrm>
          <a:prstGeom prst="rect">
            <a:avLst/>
          </a:prstGeom>
        </p:spPr>
      </p:pic>
      <p:sp>
        <p:nvSpPr>
          <p:cNvPr id="95" name="Shape 95"/>
          <p:cNvSpPr txBox="1">
            <a:spLocks noGrp="1"/>
          </p:cNvSpPr>
          <p:nvPr>
            <p:ph type="title"/>
          </p:nvPr>
        </p:nvSpPr>
        <p:spPr>
          <a:xfrm>
            <a:off x="1502120" y="205318"/>
            <a:ext cx="6423699" cy="632882"/>
          </a:xfrm>
          <a:prstGeom prst="rect">
            <a:avLst/>
          </a:prstGeom>
        </p:spPr>
        <p:txBody>
          <a:bodyPr lIns="91425" tIns="91425" rIns="91425" bIns="91425" anchor="b" anchorCtr="0">
            <a:normAutofit/>
          </a:bodyPr>
          <a:lstStyle/>
          <a:p>
            <a:pPr algn="ctr"/>
            <a:r>
              <a:rPr lang="en-US" sz="2800" b="1" dirty="0" smtClean="0">
                <a:latin typeface="+mj-lt"/>
              </a:rPr>
              <a:t>CEOS data in GEOSS</a:t>
            </a:r>
            <a:endParaRPr lang="en-US" sz="2800" b="1" dirty="0">
              <a:latin typeface="+mj-lt"/>
            </a:endParaRPr>
          </a:p>
        </p:txBody>
      </p:sp>
      <p:sp>
        <p:nvSpPr>
          <p:cNvPr id="7" name="Oval 6"/>
          <p:cNvSpPr/>
          <p:nvPr/>
        </p:nvSpPr>
        <p:spPr>
          <a:xfrm>
            <a:off x="1143000" y="2528652"/>
            <a:ext cx="1295400" cy="519348"/>
          </a:xfrm>
          <a:prstGeom prst="ellipse">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2569"/>
                </a:solidFill>
                <a:effectLst/>
                <a:uFillTx/>
              </a:rPr>
              <a:t>CWIC</a:t>
            </a:r>
            <a:endParaRPr kumimoji="0" lang="en-US" sz="1800" b="0" i="0" u="none" strike="noStrike" cap="none" spc="0" normalizeH="0" baseline="0" dirty="0">
              <a:ln>
                <a:noFill/>
              </a:ln>
              <a:solidFill>
                <a:srgbClr val="002569"/>
              </a:solidFill>
              <a:effectLst/>
              <a:uFillTx/>
            </a:endParaRPr>
          </a:p>
        </p:txBody>
      </p:sp>
      <p:sp>
        <p:nvSpPr>
          <p:cNvPr id="10" name="Oval 9"/>
          <p:cNvSpPr/>
          <p:nvPr/>
        </p:nvSpPr>
        <p:spPr>
          <a:xfrm>
            <a:off x="2895600" y="2681052"/>
            <a:ext cx="1295400" cy="519348"/>
          </a:xfrm>
          <a:prstGeom prst="ellipse">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2569"/>
                </a:solidFill>
                <a:effectLst/>
                <a:uFillTx/>
              </a:rPr>
              <a:t>FedEO</a:t>
            </a:r>
            <a:endParaRPr kumimoji="0" lang="en-US" sz="1800" b="0" i="0" u="none" strike="noStrike" cap="none" spc="0" normalizeH="0" baseline="0" dirty="0">
              <a:ln>
                <a:noFill/>
              </a:ln>
              <a:solidFill>
                <a:srgbClr val="002569"/>
              </a:solidFill>
              <a:effectLst/>
              <a:uFillTx/>
            </a:endParaRPr>
          </a:p>
        </p:txBody>
      </p:sp>
      <p:sp>
        <p:nvSpPr>
          <p:cNvPr id="9" name="TextBox 8"/>
          <p:cNvSpPr txBox="1"/>
          <p:nvPr/>
        </p:nvSpPr>
        <p:spPr>
          <a:xfrm>
            <a:off x="1676400" y="1143000"/>
            <a:ext cx="6314800" cy="369332"/>
          </a:xfrm>
          <a:prstGeom prst="rect">
            <a:avLst/>
          </a:prstGeom>
          <a:noFill/>
        </p:spPr>
        <p:txBody>
          <a:bodyPr wrap="none" rtlCol="0">
            <a:spAutoFit/>
          </a:bodyPr>
          <a:lstStyle/>
          <a:p>
            <a:r>
              <a:rPr lang="en-US" b="1" dirty="0" smtClean="0"/>
              <a:t>GEOSS PLATFORM DISCOVERABLE DATA PRODUCTS</a:t>
            </a:r>
            <a:endParaRPr lang="en-US" b="1" dirty="0"/>
          </a:p>
        </p:txBody>
      </p:sp>
      <p:sp>
        <p:nvSpPr>
          <p:cNvPr id="11" name="Rectangle 10"/>
          <p:cNvSpPr/>
          <p:nvPr/>
        </p:nvSpPr>
        <p:spPr>
          <a:xfrm>
            <a:off x="76200" y="6172200"/>
            <a:ext cx="89916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spcBef>
                <a:spcPts val="600"/>
              </a:spcBef>
              <a:spcAft>
                <a:spcPts val="600"/>
              </a:spcAft>
            </a:pPr>
            <a:endParaRPr lang="en-US" sz="100" b="1" dirty="0" smtClean="0">
              <a:latin typeface="+mj-lt"/>
            </a:endParaRPr>
          </a:p>
          <a:p>
            <a:pPr>
              <a:spcBef>
                <a:spcPts val="600"/>
              </a:spcBef>
              <a:spcAft>
                <a:spcPts val="600"/>
              </a:spcAft>
            </a:pPr>
            <a:r>
              <a:rPr lang="en-US" sz="1400" b="1" dirty="0" smtClean="0">
                <a:latin typeface="+mj-lt"/>
              </a:rPr>
              <a:t>	DATA</a:t>
            </a:r>
            <a:r>
              <a:rPr lang="en-US" sz="1400" b="1" dirty="0">
                <a:latin typeface="+mj-lt"/>
              </a:rPr>
              <a:t>-16: </a:t>
            </a:r>
            <a:r>
              <a:rPr lang="en-US" sz="1400" dirty="0">
                <a:latin typeface="+mj-lt"/>
              </a:rPr>
              <a:t>CEOS data holdings reported and accessible in GEO and other international relevant contexts</a:t>
            </a:r>
            <a:r>
              <a:rPr lang="en-US" sz="1400" dirty="0" smtClean="0">
                <a:latin typeface="+mj-lt"/>
              </a:rPr>
              <a:t>.</a:t>
            </a:r>
          </a:p>
          <a:p>
            <a:pPr>
              <a:spcBef>
                <a:spcPts val="600"/>
              </a:spcBef>
              <a:spcAft>
                <a:spcPts val="600"/>
              </a:spcAft>
            </a:pPr>
            <a:r>
              <a:rPr lang="en-US" sz="100" dirty="0" smtClean="0">
                <a:latin typeface="+mj-lt"/>
              </a:rPr>
              <a:t> </a:t>
            </a:r>
            <a:endParaRPr lang="en-US" sz="100" dirty="0">
              <a:latin typeface="+mj-lt"/>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361382"/>
            <a:ext cx="250598" cy="268018"/>
          </a:xfrm>
          <a:prstGeom prst="rect">
            <a:avLst/>
          </a:prstGeom>
        </p:spPr>
      </p:pic>
      <p:sp>
        <p:nvSpPr>
          <p:cNvPr id="13" name="TextBox 12"/>
          <p:cNvSpPr txBox="1"/>
          <p:nvPr/>
        </p:nvSpPr>
        <p:spPr>
          <a:xfrm rot="19673019">
            <a:off x="1998410" y="3917549"/>
            <a:ext cx="5670781" cy="369330"/>
          </a:xfrm>
          <a:prstGeom prst="rect">
            <a:avLst/>
          </a:prstGeom>
          <a:solidFill>
            <a:srgbClr val="002060"/>
          </a:solid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92D050"/>
                </a:solidFill>
                <a:effectLst/>
                <a:uFillTx/>
              </a:rPr>
              <a:t>Borrowed from </a:t>
            </a:r>
            <a:r>
              <a:rPr kumimoji="0" lang="en-US" sz="1800" b="1" i="0" u="none" strike="noStrike" cap="none" spc="0" normalizeH="0" baseline="0" dirty="0" err="1" smtClean="0">
                <a:ln>
                  <a:noFill/>
                </a:ln>
                <a:solidFill>
                  <a:srgbClr val="92D050"/>
                </a:solidFill>
                <a:effectLst/>
                <a:uFillTx/>
              </a:rPr>
              <a:t>Mirko’s</a:t>
            </a:r>
            <a:r>
              <a:rPr kumimoji="0" lang="en-US" sz="1800" b="1" i="0" u="none" strike="noStrike" cap="none" spc="0" normalizeH="0" baseline="0" dirty="0" smtClean="0">
                <a:ln>
                  <a:noFill/>
                </a:ln>
                <a:solidFill>
                  <a:srgbClr val="92D050"/>
                </a:solidFill>
                <a:effectLst/>
                <a:uFillTx/>
              </a:rPr>
              <a:t> SIT-34 WGISS Presentation</a:t>
            </a:r>
            <a:endParaRPr kumimoji="0" lang="en-US" sz="1800" b="1" i="0" u="none" strike="noStrike" cap="none" spc="0" normalizeH="0" baseline="0" dirty="0">
              <a:ln>
                <a:noFill/>
              </a:ln>
              <a:solidFill>
                <a:srgbClr val="92D050"/>
              </a:solidFill>
              <a:effectLst/>
              <a:uFillTx/>
            </a:endParaRPr>
          </a:p>
        </p:txBody>
      </p:sp>
    </p:spTree>
    <p:extLst>
      <p:ext uri="{BB962C8B-B14F-4D97-AF65-F5344CB8AC3E}">
        <p14:creationId xmlns:p14="http://schemas.microsoft.com/office/powerpoint/2010/main" val="222043419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8763000" y="6629400"/>
            <a:ext cx="304800" cy="188988"/>
          </a:xfrm>
        </p:spPr>
        <p:txBody>
          <a:bodyPr/>
          <a:lstStyle/>
          <a:p>
            <a:pPr defTabSz="914400">
              <a:lnSpc>
                <a:spcPct val="90000"/>
              </a:lnSpc>
            </a:pPr>
            <a:fld id="{86CB4B4D-7CA3-9044-876B-883B54F8677D}" type="slidenum">
              <a:rPr lang="uk-UA" sz="1200" smtClean="0">
                <a:latin typeface="Candara" charset="0"/>
                <a:ea typeface="Candara" charset="0"/>
                <a:cs typeface="Candara" charset="0"/>
              </a:rPr>
              <a:pPr defTabSz="914400">
                <a:lnSpc>
                  <a:spcPct val="90000"/>
                </a:lnSpc>
              </a:pPr>
              <a:t>9</a:t>
            </a:fld>
            <a:endParaRPr lang="uk-UA" sz="1200" dirty="0">
              <a:latin typeface="Candara" charset="0"/>
              <a:ea typeface="Candara" charset="0"/>
              <a:cs typeface="Candara" charset="0"/>
            </a:endParaRPr>
          </a:p>
        </p:txBody>
      </p:sp>
      <p:sp>
        <p:nvSpPr>
          <p:cNvPr id="3" name="Content Placeholder 2"/>
          <p:cNvSpPr>
            <a:spLocks noGrp="1"/>
          </p:cNvSpPr>
          <p:nvPr>
            <p:ph sz="quarter" idx="10"/>
          </p:nvPr>
        </p:nvSpPr>
        <p:spPr>
          <a:xfrm>
            <a:off x="76200" y="1184315"/>
            <a:ext cx="8991600" cy="5673685"/>
          </a:xfrm>
        </p:spPr>
        <p:txBody>
          <a:bodyPr/>
          <a:lstStyle/>
          <a:p>
            <a:pPr>
              <a:lnSpc>
                <a:spcPct val="90000"/>
              </a:lnSpc>
              <a:spcBef>
                <a:spcPts val="300"/>
              </a:spcBef>
            </a:pPr>
            <a:r>
              <a:rPr lang="en-US" dirty="0" smtClean="0">
                <a:latin typeface="Candara" charset="0"/>
                <a:ea typeface="Candara" charset="0"/>
                <a:cs typeface="Candara" charset="0"/>
              </a:rPr>
              <a:t>One of our four SIT Chair Priorities for our 2018-2019 term:  </a:t>
            </a:r>
            <a:r>
              <a:rPr lang="en-US" i="1" dirty="0" smtClean="0">
                <a:latin typeface="Candara" charset="0"/>
                <a:ea typeface="Candara" charset="0"/>
                <a:cs typeface="Candara" charset="0"/>
              </a:rPr>
              <a:t>Enhance the efficient execution of existing SIT responsibilities as described in the SIT Terms of Reference, including addressing Working Group (WG) and Virtual Constellation (VC) continuity, sustainability, and outputs, including</a:t>
            </a:r>
            <a:r>
              <a:rPr lang="en-US" dirty="0" smtClean="0">
                <a:latin typeface="Candara" charset="0"/>
                <a:ea typeface="Candara" charset="0"/>
                <a:cs typeface="Candara" charset="0"/>
              </a:rPr>
              <a:t>:</a:t>
            </a:r>
          </a:p>
          <a:p>
            <a:pPr lvl="1">
              <a:lnSpc>
                <a:spcPct val="90000"/>
              </a:lnSpc>
              <a:spcBef>
                <a:spcPts val="300"/>
              </a:spcBef>
            </a:pPr>
            <a:r>
              <a:rPr lang="en-US" sz="1800" dirty="0" smtClean="0">
                <a:latin typeface="Candara" charset="0"/>
                <a:ea typeface="Candara" charset="0"/>
                <a:cs typeface="Candara" charset="0"/>
              </a:rPr>
              <a:t>Undertaking gap analyses for each VC, to support ongoing and likely upcoming strategic Agency observatory decisions;</a:t>
            </a:r>
          </a:p>
          <a:p>
            <a:pPr lvl="1">
              <a:lnSpc>
                <a:spcPct val="90000"/>
              </a:lnSpc>
              <a:spcBef>
                <a:spcPts val="300"/>
              </a:spcBef>
            </a:pPr>
            <a:r>
              <a:rPr lang="en-US" sz="1800" dirty="0" smtClean="0">
                <a:latin typeface="Candara" charset="0"/>
                <a:ea typeface="Candara" charset="0"/>
                <a:cs typeface="Candara" charset="0"/>
              </a:rPr>
              <a:t>Seeking observations from VCs and WGs on best practices and possible modifications to existing practices.</a:t>
            </a:r>
          </a:p>
          <a:p>
            <a:pPr>
              <a:lnSpc>
                <a:spcPct val="90000"/>
              </a:lnSpc>
              <a:spcBef>
                <a:spcPts val="300"/>
              </a:spcBef>
            </a:pPr>
            <a:r>
              <a:rPr lang="en-US" i="1" dirty="0" smtClean="0">
                <a:latin typeface="Candara" charset="0"/>
                <a:ea typeface="Candara" charset="0"/>
                <a:cs typeface="Candara" charset="0"/>
              </a:rPr>
              <a:t>Strategic Directions and Partnerships for CEOS Discussion Paper (21 March 2018)</a:t>
            </a:r>
          </a:p>
          <a:p>
            <a:pPr lvl="1">
              <a:lnSpc>
                <a:spcPct val="90000"/>
              </a:lnSpc>
              <a:spcBef>
                <a:spcPts val="300"/>
              </a:spcBef>
            </a:pPr>
            <a:r>
              <a:rPr lang="en-US" sz="1800" dirty="0" smtClean="0">
                <a:latin typeface="Candara" charset="0"/>
                <a:ea typeface="Candara" charset="0"/>
                <a:cs typeface="Candara" charset="0"/>
              </a:rPr>
              <a:t>Ensure tangible outcomes from, and sustainable commitment to, our VCs and WGs</a:t>
            </a:r>
          </a:p>
          <a:p>
            <a:pPr lvl="1">
              <a:lnSpc>
                <a:spcPct val="90000"/>
              </a:lnSpc>
              <a:spcBef>
                <a:spcPts val="300"/>
              </a:spcBef>
            </a:pPr>
            <a:r>
              <a:rPr lang="en-US" sz="1800" dirty="0" smtClean="0">
                <a:latin typeface="Candara" charset="0"/>
                <a:ea typeface="Candara" charset="0"/>
                <a:cs typeface="Candara" charset="0"/>
              </a:rPr>
              <a:t>Maximizing the value of VC and WG output for CEOS objectives and for individual CEOS Agency objectives</a:t>
            </a:r>
          </a:p>
          <a:p>
            <a:pPr lvl="1">
              <a:lnSpc>
                <a:spcPct val="90000"/>
              </a:lnSpc>
              <a:spcBef>
                <a:spcPts val="300"/>
              </a:spcBef>
            </a:pPr>
            <a:r>
              <a:rPr lang="en-US" sz="1800" dirty="0" smtClean="0">
                <a:latin typeface="Candara" charset="0"/>
                <a:ea typeface="Candara" charset="0"/>
                <a:cs typeface="Candara" charset="0"/>
              </a:rPr>
              <a:t>Ensuring the necessary support for our existing thematic teams to flourish and to deliver</a:t>
            </a:r>
          </a:p>
          <a:p>
            <a:pPr>
              <a:lnSpc>
                <a:spcPct val="90000"/>
              </a:lnSpc>
              <a:spcBef>
                <a:spcPts val="300"/>
              </a:spcBef>
            </a:pPr>
            <a:r>
              <a:rPr lang="en-US" i="1" dirty="0" smtClean="0">
                <a:latin typeface="Candara" charset="0"/>
                <a:ea typeface="Candara" charset="0"/>
                <a:cs typeface="Candara" charset="0"/>
              </a:rPr>
              <a:t>Concept Paper for Restructuring CEOS Virtual Constellations and Creation of a New Working Group (28 March 2019)</a:t>
            </a:r>
          </a:p>
          <a:p>
            <a:pPr lvl="1">
              <a:lnSpc>
                <a:spcPct val="90000"/>
              </a:lnSpc>
              <a:spcBef>
                <a:spcPts val="300"/>
              </a:spcBef>
            </a:pPr>
            <a:r>
              <a:rPr lang="en-US" sz="1800" dirty="0" smtClean="0">
                <a:latin typeface="Candara" charset="0"/>
                <a:ea typeface="Candara" charset="0"/>
                <a:cs typeface="Candara" charset="0"/>
              </a:rPr>
              <a:t>Discussed later</a:t>
            </a:r>
          </a:p>
          <a:p>
            <a:pPr>
              <a:lnSpc>
                <a:spcPct val="90000"/>
              </a:lnSpc>
              <a:spcBef>
                <a:spcPts val="300"/>
              </a:spcBef>
            </a:pPr>
            <a:r>
              <a:rPr lang="en-US" dirty="0" smtClean="0">
                <a:latin typeface="Candara" charset="0"/>
                <a:ea typeface="Candara" charset="0"/>
                <a:cs typeface="Candara" charset="0"/>
              </a:rPr>
              <a:t>Do VCs and other WGs see WGISS as a resource?</a:t>
            </a:r>
          </a:p>
          <a:p>
            <a:pPr lvl="1">
              <a:lnSpc>
                <a:spcPct val="90000"/>
              </a:lnSpc>
              <a:spcBef>
                <a:spcPts val="300"/>
              </a:spcBef>
            </a:pPr>
            <a:r>
              <a:rPr lang="en-US" sz="1800" dirty="0" smtClean="0">
                <a:latin typeface="Candara" charset="0"/>
                <a:ea typeface="Candara" charset="0"/>
                <a:cs typeface="Candara" charset="0"/>
              </a:rPr>
              <a:t>Should VCs identify some technical challenges where WGISS may offer help?</a:t>
            </a:r>
            <a:endParaRPr lang="en-US" sz="1800" dirty="0">
              <a:latin typeface="Candara" charset="0"/>
              <a:ea typeface="Candara" charset="0"/>
              <a:cs typeface="Candara" charset="0"/>
            </a:endParaRPr>
          </a:p>
        </p:txBody>
      </p:sp>
      <p:sp>
        <p:nvSpPr>
          <p:cNvPr id="4" name="Content Placeholder 3"/>
          <p:cNvSpPr>
            <a:spLocks noGrp="1"/>
          </p:cNvSpPr>
          <p:nvPr>
            <p:ph sz="quarter" idx="11"/>
          </p:nvPr>
        </p:nvSpPr>
        <p:spPr>
          <a:xfrm>
            <a:off x="2894214" y="76200"/>
            <a:ext cx="4725785" cy="914400"/>
          </a:xfrm>
        </p:spPr>
        <p:txBody>
          <a:bodyPr/>
          <a:lstStyle/>
          <a:p>
            <a:pPr>
              <a:lnSpc>
                <a:spcPct val="90000"/>
              </a:lnSpc>
              <a:spcBef>
                <a:spcPts val="600"/>
              </a:spcBef>
            </a:pPr>
            <a:r>
              <a:rPr lang="en-US" sz="3200" dirty="0" smtClean="0">
                <a:latin typeface="Candara" charset="0"/>
                <a:ea typeface="Candara" charset="0"/>
                <a:cs typeface="Candara" charset="0"/>
              </a:rPr>
              <a:t>As Chair, CEOS Strategic Implementation Team…</a:t>
            </a:r>
            <a:endParaRPr lang="en-US" sz="3200" dirty="0">
              <a:latin typeface="Candara" charset="0"/>
              <a:ea typeface="Candara" charset="0"/>
              <a:cs typeface="Candara" charset="0"/>
            </a:endParaRPr>
          </a:p>
        </p:txBody>
      </p:sp>
      <p:pic>
        <p:nvPicPr>
          <p:cNvPr id="5" name="Picture 4"/>
          <p:cNvPicPr>
            <a:picLocks noChangeAspect="1"/>
          </p:cNvPicPr>
          <p:nvPr/>
        </p:nvPicPr>
        <p:blipFill>
          <a:blip r:embed="rId2"/>
          <a:stretch>
            <a:fillRect/>
          </a:stretch>
        </p:blipFill>
        <p:spPr>
          <a:xfrm>
            <a:off x="1827316" y="-152450"/>
            <a:ext cx="1066899" cy="1066899"/>
          </a:xfrm>
          <a:prstGeom prst="rect">
            <a:avLst/>
          </a:prstGeom>
        </p:spPr>
      </p:pic>
      <p:sp>
        <p:nvSpPr>
          <p:cNvPr id="6" name="TextBox 5"/>
          <p:cNvSpPr txBox="1"/>
          <p:nvPr/>
        </p:nvSpPr>
        <p:spPr>
          <a:xfrm>
            <a:off x="2186359" y="697495"/>
            <a:ext cx="345605" cy="44627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90000"/>
              </a:lnSpc>
              <a:spcBef>
                <a:spcPts val="600"/>
              </a:spcBef>
              <a:spcAft>
                <a:spcPts val="0"/>
              </a:spcAft>
              <a:buClrTx/>
              <a:buSzTx/>
              <a:buFontTx/>
              <a:buNone/>
              <a:tabLst/>
            </a:pPr>
            <a:r>
              <a:rPr kumimoji="0" lang="en-US" sz="2000" b="1" i="0" u="none" strike="noStrike" cap="none" spc="0" normalizeH="0" baseline="0" dirty="0" smtClean="0">
                <a:ln>
                  <a:noFill/>
                </a:ln>
                <a:solidFill>
                  <a:srgbClr val="92D050"/>
                </a:solidFill>
                <a:effectLst/>
                <a:uFillTx/>
                <a:latin typeface="Candara" charset="0"/>
                <a:ea typeface="Candara" charset="0"/>
                <a:cs typeface="Candara" charset="0"/>
              </a:rPr>
              <a:t>#2</a:t>
            </a:r>
            <a:endParaRPr kumimoji="0" lang="en-US" sz="2000" b="1" i="0" u="none" strike="noStrike" cap="none" spc="0" normalizeH="0" baseline="0" dirty="0">
              <a:ln>
                <a:noFill/>
              </a:ln>
              <a:solidFill>
                <a:srgbClr val="92D050"/>
              </a:solidFill>
              <a:effectLst/>
              <a:uFillTx/>
              <a:latin typeface="Candara" charset="0"/>
              <a:ea typeface="Candara" charset="0"/>
              <a:cs typeface="Candara" charset="0"/>
            </a:endParaRPr>
          </a:p>
        </p:txBody>
      </p:sp>
    </p:spTree>
    <p:extLst>
      <p:ext uri="{BB962C8B-B14F-4D97-AF65-F5344CB8AC3E}">
        <p14:creationId xmlns:p14="http://schemas.microsoft.com/office/powerpoint/2010/main" val="3500802143"/>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14955</TotalTime>
  <Words>2015</Words>
  <Application>Microsoft Office PowerPoint</Application>
  <PresentationFormat>On-screen Show (4:3)</PresentationFormat>
  <Paragraphs>235</Paragraphs>
  <Slides>21</Slides>
  <Notes>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21</vt:i4>
      </vt:variant>
    </vt:vector>
  </HeadingPairs>
  <TitlesOfParts>
    <vt:vector size="35" baseType="lpstr">
      <vt:lpstr>Arial</vt:lpstr>
      <vt:lpstr>Arial Bold</vt:lpstr>
      <vt:lpstr>Avenir Roman</vt:lpstr>
      <vt:lpstr>Calibri</vt:lpstr>
      <vt:lpstr>Candara</vt:lpstr>
      <vt:lpstr>Courier New</vt:lpstr>
      <vt:lpstr>Droid Serif</vt:lpstr>
      <vt:lpstr>Helvetica</vt:lpstr>
      <vt:lpstr>Helvetica Neue</vt:lpstr>
      <vt:lpstr>Noto Sans Symbols</vt:lpstr>
      <vt:lpstr>Proxima Nova Regular</vt:lpstr>
      <vt:lpstr>Symbol</vt:lpstr>
      <vt:lpstr>Wingdings</vt:lpstr>
      <vt:lpstr>Default</vt:lpstr>
      <vt:lpstr>WGISS-47 Welcome</vt:lpstr>
      <vt:lpstr>PowerPoint Presentation</vt:lpstr>
      <vt:lpstr>PowerPoint Presentation</vt:lpstr>
      <vt:lpstr>PowerPoint Presentation</vt:lpstr>
      <vt:lpstr>PowerPoint Presentation</vt:lpstr>
      <vt:lpstr>PowerPoint Presentation</vt:lpstr>
      <vt:lpstr>PowerPoint Presentation</vt:lpstr>
      <vt:lpstr>CEOS data in GEOSS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 to CWIC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Kerry Sawyer;Kenneth Casey;Martin Yapur</dc:creator>
  <cp:lastModifiedBy>Anne Kennerley</cp:lastModifiedBy>
  <cp:revision>219</cp:revision>
  <cp:lastPrinted>2019-04-25T14:55:12Z</cp:lastPrinted>
  <dcterms:modified xsi:type="dcterms:W3CDTF">2019-04-29T11:02:25Z</dcterms:modified>
</cp:coreProperties>
</file>