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80" r:id="rId2"/>
    <p:sldId id="474" r:id="rId3"/>
    <p:sldId id="477" r:id="rId4"/>
    <p:sldId id="470" r:id="rId5"/>
    <p:sldId id="479" r:id="rId6"/>
    <p:sldId id="476" r:id="rId7"/>
    <p:sldId id="478" r:id="rId8"/>
    <p:sldId id="481" r:id="rId9"/>
  </p:sldIdLst>
  <p:sldSz cx="9906000" cy="6858000" type="A4"/>
  <p:notesSz cx="6718300" cy="9855200"/>
  <p:defaultTextStyle>
    <a:defPPr>
      <a:defRPr lang="de-DE"/>
    </a:defPPr>
    <a:lvl1pPr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orient="horz" pos="754">
          <p15:clr>
            <a:srgbClr val="A4A3A4"/>
          </p15:clr>
        </p15:guide>
        <p15:guide id="3" pos="1056">
          <p15:clr>
            <a:srgbClr val="A4A3A4"/>
          </p15:clr>
        </p15:guide>
        <p15:guide id="4" pos="58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CD2A2"/>
    <a:srgbClr val="FFCC66"/>
    <a:srgbClr val="FF9966"/>
    <a:srgbClr val="FFE8B9"/>
    <a:srgbClr val="BFCADF"/>
    <a:srgbClr val="A8B7D4"/>
    <a:srgbClr val="D3D2A5"/>
    <a:srgbClr val="BCBA74"/>
    <a:srgbClr val="83BC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9" autoAdjust="0"/>
    <p:restoredTop sz="91813" autoAdjust="0"/>
  </p:normalViewPr>
  <p:slideViewPr>
    <p:cSldViewPr showGuides="1">
      <p:cViewPr>
        <p:scale>
          <a:sx n="63" d="100"/>
          <a:sy n="63" d="100"/>
        </p:scale>
        <p:origin x="1408" y="52"/>
      </p:cViewPr>
      <p:guideLst>
        <p:guide orient="horz" pos="3838"/>
        <p:guide orient="horz" pos="754"/>
        <p:guide pos="1056"/>
        <p:guide pos="58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8" tIns="45299" rIns="90598" bIns="4529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39" y="1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8" tIns="45299" rIns="90598" bIns="4529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599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8" tIns="45299" rIns="90598" bIns="4529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39" y="93599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8" tIns="45299" rIns="90598" bIns="4529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10960F17-679D-45BF-ABB7-45FAA69A6A8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144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8" tIns="45299" rIns="90598" bIns="4529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9" y="1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8" tIns="45299" rIns="90598" bIns="4529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5100" y="658813"/>
            <a:ext cx="6388100" cy="4424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4" y="5316539"/>
            <a:ext cx="5375275" cy="37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8" tIns="45299" rIns="90598" bIns="452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599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8" tIns="45299" rIns="90598" bIns="4529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9" y="93599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8" tIns="45299" rIns="90598" bIns="4529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8AD0E181-A656-43B2-937E-A2DA2704CC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6573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D0E181-A656-43B2-937E-A2DA2704CC9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424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0" descr="dlr_signe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1392238"/>
            <a:ext cx="7342188" cy="741362"/>
          </a:xfrm>
        </p:spPr>
        <p:txBody>
          <a:bodyPr/>
          <a:lstStyle>
            <a:lvl1pPr>
              <a:tabLst>
                <a:tab pos="2038350" algn="l"/>
              </a:tabLst>
              <a:defRPr/>
            </a:lvl1pPr>
          </a:lstStyle>
          <a:p>
            <a:pPr lvl="0"/>
            <a:r>
              <a:rPr lang="de-DE" noProof="0"/>
              <a:t>Mastertitelformat bearbeiten</a:t>
            </a:r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159000"/>
            <a:ext cx="7342188" cy="37147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</a:t>
            </a:r>
            <a:fld id="{4A18F6AA-9722-41EA-B0E4-CF963C82E5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58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938217"/>
            <a:ext cx="7954037" cy="7381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4" y="1884363"/>
            <a:ext cx="8335831" cy="39925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</a:t>
            </a:r>
            <a:fld id="{CFEE355A-030D-41C7-9600-BBD25029641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58483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49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1413" y="938213"/>
            <a:ext cx="2082668" cy="493871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3" y="938213"/>
            <a:ext cx="6088063" cy="4938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 </a:t>
            </a:r>
            <a:fld id="{FE678AFF-812D-4A45-B7CA-F2EB6F740E2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58483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28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620688"/>
            <a:ext cx="7954037" cy="4745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4" y="1412776"/>
            <a:ext cx="8335831" cy="4464149"/>
          </a:xfrm>
          <a:prstGeom prst="rect">
            <a:avLst/>
          </a:prstGeom>
        </p:spPr>
        <p:txBody>
          <a:bodyPr/>
          <a:lstStyle>
            <a:lvl1pPr marL="276225" indent="-276225">
              <a:spcBef>
                <a:spcPts val="600"/>
              </a:spcBef>
              <a:buFont typeface="Wingdings" pitchFamily="2" charset="2"/>
              <a:buChar char="§"/>
              <a:defRPr sz="1600">
                <a:latin typeface="+mn-lt"/>
                <a:cs typeface="Calibri" pitchFamily="34" charset="0"/>
              </a:defRPr>
            </a:lvl1pPr>
            <a:lvl2pPr marL="720725" indent="-274638">
              <a:spcBef>
                <a:spcPts val="600"/>
              </a:spcBef>
              <a:buFont typeface="Arial" pitchFamily="34" charset="0"/>
              <a:buChar char="•"/>
              <a:defRPr sz="1600">
                <a:latin typeface="+mn-lt"/>
                <a:cs typeface="Calibri" pitchFamily="34" charset="0"/>
              </a:defRPr>
            </a:lvl2pPr>
            <a:lvl3pPr marL="1166813" indent="-269875">
              <a:spcBef>
                <a:spcPts val="600"/>
              </a:spcBef>
              <a:buSzPct val="80000"/>
              <a:buFont typeface="Courier New" pitchFamily="49" charset="0"/>
              <a:buChar char="o"/>
              <a:defRPr sz="1600">
                <a:latin typeface="+mn-lt"/>
                <a:cs typeface="Calibri" pitchFamily="34" charset="0"/>
              </a:defRPr>
            </a:lvl3pPr>
            <a:lvl4pPr marL="1620838" indent="-276225">
              <a:spcBef>
                <a:spcPts val="600"/>
              </a:spcBef>
              <a:buFont typeface="Arial" pitchFamily="34" charset="0"/>
              <a:buChar char="−"/>
              <a:defRPr sz="1600">
                <a:latin typeface="+mn-lt"/>
                <a:cs typeface="Calibri" pitchFamily="34" charset="0"/>
              </a:defRPr>
            </a:lvl4pPr>
            <a:lvl5pPr marL="2066925" indent="-273050">
              <a:spcBef>
                <a:spcPts val="600"/>
              </a:spcBef>
              <a:buFont typeface="Arial" pitchFamily="34" charset="0"/>
              <a:buChar char="−"/>
              <a:defRPr sz="1600"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 </a:t>
            </a:r>
            <a:fld id="{C3300E36-19B2-41FD-9524-96421386E4E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7275512" cy="1381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925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 </a:t>
            </a:r>
            <a:fld id="{62C2D4D1-D41A-4F4F-9F98-36B67034E5B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58483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729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938217"/>
            <a:ext cx="7954037" cy="7381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8250" y="1884363"/>
            <a:ext cx="4084506" cy="39925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7859" y="1884363"/>
            <a:ext cx="4086225" cy="39925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 </a:t>
            </a:r>
            <a:fld id="{9E4E0C17-D285-4730-B1A0-8C45D5046DB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58483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928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</a:t>
            </a:r>
            <a:fld id="{EC82C634-F9C1-4BF5-A087-275D15F818C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58483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39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938217"/>
            <a:ext cx="7954037" cy="7381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Slice</a:t>
            </a:r>
            <a:fld id="{8B407963-9A69-4121-8808-5E2A78A8488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58483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65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 </a:t>
            </a:r>
            <a:fld id="{ED469347-4D5E-47E9-A394-715628B7475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58483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27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 </a:t>
            </a:r>
            <a:fld id="{D069432B-5EC0-4BA4-8275-F3F4FE9D70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58483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09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 </a:t>
            </a:r>
            <a:fld id="{00835285-EF27-4757-B07D-B263BFC7D66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58483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81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\\psf\Host\Users\cd\Desktop\Startbild_4zu3-Fuss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906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3"/>
            <a:ext cx="7342188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00213"/>
            <a:ext cx="7694613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Mastertextformat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pic>
        <p:nvPicPr>
          <p:cNvPr id="1029" name="Grafik 10" descr="dlr_signet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3000" y="122238"/>
            <a:ext cx="12303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 </a:t>
            </a:r>
            <a:fld id="{3B28D7A4-A0C1-474B-A95D-55F3DD8F526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2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38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6" r:id="rId1"/>
    <p:sldLayoutId id="2147484917" r:id="rId2"/>
    <p:sldLayoutId id="2147484918" r:id="rId3"/>
    <p:sldLayoutId id="2147484919" r:id="rId4"/>
    <p:sldLayoutId id="2147484920" r:id="rId5"/>
    <p:sldLayoutId id="2147484921" r:id="rId6"/>
    <p:sldLayoutId id="2147484922" r:id="rId7"/>
    <p:sldLayoutId id="2147484923" r:id="rId8"/>
    <p:sldLayoutId id="2147484924" r:id="rId9"/>
    <p:sldLayoutId id="2147484925" r:id="rId10"/>
    <p:sldLayoutId id="2147484926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9pPr>
    </p:titleStyle>
    <p:bodyStyle>
      <a:lvl1pPr marL="179388" indent="-179388" algn="l" rtl="0" eaLnBrk="0" fontAlgn="base" hangingPunct="0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5475" indent="-179388" algn="l" rtl="0" eaLnBrk="0" fontAlgn="base" hangingPunct="0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79388" algn="l" rtl="0" eaLnBrk="0" fontAlgn="base" hangingPunct="0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9388" algn="l" rtl="0" eaLnBrk="0" fontAlgn="base" hangingPunct="0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970088" indent="-173038" algn="l" rtl="0" eaLnBrk="0" fontAlgn="base" hangingPunct="0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427288" indent="-173038" algn="l" rtl="0" fontAlgn="base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884488" indent="-173038" algn="l" rtl="0" fontAlgn="base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341688" indent="-173038" algn="l" rtl="0" fontAlgn="base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798888" indent="-173038" algn="l" rtl="0" fontAlgn="base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lr.de/dlr/en/Portaldata/1/Resources/bilder/portal/oberpfaffenhofen/DLR_OP_Standortflyer_engl2012.pdf" TargetMode="External"/><Relationship Id="rId2" Type="http://schemas.openxmlformats.org/officeDocument/2006/relationships/hyperlink" Target="http://www.dlr.de/dlr/en/desktopdefault.aspx/tabid-10261/320_read-214/#/gallery/70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lr.de/dlr/en/Portaldata/1/Resources/bilder/portal/oberpfaffenhofen/Luftbild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2.wdp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www.andechser-hof.de/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www.marriot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ost-herrsching.de/" TargetMode="External"/><Relationship Id="rId11" Type="http://schemas.openxmlformats.org/officeDocument/2006/relationships/image" Target="../media/image25.jpeg"/><Relationship Id="rId5" Type="http://schemas.openxmlformats.org/officeDocument/2006/relationships/hyperlink" Target="https://www.ammersee-hotel.de/" TargetMode="External"/><Relationship Id="rId10" Type="http://schemas.openxmlformats.org/officeDocument/2006/relationships/image" Target="../media/image24.jpeg"/><Relationship Id="rId4" Type="http://schemas.openxmlformats.org/officeDocument/2006/relationships/hyperlink" Target="http://seehof-ammersee.de/en/" TargetMode="External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998D05-D471-5941-B3E2-CD2C1641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WGISS 46 - October 22</a:t>
            </a:r>
            <a:r>
              <a:rPr lang="en-AU" baseline="30000" dirty="0"/>
              <a:t>nd</a:t>
            </a:r>
            <a:r>
              <a:rPr lang="en-AU" dirty="0"/>
              <a:t>-26</a:t>
            </a:r>
            <a:r>
              <a:rPr lang="en-AU" baseline="30000" dirty="0"/>
              <a:t>th</a:t>
            </a:r>
            <a:r>
              <a:rPr lang="en-AU" dirty="0"/>
              <a:t> 2018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A8311-C8A9-DB46-BA22-37A731286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04" y="1412776"/>
            <a:ext cx="4313594" cy="4464149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Hosted by</a:t>
            </a:r>
          </a:p>
          <a:p>
            <a:endParaRPr lang="en-AU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DL</a:t>
            </a:r>
            <a:r>
              <a:rPr lang="en-AU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Oberpfaffenhofen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near Munich, Germany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5F7DC44A-270B-034E-99E4-E68030ACDB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33297" y="1714622"/>
            <a:ext cx="4953000" cy="342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237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lr.de/dlr/en/Portaldata/1/Resources/bilder/portal/oberpfaffenhofen/Luftbi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6" y="116632"/>
            <a:ext cx="9829948" cy="552654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>
            <a:off x="5961112" y="2636912"/>
            <a:ext cx="3816424" cy="36004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5601072" y="2924944"/>
            <a:ext cx="504056" cy="2592288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05128" y="3013583"/>
            <a:ext cx="3672408" cy="254225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 bwMode="auto">
          <a:xfrm>
            <a:off x="5601072" y="2636912"/>
            <a:ext cx="360040" cy="288032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6609184" y="5250686"/>
            <a:ext cx="31979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</a:rPr>
              <a:t>DLR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</a:rPr>
              <a:t>Earth Observation Center 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6456" y="188640"/>
            <a:ext cx="38250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DLR-Oberpfaffenhofen</a:t>
            </a:r>
            <a:endParaRPr lang="en-US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near Munich, Germany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601072" y="404664"/>
            <a:ext cx="720080" cy="257369"/>
          </a:xfrm>
          <a:prstGeom prst="rect">
            <a:avLst/>
          </a:prstGeom>
          <a:solidFill>
            <a:schemeClr val="bg2">
              <a:lumMod val="90000"/>
              <a:alpha val="50196"/>
            </a:schemeClr>
          </a:solidFill>
          <a:ln>
            <a:noFill/>
          </a:ln>
          <a:effectLst/>
          <a:extLst/>
        </p:spPr>
        <p:txBody>
          <a:bodyPr wrap="square" lIns="36000" tIns="36000" rIns="36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Gilching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 rot="20173759">
            <a:off x="8397292" y="866765"/>
            <a:ext cx="1466965" cy="257369"/>
          </a:xfrm>
          <a:prstGeom prst="rect">
            <a:avLst/>
          </a:prstGeom>
          <a:solidFill>
            <a:schemeClr val="bg2">
              <a:lumMod val="90000"/>
              <a:alpha val="50196"/>
            </a:schemeClr>
          </a:solidFill>
          <a:ln>
            <a:noFill/>
          </a:ln>
          <a:effectLst/>
          <a:extLst/>
        </p:spPr>
        <p:txBody>
          <a:bodyPr wrap="square" lIns="36000" tIns="36000" rIns="36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Munich 30 km  </a:t>
            </a:r>
            <a:r>
              <a:rPr lang="en-US" sz="1200" b="1" kern="0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sym typeface="Wingdings" panose="05000000000000000000" pitchFamily="2" charset="2"/>
              </a:rPr>
              <a:t>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</a:endParaRPr>
          </a:p>
        </p:txBody>
      </p:sp>
      <p:pic>
        <p:nvPicPr>
          <p:cNvPr id="1027" name="Picture 3" descr="D:\DLR_Logos\Signet_weiss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1916832"/>
            <a:ext cx="612708" cy="504056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128464" y="2060848"/>
            <a:ext cx="2793815" cy="3490819"/>
            <a:chOff x="128464" y="1772816"/>
            <a:chExt cx="3024336" cy="37788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29" name="Picture 5" descr="http://www.dlr.de/dlr/Portaldata/1/Resources/portal_bilder/2017/2017_2/DLR_Standorte_neu.jp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8464" y="1772816"/>
              <a:ext cx="3024336" cy="3778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Oval 24"/>
            <p:cNvSpPr/>
            <p:nvPr/>
          </p:nvSpPr>
          <p:spPr bwMode="auto">
            <a:xfrm>
              <a:off x="1808510" y="4983212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Arial" charset="0"/>
              </a:endParaRPr>
            </a:p>
          </p:txBody>
        </p:sp>
      </p:grpSp>
      <p:sp>
        <p:nvSpPr>
          <p:cNvPr id="34" name="Text Box 9"/>
          <p:cNvSpPr txBox="1">
            <a:spLocks noChangeArrowheads="1"/>
          </p:cNvSpPr>
          <p:nvPr/>
        </p:nvSpPr>
        <p:spPr bwMode="auto">
          <a:xfrm rot="21073289">
            <a:off x="140793" y="1382012"/>
            <a:ext cx="1649202" cy="257369"/>
          </a:xfrm>
          <a:prstGeom prst="rect">
            <a:avLst/>
          </a:prstGeom>
          <a:solidFill>
            <a:schemeClr val="bg2">
              <a:lumMod val="90000"/>
              <a:alpha val="50196"/>
            </a:schemeClr>
          </a:solidFill>
          <a:ln>
            <a:noFill/>
          </a:ln>
          <a:effectLst/>
          <a:extLst/>
        </p:spPr>
        <p:txBody>
          <a:bodyPr wrap="square" lIns="36000" tIns="36000" rIns="36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sym typeface="Wingdings" panose="05000000000000000000" pitchFamily="2" charset="2"/>
              </a:rPr>
              <a:t></a:t>
            </a:r>
            <a:r>
              <a:rPr lang="en-US" sz="1200" b="1" kern="0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Landsberg 30 km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3152800" y="4581128"/>
            <a:ext cx="1512168" cy="442035"/>
          </a:xfrm>
          <a:prstGeom prst="rect">
            <a:avLst/>
          </a:prstGeom>
          <a:solidFill>
            <a:schemeClr val="bg2">
              <a:lumMod val="90000"/>
              <a:alpha val="50196"/>
            </a:schemeClr>
          </a:solidFill>
          <a:ln>
            <a:noFill/>
          </a:ln>
          <a:effectLst/>
          <a:extLst/>
        </p:spPr>
        <p:txBody>
          <a:bodyPr wrap="square" lIns="36000" tIns="36000" rIns="36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Wessling-Oberpfaffenhofen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06680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4488" y="116632"/>
            <a:ext cx="8847799" cy="474559"/>
          </a:xfrm>
        </p:spPr>
        <p:txBody>
          <a:bodyPr/>
          <a:lstStyle/>
          <a:p>
            <a:r>
              <a:rPr lang="de-DE" sz="4000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Munich</a:t>
            </a:r>
            <a:endParaRPr lang="en-US" sz="4000" i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Image result for Munich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836712"/>
            <a:ext cx="9410700" cy="583264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69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5" y="1196976"/>
            <a:ext cx="7315146" cy="4679950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Logistics</a:t>
            </a:r>
          </a:p>
          <a:p>
            <a:r>
              <a:rPr lang="en-US"/>
              <a:t>Nearest airport: Munich Franz-Josef Strauss (MUC)</a:t>
            </a:r>
          </a:p>
          <a:p>
            <a:r>
              <a:rPr lang="en-US"/>
              <a:t>Several rooms have been blocked at a number of hotels in Herrsching am Ammersee near DLR; see separate slide for details; it is advisable to book early</a:t>
            </a:r>
          </a:p>
          <a:p>
            <a:r>
              <a:rPr lang="en-US"/>
              <a:t>The town of Herrsching can be reached from the airport via light rail (Line 8 direct); fare 11.60 EUR</a:t>
            </a:r>
          </a:p>
          <a:p>
            <a:r>
              <a:rPr lang="en-US"/>
              <a:t>DLR will provide a bus shuttle service between Herrsching and DLR in the morning and evening</a:t>
            </a:r>
          </a:p>
          <a:p>
            <a:endParaRPr lang="en-US"/>
          </a:p>
          <a:p>
            <a:pPr marL="0" indent="0">
              <a:buNone/>
            </a:pPr>
            <a:r>
              <a:rPr lang="en-US" b="1"/>
              <a:t>Weblinks</a:t>
            </a:r>
          </a:p>
          <a:p>
            <a:r>
              <a:rPr lang="en-US">
                <a:hlinkClick r:id="rId2"/>
              </a:rPr>
              <a:t>http://www.dlr.de/dlr/en/desktopdefault.aspx/tabid-10261/320_read-214/#/gallery/701</a:t>
            </a:r>
            <a:r>
              <a:rPr lang="en-US"/>
              <a:t> </a:t>
            </a:r>
          </a:p>
          <a:p>
            <a:r>
              <a:rPr lang="en-US">
                <a:hlinkClick r:id="rId3"/>
              </a:rPr>
              <a:t>http://www.dlr.de/dlr/en/Portaldata/1/Resources/bilder/portal/oberpfaffenhofen/DLR_OP_Standortflyer_engl2012.pdf</a:t>
            </a:r>
            <a:r>
              <a:rPr lang="en-US"/>
              <a:t> </a:t>
            </a:r>
          </a:p>
          <a:p>
            <a:r>
              <a:rPr lang="en-US">
                <a:hlinkClick r:id="rId4"/>
              </a:rPr>
              <a:t>http://www.dlr.de/dlr/en/Portaldata/1/Resources/bilder/portal/oberpfaffenhofen/Luftbild.jpg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67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mage result for Munich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colorTemperature colorTemp="7500"/>
                    </a14:imgEffect>
                    <a14:imgEffect>
                      <a14:saturation sat="58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4488" y="116632"/>
            <a:ext cx="8847799" cy="474559"/>
          </a:xfrm>
        </p:spPr>
        <p:txBody>
          <a:bodyPr/>
          <a:lstStyle/>
          <a:p>
            <a:r>
              <a:rPr lang="de-DE" sz="4000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Munich</a:t>
            </a:r>
            <a:br>
              <a:rPr lang="de-DE" sz="4000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BMW-Welt &amp; Olympic Stadium</a:t>
            </a:r>
            <a:endParaRPr lang="en-US" sz="2800" i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BMW welt münch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268760"/>
            <a:ext cx="6339720" cy="30963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olympiastadion  münche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96816" y="3573016"/>
            <a:ext cx="6264696" cy="31590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5552" y="-6433"/>
            <a:ext cx="9921552" cy="686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-15552" y="-27384"/>
            <a:ext cx="9921552" cy="688538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74121"/>
            <a:ext cx="8847799" cy="474559"/>
          </a:xfrm>
        </p:spPr>
        <p:txBody>
          <a:bodyPr/>
          <a:lstStyle/>
          <a:p>
            <a:r>
              <a:rPr lang="de-DE" sz="4000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Andechs </a:t>
            </a:r>
            <a:br>
              <a:rPr lang="de-DE" sz="4000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Monastery &amp; Brewpub</a:t>
            </a:r>
            <a:endParaRPr lang="en-US" sz="2800" i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89" y="2114855"/>
            <a:ext cx="3672408" cy="2754306"/>
          </a:xfrm>
          <a:prstGeom prst="rect">
            <a:avLst/>
          </a:prstGeom>
          <a:noFill/>
          <a:ln>
            <a:noFill/>
          </a:ln>
          <a:effectLst>
            <a:outerShdw blurRad="190500" dist="508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34"/>
          <a:stretch/>
        </p:blipFill>
        <p:spPr bwMode="auto">
          <a:xfrm>
            <a:off x="1208584" y="1196752"/>
            <a:ext cx="4883055" cy="2664296"/>
          </a:xfrm>
          <a:prstGeom prst="rect">
            <a:avLst/>
          </a:prstGeom>
          <a:noFill/>
          <a:ln>
            <a:noFill/>
          </a:ln>
          <a:effectLst>
            <a:outerShdw blurRad="190500" dist="508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789" y="4293096"/>
            <a:ext cx="2978986" cy="1984052"/>
          </a:xfrm>
          <a:prstGeom prst="rect">
            <a:avLst/>
          </a:prstGeom>
          <a:noFill/>
          <a:ln>
            <a:noFill/>
          </a:ln>
          <a:effectLst>
            <a:outerShdw blurRad="190500" dist="508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92" y="332656"/>
            <a:ext cx="2116538" cy="2116538"/>
          </a:xfrm>
          <a:prstGeom prst="rect">
            <a:avLst/>
          </a:prstGeom>
          <a:noFill/>
          <a:ln>
            <a:noFill/>
          </a:ln>
          <a:effectLst>
            <a:outerShdw blurRad="190500" dist="508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2287" y="4034035"/>
            <a:ext cx="4312681" cy="2561806"/>
          </a:xfrm>
          <a:prstGeom prst="rect">
            <a:avLst/>
          </a:prstGeom>
          <a:noFill/>
          <a:ln>
            <a:noFill/>
          </a:ln>
          <a:effectLst>
            <a:outerShdw blurRad="190500" dist="508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2259857" y="6266283"/>
            <a:ext cx="576064" cy="475085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121681" y="4826123"/>
            <a:ext cx="576064" cy="475085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7" y="4797152"/>
            <a:ext cx="1786508" cy="1786508"/>
          </a:xfrm>
          <a:prstGeom prst="rect">
            <a:avLst/>
          </a:prstGeom>
          <a:noFill/>
          <a:ln>
            <a:noFill/>
          </a:ln>
          <a:effectLst>
            <a:outerShdw blurRad="190500" dist="508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575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188640"/>
            <a:ext cx="7954037" cy="431414"/>
          </a:xfrm>
        </p:spPr>
        <p:txBody>
          <a:bodyPr/>
          <a:lstStyle/>
          <a:p>
            <a:r>
              <a:rPr lang="en-US" dirty="0"/>
              <a:t>Accommodation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332656"/>
            <a:ext cx="8335831" cy="5976664"/>
          </a:xfrm>
        </p:spPr>
        <p:txBody>
          <a:bodyPr/>
          <a:lstStyle/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1400" b="1" dirty="0" smtClean="0"/>
              <a:t>1. </a:t>
            </a:r>
            <a:r>
              <a:rPr lang="en-US" sz="1400" b="1" dirty="0"/>
              <a:t>Hotel </a:t>
            </a:r>
            <a:r>
              <a:rPr lang="en-US" sz="1400" b="1" dirty="0" smtClean="0"/>
              <a:t>Courtyard Marriot </a:t>
            </a:r>
            <a:r>
              <a:rPr lang="en-US" sz="1400" b="1" dirty="0" err="1" smtClean="0"/>
              <a:t>Oberpfaffenhoffen</a:t>
            </a:r>
            <a:endParaRPr lang="en-US" sz="1400" b="1" dirty="0"/>
          </a:p>
          <a:p>
            <a:pPr marL="457200" indent="0">
              <a:spcBef>
                <a:spcPts val="0"/>
              </a:spcBef>
              <a:buNone/>
            </a:pPr>
            <a:r>
              <a:rPr lang="de-DE" sz="1100" dirty="0" smtClean="0"/>
              <a:t>Friedrichshafener </a:t>
            </a:r>
            <a:r>
              <a:rPr lang="de-DE" sz="1100" dirty="0"/>
              <a:t>Strasse </a:t>
            </a:r>
            <a:r>
              <a:rPr lang="de-DE" sz="1100" dirty="0" smtClean="0"/>
              <a:t>3a, Gilching</a:t>
            </a:r>
            <a:r>
              <a:rPr lang="de-DE" sz="1100" dirty="0"/>
              <a:t>, 82205 </a:t>
            </a:r>
            <a:r>
              <a:rPr lang="de-DE" sz="1100" dirty="0" smtClean="0"/>
              <a:t>Germany +49 89 614260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US" altLang="en-US" sz="1100" dirty="0">
                <a:solidFill>
                  <a:srgbClr val="1155CC"/>
                </a:solidFill>
                <a:latin typeface="Calibri" panose="020F0502020204030204" pitchFamily="34" charset="0"/>
                <a:hlinkClick r:id="rId2"/>
              </a:rPr>
              <a:t>https://</a:t>
            </a:r>
            <a:r>
              <a:rPr lang="en-US" altLang="en-US" sz="1100" dirty="0" smtClean="0">
                <a:solidFill>
                  <a:srgbClr val="1155CC"/>
                </a:solidFill>
                <a:latin typeface="Calibri" panose="020F0502020204030204" pitchFamily="34" charset="0"/>
                <a:hlinkClick r:id="rId2"/>
              </a:rPr>
              <a:t>www.marriott.com/default.mi</a:t>
            </a:r>
            <a:endParaRPr lang="de-DE" sz="1100" dirty="0"/>
          </a:p>
          <a:p>
            <a:pPr marL="446087" lvl="1" indent="0">
              <a:spcBef>
                <a:spcPts val="0"/>
              </a:spcBef>
              <a:buNone/>
            </a:pPr>
            <a:r>
              <a:rPr lang="en-US" sz="1100" dirty="0"/>
              <a:t>select ‘Corporate/Promo’ under ‘Special Rates’ and enter 5i0 (Five </a:t>
            </a:r>
            <a:r>
              <a:rPr lang="en-US" sz="1100" dirty="0" err="1"/>
              <a:t>i</a:t>
            </a:r>
            <a:r>
              <a:rPr lang="en-US" sz="1100" dirty="0"/>
              <a:t> zero)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US" sz="1100" dirty="0"/>
              <a:t>Ask </a:t>
            </a:r>
            <a:r>
              <a:rPr lang="en-US" sz="1100" dirty="0"/>
              <a:t>for the DLR corporate rate when making a reservation by </a:t>
            </a:r>
            <a:r>
              <a:rPr lang="en-US" sz="1100" dirty="0"/>
              <a:t>phone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US" sz="1100" dirty="0"/>
              <a:t>(toll-free reservation center </a:t>
            </a:r>
            <a:r>
              <a:rPr lang="en-US" sz="1100" dirty="0"/>
              <a:t>in </a:t>
            </a:r>
            <a:r>
              <a:rPr lang="en-US" sz="1100" dirty="0"/>
              <a:t>Germany: +49 69 945189152)</a:t>
            </a:r>
          </a:p>
          <a:p>
            <a:pPr marL="0" indent="0">
              <a:buNone/>
            </a:pPr>
            <a:r>
              <a:rPr lang="en-US" sz="1400" b="1" dirty="0" smtClean="0"/>
              <a:t>2. Hotel </a:t>
            </a:r>
            <a:r>
              <a:rPr lang="en-US" sz="1400" b="1" dirty="0" err="1"/>
              <a:t>Andechser</a:t>
            </a:r>
            <a:r>
              <a:rPr lang="en-US" sz="1400" b="1" dirty="0"/>
              <a:t> Hof</a:t>
            </a:r>
          </a:p>
          <a:p>
            <a:pPr marL="446087" lvl="1" indent="0">
              <a:buNone/>
            </a:pPr>
            <a:r>
              <a:rPr lang="de-DE" sz="1100" dirty="0"/>
              <a:t>Zum Landungssteg 1, 82211 Herrsching, phone +49 8152 96810</a:t>
            </a:r>
            <a:br>
              <a:rPr lang="de-DE" sz="1100" dirty="0"/>
            </a:br>
            <a:r>
              <a:rPr lang="en-US" sz="1100" dirty="0">
                <a:hlinkClick r:id="rId3"/>
              </a:rPr>
              <a:t>www.andechser-hof.de</a:t>
            </a:r>
            <a:r>
              <a:rPr lang="en-US" sz="1100" dirty="0"/>
              <a:t>  </a:t>
            </a:r>
          </a:p>
          <a:p>
            <a:pPr marL="446087" lvl="1" indent="0">
              <a:buNone/>
            </a:pPr>
            <a:r>
              <a:rPr lang="en-US" sz="1100" dirty="0"/>
              <a:t>4 rooms blocked until 31</a:t>
            </a:r>
            <a:r>
              <a:rPr lang="en-US" sz="1100" baseline="30000" dirty="0"/>
              <a:t>st</a:t>
            </a:r>
            <a:r>
              <a:rPr lang="en-US" sz="1100" dirty="0"/>
              <a:t> July 2018 </a:t>
            </a:r>
            <a:br>
              <a:rPr lang="en-US" sz="1100" dirty="0"/>
            </a:br>
            <a:r>
              <a:rPr lang="en-US" sz="1100" dirty="0"/>
              <a:t>110.00 EUR</a:t>
            </a:r>
            <a:br>
              <a:rPr lang="en-US" sz="1100" dirty="0"/>
            </a:br>
            <a:r>
              <a:rPr lang="en-US" sz="1100" dirty="0"/>
              <a:t>Keyword ‘CEOS-WGISS’</a:t>
            </a:r>
          </a:p>
          <a:p>
            <a:pPr marL="1587" indent="0">
              <a:buNone/>
            </a:pPr>
            <a:r>
              <a:rPr lang="en-US" sz="1400" b="1" dirty="0" smtClean="0"/>
              <a:t>3. Hotel </a:t>
            </a:r>
            <a:r>
              <a:rPr lang="en-US" sz="1400" b="1" dirty="0" err="1"/>
              <a:t>Seehof</a:t>
            </a:r>
            <a:r>
              <a:rPr lang="en-US" sz="1400" b="1" dirty="0"/>
              <a:t> </a:t>
            </a:r>
            <a:r>
              <a:rPr lang="en-US" sz="1400" b="1" dirty="0" err="1"/>
              <a:t>Herrsching</a:t>
            </a:r>
            <a:endParaRPr lang="en-US" sz="1400" b="1" dirty="0"/>
          </a:p>
          <a:p>
            <a:pPr marL="446087" lvl="1" indent="0">
              <a:buNone/>
            </a:pPr>
            <a:r>
              <a:rPr lang="de-DE" sz="1100" dirty="0"/>
              <a:t>Seestraße 58, 82211 Herrsching, phone: +49 8152 9350</a:t>
            </a:r>
            <a:br>
              <a:rPr lang="de-DE" sz="1100" dirty="0"/>
            </a:br>
            <a:r>
              <a:rPr lang="en-US" sz="1100" dirty="0">
                <a:hlinkClick r:id="rId4"/>
              </a:rPr>
              <a:t>http://seehof-ammersee.de/en/</a:t>
            </a:r>
            <a:endParaRPr lang="en-US" sz="1100" dirty="0"/>
          </a:p>
          <a:p>
            <a:pPr marL="446087" lvl="1" indent="0">
              <a:buNone/>
            </a:pPr>
            <a:r>
              <a:rPr lang="en-US" sz="1100" dirty="0"/>
              <a:t>15 rooms blocked until 23</a:t>
            </a:r>
            <a:r>
              <a:rPr lang="en-US" sz="1100" baseline="30000" dirty="0"/>
              <a:t>rd</a:t>
            </a:r>
            <a:r>
              <a:rPr lang="en-US" sz="1100" dirty="0"/>
              <a:t> July 2018</a:t>
            </a:r>
            <a:br>
              <a:rPr lang="en-US" sz="1100" dirty="0"/>
            </a:br>
            <a:r>
              <a:rPr lang="en-US" sz="1100" dirty="0"/>
              <a:t>92.00 EUR</a:t>
            </a:r>
            <a:br>
              <a:rPr lang="en-US" sz="1100" dirty="0"/>
            </a:br>
            <a:r>
              <a:rPr lang="en-US" sz="1100" dirty="0"/>
              <a:t>Keyword ‘</a:t>
            </a:r>
            <a:r>
              <a:rPr lang="en-US" sz="1100" dirty="0" smtClean="0"/>
              <a:t>CEOS-WGISS</a:t>
            </a:r>
            <a:endParaRPr lang="en-US" sz="1400" b="1" dirty="0"/>
          </a:p>
          <a:p>
            <a:pPr marL="0" indent="0">
              <a:buNone/>
            </a:pPr>
            <a:r>
              <a:rPr lang="en-US" sz="1400" b="1" dirty="0" smtClean="0"/>
              <a:t>4. Hotel </a:t>
            </a:r>
            <a:r>
              <a:rPr lang="en-US" sz="1400" b="1" dirty="0" err="1"/>
              <a:t>Piushof</a:t>
            </a:r>
            <a:endParaRPr lang="en-US" sz="1400" b="1" dirty="0"/>
          </a:p>
          <a:p>
            <a:pPr marL="446087" lvl="1" indent="0">
              <a:buNone/>
            </a:pPr>
            <a:r>
              <a:rPr lang="de-DE" sz="1100" dirty="0"/>
              <a:t>Schönbichlstraße 18, 82211 Herrsching, phone: +49 8152 </a:t>
            </a:r>
            <a:r>
              <a:rPr lang="en-US" sz="1100" dirty="0"/>
              <a:t>96820</a:t>
            </a:r>
            <a:r>
              <a:rPr lang="de-DE" sz="1100" dirty="0"/>
              <a:t/>
            </a:r>
            <a:br>
              <a:rPr lang="de-DE" sz="1100" dirty="0"/>
            </a:br>
            <a:r>
              <a:rPr lang="en-US" sz="1100" dirty="0">
                <a:hlinkClick r:id="rId4"/>
              </a:rPr>
              <a:t>http://www.piushof.de/</a:t>
            </a:r>
            <a:endParaRPr lang="en-US" sz="1100" dirty="0"/>
          </a:p>
          <a:p>
            <a:pPr marL="446087" lvl="1" indent="0">
              <a:buNone/>
            </a:pPr>
            <a:r>
              <a:rPr lang="en-US" sz="1100" dirty="0"/>
              <a:t>22 rooms blocked until 31</a:t>
            </a:r>
            <a:r>
              <a:rPr lang="en-US" sz="1100" baseline="30000" dirty="0"/>
              <a:t>rd</a:t>
            </a:r>
            <a:r>
              <a:rPr lang="en-US" sz="1100" dirty="0"/>
              <a:t> July 2018</a:t>
            </a:r>
            <a:br>
              <a:rPr lang="en-US" sz="1100" dirty="0"/>
            </a:br>
            <a:r>
              <a:rPr lang="en-US" sz="1100" dirty="0"/>
              <a:t>(4 rooms à 81.00, 18 rooms à 91.00 EUR)</a:t>
            </a:r>
            <a:br>
              <a:rPr lang="en-US" sz="1100" dirty="0"/>
            </a:br>
            <a:r>
              <a:rPr lang="en-US" sz="1100" dirty="0"/>
              <a:t>Keyword ‘CEOS-WGISS</a:t>
            </a:r>
            <a:endParaRPr lang="en-US" sz="1100" b="1" dirty="0"/>
          </a:p>
          <a:p>
            <a:pPr marL="0" indent="0" defTabSz="688975">
              <a:buNone/>
            </a:pPr>
            <a:r>
              <a:rPr lang="en-US" sz="1400" b="1" dirty="0" smtClean="0"/>
              <a:t>		5. </a:t>
            </a:r>
            <a:r>
              <a:rPr lang="en-US" sz="1400" b="1" dirty="0" err="1" smtClean="0"/>
              <a:t>Ammersee</a:t>
            </a:r>
            <a:r>
              <a:rPr lang="en-US" sz="1400" b="1" dirty="0" smtClean="0"/>
              <a:t> </a:t>
            </a:r>
            <a:r>
              <a:rPr lang="en-US" sz="1400" b="1" dirty="0"/>
              <a:t>Hotel		</a:t>
            </a:r>
            <a:r>
              <a:rPr lang="en-US" sz="1400" b="1" dirty="0" smtClean="0"/>
              <a:t>6. Hotel </a:t>
            </a:r>
            <a:r>
              <a:rPr lang="en-US" sz="1400" b="1" dirty="0" err="1"/>
              <a:t>Zur</a:t>
            </a:r>
            <a:r>
              <a:rPr lang="en-US" sz="1400" b="1" dirty="0"/>
              <a:t> </a:t>
            </a:r>
            <a:r>
              <a:rPr lang="en-US" sz="1400" b="1" dirty="0" smtClean="0"/>
              <a:t>Post</a:t>
            </a:r>
          </a:p>
          <a:p>
            <a:pPr marL="444500" lvl="1" indent="0" defTabSz="688975">
              <a:buNone/>
            </a:pPr>
            <a:r>
              <a:rPr lang="en-US" sz="1100" dirty="0" smtClean="0"/>
              <a:t>		</a:t>
            </a:r>
            <a:r>
              <a:rPr lang="en-US" sz="1100" dirty="0">
                <a:hlinkClick r:id="rId5"/>
              </a:rPr>
              <a:t>https://www.ammersee-hotel.de/ </a:t>
            </a:r>
            <a:r>
              <a:rPr lang="en-US" sz="1100" dirty="0"/>
              <a:t>	</a:t>
            </a:r>
            <a:r>
              <a:rPr lang="en-US" sz="1100" dirty="0" smtClean="0"/>
              <a:t>	</a:t>
            </a:r>
            <a:r>
              <a:rPr lang="en-US" sz="1100" dirty="0" smtClean="0">
                <a:hlinkClick r:id="rId6"/>
              </a:rPr>
              <a:t>https</a:t>
            </a:r>
            <a:r>
              <a:rPr lang="en-US" sz="1100" dirty="0">
                <a:hlinkClick r:id="rId6"/>
              </a:rPr>
              <a:t>://www.post-herrsching.de/</a:t>
            </a:r>
            <a:r>
              <a:rPr lang="en-US" sz="1400" dirty="0"/>
              <a:t>  </a:t>
            </a:r>
          </a:p>
          <a:p>
            <a:pPr marL="444500" lvl="1" indent="0">
              <a:buNone/>
            </a:pPr>
            <a:endParaRPr lang="en-US" sz="1100" dirty="0"/>
          </a:p>
          <a:p>
            <a:pPr marL="446087" lvl="1" indent="0">
              <a:buNone/>
            </a:pPr>
            <a:endParaRPr lang="en-US" sz="1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240" y="188640"/>
            <a:ext cx="2698526" cy="16191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mage result for seehof ammersee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47" y="1456121"/>
            <a:ext cx="2469351" cy="16128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hotel piushof herrsching germany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18446" y="2780692"/>
            <a:ext cx="2421023" cy="16561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Image result for hotel zur post herrschi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342" y="3832467"/>
            <a:ext cx="2664296" cy="14968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Image result for ammersee hotel herrschingching.de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961" y="4336441"/>
            <a:ext cx="2330811" cy="14968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003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68293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design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162</Words>
  <Application>Microsoft Office PowerPoint</Application>
  <PresentationFormat>A4 Paper (210x297 mm)</PresentationFormat>
  <Paragraphs>47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Courier New</vt:lpstr>
      <vt:lpstr>Times New Roman</vt:lpstr>
      <vt:lpstr>Wingdings</vt:lpstr>
      <vt:lpstr>ヒラギノ角ゴ Pro W3</vt:lpstr>
      <vt:lpstr>Standarddesign</vt:lpstr>
      <vt:lpstr>WGISS 46 - October 22nd-26th 2018</vt:lpstr>
      <vt:lpstr>PowerPoint Presentation</vt:lpstr>
      <vt:lpstr>Munich</vt:lpstr>
      <vt:lpstr>Additional Information</vt:lpstr>
      <vt:lpstr>Munich BMW-Welt &amp; Olympic Stadium</vt:lpstr>
      <vt:lpstr>Andechs  Monastery &amp; Brewpub</vt:lpstr>
      <vt:lpstr>Accommodation Options</vt:lpstr>
      <vt:lpstr>PowerPoint Presentation</vt:lpstr>
    </vt:vector>
  </TitlesOfParts>
  <Company>T-Systems SfR im Auftrag des DLR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von Erdbeobachtungsdaten im DLR</dc:title>
  <dc:creator>K. Molch, E. Mikusch</dc:creator>
  <dc:description>Diese Version nutzt die Fußzeile zur Eingabe von_x000d_
Vortrag &gt; Autor &gt; Dokumentname &gt; Datum_x000d_
Variante mit Untertitel auf Titelfolienmaster und_x000d_
geändertem Standard Farbschema (für Hyperlink)_x000d_
Arial als Schriftart bei neuen Textfeldern</dc:description>
  <cp:lastModifiedBy>Michelle</cp:lastModifiedBy>
  <cp:revision>675</cp:revision>
  <cp:lastPrinted>2015-05-05T10:59:22Z</cp:lastPrinted>
  <dcterms:created xsi:type="dcterms:W3CDTF">2003-10-01T09:44:24Z</dcterms:created>
  <dcterms:modified xsi:type="dcterms:W3CDTF">2018-07-13T05:46:37Z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kt">
    <vt:lpwstr>DLR allgemein</vt:lpwstr>
  </property>
</Properties>
</file>