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8" r:id="rId2"/>
    <p:sldMasterId id="2147483716" r:id="rId3"/>
  </p:sldMasterIdLst>
  <p:notesMasterIdLst>
    <p:notesMasterId r:id="rId51"/>
  </p:notesMasterIdLst>
  <p:sldIdLst>
    <p:sldId id="280" r:id="rId4"/>
    <p:sldId id="397" r:id="rId5"/>
    <p:sldId id="403" r:id="rId6"/>
    <p:sldId id="401" r:id="rId7"/>
    <p:sldId id="450" r:id="rId8"/>
    <p:sldId id="408" r:id="rId9"/>
    <p:sldId id="441" r:id="rId10"/>
    <p:sldId id="442" r:id="rId11"/>
    <p:sldId id="443" r:id="rId12"/>
    <p:sldId id="444" r:id="rId13"/>
    <p:sldId id="445" r:id="rId14"/>
    <p:sldId id="446" r:id="rId15"/>
    <p:sldId id="448" r:id="rId16"/>
    <p:sldId id="447" r:id="rId17"/>
    <p:sldId id="449" r:id="rId18"/>
    <p:sldId id="423" r:id="rId19"/>
    <p:sldId id="424" r:id="rId20"/>
    <p:sldId id="427" r:id="rId21"/>
    <p:sldId id="428" r:id="rId22"/>
    <p:sldId id="432" r:id="rId23"/>
    <p:sldId id="431" r:id="rId24"/>
    <p:sldId id="425" r:id="rId25"/>
    <p:sldId id="433" r:id="rId26"/>
    <p:sldId id="434" r:id="rId27"/>
    <p:sldId id="409" r:id="rId28"/>
    <p:sldId id="410" r:id="rId29"/>
    <p:sldId id="411" r:id="rId30"/>
    <p:sldId id="413" r:id="rId31"/>
    <p:sldId id="412" r:id="rId32"/>
    <p:sldId id="415" r:id="rId33"/>
    <p:sldId id="414" r:id="rId34"/>
    <p:sldId id="416" r:id="rId35"/>
    <p:sldId id="420" r:id="rId36"/>
    <p:sldId id="418" r:id="rId37"/>
    <p:sldId id="419" r:id="rId38"/>
    <p:sldId id="422" r:id="rId39"/>
    <p:sldId id="435" r:id="rId40"/>
    <p:sldId id="430" r:id="rId41"/>
    <p:sldId id="390" r:id="rId42"/>
    <p:sldId id="436" r:id="rId43"/>
    <p:sldId id="437" r:id="rId44"/>
    <p:sldId id="440" r:id="rId45"/>
    <p:sldId id="439" r:id="rId46"/>
    <p:sldId id="329" r:id="rId47"/>
    <p:sldId id="404" r:id="rId48"/>
    <p:sldId id="313" r:id="rId49"/>
    <p:sldId id="405" r:id="rId5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277">
          <p15:clr>
            <a:srgbClr val="A4A3A4"/>
          </p15:clr>
        </p15:guide>
        <p15:guide id="2" pos="2893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trick Quinn" initials="" lastIdx="2" clrIdx="0"/>
  <p:cmAuthor id="1" name="Mirko Albani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62" autoAdjust="0"/>
    <p:restoredTop sz="76701" autoAdjust="0"/>
  </p:normalViewPr>
  <p:slideViewPr>
    <p:cSldViewPr snapToGrid="0" snapToObjects="1">
      <p:cViewPr varScale="1">
        <p:scale>
          <a:sx n="79" d="100"/>
          <a:sy n="79" d="100"/>
        </p:scale>
        <p:origin x="-448" y="-96"/>
      </p:cViewPr>
      <p:guideLst>
        <p:guide orient="horz" pos="4277"/>
        <p:guide pos="28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20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slide" Target="slides/slide47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commentAuthors" Target="commentAuthors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internal.wmo.int\userdata\redirected\pdesalvo\Documents\GCI\2018\3rd%20Data%20Providers%20workshop\Final_listregistered_participants_2018_27042018_ESA_analysi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37235392855592"/>
          <c:y val="0.02687402475814"/>
          <c:w val="0.887529803950638"/>
          <c:h val="0.902214362495232"/>
        </c:manualLayout>
      </c:layout>
      <c:barChart>
        <c:barDir val="col"/>
        <c:grouping val="stacked"/>
        <c:varyColors val="1"/>
        <c:ser>
          <c:idx val="0"/>
          <c:order val="0"/>
          <c:tx>
            <c:strRef>
              <c:f>Sheet5!$B$2:$B$6</c:f>
              <c:strCache>
                <c:ptCount val="1"/>
                <c:pt idx="0">
                  <c:v>Governmental Research/ Education Commercial Intergovernmental Non-Profit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200">
                        <a:solidFill>
                          <a:schemeClr val="bg1"/>
                        </a:solidFill>
                      </a:defRPr>
                    </a:pPr>
                    <a:r>
                      <a:rPr lang="en-US" sz="900">
                        <a:solidFill>
                          <a:schemeClr val="bg1"/>
                        </a:solidFill>
                      </a:rPr>
                      <a:t>Governmental, </a:t>
                    </a:r>
                  </a:p>
                  <a:p>
                    <a:pPr>
                      <a:defRPr sz="200">
                        <a:solidFill>
                          <a:schemeClr val="bg1"/>
                        </a:solidFill>
                      </a:defRPr>
                    </a:pPr>
                    <a:r>
                      <a:rPr lang="en-US" sz="900">
                        <a:solidFill>
                          <a:schemeClr val="bg1"/>
                        </a:solidFill>
                      </a:rPr>
                      <a:t>46</a:t>
                    </a:r>
                  </a:p>
                  <a:p>
                    <a:pPr>
                      <a:defRPr sz="200">
                        <a:solidFill>
                          <a:schemeClr val="bg1"/>
                        </a:solidFill>
                      </a:defRPr>
                    </a:pPr>
                    <a:endParaRPr lang="en-US" sz="20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Sheet5!$B$2:$B$6</c:f>
              <c:strCache>
                <c:ptCount val="5"/>
                <c:pt idx="0">
                  <c:v>Governmental</c:v>
                </c:pt>
                <c:pt idx="1">
                  <c:v>Research/ Education</c:v>
                </c:pt>
                <c:pt idx="2">
                  <c:v>Commercial</c:v>
                </c:pt>
                <c:pt idx="3">
                  <c:v>Intergovernmental</c:v>
                </c:pt>
                <c:pt idx="4">
                  <c:v>Non-Profit</c:v>
                </c:pt>
              </c:strCache>
            </c:strRef>
          </c:cat>
          <c:val>
            <c:numRef>
              <c:f>Sheet5!$A$2:$A$6</c:f>
              <c:numCache>
                <c:formatCode>General</c:formatCode>
                <c:ptCount val="5"/>
                <c:pt idx="0">
                  <c:v>46.0</c:v>
                </c:pt>
                <c:pt idx="1">
                  <c:v>35.0</c:v>
                </c:pt>
                <c:pt idx="2">
                  <c:v>28.0</c:v>
                </c:pt>
                <c:pt idx="3">
                  <c:v>19.0</c:v>
                </c:pt>
                <c:pt idx="4">
                  <c:v>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55032136"/>
        <c:axId val="-2090691288"/>
      </c:barChart>
      <c:catAx>
        <c:axId val="-205503213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-2090691288"/>
        <c:crosses val="autoZero"/>
        <c:auto val="1"/>
        <c:lblAlgn val="ctr"/>
        <c:lblOffset val="100"/>
        <c:noMultiLvlLbl val="0"/>
      </c:catAx>
      <c:valAx>
        <c:axId val="-20906912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-2055032136"/>
        <c:crosses val="autoZero"/>
        <c:crossBetween val="between"/>
      </c:valAx>
      <c:spPr>
        <a:solidFill>
          <a:schemeClr val="tx2">
            <a:lumMod val="40000"/>
            <a:lumOff val="60000"/>
          </a:schemeClr>
        </a:solidFill>
      </c:spPr>
    </c:plotArea>
    <c:plotVisOnly val="1"/>
    <c:dispBlanksAs val="gap"/>
    <c:showDLblsOverMax val="0"/>
  </c:chart>
  <c:spPr>
    <a:solidFill>
      <a:schemeClr val="accent1"/>
    </a:solidFill>
    <a:scene3d>
      <a:camera prst="orthographicFront"/>
      <a:lightRig rig="threePt" dir="t"/>
    </a:scene3d>
    <a:sp3d>
      <a:bevelT w="139700" h="139700" prst="divot"/>
      <a:bevelB/>
    </a:sp3d>
  </c:spPr>
  <c:txPr>
    <a:bodyPr/>
    <a:lstStyle/>
    <a:p>
      <a:pPr>
        <a:defRPr sz="10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6" charset="0"/>
              </a:defRPr>
            </a:lvl1pPr>
          </a:lstStyle>
          <a:p>
            <a:pPr>
              <a:defRPr/>
            </a:pPr>
            <a:fld id="{70C43DB1-6AE4-42F4-A030-67A0368BA2C1}" type="datetime1">
              <a:rPr lang="en-US"/>
              <a:pPr>
                <a:defRPr/>
              </a:pPr>
              <a:t>23/10/18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6" charset="0"/>
              </a:defRPr>
            </a:lvl1pPr>
          </a:lstStyle>
          <a:p>
            <a:pPr>
              <a:defRPr/>
            </a:pPr>
            <a:fld id="{3D31D474-A30B-46C7-A7CB-BF5BB52F9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027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ＭＳ Ｐゴシック" pitchFamily="-10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96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232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</a:t>
            </a:r>
            <a:r>
              <a:rPr lang="en-GB" baseline="0" dirty="0"/>
              <a:t> be replaced with time series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423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171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171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77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4197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1000" dirty="0"/>
          </a:p>
          <a:p>
            <a:pPr marL="0" indent="0">
              <a:buNone/>
            </a:pPr>
            <a:r>
              <a:rPr lang="en-GB" sz="2400" b="1" dirty="0"/>
              <a:t>Consensus that an inventory of “EO use environments” is a useful exercise that will provide insight into the EO ecosystem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060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3300" dirty="0"/>
              <a:t>Rate of technology change vs rate of CEOS (WGISS) change?</a:t>
            </a:r>
          </a:p>
          <a:p>
            <a:pPr lvl="1"/>
            <a:r>
              <a:rPr lang="en-AU" dirty="0"/>
              <a:t>Clearly, extraordinary EO analytics scales can be achieved for multiple domains and applications across multiple CEOS data sets – at what cost? Can CEOS make it cheaper and faster</a:t>
            </a:r>
          </a:p>
          <a:p>
            <a:pPr lvl="1"/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07582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07582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E27264-D261-0344-87A1-13EB4FC1E3C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20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966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07582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draft architecture recognizes the need to extend the current architecture to support the development of products and services.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GEOSS platform concept has emerged as the conceptual architecture that can support this goal. </a:t>
            </a:r>
          </a:p>
          <a:p>
            <a:endParaRPr lang="en-US" dirty="0"/>
          </a:p>
          <a:p>
            <a:r>
              <a:rPr lang="en-US" dirty="0"/>
              <a:t>We will have to </a:t>
            </a:r>
            <a:r>
              <a:rPr lang="en-US" b="1" dirty="0"/>
              <a:t>improve interoperability and support a variety of new user requirements.  </a:t>
            </a:r>
          </a:p>
          <a:p>
            <a:endParaRPr lang="en-US" dirty="0"/>
          </a:p>
          <a:p>
            <a:r>
              <a:rPr lang="en-US" dirty="0"/>
              <a:t>Regional Platforms, API’s, widgets, views, portals and plugins are new components and concepts to 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support interoperability,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Transformation of data into products and services. </a:t>
            </a:r>
          </a:p>
          <a:p>
            <a:pPr marL="228600" indent="-228600">
              <a:buAutoNum type="arabicPeriod"/>
            </a:pPr>
            <a:r>
              <a:rPr lang="en-US" dirty="0"/>
              <a:t>Allow co-creation of products and services.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We recognize this new architecture is more evolved and complex we will have to address Governance/coordination challenges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F54D-2FD4-4EC0-B6CF-DE6E3DC6E73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635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02" y="8685559"/>
            <a:ext cx="2971801" cy="45698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CDE6C7F-2D6A-43CA-B515-688D5488897A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3569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008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0921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33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Four categories are agreed on by the SMM-CD Working Group and the members of the expert group.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116527-64FD-4ADC-8819-9BFA1E8A93F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381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681038"/>
            <a:ext cx="4540250" cy="34051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Different stakeholders for who the different types of data have value e.g.</a:t>
            </a:r>
          </a:p>
          <a:p>
            <a:r>
              <a:rPr lang="en-US" dirty="0">
                <a:solidFill>
                  <a:schemeClr val="tx1"/>
                </a:solidFill>
              </a:rPr>
              <a:t>• Satellite Data for Data Users and Services;</a:t>
            </a:r>
          </a:p>
          <a:p>
            <a:r>
              <a:rPr lang="en-US" dirty="0">
                <a:solidFill>
                  <a:schemeClr val="tx1"/>
                </a:solidFill>
              </a:rPr>
              <a:t>• Technical knowledge for ESA-Projects, MS, Industry and Science;</a:t>
            </a:r>
          </a:p>
          <a:p>
            <a:r>
              <a:rPr lang="en-GB" dirty="0">
                <a:solidFill>
                  <a:schemeClr val="tx1"/>
                </a:solidFill>
              </a:rPr>
              <a:t>• Management Data for ESA-Executive &amp; MS;</a:t>
            </a:r>
          </a:p>
          <a:p>
            <a:endParaRPr lang="en-US" dirty="0"/>
          </a:p>
          <a:p>
            <a:r>
              <a:rPr lang="en-US" dirty="0"/>
              <a:t>LTDP has addressed</a:t>
            </a:r>
            <a:r>
              <a:rPr lang="en-US" baseline="0" dirty="0"/>
              <a:t> with international partners the information highlighted in the slide and drafted in cooperation with them Best Practices and procedures defining the why/what/how/for how long to preserve and make accessible those items. These are being applied at ESA and other agencies.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895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F852AD-587D-45EC-BFC5-E0BA93343F6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707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Font typeface="Wingdings" charset="0"/>
              <a:buNone/>
            </a:pPr>
            <a:endParaRPr lang="de-DE" dirty="0">
              <a:latin typeface="Calibri" charset="0"/>
              <a:ea typeface="MS PGothic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DD055AB-6E9E-2147-B53D-E3617F3AD7F7}" type="slidenum">
              <a:rPr lang="en-US" sz="1200">
                <a:cs typeface="Arial" charset="0"/>
              </a:rPr>
              <a:pPr eaLnBrk="1" hangingPunct="1"/>
              <a:t>14</a:t>
            </a:fld>
            <a:endParaRPr lang="en-US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>
            <a:extLst>
              <a:ext uri="{FF2B5EF4-FFF2-40B4-BE49-F238E27FC236}">
                <a16:creationId xmlns:a16="http://schemas.microsoft.com/office/drawing/2014/main" xmlns="" id="{8D17F414-F70D-074E-935D-FBDDC96992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8" name="Notes Placeholder 2">
            <a:extLst>
              <a:ext uri="{FF2B5EF4-FFF2-40B4-BE49-F238E27FC236}">
                <a16:creationId xmlns:a16="http://schemas.microsoft.com/office/drawing/2014/main" xmlns="" id="{4239AD39-A023-064D-A43A-038635A021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764EF0-B28D-8E4D-9729-6660471F25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515307C-AB6C-554B-A9C1-55AB3201C48A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15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303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77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tif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231385"/>
      </p:ext>
    </p:extLst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 smtClean="0"/>
              <a:t>Title TBA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0425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2748CEA-2573-439B-8ADB-B1D3E9BE0BFF}" type="datetimeFigureOut">
              <a:rPr lang="en-US" kern="0" smtClean="0">
                <a:solidFill>
                  <a:srgbClr val="002569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23/10/18</a:t>
            </a:fld>
            <a:endParaRPr lang="en-US" kern="0">
              <a:solidFill>
                <a:srgbClr val="00256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kern="0">
              <a:solidFill>
                <a:srgbClr val="00256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C71DD-B2CE-4CF7-92F0-F691A3034D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794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 +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00425" y="652800"/>
            <a:ext cx="4772026" cy="443198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00426" y="1447279"/>
            <a:ext cx="5186366" cy="4764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1" y="0"/>
            <a:ext cx="3181610" cy="6858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667" i="1">
                <a:solidFill>
                  <a:srgbClr val="002060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400427" y="301514"/>
            <a:ext cx="4063632" cy="318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00" b="0" kern="12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69945" y="6501659"/>
            <a:ext cx="334697" cy="184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ctr" defTabSz="797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1167D-292E-8142-ABF3-3BDF0609D345}" type="slidenum">
              <a:rPr kumimoji="0" lang="fr-FR" sz="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7971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150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6AEB518-548B-4B4C-AAE2-1DF76CB6F9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576352" y="6214173"/>
            <a:ext cx="311204" cy="246221"/>
          </a:xfrm>
        </p:spPr>
        <p:txBody>
          <a:bodyPr/>
          <a:lstStyle>
            <a:lvl1pPr>
              <a:defRPr b="1" i="1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image8.jpeg">
            <a:extLst>
              <a:ext uri="{FF2B5EF4-FFF2-40B4-BE49-F238E27FC236}">
                <a16:creationId xmlns:a16="http://schemas.microsoft.com/office/drawing/2014/main" xmlns="" id="{5C755559-A11A-174A-AE18-A2A04C9688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2240" y="6093296"/>
            <a:ext cx="2411760" cy="737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DABA4AD-C27E-F049-A344-C1E6528526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94045"/>
            <a:ext cx="1967302" cy="60068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478A1581-94D7-B049-98DF-C1A105B1A009}"/>
              </a:ext>
            </a:extLst>
          </p:cNvPr>
          <p:cNvCxnSpPr/>
          <p:nvPr userDrawn="1"/>
        </p:nvCxnSpPr>
        <p:spPr>
          <a:xfrm>
            <a:off x="174863" y="5805264"/>
            <a:ext cx="8802978" cy="0"/>
          </a:xfrm>
          <a:prstGeom prst="line">
            <a:avLst/>
          </a:prstGeom>
          <a:noFill/>
          <a:ln w="41275" cap="flat">
            <a:solidFill>
              <a:srgbClr val="C8C8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F6F7000-5872-7448-B752-4C46A9B46471}"/>
              </a:ext>
            </a:extLst>
          </p:cNvPr>
          <p:cNvSpPr/>
          <p:nvPr userDrawn="1"/>
        </p:nvSpPr>
        <p:spPr>
          <a:xfrm>
            <a:off x="0" y="3398765"/>
            <a:ext cx="463379" cy="297517"/>
          </a:xfrm>
          <a:prstGeom prst="rect">
            <a:avLst/>
          </a:prstGeom>
          <a:solidFill>
            <a:srgbClr val="008B7B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1D605B-C882-8443-8624-084358CB2F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5994045"/>
            <a:ext cx="862114" cy="68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86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12943"/>
            <a:ext cx="7772400" cy="574516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209800"/>
            <a:ext cx="4038600" cy="4191000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2209800"/>
            <a:ext cx="4038600" cy="4191000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4276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85750" y="154039"/>
            <a:ext cx="6470004" cy="443198"/>
          </a:xfrm>
          <a:prstGeom prst="rect">
            <a:avLst/>
          </a:prstGeom>
        </p:spPr>
        <p:txBody>
          <a:bodyPr/>
          <a:lstStyle/>
          <a:p>
            <a:r>
              <a:rPr lang="fr-FR" noProof="0" dirty="0" smtClean="0"/>
              <a:t>Modifiez le style du titre</a:t>
            </a:r>
            <a:endParaRPr lang="fr-FR" noProof="0" dirty="0"/>
          </a:p>
        </p:txBody>
      </p:sp>
      <p:sp>
        <p:nvSpPr>
          <p:cNvPr id="12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298451" y="597238"/>
            <a:ext cx="6457303" cy="3583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fr-FR" sz="1600" b="0" kern="1200" baseline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noProof="0" dirty="0" smtClean="0"/>
              <a:t>Modifier le style du sous-titre</a:t>
            </a:r>
            <a:endParaRPr lang="fr-FR" noProof="0" dirty="0"/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298451" y="1155125"/>
            <a:ext cx="8542258" cy="5172074"/>
          </a:xfrm>
          <a:prstGeom prst="rect">
            <a:avLst/>
          </a:prstGeom>
        </p:spPr>
        <p:txBody>
          <a:bodyPr/>
          <a:lstStyle>
            <a:lvl1pPr>
              <a:spcAft>
                <a:spcPts val="500"/>
              </a:spcAft>
              <a:defRPr/>
            </a:lvl1pPr>
            <a:lvl2pPr marL="271463" indent="-271463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442913" indent="-252413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625475" indent="-252413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Font typeface="Arial" panose="020B0604020202020204" pitchFamily="34" charset="0"/>
              <a:buChar char="»"/>
              <a:defRPr sz="1400"/>
            </a:lvl4pPr>
            <a:lvl5pPr marL="806450" indent="-252413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defRPr sz="1200"/>
            </a:lvl5pPr>
          </a:lstStyle>
          <a:p>
            <a:pPr lvl="0"/>
            <a:r>
              <a:rPr lang="fr-FR" noProof="0" dirty="0" smtClean="0"/>
              <a:t>Modifier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</a:p>
          <a:p>
            <a:pPr lvl="3"/>
            <a:r>
              <a:rPr lang="fr-FR" noProof="0" dirty="0" smtClean="0"/>
              <a:t>Quatrième niveau</a:t>
            </a:r>
          </a:p>
          <a:p>
            <a:pPr lvl="4"/>
            <a:r>
              <a:rPr lang="fr-FR" noProof="0" dirty="0" smtClean="0"/>
              <a:t>Cinquième niveau</a:t>
            </a:r>
            <a:endParaRPr lang="fr-FR" noProof="0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5"/>
          </p:nvPr>
        </p:nvSpPr>
        <p:spPr>
          <a:xfrm>
            <a:off x="6516688" y="6603629"/>
            <a:ext cx="1268412" cy="25437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noProof="0" dirty="0" err="1" smtClean="0"/>
              <a:t>October</a:t>
            </a:r>
            <a:r>
              <a:rPr lang="fr-FR" noProof="0" dirty="0" smtClean="0"/>
              <a:t> 18th, 2018</a:t>
            </a:r>
            <a:endParaRPr lang="fr-FR" noProof="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>
          <a:xfrm>
            <a:off x="603250" y="6603629"/>
            <a:ext cx="5840413" cy="25437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noProof="0" dirty="0" smtClean="0"/>
              <a:t>SCO  - UNEP - Paris</a:t>
            </a:r>
            <a:endParaRPr lang="fr-FR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7"/>
          </p:nvPr>
        </p:nvSpPr>
        <p:spPr>
          <a:xfrm>
            <a:off x="7239000" y="6546850"/>
            <a:ext cx="1905000" cy="184666"/>
          </a:xfrm>
        </p:spPr>
        <p:txBody>
          <a:bodyPr/>
          <a:lstStyle/>
          <a:p>
            <a:pPr marL="0" marR="0" lvl="0" indent="0" algn="ctr" defTabSz="797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1167D-292E-8142-ABF3-3BDF0609D345}" type="slidenum">
              <a:rPr kumimoji="0" lang="fr-FR" sz="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7971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36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74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679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710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710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8118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4"/>
            <a:ext cx="4056460" cy="45243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7960" y="1604964"/>
            <a:ext cx="4057650" cy="45243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68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 smtClean="0"/>
              <a:t>Title TBA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6476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3979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3979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628" y="1535113"/>
            <a:ext cx="4042172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628" y="2174875"/>
            <a:ext cx="4042172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153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848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393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710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448" y="273051"/>
            <a:ext cx="511135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710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36460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891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891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891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65310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8979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6210" cy="5856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57900" cy="5856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28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3E8644C-3E84-4A06-8416-955175CF4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0AAB9BE-E82E-4381-A46E-97E3FD27CE4D}" type="datetimeFigureOut">
              <a:rPr lang="en-US" smtClean="0"/>
              <a:t>23/10/18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EF83580-5CE1-4014-B32D-F6FFCC906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AAF76CE-CFCB-46C1-AB01-B40356052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B912B-A057-4577-A722-02FC9AD7D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523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2748CEA-2573-439B-8ADB-B1D3E9BE0BFF}" type="datetimeFigureOut">
              <a:rPr lang="en-US" kern="0" smtClean="0">
                <a:solidFill>
                  <a:srgbClr val="002569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24/10/18</a:t>
            </a:fld>
            <a:endParaRPr lang="en-US" kern="0">
              <a:solidFill>
                <a:srgbClr val="00256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kern="0">
              <a:solidFill>
                <a:srgbClr val="00256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C71DD-B2CE-4CF7-92F0-F691A3034D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03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199"/>
            <a:ext cx="8172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3" name="Titel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>
          <a:xfrm>
            <a:off x="1529999" y="125999"/>
            <a:ext cx="7128000" cy="144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 noProof="0" smtClean="0"/>
              <a:t>&gt; Lecture &gt; Author  •  Document &gt; Date</a:t>
            </a:r>
            <a:endParaRPr lang="en-GB" noProof="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93531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solidFill>
            <a:srgbClr val="AD0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61" y="280317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1961" y="1914208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/>
          <a:lstStyle/>
          <a:p>
            <a:fld id="{B1A24CD3-204F-4468-8EE4-28A6668D006A}" type="datetimeFigureOut">
              <a:rPr lang="en-US" smtClean="0"/>
              <a:t>25/10/18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pic>
        <p:nvPicPr>
          <p:cNvPr id="10" name="Picture 9" descr="everest-icon-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8917" y="280317"/>
            <a:ext cx="718073" cy="71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74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Grp="1" noChangeArrowheads="1"/>
          </p:cNvSpPr>
          <p:nvPr/>
        </p:nvSpPr>
        <p:spPr bwMode="auto">
          <a:xfrm>
            <a:off x="7924800" y="6618288"/>
            <a:ext cx="12192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69900" y="1103313"/>
            <a:ext cx="8343900" cy="64770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2225" y="5854700"/>
            <a:ext cx="3708400" cy="889000"/>
          </a:xfrm>
        </p:spPr>
        <p:txBody>
          <a:bodyPr/>
          <a:lstStyle>
            <a:lvl1pPr marL="0" indent="0">
              <a:buFont typeface="Wingdings" pitchFamily="-107" charset="2"/>
              <a:buNone/>
              <a:defRPr sz="1600" b="1">
                <a:solidFill>
                  <a:srgbClr val="104A84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465888" y="630396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33D2C-CE13-420B-95DA-B996F42B514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265935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6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lang="fr-CH"/>
              <a:t>Cliquez et modifiez le titre</a:t>
            </a:r>
            <a:endParaRPr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6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xmlns="" id="{A256BEDC-3AD8-1F4B-8481-5B5BCB7DBF4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968625" y="63627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55A0">
                    <a:tint val="75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14/4/2015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xmlns="" id="{8258E051-A461-5747-84E6-906840C6F9B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183188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CHEP 2015, Okinawa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xmlns="" id="{5A105061-026E-6F45-B854-6698849418F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185150" y="6356352"/>
            <a:ext cx="5016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99BE"/>
                </a:solidFill>
              </a:defRPr>
            </a:lvl1pPr>
          </a:lstStyle>
          <a:p>
            <a:fld id="{89160D26-9A0A-4F46-A2C0-19A159DC43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9716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2456406"/>
      </p:ext>
    </p:extLst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theme" Target="../theme/theme2.xml"/><Relationship Id="rId9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13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1347788"/>
            <a:ext cx="9144000" cy="55102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r" defTabSz="914400" eaLnBrk="0" hangingPunct="0">
              <a:defRPr/>
            </a:pPr>
            <a:endParaRPr lang="en-US" sz="1500" dirty="0">
              <a:solidFill>
                <a:srgbClr val="000000"/>
              </a:solidFill>
              <a:latin typeface="Tahoma" pitchFamily="34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1638" y="188913"/>
            <a:ext cx="73961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6863" y="1457325"/>
            <a:ext cx="8445500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239000" y="6600825"/>
            <a:ext cx="1905000" cy="2571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000">
                <a:solidFill>
                  <a:srgbClr val="002569"/>
                </a:solidFill>
                <a:latin typeface="Calibri" pitchFamily="-106" charset="0"/>
                <a:cs typeface="Calibri" pitchFamily="-106" charset="0"/>
              </a:defRPr>
            </a:lvl1pPr>
          </a:lstStyle>
          <a:p>
            <a:pPr>
              <a:defRPr/>
            </a:pPr>
            <a:fld id="{980EA4A0-E513-42EA-B292-B21C1B51B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4" descr="CEOS_logo_trans_SMALL.png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8" y="119764"/>
            <a:ext cx="915254" cy="3630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735" r:id="rId2"/>
    <p:sldLayoutId id="2147483736" r:id="rId3"/>
    <p:sldLayoutId id="2147483739" r:id="rId4"/>
    <p:sldLayoutId id="2147483740" r:id="rId5"/>
    <p:sldLayoutId id="2147483742" r:id="rId6"/>
    <p:sldLayoutId id="2147483743" r:id="rId7"/>
    <p:sldLayoutId id="2147483744" r:id="rId8"/>
  </p:sldLayoutIdLst>
  <p:transition xmlns:p14="http://schemas.microsoft.com/office/powerpoint/2010/main" spd="slow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b="1">
          <a:solidFill>
            <a:schemeClr val="tx2"/>
          </a:solidFill>
          <a:latin typeface="Arial" charset="0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-106" charset="0"/>
        <a:buChar char="o"/>
        <a:defRPr sz="2000" b="1">
          <a:solidFill>
            <a:schemeClr val="tx2"/>
          </a:solidFill>
          <a:latin typeface="Arial" charset="0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-106" charset="2"/>
        <a:buChar char="§"/>
        <a:defRPr b="1">
          <a:solidFill>
            <a:schemeClr val="tx2"/>
          </a:solidFill>
          <a:latin typeface="Arial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b="1">
          <a:solidFill>
            <a:schemeClr val="tx2"/>
          </a:solidFill>
          <a:latin typeface="Arial" charset="0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fontAlgn="auto">
              <a:spcAft>
                <a:spcPts val="0"/>
              </a:spcAft>
            </a:pPr>
            <a:fld id="{86CB4B4D-7CA3-9044-876B-883B54F8677D}" type="slidenum">
              <a:rPr kern="0">
                <a:solidFill>
                  <a:srgbClr val="002569"/>
                </a:solidFill>
              </a:rPr>
              <a:pPr fontAlgn="auto">
                <a:spcAft>
                  <a:spcPts val="0"/>
                </a:spcAft>
              </a:pPr>
              <a:t>‹#›</a:t>
            </a:fld>
            <a:endParaRPr kern="0">
              <a:solidFill>
                <a:srgbClr val="002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877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734" r:id="rId4"/>
    <p:sldLayoutId id="2147483737" r:id="rId5"/>
    <p:sldLayoutId id="2147483738" r:id="rId6"/>
    <p:sldLayoutId id="2147483741" r:id="rId7"/>
  </p:sldLayoutIdLst>
  <p:transition xmlns:p14="http://schemas.microsoft.com/office/powerpoint/2010/main"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7125" y="323850"/>
            <a:ext cx="1039416" cy="3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291704" y="846139"/>
            <a:ext cx="8445103" cy="521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41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717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4"/>
            <a:ext cx="822841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2347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483864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3429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050">
          <a:solidFill>
            <a:srgbClr val="000000"/>
          </a:solidFill>
          <a:latin typeface="+mj-lt"/>
          <a:ea typeface="+mj-ea"/>
          <a:cs typeface="+mj-cs"/>
        </a:defRPr>
      </a:lvl1pPr>
      <a:lvl2pPr algn="l" defTabSz="3429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050">
          <a:solidFill>
            <a:srgbClr val="000000"/>
          </a:solidFill>
          <a:latin typeface="Arial" charset="0"/>
          <a:cs typeface="Arial" charset="0"/>
        </a:defRPr>
      </a:lvl2pPr>
      <a:lvl3pPr algn="l" defTabSz="3429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050">
          <a:solidFill>
            <a:srgbClr val="000000"/>
          </a:solidFill>
          <a:latin typeface="Arial" charset="0"/>
          <a:cs typeface="Arial" charset="0"/>
        </a:defRPr>
      </a:lvl3pPr>
      <a:lvl4pPr algn="l" defTabSz="3429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050">
          <a:solidFill>
            <a:srgbClr val="000000"/>
          </a:solidFill>
          <a:latin typeface="Arial" charset="0"/>
          <a:cs typeface="Arial" charset="0"/>
        </a:defRPr>
      </a:lvl4pPr>
      <a:lvl5pPr algn="l" defTabSz="3429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050">
          <a:solidFill>
            <a:srgbClr val="000000"/>
          </a:solidFill>
          <a:latin typeface="Arial" charset="0"/>
          <a:cs typeface="Arial" charset="0"/>
        </a:defRPr>
      </a:lvl5pPr>
      <a:lvl6pPr marL="1885950" indent="-171450" algn="l" defTabSz="3429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050">
          <a:solidFill>
            <a:srgbClr val="000000"/>
          </a:solidFill>
          <a:latin typeface="Arial" charset="0"/>
          <a:cs typeface="Arial" charset="0"/>
        </a:defRPr>
      </a:lvl6pPr>
      <a:lvl7pPr marL="2228850" indent="-171450" algn="l" defTabSz="3429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050">
          <a:solidFill>
            <a:srgbClr val="000000"/>
          </a:solidFill>
          <a:latin typeface="Arial" charset="0"/>
          <a:cs typeface="Arial" charset="0"/>
        </a:defRPr>
      </a:lvl7pPr>
      <a:lvl8pPr marL="2571750" indent="-171450" algn="l" defTabSz="3429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050">
          <a:solidFill>
            <a:srgbClr val="000000"/>
          </a:solidFill>
          <a:latin typeface="Arial" charset="0"/>
          <a:cs typeface="Arial" charset="0"/>
        </a:defRPr>
      </a:lvl8pPr>
      <a:lvl9pPr marL="2914650" indent="-171450" algn="l" defTabSz="3429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05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257175" indent="-257175" algn="l" defTabSz="342900" rtl="0" eaLnBrk="0" fontAlgn="base" hangingPunct="0">
        <a:lnSpc>
          <a:spcPct val="93000"/>
        </a:lnSpc>
        <a:spcBef>
          <a:spcPct val="0"/>
        </a:spcBef>
        <a:spcAft>
          <a:spcPts val="1069"/>
        </a:spcAft>
        <a:buClr>
          <a:srgbClr val="000000"/>
        </a:buClr>
        <a:buSzPct val="100000"/>
        <a:buFont typeface="Times New Roman" panose="02020603050405020304" pitchFamily="18" charset="0"/>
        <a:defRPr sz="1050">
          <a:solidFill>
            <a:srgbClr val="000000"/>
          </a:solidFill>
          <a:latin typeface="+mn-lt"/>
          <a:ea typeface="+mn-ea"/>
          <a:cs typeface="+mn-cs"/>
        </a:defRPr>
      </a:lvl1pPr>
      <a:lvl2pPr marL="557213" indent="-214313" algn="l" defTabSz="342900" rtl="0" eaLnBrk="0" fontAlgn="base" hangingPunct="0">
        <a:lnSpc>
          <a:spcPct val="93000"/>
        </a:lnSpc>
        <a:spcBef>
          <a:spcPct val="0"/>
        </a:spcBef>
        <a:spcAft>
          <a:spcPts val="854"/>
        </a:spcAft>
        <a:buClr>
          <a:srgbClr val="000000"/>
        </a:buClr>
        <a:buSzPct val="100000"/>
        <a:buFont typeface="Times New Roman" panose="02020603050405020304" pitchFamily="18" charset="0"/>
        <a:defRPr sz="1050">
          <a:solidFill>
            <a:srgbClr val="000000"/>
          </a:solidFill>
          <a:latin typeface="+mn-lt"/>
          <a:cs typeface="+mn-cs"/>
        </a:defRPr>
      </a:lvl2pPr>
      <a:lvl3pPr marL="857250" indent="-171450" algn="l" defTabSz="342900" rtl="0" eaLnBrk="0" fontAlgn="base" hangingPunct="0">
        <a:lnSpc>
          <a:spcPct val="93000"/>
        </a:lnSpc>
        <a:spcBef>
          <a:spcPct val="0"/>
        </a:spcBef>
        <a:spcAft>
          <a:spcPts val="638"/>
        </a:spcAft>
        <a:buClr>
          <a:srgbClr val="000000"/>
        </a:buClr>
        <a:buSzPct val="100000"/>
        <a:buFont typeface="Times New Roman" panose="02020603050405020304" pitchFamily="18" charset="0"/>
        <a:defRPr sz="1050">
          <a:solidFill>
            <a:srgbClr val="000000"/>
          </a:solidFill>
          <a:latin typeface="+mn-lt"/>
          <a:cs typeface="+mn-cs"/>
        </a:defRPr>
      </a:lvl3pPr>
      <a:lvl4pPr marL="1200150" indent="-171450" algn="l" defTabSz="342900" rtl="0" eaLnBrk="0" fontAlgn="base" hangingPunct="0">
        <a:lnSpc>
          <a:spcPct val="93000"/>
        </a:lnSpc>
        <a:spcBef>
          <a:spcPct val="0"/>
        </a:spcBef>
        <a:spcAft>
          <a:spcPts val="431"/>
        </a:spcAft>
        <a:buClr>
          <a:srgbClr val="000000"/>
        </a:buClr>
        <a:buSzPct val="100000"/>
        <a:buFont typeface="Times New Roman" panose="02020603050405020304" pitchFamily="18" charset="0"/>
        <a:defRPr sz="1050">
          <a:solidFill>
            <a:srgbClr val="000000"/>
          </a:solidFill>
          <a:latin typeface="+mn-lt"/>
          <a:cs typeface="+mn-cs"/>
        </a:defRPr>
      </a:lvl4pPr>
      <a:lvl5pPr marL="1543050" indent="-171450" algn="l" defTabSz="342900" rtl="0" eaLnBrk="0" fontAlgn="base" hangingPunct="0">
        <a:lnSpc>
          <a:spcPct val="93000"/>
        </a:lnSpc>
        <a:spcBef>
          <a:spcPct val="0"/>
        </a:spcBef>
        <a:spcAft>
          <a:spcPts val="216"/>
        </a:spcAft>
        <a:buClr>
          <a:srgbClr val="000000"/>
        </a:buClr>
        <a:buSzPct val="100000"/>
        <a:buFont typeface="Times New Roman" panose="02020603050405020304" pitchFamily="18" charset="0"/>
        <a:defRPr sz="1500">
          <a:solidFill>
            <a:srgbClr val="000000"/>
          </a:solidFill>
          <a:latin typeface="+mn-lt"/>
          <a:cs typeface="+mn-cs"/>
        </a:defRPr>
      </a:lvl5pPr>
      <a:lvl6pPr marL="1885950" indent="-171450" algn="l" defTabSz="342900" rtl="0" fontAlgn="base" hangingPunct="0">
        <a:lnSpc>
          <a:spcPct val="93000"/>
        </a:lnSpc>
        <a:spcBef>
          <a:spcPct val="0"/>
        </a:spcBef>
        <a:spcAft>
          <a:spcPts val="216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cs typeface="+mn-cs"/>
        </a:defRPr>
      </a:lvl6pPr>
      <a:lvl7pPr marL="2228850" indent="-171450" algn="l" defTabSz="342900" rtl="0" fontAlgn="base" hangingPunct="0">
        <a:lnSpc>
          <a:spcPct val="93000"/>
        </a:lnSpc>
        <a:spcBef>
          <a:spcPct val="0"/>
        </a:spcBef>
        <a:spcAft>
          <a:spcPts val="216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cs typeface="+mn-cs"/>
        </a:defRPr>
      </a:lvl7pPr>
      <a:lvl8pPr marL="2571750" indent="-171450" algn="l" defTabSz="342900" rtl="0" fontAlgn="base" hangingPunct="0">
        <a:lnSpc>
          <a:spcPct val="93000"/>
        </a:lnSpc>
        <a:spcBef>
          <a:spcPct val="0"/>
        </a:spcBef>
        <a:spcAft>
          <a:spcPts val="216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cs typeface="+mn-cs"/>
        </a:defRPr>
      </a:lvl8pPr>
      <a:lvl9pPr marL="2914650" indent="-171450" algn="l" defTabSz="342900" rtl="0" fontAlgn="base" hangingPunct="0">
        <a:lnSpc>
          <a:spcPct val="93000"/>
        </a:lnSpc>
        <a:spcBef>
          <a:spcPct val="0"/>
        </a:spcBef>
        <a:spcAft>
          <a:spcPts val="216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hyperlink" Target="http://ceos.org/document_management/Working_Groups/WGISS/Interest_Groups/OpenSearch/CEOS-OPENSEARCH-SVS-V1.0.pdf" TargetMode="External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4" Type="http://schemas.openxmlformats.org/officeDocument/2006/relationships/image" Target="../media/image53.png"/><Relationship Id="rId5" Type="http://schemas.openxmlformats.org/officeDocument/2006/relationships/image" Target="../media/image54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4" Type="http://schemas.openxmlformats.org/officeDocument/2006/relationships/image" Target="../media/image57.png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microsoft.com/office/2007/relationships/hdphoto" Target="../media/hdphoto1.wdp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7.emf"/><Relationship Id="rId12" Type="http://schemas.openxmlformats.org/officeDocument/2006/relationships/image" Target="../media/image78.tiff"/><Relationship Id="rId13" Type="http://schemas.openxmlformats.org/officeDocument/2006/relationships/image" Target="../media/image79.png"/><Relationship Id="rId14" Type="http://schemas.openxmlformats.org/officeDocument/2006/relationships/image" Target="../media/image80.tiff"/><Relationship Id="rId15" Type="http://schemas.openxmlformats.org/officeDocument/2006/relationships/image" Target="../media/image81.tiff"/><Relationship Id="rId16" Type="http://schemas.openxmlformats.org/officeDocument/2006/relationships/image" Target="../media/image82.png"/><Relationship Id="rId17" Type="http://schemas.openxmlformats.org/officeDocument/2006/relationships/image" Target="../media/image83.png"/><Relationship Id="rId18" Type="http://schemas.openxmlformats.org/officeDocument/2006/relationships/image" Target="../media/image84.png"/><Relationship Id="rId19" Type="http://schemas.openxmlformats.org/officeDocument/2006/relationships/image" Target="../media/image85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0.emf"/><Relationship Id="rId4" Type="http://schemas.openxmlformats.org/officeDocument/2006/relationships/image" Target="../media/image71.tiff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microsoft.com/office/2007/relationships/hdphoto" Target="../media/hdphoto2.wdp"/><Relationship Id="rId8" Type="http://schemas.openxmlformats.org/officeDocument/2006/relationships/image" Target="../media/image74.emf"/><Relationship Id="rId9" Type="http://schemas.openxmlformats.org/officeDocument/2006/relationships/image" Target="../media/image75.emf"/><Relationship Id="rId10" Type="http://schemas.openxmlformats.org/officeDocument/2006/relationships/image" Target="../media/image76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0.png"/><Relationship Id="rId20" Type="http://schemas.openxmlformats.org/officeDocument/2006/relationships/image" Target="../media/image111.png"/><Relationship Id="rId21" Type="http://schemas.openxmlformats.org/officeDocument/2006/relationships/image" Target="../media/image112.png"/><Relationship Id="rId22" Type="http://schemas.openxmlformats.org/officeDocument/2006/relationships/image" Target="../media/image113.tiff"/><Relationship Id="rId23" Type="http://schemas.openxmlformats.org/officeDocument/2006/relationships/image" Target="../media/image114.png"/><Relationship Id="rId24" Type="http://schemas.microsoft.com/office/2007/relationships/hdphoto" Target="../media/hdphoto3.wdp"/><Relationship Id="rId25" Type="http://schemas.openxmlformats.org/officeDocument/2006/relationships/image" Target="../media/image115.png"/><Relationship Id="rId10" Type="http://schemas.openxmlformats.org/officeDocument/2006/relationships/image" Target="../media/image101.png"/><Relationship Id="rId11" Type="http://schemas.openxmlformats.org/officeDocument/2006/relationships/image" Target="../media/image102.png"/><Relationship Id="rId12" Type="http://schemas.openxmlformats.org/officeDocument/2006/relationships/image" Target="../media/image103.png"/><Relationship Id="rId13" Type="http://schemas.openxmlformats.org/officeDocument/2006/relationships/image" Target="../media/image104.png"/><Relationship Id="rId14" Type="http://schemas.openxmlformats.org/officeDocument/2006/relationships/image" Target="../media/image105.png"/><Relationship Id="rId15" Type="http://schemas.openxmlformats.org/officeDocument/2006/relationships/image" Target="../media/image106.png"/><Relationship Id="rId16" Type="http://schemas.openxmlformats.org/officeDocument/2006/relationships/image" Target="../media/image107.png"/><Relationship Id="rId17" Type="http://schemas.openxmlformats.org/officeDocument/2006/relationships/image" Target="../media/image108.png"/><Relationship Id="rId18" Type="http://schemas.openxmlformats.org/officeDocument/2006/relationships/image" Target="../media/image109.png"/><Relationship Id="rId19" Type="http://schemas.openxmlformats.org/officeDocument/2006/relationships/image" Target="../media/image11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jpeg"/><Relationship Id="rId7" Type="http://schemas.openxmlformats.org/officeDocument/2006/relationships/image" Target="../media/image98.png"/><Relationship Id="rId8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5" Type="http://schemas.openxmlformats.org/officeDocument/2006/relationships/chart" Target="../charts/chart1.xml"/><Relationship Id="rId6" Type="http://schemas.openxmlformats.org/officeDocument/2006/relationships/image" Target="../media/image119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6" Type="http://schemas.openxmlformats.org/officeDocument/2006/relationships/image" Target="../media/image129.png"/><Relationship Id="rId7" Type="http://schemas.openxmlformats.org/officeDocument/2006/relationships/image" Target="../media/image130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09600" y="2209800"/>
            <a:ext cx="8458200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fr-FR" sz="4200" b="1" dirty="0" smtClean="0">
                <a:solidFill>
                  <a:srgbClr val="FFFFFF"/>
                </a:solidFill>
              </a:rPr>
              <a:t>WGISS </a:t>
            </a:r>
            <a:r>
              <a:rPr lang="fr-FR" sz="4000" b="1" dirty="0" err="1" smtClean="0">
                <a:solidFill>
                  <a:srgbClr val="92D050"/>
                </a:solidFill>
              </a:rPr>
              <a:t>Working</a:t>
            </a:r>
            <a:r>
              <a:rPr lang="fr-FR" sz="4000" b="1" dirty="0" smtClean="0">
                <a:solidFill>
                  <a:srgbClr val="92D050"/>
                </a:solidFill>
              </a:rPr>
              <a:t> Group </a:t>
            </a:r>
            <a:r>
              <a:rPr lang="fr-FR" sz="4000" b="1" dirty="0" smtClean="0">
                <a:solidFill>
                  <a:srgbClr val="92D050"/>
                </a:solidFill>
              </a:rPr>
              <a:t>on Information </a:t>
            </a:r>
            <a:r>
              <a:rPr lang="fr-FR" sz="4000" b="1" dirty="0" err="1" smtClean="0">
                <a:solidFill>
                  <a:srgbClr val="92D050"/>
                </a:solidFill>
              </a:rPr>
              <a:t>Systems</a:t>
            </a:r>
            <a:r>
              <a:rPr lang="fr-FR" sz="4000" b="1" dirty="0" smtClean="0">
                <a:solidFill>
                  <a:srgbClr val="92D050"/>
                </a:solidFill>
              </a:rPr>
              <a:t> &amp; Services</a:t>
            </a:r>
            <a:endParaRPr sz="4000" b="1" dirty="0">
              <a:solidFill>
                <a:srgbClr val="92D050"/>
              </a:solidFill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22789" y="37592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fr-FR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Mirko Albani - ESA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fr-FR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WGISS-46</a:t>
            </a:r>
          </a:p>
          <a:p>
            <a:pPr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fr-FR" dirty="0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DLR – </a:t>
            </a:r>
            <a:r>
              <a:rPr lang="fr-FR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Oberpfaffenhofen</a:t>
            </a:r>
            <a:r>
              <a:rPr lang="fr-FR" dirty="0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, Germany</a:t>
            </a:r>
            <a:endParaRPr lang="fr-FR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fr-FR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25th </a:t>
            </a:r>
            <a:r>
              <a:rPr lang="fr-FR" dirty="0" err="1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October</a:t>
            </a:r>
            <a:r>
              <a:rPr lang="fr-FR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fr-FR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2018</a:t>
            </a:r>
            <a:endParaRPr lang="fr-FR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04800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457200" y="1371600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Shape 10"/>
          <p:cNvSpPr txBox="1">
            <a:spLocks/>
          </p:cNvSpPr>
          <p:nvPr/>
        </p:nvSpPr>
        <p:spPr bwMode="auto">
          <a:xfrm>
            <a:off x="5039532" y="300732"/>
            <a:ext cx="3779003" cy="1175959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bg1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4000" dirty="0" smtClean="0">
                <a:solidFill>
                  <a:srgbClr val="92D050"/>
                </a:solidFill>
              </a:rPr>
              <a:t>CHAIR</a:t>
            </a:r>
          </a:p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4000" dirty="0" smtClean="0">
                <a:solidFill>
                  <a:srgbClr val="92D050"/>
                </a:solidFill>
              </a:rPr>
              <a:t>SUMMARY</a:t>
            </a:r>
            <a:endParaRPr lang="en-US" sz="40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0549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790" y="89405"/>
            <a:ext cx="6012933" cy="769441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000" dirty="0">
                <a:latin typeface="Verdana"/>
              </a:rPr>
              <a:t>DATA ASSOCIATED KNOWLEDGE MANAGEMENT SYSTEM (KMS) </a:t>
            </a:r>
            <a:r>
              <a:rPr lang="en-US" sz="2000" dirty="0"/>
              <a:t>C</a:t>
            </a:r>
            <a:r>
              <a:rPr lang="en-US" sz="2000" dirty="0">
                <a:latin typeface="Verdana"/>
              </a:rPr>
              <a:t>ONCEPT</a:t>
            </a:r>
            <a:endParaRPr lang="en-GB" sz="2000" dirty="0">
              <a:latin typeface="Verdan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8477"/>
            <a:ext cx="9144000" cy="57795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4398" y="5730587"/>
            <a:ext cx="1527351" cy="112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6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6105525" cy="427038"/>
          </a:xfrm>
        </p:spPr>
        <p:txBody>
          <a:bodyPr/>
          <a:lstStyle/>
          <a:p>
            <a:pPr algn="ctr">
              <a:spcBef>
                <a:spcPts val="500"/>
              </a:spcBef>
              <a:buSzPct val="100000"/>
              <a:buFont typeface="Arial"/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Measuring Earth Observation Data Usage - Best 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Practices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524000"/>
            <a:ext cx="3733800" cy="4326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133600"/>
            <a:ext cx="4293116" cy="365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400" y="6096000"/>
            <a:ext cx="555848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New title to better include all aspects around the topic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45539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457200" y="151775"/>
            <a:ext cx="8229600" cy="844875"/>
          </a:xfrm>
        </p:spPr>
        <p:txBody>
          <a:bodyPr/>
          <a:lstStyle/>
          <a:p>
            <a:pPr algn="ctr"/>
            <a:r>
              <a:rPr lang="en-US" dirty="0" smtClean="0">
                <a:latin typeface="Arial" charset="0"/>
              </a:rPr>
              <a:t>CERN - LEP </a:t>
            </a:r>
            <a:r>
              <a:rPr lang="en-US" dirty="0">
                <a:latin typeface="Arial" charset="0"/>
              </a:rPr>
              <a:t>Era: Tape Archive</a:t>
            </a:r>
          </a:p>
        </p:txBody>
      </p:sp>
      <p:pic>
        <p:nvPicPr>
          <p:cNvPr id="58370" name="Picture 2" descr="C:\Users\shirley\Desktop\www\Track37\img013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b="12177"/>
          <a:stretch>
            <a:fillRect/>
          </a:stretch>
        </p:blipFill>
        <p:spPr>
          <a:xfrm>
            <a:off x="0" y="1294774"/>
            <a:ext cx="9162056" cy="5563225"/>
          </a:xfrm>
        </p:spPr>
      </p:pic>
    </p:spTree>
    <p:extLst>
      <p:ext uri="{BB962C8B-B14F-4D97-AF65-F5344CB8AC3E}">
        <p14:creationId xmlns:p14="http://schemas.microsoft.com/office/powerpoint/2010/main" val="3215620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2032" y="344713"/>
            <a:ext cx="8343900" cy="586465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2569"/>
                </a:solidFill>
              </a:rPr>
              <a:t>ISO 19165-2 Status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865932" y="1135190"/>
            <a:ext cx="7543230" cy="524611"/>
          </a:xfrm>
        </p:spPr>
        <p:txBody>
          <a:bodyPr/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Presented to the </a:t>
            </a:r>
          </a:p>
          <a:p>
            <a:pPr algn="ctr"/>
            <a:r>
              <a:rPr lang="en-US" dirty="0" smtClean="0"/>
              <a:t>CEOS WGISS  October 22, 2018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62606" y="5614420"/>
            <a:ext cx="51427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Hampapuram (Rama) Ramapriyan </a:t>
            </a:r>
          </a:p>
          <a:p>
            <a:pPr algn="ctr"/>
            <a:r>
              <a:rPr lang="en-US" sz="1600" b="1" dirty="0" smtClean="0"/>
              <a:t>Science Systems and Applications, Inc. &amp;</a:t>
            </a:r>
          </a:p>
          <a:p>
            <a:pPr algn="ctr"/>
            <a:r>
              <a:rPr lang="en-US" sz="1600" b="1" dirty="0" smtClean="0"/>
              <a:t>ESDIS Project, NASA/Goddard Space Flight Center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234632002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411604" y="-77787"/>
            <a:ext cx="5138546" cy="91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80691" tIns="40351" rIns="80691" bIns="40351" anchor="ctr"/>
          <a:lstStyle/>
          <a:p>
            <a:pPr eaLnBrk="0" hangingPunct="0">
              <a:defRPr/>
            </a:pPr>
            <a:r>
              <a:rPr lang="en-GB" sz="2400" b="1" dirty="0" smtClean="0">
                <a:solidFill>
                  <a:prstClr val="white"/>
                </a:solidFill>
                <a:latin typeface="+mj-lt"/>
                <a:ea typeface="Verdana" pitchFamily="34" charset="0"/>
                <a:cs typeface="Verdana" pitchFamily="34" charset="0"/>
              </a:rPr>
              <a:t>LIVING PLANET 2019 CONFERENCE</a:t>
            </a:r>
            <a:endParaRPr lang="en-GB" sz="2400" b="1" dirty="0">
              <a:solidFill>
                <a:prstClr val="white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74801"/>
            <a:ext cx="9144000" cy="369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725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xmlns="" id="{CB19183D-EE26-FD4F-ABD6-E6103BEF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35" y="126205"/>
            <a:ext cx="8107973" cy="941388"/>
          </a:xfrm>
        </p:spPr>
        <p:txBody>
          <a:bodyPr/>
          <a:lstStyle/>
          <a:p>
            <a:pPr algn="ctr"/>
            <a:r>
              <a:rPr lang="en-US" altLang="en-US" sz="3600" dirty="0">
                <a:ea typeface="ＭＳ Ｐゴシック" panose="020B0600070205080204" pitchFamily="34" charset="-128"/>
              </a:rPr>
              <a:t>PV2020 @ CERN</a:t>
            </a:r>
          </a:p>
        </p:txBody>
      </p:sp>
      <p:sp>
        <p:nvSpPr>
          <p:cNvPr id="59395" name="Text Placeholder 5">
            <a:extLst>
              <a:ext uri="{FF2B5EF4-FFF2-40B4-BE49-F238E27FC236}">
                <a16:creationId xmlns:a16="http://schemas.microsoft.com/office/drawing/2014/main" xmlns="" id="{086EFBF7-5AB6-EA4C-98C5-44136076158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76654" y="4022731"/>
            <a:ext cx="7697666" cy="1177925"/>
          </a:xfrm>
        </p:spPr>
        <p:txBody>
          <a:bodyPr/>
          <a:lstStyle/>
          <a:p>
            <a:pPr algn="ctr"/>
            <a:endParaRPr lang="en-US" altLang="en-US" sz="1600">
              <a:solidFill>
                <a:srgbClr val="002569"/>
              </a:solidFill>
              <a:ea typeface="ＭＳ Ｐゴシック" panose="020B0600070205080204" pitchFamily="34" charset="-128"/>
            </a:endParaRPr>
          </a:p>
          <a:p>
            <a:endParaRPr lang="en-US" altLang="en-US" sz="1600">
              <a:solidFill>
                <a:srgbClr val="002569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59396" name="Picture 8" descr="cern_logo.gif">
            <a:extLst>
              <a:ext uri="{FF2B5EF4-FFF2-40B4-BE49-F238E27FC236}">
                <a16:creationId xmlns:a16="http://schemas.microsoft.com/office/drawing/2014/main" xmlns="" id="{6763AFF2-CA63-0949-934F-9F51A9AA91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738" y="1897815"/>
            <a:ext cx="1263162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2">
            <a:extLst>
              <a:ext uri="{FF2B5EF4-FFF2-40B4-BE49-F238E27FC236}">
                <a16:creationId xmlns:a16="http://schemas.microsoft.com/office/drawing/2014/main" xmlns="" id="{FDB83803-3D44-3447-ADE8-F262CBE377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031" y="3456127"/>
            <a:ext cx="3779304" cy="281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5">
            <a:extLst>
              <a:ext uri="{FF2B5EF4-FFF2-40B4-BE49-F238E27FC236}">
                <a16:creationId xmlns:a16="http://schemas.microsoft.com/office/drawing/2014/main" xmlns="" id="{9C3AC992-3EEB-BE42-893F-825CF3049FB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1716" y="4228634"/>
            <a:ext cx="2790092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6">
            <a:extLst>
              <a:ext uri="{FF2B5EF4-FFF2-40B4-BE49-F238E27FC236}">
                <a16:creationId xmlns:a16="http://schemas.microsoft.com/office/drawing/2014/main" xmlns="" id="{74756814-B584-8D48-9E66-F9D9034FFF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9850" y="1523588"/>
            <a:ext cx="4353120" cy="2609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0557462"/>
      </p:ext>
    </p:extLst>
  </p:cSld>
  <p:clrMapOvr>
    <a:masterClrMapping/>
  </p:clrMapOvr>
  <p:transition xmlns:p14="http://schemas.microsoft.com/office/powerpoint/2010/main"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09600" y="2209800"/>
            <a:ext cx="5508789" cy="2051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fr-FR" sz="4200" b="1" dirty="0" smtClean="0">
                <a:solidFill>
                  <a:srgbClr val="FFFFFF"/>
                </a:solidFill>
              </a:rPr>
              <a:t>Data </a:t>
            </a:r>
            <a:r>
              <a:rPr lang="fr-FR" sz="4200" b="1" dirty="0" err="1" smtClean="0">
                <a:solidFill>
                  <a:srgbClr val="FFFFFF"/>
                </a:solidFill>
              </a:rPr>
              <a:t>Discovery</a:t>
            </a:r>
            <a:r>
              <a:rPr lang="fr-FR" sz="4200" b="1" dirty="0" smtClean="0">
                <a:solidFill>
                  <a:srgbClr val="FFFFFF"/>
                </a:solidFill>
              </a:rPr>
              <a:t> and Access Session</a:t>
            </a:r>
            <a:endParaRPr sz="4000" b="1" dirty="0">
              <a:solidFill>
                <a:srgbClr val="92D050"/>
              </a:solidFill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04800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457200" y="1371600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7054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133600" y="152400"/>
            <a:ext cx="4953000" cy="533400"/>
          </a:xfrm>
        </p:spPr>
        <p:txBody>
          <a:bodyPr/>
          <a:lstStyle/>
          <a:p>
            <a:pPr algn="ctr"/>
            <a:r>
              <a:rPr lang="en-US" b="1" dirty="0"/>
              <a:t>WGISS </a:t>
            </a:r>
            <a:r>
              <a:rPr lang="en-US" b="1" dirty="0" smtClean="0"/>
              <a:t>Connected Data </a:t>
            </a:r>
            <a:r>
              <a:rPr lang="en-US" b="1" dirty="0"/>
              <a:t>Assets </a:t>
            </a:r>
            <a:br>
              <a:rPr lang="en-US" b="1" dirty="0"/>
            </a:br>
            <a:r>
              <a:rPr lang="en-US" b="1" dirty="0"/>
              <a:t>Architecture </a:t>
            </a: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71" y="2286000"/>
            <a:ext cx="6467168" cy="4572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14300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dirty="0">
                <a:sym typeface="Avenir Roman"/>
              </a:rPr>
              <a:t>Relying on </a:t>
            </a:r>
            <a:r>
              <a:rPr lang="en-US" b="1" i="1" dirty="0">
                <a:sym typeface="Avenir Roman"/>
              </a:rPr>
              <a:t>IDN/CWIC/FedEO components</a:t>
            </a:r>
            <a:r>
              <a:rPr lang="en-US" dirty="0">
                <a:sym typeface="Avenir Roman"/>
              </a:rPr>
              <a:t>, provides a single entry point for external clients to discover and access CEOS agencies </a:t>
            </a:r>
            <a:r>
              <a:rPr lang="en-US" dirty="0" smtClean="0">
                <a:sym typeface="Avenir Roman"/>
              </a:rPr>
              <a:t>data. It is </a:t>
            </a:r>
            <a:r>
              <a:rPr lang="en-US" dirty="0"/>
              <a:t>supported by the WGISS Connected Assets System Level Team (SLT</a:t>
            </a:r>
            <a:r>
              <a:rPr lang="en-US" dirty="0" smtClean="0"/>
              <a:t>)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5337" y="4800600"/>
            <a:ext cx="2916195" cy="1828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00136" y="2438401"/>
            <a:ext cx="25146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ym typeface="Avenir Roman"/>
              </a:rPr>
              <a:t>Search</a:t>
            </a:r>
            <a:r>
              <a:rPr lang="en-US" dirty="0" smtClean="0">
                <a:sym typeface="Avenir Roman"/>
              </a:rPr>
              <a:t> </a:t>
            </a:r>
            <a:r>
              <a:rPr lang="en-US" dirty="0">
                <a:sym typeface="Avenir Roman"/>
              </a:rPr>
              <a:t>over 32,000 collections in the </a:t>
            </a:r>
            <a:r>
              <a:rPr lang="en-US" dirty="0" smtClean="0">
                <a:sym typeface="Avenir Roman"/>
              </a:rPr>
              <a:t>IDN</a:t>
            </a:r>
          </a:p>
          <a:p>
            <a:endParaRPr lang="en-US" sz="1200" i="1" dirty="0" smtClean="0">
              <a:sym typeface="Avenir Roman"/>
            </a:endParaRPr>
          </a:p>
          <a:p>
            <a:r>
              <a:rPr lang="en-US" i="1" dirty="0" smtClean="0">
                <a:sym typeface="Avenir Roman"/>
              </a:rPr>
              <a:t>Access</a:t>
            </a:r>
            <a:r>
              <a:rPr lang="en-US" dirty="0" smtClean="0">
                <a:sym typeface="Avenir Roman"/>
              </a:rPr>
              <a:t> </a:t>
            </a:r>
            <a:r>
              <a:rPr lang="en-US" dirty="0">
                <a:sym typeface="Avenir Roman"/>
              </a:rPr>
              <a:t>over 5000 collections with associated over 300+ million granules (granule search)</a:t>
            </a:r>
          </a:p>
        </p:txBody>
      </p:sp>
    </p:spTree>
    <p:extLst>
      <p:ext uri="{BB962C8B-B14F-4D97-AF65-F5344CB8AC3E}">
        <p14:creationId xmlns:p14="http://schemas.microsoft.com/office/powerpoint/2010/main" val="175590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330"/>
            <a:ext cx="8229600" cy="1143000"/>
          </a:xfrm>
        </p:spPr>
        <p:txBody>
          <a:bodyPr/>
          <a:lstStyle/>
          <a:p>
            <a:pPr algn="ctr"/>
            <a:r>
              <a:rPr lang="en-US" sz="2400" dirty="0"/>
              <a:t>WGISS Connected Data Assets </a:t>
            </a:r>
            <a:br>
              <a:rPr lang="en-US" sz="2400" dirty="0"/>
            </a:br>
            <a:r>
              <a:rPr lang="en-US" sz="2400" dirty="0" smtClean="0"/>
              <a:t>Elements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8220" y="1514471"/>
            <a:ext cx="2941560" cy="21827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226" y="1514470"/>
            <a:ext cx="3091495" cy="21827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226" y="4340251"/>
            <a:ext cx="3337994" cy="2250701"/>
          </a:xfrm>
          <a:prstGeom prst="rect">
            <a:avLst/>
          </a:prstGeom>
        </p:spPr>
      </p:pic>
      <p:pic>
        <p:nvPicPr>
          <p:cNvPr id="17" name="Picture 16">
            <a:hlinkClick r:id="rId6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4946" y="2789278"/>
            <a:ext cx="2270048" cy="29411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3723" y="3962052"/>
            <a:ext cx="2781300" cy="26289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6113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4723" y="250205"/>
            <a:ext cx="5838704" cy="615553"/>
          </a:xfrm>
        </p:spPr>
        <p:txBody>
          <a:bodyPr/>
          <a:lstStyle/>
          <a:p>
            <a:pPr algn="l"/>
            <a:r>
              <a:rPr lang="en-GB" sz="2400" b="1" dirty="0" smtClean="0"/>
              <a:t>WGISS CDA GUI Interface </a:t>
            </a:r>
            <a:r>
              <a:rPr lang="mr-IN" sz="2400" b="1" dirty="0" smtClean="0"/>
              <a:t>–</a:t>
            </a:r>
            <a:r>
              <a:rPr lang="en-GB" sz="2400" b="1" dirty="0" smtClean="0"/>
              <a:t> For discussion/action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398" y="1542933"/>
            <a:ext cx="6476475" cy="50969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397" y="1542933"/>
            <a:ext cx="6500691" cy="50969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396" y="1542933"/>
            <a:ext cx="6510152" cy="50969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0716" y="4567200"/>
            <a:ext cx="2276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err="1" smtClean="0"/>
              <a:t>FedEO</a:t>
            </a:r>
            <a:r>
              <a:rPr lang="en-GB" sz="800" b="1" dirty="0" smtClean="0"/>
              <a:t> Client</a:t>
            </a:r>
            <a:endParaRPr lang="en-GB" sz="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156120" y="4048547"/>
            <a:ext cx="2276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ESA Collection Landing Page</a:t>
            </a:r>
            <a:endParaRPr lang="en-GB" sz="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568608" y="4835407"/>
            <a:ext cx="2276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ISO 19139-2 Metadata </a:t>
            </a:r>
            <a:endParaRPr lang="en-GB" sz="8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0074" y="923402"/>
            <a:ext cx="2123353" cy="27433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6545" y="1991623"/>
            <a:ext cx="3433762" cy="20171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0716" y="4350703"/>
            <a:ext cx="2276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Second Step OSDD</a:t>
            </a:r>
            <a:endParaRPr lang="en-GB" sz="8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0073" y="4102824"/>
            <a:ext cx="3612699" cy="25370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3227" y="3030540"/>
            <a:ext cx="3362325" cy="203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14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1" y="1387540"/>
            <a:ext cx="4691529" cy="207641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88257" y="1279722"/>
            <a:ext cx="4503271" cy="906862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CEOS PLENARY, </a:t>
            </a:r>
          </a:p>
          <a:p>
            <a:pPr marL="0" indent="0" algn="ctr">
              <a:buNone/>
            </a:pPr>
            <a:r>
              <a:rPr lang="en-US" b="1" dirty="0" smtClean="0"/>
              <a:t>17</a:t>
            </a:r>
            <a:r>
              <a:rPr lang="en-US" b="1" dirty="0" smtClean="0"/>
              <a:t>-18 October 2018 </a:t>
            </a:r>
            <a:r>
              <a:rPr lang="en-US" b="1" dirty="0" smtClean="0"/>
              <a:t>Brussels</a:t>
            </a:r>
            <a:r>
              <a:rPr lang="en-US" b="1" dirty="0" smtClean="0"/>
              <a:t>, Belgium</a:t>
            </a:r>
            <a:endParaRPr lang="en-US" b="1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1705001" y="245036"/>
            <a:ext cx="5871456" cy="533400"/>
          </a:xfrm>
        </p:spPr>
        <p:txBody>
          <a:bodyPr/>
          <a:lstStyle/>
          <a:p>
            <a:pPr algn="ctr"/>
            <a:r>
              <a:rPr lang="en-US" b="1" dirty="0" smtClean="0"/>
              <a:t>WGISS PLENARY SESSION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5881" y="1703296"/>
            <a:ext cx="1623679" cy="10437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70823" y="2800451"/>
            <a:ext cx="4228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/>
              <a:t>VIETNAM ACADEMY OF SCIENCE AND TECHNOLOGY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640729" y="1307592"/>
            <a:ext cx="4503271" cy="395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2"/>
                </a:solidFill>
                <a:latin typeface="+mj-lt"/>
                <a:ea typeface="ＭＳ Ｐゴシック" charset="-128"/>
                <a:cs typeface="Arial" panose="020B0604020202020204" pitchFamily="34" charset="0"/>
              </a:defRPr>
            </a:lvl1pPr>
            <a:lvl2pPr marL="768927" indent="-311727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000" b="1">
                <a:solidFill>
                  <a:schemeClr val="tx2"/>
                </a:solidFill>
                <a:latin typeface="+mj-lt"/>
                <a:ea typeface="ＭＳ Ｐゴシック" charset="-128"/>
                <a:cs typeface="Arial" panose="020B0604020202020204" pitchFamily="34" charset="0"/>
              </a:defRPr>
            </a:lvl2pPr>
            <a:lvl3pPr marL="1188719" indent="-274319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2"/>
                </a:solidFill>
                <a:latin typeface="+mj-lt"/>
                <a:ea typeface="ＭＳ Ｐゴシック" charset="-128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6" charset="2"/>
              <a:buChar char="§"/>
              <a:defRPr sz="2000" b="1">
                <a:solidFill>
                  <a:schemeClr val="tx2"/>
                </a:solidFill>
                <a:latin typeface="+mj-lt"/>
                <a:ea typeface="ＭＳ Ｐゴシック" charset="-128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2"/>
                </a:solidFill>
                <a:latin typeface="+mj-lt"/>
                <a:ea typeface="ＭＳ Ｐゴシック" charset="-128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dirty="0" smtClean="0"/>
              <a:t>NEW CEOS Chair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035" y="4040772"/>
            <a:ext cx="4640729" cy="238727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0481" y="3660587"/>
            <a:ext cx="2413921" cy="303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957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Discovery and Access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82" y="1338475"/>
            <a:ext cx="4799191" cy="34518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702" y="3824526"/>
            <a:ext cx="5257298" cy="2985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05" y="5914698"/>
            <a:ext cx="4284468" cy="80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50084"/>
      </p:ext>
    </p:extLst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A56B4B8-575E-E446-BEA9-8859E11E9C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3059" y="2993212"/>
            <a:ext cx="5161550" cy="347451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 rot="10800000">
            <a:off x="3992094" y="1650169"/>
            <a:ext cx="373947" cy="1138225"/>
            <a:chOff x="11058542" y="1120117"/>
            <a:chExt cx="842432" cy="1678675"/>
          </a:xfrm>
          <a:solidFill>
            <a:schemeClr val="accent5">
              <a:lumMod val="75000"/>
            </a:schemeClr>
          </a:solidFill>
        </p:grpSpPr>
        <p:sp>
          <p:nvSpPr>
            <p:cNvPr id="5" name="Rectangle 4"/>
            <p:cNvSpPr/>
            <p:nvPr/>
          </p:nvSpPr>
          <p:spPr>
            <a:xfrm rot="16200000">
              <a:off x="11090797" y="1087862"/>
              <a:ext cx="777922" cy="842432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  <a:scene3d>
              <a:camera prst="orthographicFront">
                <a:rot lat="1200000" lon="4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 rot="16200000">
              <a:off x="11090797" y="1268011"/>
              <a:ext cx="777922" cy="842432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  <a:scene3d>
              <a:camera prst="orthographicFront">
                <a:rot lat="1200000" lon="4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16200000">
              <a:off x="11090797" y="1448162"/>
              <a:ext cx="777922" cy="8424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  <a:scene3d>
              <a:camera prst="orthographicFront">
                <a:rot lat="1200000" lon="4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 rot="16200000">
              <a:off x="11090797" y="1628313"/>
              <a:ext cx="777922" cy="842432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  <a:scene3d>
              <a:camera prst="orthographicFront">
                <a:rot lat="1200000" lon="4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16200000">
              <a:off x="11090797" y="1808464"/>
              <a:ext cx="777922" cy="842432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  <a:scene3d>
              <a:camera prst="orthographicFront">
                <a:rot lat="1200000" lon="4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16200000">
              <a:off x="11090797" y="1988615"/>
              <a:ext cx="777922" cy="8424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  <a:scene3d>
              <a:camera prst="orthographicFront">
                <a:rot lat="1200000" lon="4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2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" y="715348"/>
            <a:ext cx="3681002" cy="2208403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048329" y="1506366"/>
            <a:ext cx="1830932" cy="540507"/>
          </a:xfrm>
          <a:prstGeom prst="lin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871899" y="2"/>
            <a:ext cx="5177834" cy="1008668"/>
          </a:xfrm>
        </p:spPr>
        <p:txBody>
          <a:bodyPr>
            <a:normAutofit/>
          </a:bodyPr>
          <a:lstStyle/>
          <a:p>
            <a:pPr algn="l"/>
            <a:r>
              <a:rPr lang="it-IT" sz="2400" b="1" dirty="0" smtClean="0">
                <a:latin typeface="+mj-lt"/>
              </a:rPr>
              <a:t>ESA TPM/HM Data Cube</a:t>
            </a:r>
            <a:endParaRPr lang="en-GB" sz="2400" b="1" dirty="0">
              <a:latin typeface="+mj-lt"/>
            </a:endParaRPr>
          </a:p>
        </p:txBody>
      </p:sp>
      <p:sp>
        <p:nvSpPr>
          <p:cNvPr id="17" name="Segnaposto contenuto 4"/>
          <p:cNvSpPr txBox="1">
            <a:spLocks/>
          </p:cNvSpPr>
          <p:nvPr/>
        </p:nvSpPr>
        <p:spPr bwMode="auto">
          <a:xfrm>
            <a:off x="3924" y="3153192"/>
            <a:ext cx="3681003" cy="1153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eaLnBrk="1" fontAlgn="auto" hangingPunct="1">
              <a:spcAft>
                <a:spcPts val="0"/>
              </a:spcAft>
              <a:buNone/>
              <a:defRPr/>
            </a:pPr>
            <a:endParaRPr lang="en-US" sz="1600" dirty="0">
              <a:solidFill>
                <a:schemeClr val="tx2"/>
              </a:solidFill>
              <a:latin typeface="Calibri"/>
              <a:cs typeface="+mn-cs"/>
            </a:endParaRPr>
          </a:p>
        </p:txBody>
      </p:sp>
      <p:sp>
        <p:nvSpPr>
          <p:cNvPr id="18" name="Segnaposto contenuto 4"/>
          <p:cNvSpPr txBox="1">
            <a:spLocks/>
          </p:cNvSpPr>
          <p:nvPr/>
        </p:nvSpPr>
        <p:spPr bwMode="auto">
          <a:xfrm>
            <a:off x="2251709" y="5164084"/>
            <a:ext cx="2818283" cy="1239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65100" defTabSz="685800" eaLnBrk="1" fontAlgn="auto" hangingPunct="1">
              <a:spcAft>
                <a:spcPts val="0"/>
              </a:spcAft>
              <a:buNone/>
              <a:defRPr/>
            </a:pPr>
            <a:r>
              <a:rPr lang="en-US" sz="1200" dirty="0">
                <a:cs typeface="+mn-cs"/>
              </a:rPr>
              <a:t>Data transfer rate</a:t>
            </a:r>
          </a:p>
          <a:p>
            <a:pPr indent="-165100" defTabSz="685800" eaLnBrk="1" fontAlgn="auto" hangingPunct="1">
              <a:spcAft>
                <a:spcPts val="0"/>
              </a:spcAft>
              <a:defRPr/>
            </a:pPr>
            <a:endParaRPr lang="en-US" sz="1200" dirty="0">
              <a:solidFill>
                <a:schemeClr val="accent1"/>
              </a:solidFill>
              <a:cs typeface="+mn-cs"/>
            </a:endParaRPr>
          </a:p>
          <a:p>
            <a:pPr indent="-165100" defTabSz="685800" eaLnBrk="1" fontAlgn="auto" hangingPunct="1">
              <a:spcAft>
                <a:spcPts val="0"/>
              </a:spcAft>
              <a:defRPr/>
            </a:pPr>
            <a:r>
              <a:rPr lang="en-US" sz="1200" dirty="0">
                <a:solidFill>
                  <a:srgbClr val="FF0000"/>
                </a:solidFill>
              </a:rPr>
              <a:t>300x</a:t>
            </a:r>
            <a:endParaRPr lang="en-US" sz="1200" dirty="0">
              <a:solidFill>
                <a:srgbClr val="FF0000"/>
              </a:solidFill>
              <a:cs typeface="+mn-cs"/>
            </a:endParaRPr>
          </a:p>
          <a:p>
            <a:pPr indent="-165100" defTabSz="685800" eaLnBrk="1" fontAlgn="auto" hangingPunct="1">
              <a:spcAft>
                <a:spcPts val="0"/>
              </a:spcAft>
              <a:defRPr/>
            </a:pPr>
            <a:r>
              <a:rPr lang="en-US" sz="1200" dirty="0">
                <a:solidFill>
                  <a:srgbClr val="92D050"/>
                </a:solidFill>
                <a:cs typeface="+mn-cs"/>
              </a:rPr>
              <a:t>10</a:t>
            </a:r>
            <a:r>
              <a:rPr lang="en-US" sz="1200" baseline="30000" dirty="0">
                <a:solidFill>
                  <a:srgbClr val="92D050"/>
                </a:solidFill>
                <a:cs typeface="+mn-cs"/>
              </a:rPr>
              <a:t>4</a:t>
            </a:r>
            <a:r>
              <a:rPr lang="en-US" sz="1200" dirty="0">
                <a:solidFill>
                  <a:srgbClr val="92D050"/>
                </a:solidFill>
                <a:cs typeface="+mn-cs"/>
              </a:rPr>
              <a:t>x</a:t>
            </a:r>
          </a:p>
        </p:txBody>
      </p:sp>
      <p:sp>
        <p:nvSpPr>
          <p:cNvPr id="44" name="Segnaposto contenuto 4">
            <a:extLst>
              <a:ext uri="{FF2B5EF4-FFF2-40B4-BE49-F238E27FC236}">
                <a16:creationId xmlns:a16="http://schemas.microsoft.com/office/drawing/2014/main" xmlns="" id="{84D45D7D-1039-0049-90DD-D8CB784CDBC7}"/>
              </a:ext>
            </a:extLst>
          </p:cNvPr>
          <p:cNvSpPr txBox="1">
            <a:spLocks/>
          </p:cNvSpPr>
          <p:nvPr/>
        </p:nvSpPr>
        <p:spPr bwMode="auto">
          <a:xfrm>
            <a:off x="4496777" y="1772319"/>
            <a:ext cx="4492984" cy="115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eaLnBrk="1" fontAlgn="auto" hangingPunct="1">
              <a:spcAft>
                <a:spcPts val="0"/>
              </a:spcAft>
              <a:buNone/>
              <a:defRPr/>
            </a:pPr>
            <a:r>
              <a:rPr lang="en-US" sz="1200" dirty="0">
                <a:solidFill>
                  <a:schemeClr val="tx2"/>
                </a:solidFill>
              </a:rPr>
              <a:t>Let’s assume we want to correlate pollution and temperature over Ferrara (Italy).</a:t>
            </a:r>
          </a:p>
          <a:p>
            <a:pPr marL="0" indent="0" defTabSz="685800" eaLnBrk="1" fontAlgn="auto" hangingPunct="1">
              <a:spcAft>
                <a:spcPts val="0"/>
              </a:spcAft>
              <a:buNone/>
              <a:defRPr/>
            </a:pPr>
            <a:r>
              <a:rPr lang="en-US" sz="1200" dirty="0">
                <a:solidFill>
                  <a:schemeClr val="tx2"/>
                </a:solidFill>
              </a:rPr>
              <a:t>We want to use time series of Land Surface Temperature (LST) and Aerosol Optical Thickness (AOT) from MODIS.</a:t>
            </a:r>
          </a:p>
        </p:txBody>
      </p:sp>
      <p:sp>
        <p:nvSpPr>
          <p:cNvPr id="45" name="Segnaposto contenuto 4">
            <a:extLst>
              <a:ext uri="{FF2B5EF4-FFF2-40B4-BE49-F238E27FC236}">
                <a16:creationId xmlns:a16="http://schemas.microsoft.com/office/drawing/2014/main" xmlns="" id="{8D5C9BAA-0A46-EA4D-BB04-27DD26DC977C}"/>
              </a:ext>
            </a:extLst>
          </p:cNvPr>
          <p:cNvSpPr txBox="1">
            <a:spLocks/>
          </p:cNvSpPr>
          <p:nvPr/>
        </p:nvSpPr>
        <p:spPr bwMode="auto">
          <a:xfrm>
            <a:off x="2251710" y="3629650"/>
            <a:ext cx="2818283" cy="1239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65100" defTabSz="685800" eaLnBrk="1" fontAlgn="auto" hangingPunct="1">
              <a:spcAft>
                <a:spcPts val="0"/>
              </a:spcAft>
              <a:buNone/>
              <a:defRPr/>
            </a:pPr>
            <a:r>
              <a:rPr lang="en-US" sz="1200" dirty="0">
                <a:cs typeface="+mn-cs"/>
              </a:rPr>
              <a:t>Data transfer rate</a:t>
            </a:r>
          </a:p>
          <a:p>
            <a:pPr indent="-165100" defTabSz="685800" eaLnBrk="1" fontAlgn="auto" hangingPunct="1">
              <a:spcAft>
                <a:spcPts val="0"/>
              </a:spcAft>
              <a:defRPr/>
            </a:pPr>
            <a:endParaRPr lang="en-US" sz="1200" dirty="0">
              <a:solidFill>
                <a:schemeClr val="bg1"/>
              </a:solidFill>
              <a:cs typeface="+mn-cs"/>
            </a:endParaRPr>
          </a:p>
          <a:p>
            <a:pPr indent="-165100" defTabSz="685800" eaLnBrk="1" fontAlgn="auto" hangingPunct="1">
              <a:spcAft>
                <a:spcPts val="0"/>
              </a:spcAft>
              <a:defRPr/>
            </a:pPr>
            <a:r>
              <a:rPr lang="en-US" sz="1200" dirty="0">
                <a:solidFill>
                  <a:srgbClr val="FF0000"/>
                </a:solidFill>
              </a:rPr>
              <a:t>500x</a:t>
            </a:r>
            <a:endParaRPr lang="en-US" sz="1200" dirty="0">
              <a:solidFill>
                <a:srgbClr val="FF0000"/>
              </a:solidFill>
              <a:cs typeface="+mn-cs"/>
            </a:endParaRPr>
          </a:p>
          <a:p>
            <a:pPr indent="-165100" defTabSz="685800" eaLnBrk="1" fontAlgn="auto" hangingPunct="1">
              <a:spcAft>
                <a:spcPts val="0"/>
              </a:spcAft>
              <a:defRPr/>
            </a:pPr>
            <a:r>
              <a:rPr lang="en-US" sz="1200" dirty="0">
                <a:solidFill>
                  <a:srgbClr val="92D050"/>
                </a:solidFill>
              </a:rPr>
              <a:t>10</a:t>
            </a:r>
            <a:r>
              <a:rPr lang="en-US" sz="1200" baseline="30000" dirty="0">
                <a:solidFill>
                  <a:srgbClr val="92D050"/>
                </a:solidFill>
              </a:rPr>
              <a:t>6</a:t>
            </a:r>
            <a:r>
              <a:rPr lang="en-US" sz="1200" dirty="0">
                <a:solidFill>
                  <a:srgbClr val="92D050"/>
                </a:solidFill>
              </a:rPr>
              <a:t>x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D863986-FBDE-0C49-833C-4DF6388E68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5510" y="3015369"/>
            <a:ext cx="306027" cy="137823"/>
          </a:xfrm>
          <a:prstGeom prst="rect">
            <a:avLst/>
          </a:prstGeom>
        </p:spPr>
      </p:pic>
      <p:sp>
        <p:nvSpPr>
          <p:cNvPr id="27" name="Segnaposto contenuto 4">
            <a:extLst>
              <a:ext uri="{FF2B5EF4-FFF2-40B4-BE49-F238E27FC236}">
                <a16:creationId xmlns:a16="http://schemas.microsoft.com/office/drawing/2014/main" xmlns="" id="{59E081FE-2589-D346-B37F-3EC06DBAE917}"/>
              </a:ext>
            </a:extLst>
          </p:cNvPr>
          <p:cNvSpPr txBox="1">
            <a:spLocks/>
          </p:cNvSpPr>
          <p:nvPr/>
        </p:nvSpPr>
        <p:spPr bwMode="auto">
          <a:xfrm>
            <a:off x="11430" y="3629650"/>
            <a:ext cx="2818283" cy="1239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65100" defTabSz="685800" eaLnBrk="1" fontAlgn="auto" hangingPunct="1">
              <a:spcAft>
                <a:spcPts val="0"/>
              </a:spcAft>
              <a:buNone/>
              <a:defRPr/>
            </a:pPr>
            <a:r>
              <a:rPr lang="en-US" sz="1200" dirty="0">
                <a:cs typeface="+mn-cs"/>
              </a:rPr>
              <a:t>LST timeseries 3 years</a:t>
            </a:r>
          </a:p>
          <a:p>
            <a:pPr indent="-165100" defTabSz="685800" eaLnBrk="1" fontAlgn="auto" hangingPunct="1"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1"/>
                </a:solidFill>
                <a:cs typeface="+mn-cs"/>
              </a:rPr>
              <a:t>Global: ~120GB</a:t>
            </a:r>
          </a:p>
          <a:p>
            <a:pPr indent="-165100" defTabSz="685800" eaLnBrk="1" fontAlgn="auto" hangingPunct="1">
              <a:spcAft>
                <a:spcPts val="0"/>
              </a:spcAft>
              <a:defRPr/>
            </a:pPr>
            <a:r>
              <a:rPr lang="en-US" sz="1200" dirty="0">
                <a:solidFill>
                  <a:srgbClr val="FF0000"/>
                </a:solidFill>
              </a:rPr>
              <a:t>Italy: </a:t>
            </a:r>
            <a:r>
              <a:rPr lang="en-US" sz="1200" dirty="0">
                <a:solidFill>
                  <a:srgbClr val="FF0000"/>
                </a:solidFill>
                <a:cs typeface="+mn-cs"/>
              </a:rPr>
              <a:t>~245MB</a:t>
            </a:r>
          </a:p>
          <a:p>
            <a:pPr indent="-165100" defTabSz="685800" eaLnBrk="1" fontAlgn="auto" hangingPunct="1">
              <a:spcAft>
                <a:spcPts val="0"/>
              </a:spcAft>
              <a:defRPr/>
            </a:pPr>
            <a:r>
              <a:rPr lang="en-US" sz="1200" dirty="0">
                <a:solidFill>
                  <a:srgbClr val="92D050"/>
                </a:solidFill>
              </a:rPr>
              <a:t>Ferrara: ~17KB</a:t>
            </a:r>
          </a:p>
        </p:txBody>
      </p:sp>
      <p:sp>
        <p:nvSpPr>
          <p:cNvPr id="28" name="Segnaposto contenuto 4">
            <a:extLst>
              <a:ext uri="{FF2B5EF4-FFF2-40B4-BE49-F238E27FC236}">
                <a16:creationId xmlns:a16="http://schemas.microsoft.com/office/drawing/2014/main" xmlns="" id="{8D0B0C6D-5C75-324B-9B2C-F1CC9975A8EC}"/>
              </a:ext>
            </a:extLst>
          </p:cNvPr>
          <p:cNvSpPr txBox="1">
            <a:spLocks/>
          </p:cNvSpPr>
          <p:nvPr/>
        </p:nvSpPr>
        <p:spPr bwMode="auto">
          <a:xfrm>
            <a:off x="11431" y="5164084"/>
            <a:ext cx="2818283" cy="1239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65100" defTabSz="685800" eaLnBrk="1" fontAlgn="auto" hangingPunct="1">
              <a:spcAft>
                <a:spcPts val="0"/>
              </a:spcAft>
              <a:buNone/>
              <a:defRPr/>
            </a:pPr>
            <a:r>
              <a:rPr lang="en-US" sz="1200" dirty="0">
                <a:cs typeface="+mn-cs"/>
              </a:rPr>
              <a:t>AOT timeseries 3 years</a:t>
            </a:r>
          </a:p>
          <a:p>
            <a:pPr indent="-165100" defTabSz="685800" eaLnBrk="1" fontAlgn="auto" hangingPunct="1"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1"/>
                </a:solidFill>
                <a:cs typeface="+mn-cs"/>
              </a:rPr>
              <a:t>Global: ~300MB</a:t>
            </a:r>
          </a:p>
          <a:p>
            <a:pPr indent="-165100" defTabSz="685800" eaLnBrk="1" fontAlgn="auto" hangingPunct="1">
              <a:spcAft>
                <a:spcPts val="0"/>
              </a:spcAft>
              <a:defRPr/>
            </a:pPr>
            <a:r>
              <a:rPr lang="en-US" sz="1200" dirty="0">
                <a:solidFill>
                  <a:srgbClr val="FF0000"/>
                </a:solidFill>
              </a:rPr>
              <a:t>Italy: </a:t>
            </a:r>
            <a:r>
              <a:rPr lang="en-US" sz="1200" dirty="0">
                <a:solidFill>
                  <a:srgbClr val="FF0000"/>
                </a:solidFill>
                <a:cs typeface="+mn-cs"/>
              </a:rPr>
              <a:t>~1MB</a:t>
            </a:r>
          </a:p>
          <a:p>
            <a:pPr indent="-165100" defTabSz="685800" eaLnBrk="1" fontAlgn="auto" hangingPunct="1">
              <a:spcAft>
                <a:spcPts val="0"/>
              </a:spcAft>
              <a:defRPr/>
            </a:pPr>
            <a:r>
              <a:rPr lang="en-US" sz="1200" dirty="0">
                <a:solidFill>
                  <a:srgbClr val="92D050"/>
                </a:solidFill>
                <a:cs typeface="+mn-cs"/>
              </a:rPr>
              <a:t>Ferrara: ~17KB</a:t>
            </a:r>
          </a:p>
        </p:txBody>
      </p:sp>
    </p:spTree>
    <p:extLst>
      <p:ext uri="{BB962C8B-B14F-4D97-AF65-F5344CB8AC3E}">
        <p14:creationId xmlns:p14="http://schemas.microsoft.com/office/powerpoint/2010/main" val="1146501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5" grpId="0"/>
      <p:bldP spid="27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09600" y="2209800"/>
            <a:ext cx="5508789" cy="2051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AU" sz="4200" b="1" smtClean="0">
                <a:solidFill>
                  <a:srgbClr val="FFFFFF"/>
                </a:solidFill>
              </a:rPr>
              <a:t>Technology  Exploration Session</a:t>
            </a:r>
            <a:endParaRPr lang="en-AU" sz="4000" b="1">
              <a:solidFill>
                <a:srgbClr val="92D050"/>
              </a:solidFill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04800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457200" y="1371600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836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88" y="3998384"/>
            <a:ext cx="3696357" cy="26779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651D468-2A4C-2A42-AA60-05C8375B48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9239" y="1699658"/>
            <a:ext cx="2105826" cy="21058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93925" y="57387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391" y="1161279"/>
            <a:ext cx="4682867" cy="2644205"/>
          </a:xfrm>
          <a:prstGeom prst="rect">
            <a:avLst/>
          </a:prstGeom>
        </p:spPr>
      </p:pic>
      <p:pic>
        <p:nvPicPr>
          <p:cNvPr id="13" name="Picture 4" descr="Afbeeldingsresultaat voor artificial intelligen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2258" y="4097280"/>
            <a:ext cx="3766299" cy="25790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4" name="Content Placeholder 2"/>
          <p:cNvSpPr>
            <a:spLocks noGrp="1"/>
          </p:cNvSpPr>
          <p:nvPr>
            <p:ph sz="quarter" idx="11"/>
          </p:nvPr>
        </p:nvSpPr>
        <p:spPr>
          <a:xfrm>
            <a:off x="1981200" y="221708"/>
            <a:ext cx="5444152" cy="533400"/>
          </a:xfrm>
        </p:spPr>
        <p:txBody>
          <a:bodyPr/>
          <a:lstStyle/>
          <a:p>
            <a:pPr algn="ctr"/>
            <a:r>
              <a:rPr lang="en-US" b="1" dirty="0" smtClean="0"/>
              <a:t>Technology Exploration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18458927"/>
      </p:ext>
    </p:extLst>
  </p:cSld>
  <p:clrMapOvr>
    <a:masterClrMapping/>
  </p:clrMapOvr>
  <p:transition xmlns:p14="http://schemas.microsoft.com/office/powerpoint/2010/main"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42764" y="198383"/>
            <a:ext cx="4995253" cy="501650"/>
          </a:xfrm>
        </p:spPr>
        <p:txBody>
          <a:bodyPr/>
          <a:lstStyle/>
          <a:p>
            <a:r>
              <a:rPr lang="en-GB" sz="2400" dirty="0" smtClean="0"/>
              <a:t>Evaluation – Example “path” of metadata from its origin</a:t>
            </a:r>
            <a:endParaRPr lang="en-GB" sz="2400" dirty="0"/>
          </a:p>
        </p:txBody>
      </p:sp>
      <p:grpSp>
        <p:nvGrpSpPr>
          <p:cNvPr id="40" name="Gruppieren 39"/>
          <p:cNvGrpSpPr/>
          <p:nvPr/>
        </p:nvGrpSpPr>
        <p:grpSpPr>
          <a:xfrm>
            <a:off x="1030245" y="2152011"/>
            <a:ext cx="4189827" cy="1619014"/>
            <a:chOff x="1246269" y="2060848"/>
            <a:chExt cx="4189827" cy="1619014"/>
          </a:xfrm>
        </p:grpSpPr>
        <p:grpSp>
          <p:nvGrpSpPr>
            <p:cNvPr id="27" name="Gruppieren 26"/>
            <p:cNvGrpSpPr/>
            <p:nvPr/>
          </p:nvGrpSpPr>
          <p:grpSpPr>
            <a:xfrm>
              <a:off x="1591097" y="2671750"/>
              <a:ext cx="3844999" cy="1008112"/>
              <a:chOff x="1303065" y="2662525"/>
              <a:chExt cx="3844999" cy="1008112"/>
            </a:xfrm>
          </p:grpSpPr>
          <p:sp>
            <p:nvSpPr>
              <p:cNvPr id="21" name="Nach oben gekrümmter Pfeil 20"/>
              <p:cNvSpPr/>
              <p:nvPr/>
            </p:nvSpPr>
            <p:spPr>
              <a:xfrm>
                <a:off x="1303065" y="2662525"/>
                <a:ext cx="1440160" cy="1008112"/>
              </a:xfrm>
              <a:prstGeom prst="curvedUpArrow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de-DE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Textfeld 21"/>
              <p:cNvSpPr txBox="1"/>
              <p:nvPr/>
            </p:nvSpPr>
            <p:spPr>
              <a:xfrm>
                <a:off x="2699792" y="3203751"/>
                <a:ext cx="2448272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de-DE"/>
                </a:defPPr>
                <a:lvl1pPr>
                  <a:defRPr sz="1200">
                    <a:latin typeface="Arial" panose="020B0604020202020204" pitchFamily="34" charset="0"/>
                    <a:cs typeface="Arial" pitchFamily="34" charset="0"/>
                  </a:defRPr>
                </a:lvl1pPr>
              </a:lstStyle>
              <a:p>
                <a:r>
                  <a:rPr lang="de-DE" dirty="0" err="1"/>
                  <a:t>Harvesting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DCAT-AP </a:t>
                </a:r>
                <a:r>
                  <a:rPr lang="de-DE" dirty="0" err="1"/>
                  <a:t>records</a:t>
                </a:r>
                <a:endParaRPr lang="de-DE" dirty="0"/>
              </a:p>
            </p:txBody>
          </p:sp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6269" y="2060848"/>
              <a:ext cx="1974341" cy="543104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39" name="Gruppieren 38"/>
          <p:cNvGrpSpPr/>
          <p:nvPr/>
        </p:nvGrpSpPr>
        <p:grpSpPr>
          <a:xfrm>
            <a:off x="725451" y="3880203"/>
            <a:ext cx="4782653" cy="1611580"/>
            <a:chOff x="941475" y="3754202"/>
            <a:chExt cx="4782653" cy="1611580"/>
          </a:xfrm>
        </p:grpSpPr>
        <p:grpSp>
          <p:nvGrpSpPr>
            <p:cNvPr id="26" name="Gruppieren 25"/>
            <p:cNvGrpSpPr/>
            <p:nvPr/>
          </p:nvGrpSpPr>
          <p:grpSpPr>
            <a:xfrm>
              <a:off x="1259632" y="4357670"/>
              <a:ext cx="4464496" cy="1008112"/>
              <a:chOff x="1331640" y="4293096"/>
              <a:chExt cx="4464496" cy="1008112"/>
            </a:xfrm>
          </p:grpSpPr>
          <p:sp>
            <p:nvSpPr>
              <p:cNvPr id="14" name="Nach oben gekrümmter Pfeil 13"/>
              <p:cNvSpPr/>
              <p:nvPr/>
            </p:nvSpPr>
            <p:spPr>
              <a:xfrm>
                <a:off x="1331640" y="4293096"/>
                <a:ext cx="1440160" cy="1008112"/>
              </a:xfrm>
              <a:prstGeom prst="curvedUpArrow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de-DE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Textfeld 16"/>
              <p:cNvSpPr txBox="1"/>
              <p:nvPr/>
            </p:nvSpPr>
            <p:spPr>
              <a:xfrm>
                <a:off x="2699792" y="4876594"/>
                <a:ext cx="309634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1200" dirty="0" err="1">
                    <a:latin typeface="Arial" panose="020B0604020202020204" pitchFamily="34" charset="0"/>
                    <a:cs typeface="Arial" pitchFamily="34" charset="0"/>
                  </a:rPr>
                  <a:t>Harvesting</a:t>
                </a:r>
                <a:r>
                  <a:rPr lang="de-DE" sz="12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DE" sz="1200" dirty="0" err="1">
                    <a:latin typeface="Arial" pitchFamily="34" charset="0"/>
                    <a:cs typeface="Arial" pitchFamily="34" charset="0"/>
                  </a:rPr>
                  <a:t>of</a:t>
                </a:r>
                <a:r>
                  <a:rPr lang="de-DE" sz="1200" dirty="0">
                    <a:latin typeface="Arial" pitchFamily="34" charset="0"/>
                    <a:cs typeface="Arial" pitchFamily="34" charset="0"/>
                  </a:rPr>
                  <a:t> ISO 19115/19139 </a:t>
                </a:r>
                <a:r>
                  <a:rPr lang="de-DE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records</a:t>
                </a:r>
                <a:endParaRPr lang="de-DE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" name="Gruppieren 30"/>
            <p:cNvGrpSpPr/>
            <p:nvPr/>
          </p:nvGrpSpPr>
          <p:grpSpPr>
            <a:xfrm>
              <a:off x="941475" y="3754202"/>
              <a:ext cx="1974341" cy="543104"/>
              <a:chOff x="941475" y="3677984"/>
              <a:chExt cx="1974341" cy="54310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0" name="Rechteck 29"/>
              <p:cNvSpPr/>
              <p:nvPr/>
            </p:nvSpPr>
            <p:spPr>
              <a:xfrm>
                <a:off x="941475" y="3677984"/>
                <a:ext cx="1974341" cy="54310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de-DE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1028" name="Picture 4" descr="Image result for GDI-DE logo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5656" y="3702164"/>
                <a:ext cx="967592" cy="5040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8" name="Gruppieren 37"/>
          <p:cNvGrpSpPr/>
          <p:nvPr/>
        </p:nvGrpSpPr>
        <p:grpSpPr>
          <a:xfrm>
            <a:off x="539552" y="5641355"/>
            <a:ext cx="1974341" cy="543104"/>
            <a:chOff x="755576" y="5301208"/>
            <a:chExt cx="1974341" cy="5431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Rechteck 34"/>
            <p:cNvSpPr/>
            <p:nvPr/>
          </p:nvSpPr>
          <p:spPr>
            <a:xfrm>
              <a:off x="755576" y="5301208"/>
              <a:ext cx="1974341" cy="54310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29" name="Picture 5" descr="C:\Users\twel_an\Desktop\WGISS\eoc_logo_gray-01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490" y="5358605"/>
              <a:ext cx="572765" cy="21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:\Users\twel_an\Desktop\WGISS\DLR_Logo.svg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026" y="5373473"/>
              <a:ext cx="466391" cy="390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feld 31"/>
            <p:cNvSpPr txBox="1"/>
            <p:nvPr/>
          </p:nvSpPr>
          <p:spPr>
            <a:xfrm>
              <a:off x="1458788" y="5569871"/>
              <a:ext cx="11178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Catalogue</a:t>
              </a:r>
            </a:p>
          </p:txBody>
        </p:sp>
      </p:grpSp>
      <p:grpSp>
        <p:nvGrpSpPr>
          <p:cNvPr id="42" name="Gruppieren 41"/>
          <p:cNvGrpSpPr/>
          <p:nvPr/>
        </p:nvGrpSpPr>
        <p:grpSpPr>
          <a:xfrm>
            <a:off x="3071492" y="1791972"/>
            <a:ext cx="5532956" cy="1081638"/>
            <a:chOff x="3287516" y="1604937"/>
            <a:chExt cx="5532956" cy="1081638"/>
          </a:xfrm>
        </p:grpSpPr>
        <p:grpSp>
          <p:nvGrpSpPr>
            <p:cNvPr id="28" name="Gruppieren 27"/>
            <p:cNvGrpSpPr/>
            <p:nvPr/>
          </p:nvGrpSpPr>
          <p:grpSpPr>
            <a:xfrm>
              <a:off x="3287516" y="1604937"/>
              <a:ext cx="2952355" cy="1081638"/>
              <a:chOff x="2987824" y="1642279"/>
              <a:chExt cx="3200668" cy="876231"/>
            </a:xfrm>
          </p:grpSpPr>
          <p:sp>
            <p:nvSpPr>
              <p:cNvPr id="24" name="Nach rechts gekrümmter Pfeil 23"/>
              <p:cNvSpPr/>
              <p:nvPr/>
            </p:nvSpPr>
            <p:spPr>
              <a:xfrm>
                <a:off x="2987824" y="1938354"/>
                <a:ext cx="3096344" cy="580156"/>
              </a:xfrm>
              <a:prstGeom prst="curvedRightArrow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de-DE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" name="Textfeld 24"/>
              <p:cNvSpPr txBox="1"/>
              <p:nvPr/>
            </p:nvSpPr>
            <p:spPr>
              <a:xfrm>
                <a:off x="3096088" y="1642279"/>
                <a:ext cx="3092404" cy="2991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de-DE" sz="1200" dirty="0" err="1" smtClean="0">
                    <a:latin typeface="Arial" pitchFamily="34" charset="0"/>
                    <a:cs typeface="Arial" pitchFamily="34" charset="0"/>
                  </a:rPr>
                  <a:t>Indexing</a:t>
                </a:r>
                <a:r>
                  <a:rPr lang="de-DE" sz="1200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DE" sz="1200" dirty="0" err="1" smtClean="0">
                    <a:latin typeface="Arial" pitchFamily="34" charset="0"/>
                    <a:cs typeface="Arial" pitchFamily="34" charset="0"/>
                  </a:rPr>
                  <a:t>of</a:t>
                </a:r>
                <a:r>
                  <a:rPr lang="de-DE" sz="1200" dirty="0" smtClean="0">
                    <a:latin typeface="Arial" pitchFamily="34" charset="0"/>
                    <a:cs typeface="Arial" pitchFamily="34" charset="0"/>
                  </a:rPr>
                  <a:t> schema.org </a:t>
                </a:r>
              </a:p>
              <a:p>
                <a:pPr algn="ctr"/>
                <a:r>
                  <a:rPr lang="de-DE" sz="1200" dirty="0" smtClean="0">
                    <a:latin typeface="Arial" pitchFamily="34" charset="0"/>
                    <a:cs typeface="Arial" pitchFamily="34" charset="0"/>
                  </a:rPr>
                  <a:t>/ JSON-LD </a:t>
                </a:r>
                <a:r>
                  <a:rPr lang="de-DE" sz="1200" dirty="0" err="1" smtClean="0">
                    <a:latin typeface="Arial" pitchFamily="34" charset="0"/>
                    <a:cs typeface="Arial" pitchFamily="34" charset="0"/>
                  </a:rPr>
                  <a:t>markup</a:t>
                </a:r>
                <a:endParaRPr lang="de-DE" sz="1200" dirty="0"/>
              </a:p>
            </p:txBody>
          </p:sp>
        </p:grpSp>
        <p:grpSp>
          <p:nvGrpSpPr>
            <p:cNvPr id="37" name="Gruppieren 36"/>
            <p:cNvGrpSpPr/>
            <p:nvPr/>
          </p:nvGrpSpPr>
          <p:grpSpPr>
            <a:xfrm>
              <a:off x="6228184" y="1988840"/>
              <a:ext cx="2592288" cy="580156"/>
              <a:chOff x="6228184" y="2106419"/>
              <a:chExt cx="2592288" cy="58015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3" name="Rechteck 32"/>
              <p:cNvSpPr/>
              <p:nvPr/>
            </p:nvSpPr>
            <p:spPr>
              <a:xfrm>
                <a:off x="6228184" y="2106419"/>
                <a:ext cx="2592288" cy="5801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de-DE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0192" y="2258321"/>
                <a:ext cx="2448272" cy="276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9" name="Gruppieren 48"/>
          <p:cNvGrpSpPr/>
          <p:nvPr/>
        </p:nvGrpSpPr>
        <p:grpSpPr>
          <a:xfrm>
            <a:off x="6012160" y="2833472"/>
            <a:ext cx="2592288" cy="943132"/>
            <a:chOff x="6012160" y="2454277"/>
            <a:chExt cx="2592288" cy="943132"/>
          </a:xfrm>
        </p:grpSpPr>
        <p:sp>
          <p:nvSpPr>
            <p:cNvPr id="43" name="Textfeld 42"/>
            <p:cNvSpPr txBox="1"/>
            <p:nvPr/>
          </p:nvSpPr>
          <p:spPr>
            <a:xfrm>
              <a:off x="6012160" y="2843411"/>
              <a:ext cx="2592288" cy="5539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>
              <a:spAutoFit/>
            </a:bodyPr>
            <a:lstStyle>
              <a:defPPr>
                <a:defRPr lang="de-DE"/>
              </a:defPPr>
              <a:lvl1pPr>
                <a:defRPr sz="1200">
                  <a:latin typeface="Arial" panose="020B0604020202020204" pitchFamily="34" charset="0"/>
                  <a:cs typeface="Arial" pitchFamily="34" charset="0"/>
                </a:defRPr>
              </a:lvl1pPr>
            </a:lstStyle>
            <a:p>
              <a:pPr algn="ctr"/>
              <a:r>
                <a:rPr lang="de-DE" dirty="0" smtClean="0"/>
                <a:t>Data </a:t>
              </a:r>
              <a:r>
                <a:rPr lang="de-DE" dirty="0" err="1" smtClean="0"/>
                <a:t>Cleaning</a:t>
              </a:r>
              <a:r>
                <a:rPr lang="de-DE" dirty="0"/>
                <a:t>, </a:t>
              </a:r>
              <a:r>
                <a:rPr lang="de-DE" dirty="0" err="1"/>
                <a:t>R</a:t>
              </a:r>
              <a:r>
                <a:rPr lang="de-DE" dirty="0" err="1" smtClean="0"/>
                <a:t>eplica</a:t>
              </a:r>
              <a:r>
                <a:rPr lang="de-DE" dirty="0" smtClean="0"/>
                <a:t> </a:t>
              </a:r>
              <a:r>
                <a:rPr lang="de-DE" dirty="0" err="1" smtClean="0"/>
                <a:t>Identification</a:t>
              </a:r>
              <a:r>
                <a:rPr lang="de-DE" dirty="0" smtClean="0"/>
                <a:t>, </a:t>
              </a:r>
              <a:r>
                <a:rPr lang="de-DE" dirty="0"/>
                <a:t>Scholar </a:t>
              </a:r>
              <a:r>
                <a:rPr lang="de-DE" dirty="0" smtClean="0"/>
                <a:t>Linking</a:t>
              </a:r>
              <a:r>
                <a:rPr lang="de-DE" dirty="0"/>
                <a:t>, </a:t>
              </a:r>
              <a:r>
                <a:rPr lang="de-DE" dirty="0" smtClean="0"/>
                <a:t>Knowledge </a:t>
              </a:r>
              <a:r>
                <a:rPr lang="de-DE" dirty="0"/>
                <a:t>Graph </a:t>
              </a:r>
              <a:r>
                <a:rPr lang="de-DE" dirty="0" err="1" smtClean="0"/>
                <a:t>Reconciliation</a:t>
              </a:r>
              <a:endParaRPr lang="de-DE" dirty="0"/>
            </a:p>
          </p:txBody>
        </p:sp>
        <p:sp>
          <p:nvSpPr>
            <p:cNvPr id="44" name="Pfeil nach unten 43"/>
            <p:cNvSpPr/>
            <p:nvPr/>
          </p:nvSpPr>
          <p:spPr>
            <a:xfrm>
              <a:off x="7020272" y="2454277"/>
              <a:ext cx="360040" cy="326651"/>
            </a:xfrm>
            <a:prstGeom prst="downArrow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2" name="Gruppieren 51"/>
          <p:cNvGrpSpPr/>
          <p:nvPr/>
        </p:nvGrpSpPr>
        <p:grpSpPr>
          <a:xfrm>
            <a:off x="6012160" y="3843922"/>
            <a:ext cx="2592288" cy="571462"/>
            <a:chOff x="6012160" y="3464727"/>
            <a:chExt cx="2592288" cy="571462"/>
          </a:xfrm>
        </p:grpSpPr>
        <p:sp>
          <p:nvSpPr>
            <p:cNvPr id="56" name="Pfeil nach unten 55"/>
            <p:cNvSpPr/>
            <p:nvPr/>
          </p:nvSpPr>
          <p:spPr>
            <a:xfrm>
              <a:off x="7020272" y="3464727"/>
              <a:ext cx="360040" cy="326651"/>
            </a:xfrm>
            <a:prstGeom prst="downArrow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6012160" y="3851523"/>
              <a:ext cx="2592288" cy="1846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>
              <a:spAutoFit/>
            </a:bodyPr>
            <a:lstStyle>
              <a:defPPr>
                <a:defRPr lang="de-DE"/>
              </a:defPPr>
              <a:lvl1pPr>
                <a:defRPr sz="1200">
                  <a:latin typeface="Arial" panose="020B0604020202020204" pitchFamily="34" charset="0"/>
                  <a:cs typeface="Arial" pitchFamily="34" charset="0"/>
                </a:defRPr>
              </a:lvl1pPr>
            </a:lstStyle>
            <a:p>
              <a:pPr algn="ctr"/>
              <a:r>
                <a:rPr lang="de-DE" dirty="0" smtClean="0"/>
                <a:t>(</a:t>
              </a:r>
              <a:r>
                <a:rPr lang="de-DE" dirty="0" err="1" smtClean="0"/>
                <a:t>Enriched</a:t>
              </a:r>
              <a:r>
                <a:rPr lang="de-DE" dirty="0" smtClean="0"/>
                <a:t>) </a:t>
              </a:r>
              <a:r>
                <a:rPr lang="de-DE" dirty="0" err="1" smtClean="0"/>
                <a:t>Metadata</a:t>
              </a:r>
              <a:r>
                <a:rPr lang="de-DE" dirty="0" smtClean="0"/>
                <a:t> Index</a:t>
              </a:r>
              <a:endParaRPr lang="de-DE" dirty="0"/>
            </a:p>
          </p:txBody>
        </p:sp>
      </p:grpSp>
      <p:grpSp>
        <p:nvGrpSpPr>
          <p:cNvPr id="53" name="Gruppieren 52"/>
          <p:cNvGrpSpPr/>
          <p:nvPr/>
        </p:nvGrpSpPr>
        <p:grpSpPr>
          <a:xfrm>
            <a:off x="5812395" y="4505640"/>
            <a:ext cx="3135833" cy="1883596"/>
            <a:chOff x="5812395" y="4126445"/>
            <a:chExt cx="3135833" cy="1883596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2395" y="5485568"/>
              <a:ext cx="3135833" cy="524473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9" name="Pfeil nach unten 58"/>
            <p:cNvSpPr/>
            <p:nvPr/>
          </p:nvSpPr>
          <p:spPr>
            <a:xfrm rot="10800000">
              <a:off x="7956376" y="4126445"/>
              <a:ext cx="360040" cy="1285389"/>
            </a:xfrm>
            <a:prstGeom prst="downArrow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4" name="Gruppieren 53"/>
          <p:cNvGrpSpPr/>
          <p:nvPr/>
        </p:nvGrpSpPr>
        <p:grpSpPr>
          <a:xfrm>
            <a:off x="6012160" y="4505641"/>
            <a:ext cx="1368152" cy="1285389"/>
            <a:chOff x="6012160" y="4126446"/>
            <a:chExt cx="1368152" cy="1285389"/>
          </a:xfrm>
        </p:grpSpPr>
        <p:grpSp>
          <p:nvGrpSpPr>
            <p:cNvPr id="47" name="Gruppieren 46"/>
            <p:cNvGrpSpPr/>
            <p:nvPr/>
          </p:nvGrpSpPr>
          <p:grpSpPr>
            <a:xfrm>
              <a:off x="6012160" y="4505640"/>
              <a:ext cx="1368152" cy="550969"/>
              <a:chOff x="6228184" y="4568928"/>
              <a:chExt cx="1224136" cy="796854"/>
            </a:xfrm>
            <a:solidFill>
              <a:schemeClr val="bg1"/>
            </a:solidFill>
          </p:grpSpPr>
          <p:sp>
            <p:nvSpPr>
              <p:cNvPr id="45" name="Flussdiagramm: Mehrere Dokumente 44"/>
              <p:cNvSpPr/>
              <p:nvPr/>
            </p:nvSpPr>
            <p:spPr>
              <a:xfrm>
                <a:off x="6228184" y="4568928"/>
                <a:ext cx="1224136" cy="796854"/>
              </a:xfrm>
              <a:prstGeom prst="flowChartMultidocument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de-DE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6" name="Textfeld 45"/>
              <p:cNvSpPr txBox="1"/>
              <p:nvPr/>
            </p:nvSpPr>
            <p:spPr>
              <a:xfrm>
                <a:off x="6281407" y="4706094"/>
                <a:ext cx="1009842" cy="4006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de-DE" sz="1200" dirty="0" err="1" smtClean="0">
                    <a:latin typeface="Arial" pitchFamily="34" charset="0"/>
                    <a:cs typeface="Arial" pitchFamily="34" charset="0"/>
                  </a:rPr>
                  <a:t>Ranked</a:t>
                </a:r>
                <a:r>
                  <a:rPr lang="de-DE" sz="1200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DE" sz="1200" dirty="0" err="1" smtClean="0">
                    <a:latin typeface="Arial" pitchFamily="34" charset="0"/>
                    <a:cs typeface="Arial" pitchFamily="34" charset="0"/>
                  </a:rPr>
                  <a:t>Results</a:t>
                </a:r>
                <a:endParaRPr lang="de-DE" sz="1200" dirty="0" smtClean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7" name="Pfeil nach unten 56"/>
            <p:cNvSpPr/>
            <p:nvPr/>
          </p:nvSpPr>
          <p:spPr>
            <a:xfrm>
              <a:off x="6372200" y="5085184"/>
              <a:ext cx="360040" cy="326651"/>
            </a:xfrm>
            <a:prstGeom prst="downArrow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Pfeil nach unten 60"/>
            <p:cNvSpPr/>
            <p:nvPr/>
          </p:nvSpPr>
          <p:spPr>
            <a:xfrm>
              <a:off x="6372200" y="4126446"/>
              <a:ext cx="360040" cy="326651"/>
            </a:xfrm>
            <a:prstGeom prst="downArrow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4511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09600" y="2209800"/>
            <a:ext cx="5508789" cy="2051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fr-FR" sz="4200" b="1" dirty="0" smtClean="0">
                <a:solidFill>
                  <a:srgbClr val="FFFFFF"/>
                </a:solidFill>
              </a:rPr>
              <a:t>GEOSS </a:t>
            </a:r>
            <a:r>
              <a:rPr lang="mr-IN" sz="4200" b="1" dirty="0" smtClean="0">
                <a:solidFill>
                  <a:srgbClr val="FFFFFF"/>
                </a:solidFill>
              </a:rPr>
              <a:t>–</a:t>
            </a:r>
            <a:r>
              <a:rPr lang="fr-FR" sz="4200" b="1" dirty="0" smtClean="0">
                <a:solidFill>
                  <a:srgbClr val="FFFFFF"/>
                </a:solidFill>
              </a:rPr>
              <a:t> WGISS </a:t>
            </a:r>
            <a:r>
              <a:rPr lang="fr-FR" sz="4200" b="1" dirty="0" err="1" smtClean="0">
                <a:solidFill>
                  <a:srgbClr val="FFFFFF"/>
                </a:solidFill>
              </a:rPr>
              <a:t>Interoperability</a:t>
            </a:r>
            <a:r>
              <a:rPr lang="fr-FR" sz="4200" b="1" dirty="0" smtClean="0">
                <a:solidFill>
                  <a:srgbClr val="FFFFFF"/>
                </a:solidFill>
              </a:rPr>
              <a:t> Workshop</a:t>
            </a:r>
            <a:endParaRPr sz="4000" b="1" dirty="0">
              <a:solidFill>
                <a:srgbClr val="92D050"/>
              </a:solidFill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04800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457200" y="1371600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798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981200" y="221708"/>
            <a:ext cx="5444152" cy="533400"/>
          </a:xfrm>
        </p:spPr>
        <p:txBody>
          <a:bodyPr/>
          <a:lstStyle/>
          <a:p>
            <a:pPr algn="ctr"/>
            <a:r>
              <a:rPr lang="en-US" b="1" dirty="0" smtClean="0"/>
              <a:t>Workshop Objectives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152400" y="1479352"/>
            <a:ext cx="88392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Strengthen </a:t>
            </a:r>
            <a:r>
              <a:rPr lang="en-US" sz="2400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interaction and coordination between WGISS and GEOSS at technical level. </a:t>
            </a:r>
          </a:p>
          <a:p>
            <a:pPr marL="342900" indent="-342900">
              <a:spcBef>
                <a:spcPts val="1200"/>
              </a:spcBef>
              <a:buSzPct val="100000"/>
              <a:buFont typeface="Arial"/>
              <a:buChar char="•"/>
            </a:pPr>
            <a:r>
              <a:rPr lang="en-US" sz="2400" dirty="0">
                <a:ea typeface="Arial Bold"/>
                <a:cs typeface="Arial" panose="020B0604020202020204" pitchFamily="34" charset="0"/>
                <a:sym typeface="Arial Bold"/>
              </a:rPr>
              <a:t>Identify </a:t>
            </a:r>
            <a:r>
              <a:rPr lang="en-US" sz="2400" dirty="0" smtClean="0">
                <a:ea typeface="Arial Bold"/>
                <a:cs typeface="Arial" panose="020B0604020202020204" pitchFamily="34" charset="0"/>
                <a:sym typeface="Arial Bold"/>
              </a:rPr>
              <a:t>additional topics where we could work </a:t>
            </a:r>
            <a:r>
              <a:rPr lang="en-US" sz="2400" dirty="0">
                <a:ea typeface="Arial Bold"/>
                <a:cs typeface="Arial" panose="020B0604020202020204" pitchFamily="34" charset="0"/>
                <a:sym typeface="Arial Bold"/>
              </a:rPr>
              <a:t>together and </a:t>
            </a:r>
            <a:r>
              <a:rPr lang="en-US" sz="2400" dirty="0" err="1" smtClean="0">
                <a:ea typeface="Arial Bold"/>
                <a:cs typeface="Arial" panose="020B0604020202020204" pitchFamily="34" charset="0"/>
                <a:sym typeface="Arial Bold"/>
              </a:rPr>
              <a:t>maximise</a:t>
            </a:r>
            <a:r>
              <a:rPr lang="en-US" sz="2400" dirty="0" smtClean="0">
                <a:ea typeface="Arial Bold"/>
                <a:cs typeface="Arial" panose="020B0604020202020204" pitchFamily="34" charset="0"/>
                <a:sym typeface="Arial Bold"/>
              </a:rPr>
              <a:t> outputs and </a:t>
            </a:r>
            <a:r>
              <a:rPr lang="en-US" sz="2400" dirty="0">
                <a:ea typeface="Arial Bold"/>
                <a:cs typeface="Arial" panose="020B0604020202020204" pitchFamily="34" charset="0"/>
                <a:sym typeface="Arial Bold"/>
              </a:rPr>
              <a:t>impact.</a:t>
            </a:r>
          </a:p>
          <a:p>
            <a:pPr marL="342900" indent="-342900">
              <a:spcBef>
                <a:spcPts val="12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Discuss and define CEOS </a:t>
            </a:r>
            <a:r>
              <a:rPr lang="en-US" sz="2400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WGISS </a:t>
            </a:r>
            <a:r>
              <a:rPr lang="en-US" sz="2400" dirty="0" smtClean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contribution in </a:t>
            </a:r>
            <a:r>
              <a:rPr lang="en-US" sz="2400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shaping the evolution and future vision of GEOSS as a whole and in particular for what concerns ground segment systems and platforms (i.e. Future data Architectures). </a:t>
            </a:r>
          </a:p>
          <a:p>
            <a:pPr marL="342900" indent="-342900">
              <a:spcBef>
                <a:spcPts val="12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Define </a:t>
            </a:r>
            <a:r>
              <a:rPr lang="en-US" sz="2400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a WGISS-GEOSS (Action) </a:t>
            </a:r>
            <a:r>
              <a:rPr lang="en-US" sz="2400" dirty="0" smtClean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Plan </a:t>
            </a:r>
            <a:r>
              <a:rPr lang="en-US" sz="2400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and schedule periodic teleconferences to monitor </a:t>
            </a:r>
            <a:r>
              <a:rPr lang="en-US" sz="2400" dirty="0" smtClean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progress in the activities</a:t>
            </a:r>
            <a:r>
              <a:rPr lang="en-US" sz="2400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90367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48593" y="1340704"/>
            <a:ext cx="8872261" cy="5364896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b="1" dirty="0" smtClean="0"/>
              <a:t>GEOSS Platform accessing WGISS CDA infrastructure for CEOS agencies data discovery and access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Participation </a:t>
            </a:r>
            <a:r>
              <a:rPr lang="en-US" dirty="0"/>
              <a:t>&amp; support to GEOSS Data Providers </a:t>
            </a:r>
            <a:r>
              <a:rPr lang="en-US" dirty="0" smtClean="0"/>
              <a:t>Workshops </a:t>
            </a:r>
            <a:r>
              <a:rPr lang="en-US" dirty="0"/>
              <a:t>(e.g. “User Metrics” </a:t>
            </a:r>
            <a:r>
              <a:rPr lang="en-US" dirty="0" smtClean="0"/>
              <a:t>session, May 2018) 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dirty="0" smtClean="0"/>
              <a:t>WGISS represented in </a:t>
            </a:r>
            <a:r>
              <a:rPr lang="en-US" dirty="0" err="1" smtClean="0"/>
              <a:t>NextGEOSS</a:t>
            </a:r>
            <a:r>
              <a:rPr lang="en-US" dirty="0" smtClean="0"/>
              <a:t> Advisory Board and Working </a:t>
            </a:r>
            <a:r>
              <a:rPr lang="en-US" dirty="0"/>
              <a:t>with </a:t>
            </a:r>
            <a:r>
              <a:rPr lang="en-US" dirty="0" err="1"/>
              <a:t>NextGEOSS</a:t>
            </a:r>
            <a:r>
              <a:rPr lang="en-US" dirty="0"/>
              <a:t> on federated </a:t>
            </a:r>
            <a:r>
              <a:rPr lang="en-US" dirty="0" smtClean="0"/>
              <a:t>authentication </a:t>
            </a:r>
            <a:r>
              <a:rPr lang="en-US" dirty="0"/>
              <a:t>technology </a:t>
            </a:r>
            <a:r>
              <a:rPr lang="en-US" dirty="0" smtClean="0"/>
              <a:t>solutions</a:t>
            </a:r>
          </a:p>
          <a:p>
            <a:pPr>
              <a:spcBef>
                <a:spcPts val="600"/>
              </a:spcBef>
            </a:pPr>
            <a:r>
              <a:rPr lang="en-US" b="1" dirty="0" smtClean="0"/>
              <a:t>Joint Workshop on GEOSS-WGISS </a:t>
            </a:r>
            <a:r>
              <a:rPr lang="en-US" dirty="0" smtClean="0"/>
              <a:t>interoperability and FDA at </a:t>
            </a:r>
            <a:r>
              <a:rPr lang="en-US" dirty="0"/>
              <a:t>WGISIS#</a:t>
            </a:r>
            <a:r>
              <a:rPr lang="en-US" dirty="0" smtClean="0"/>
              <a:t>43 and WGISS#46</a:t>
            </a:r>
          </a:p>
          <a:p>
            <a:pPr>
              <a:spcBef>
                <a:spcPts val="600"/>
              </a:spcBef>
            </a:pPr>
            <a:r>
              <a:rPr lang="en-US" b="1" dirty="0" smtClean="0"/>
              <a:t>WGISS representative will be proposed as member of the GEOSS Expert Advisory Group</a:t>
            </a:r>
          </a:p>
          <a:p>
            <a:pPr>
              <a:spcBef>
                <a:spcPts val="600"/>
              </a:spcBef>
            </a:pPr>
            <a:r>
              <a:rPr lang="en-US" b="1" dirty="0"/>
              <a:t>WGISS contributing to GEOSS-EVOLVE </a:t>
            </a:r>
            <a:r>
              <a:rPr lang="en-US" b="1" dirty="0" smtClean="0"/>
              <a:t>initiative</a:t>
            </a:r>
            <a:endParaRPr lang="en-US" altLang="en-US" sz="1800" dirty="0"/>
          </a:p>
          <a:p>
            <a:pPr lvl="1"/>
            <a:r>
              <a:rPr lang="en-US" sz="1600" dirty="0" smtClean="0"/>
              <a:t>WP </a:t>
            </a:r>
            <a:r>
              <a:rPr lang="en-US" sz="1600" dirty="0"/>
              <a:t>1: GEOSS Architecture and Evolution</a:t>
            </a:r>
          </a:p>
          <a:p>
            <a:pPr lvl="1"/>
            <a:r>
              <a:rPr lang="en-US" altLang="en-US" sz="1600" dirty="0" smtClean="0"/>
              <a:t>WP2: Functional Testing</a:t>
            </a:r>
          </a:p>
          <a:p>
            <a:pPr lvl="1"/>
            <a:r>
              <a:rPr lang="en-US" sz="1600" dirty="0" smtClean="0"/>
              <a:t>WP </a:t>
            </a:r>
            <a:r>
              <a:rPr lang="en-US" sz="1600" dirty="0"/>
              <a:t>3: Data Management Principles</a:t>
            </a:r>
          </a:p>
          <a:p>
            <a:pPr lvl="1"/>
            <a:r>
              <a:rPr lang="en-US" sz="1600" dirty="0"/>
              <a:t>WP 5: Demonstrations Projects</a:t>
            </a:r>
          </a:p>
          <a:p>
            <a:pPr lvl="1"/>
            <a:r>
              <a:rPr lang="en-US" sz="1600" dirty="0"/>
              <a:t>WP 6: Community Portals </a:t>
            </a:r>
          </a:p>
          <a:p>
            <a:pPr>
              <a:spcBef>
                <a:spcPts val="600"/>
              </a:spcBef>
            </a:pPr>
            <a:endParaRPr lang="en-US" sz="2800" b="1" dirty="0" smtClean="0"/>
          </a:p>
          <a:p>
            <a:pPr>
              <a:spcBef>
                <a:spcPts val="600"/>
              </a:spcBef>
            </a:pPr>
            <a:endParaRPr lang="en-US" sz="2400" b="1" dirty="0"/>
          </a:p>
          <a:p>
            <a:pPr>
              <a:spcBef>
                <a:spcPts val="600"/>
              </a:spcBef>
            </a:pPr>
            <a:endParaRPr lang="en-US" sz="2400" b="1" dirty="0" smtClean="0"/>
          </a:p>
          <a:p>
            <a:pPr marL="0" indent="0">
              <a:spcBef>
                <a:spcPts val="600"/>
              </a:spcBef>
              <a:buNone/>
            </a:pPr>
            <a:endParaRPr lang="en-US" sz="1400" b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981200" y="152400"/>
            <a:ext cx="5444152" cy="533400"/>
          </a:xfrm>
        </p:spPr>
        <p:txBody>
          <a:bodyPr/>
          <a:lstStyle/>
          <a:p>
            <a:pPr algn="ctr"/>
            <a:r>
              <a:rPr lang="en-US" b="1" dirty="0" smtClean="0"/>
              <a:t>Ongoing CEOS </a:t>
            </a:r>
            <a:r>
              <a:rPr lang="en-US" b="1" dirty="0" smtClean="0"/>
              <a:t>WGISS </a:t>
            </a:r>
            <a:endParaRPr lang="en-US" b="1" dirty="0" smtClean="0"/>
          </a:p>
          <a:p>
            <a:pPr algn="ctr"/>
            <a:r>
              <a:rPr lang="en-US" b="1" dirty="0" smtClean="0"/>
              <a:t>Contribution </a:t>
            </a:r>
            <a:r>
              <a:rPr lang="en-US" b="1" dirty="0" smtClean="0"/>
              <a:t>to GEOSS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918792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133600" y="152400"/>
            <a:ext cx="4953000" cy="533400"/>
          </a:xfrm>
        </p:spPr>
        <p:txBody>
          <a:bodyPr/>
          <a:lstStyle/>
          <a:p>
            <a:pPr algn="ctr"/>
            <a:r>
              <a:rPr lang="en-US" b="1" dirty="0"/>
              <a:t>WGISS </a:t>
            </a:r>
            <a:r>
              <a:rPr lang="en-US" b="1" dirty="0" smtClean="0"/>
              <a:t>Connected Data </a:t>
            </a:r>
            <a:r>
              <a:rPr lang="en-US" b="1" dirty="0"/>
              <a:t>Assets </a:t>
            </a:r>
            <a:br>
              <a:rPr lang="en-US" b="1" dirty="0"/>
            </a:br>
            <a:r>
              <a:rPr lang="en-US" b="1" dirty="0"/>
              <a:t>Architecture </a:t>
            </a: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71" y="2286000"/>
            <a:ext cx="6467168" cy="4572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14300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dirty="0">
                <a:sym typeface="Avenir Roman"/>
              </a:rPr>
              <a:t>Relying on </a:t>
            </a:r>
            <a:r>
              <a:rPr lang="en-US" b="1" i="1" dirty="0">
                <a:sym typeface="Avenir Roman"/>
              </a:rPr>
              <a:t>IDN/CWIC/FedEO components</a:t>
            </a:r>
            <a:r>
              <a:rPr lang="en-US" dirty="0">
                <a:sym typeface="Avenir Roman"/>
              </a:rPr>
              <a:t>, provides a single entry point for external clients to discover and access CEOS agencies </a:t>
            </a:r>
            <a:r>
              <a:rPr lang="en-US" dirty="0" smtClean="0">
                <a:sym typeface="Avenir Roman"/>
              </a:rPr>
              <a:t>data. It is </a:t>
            </a:r>
            <a:r>
              <a:rPr lang="en-US" dirty="0"/>
              <a:t>supported by the WGISS Connected Assets System Level Team (SLT</a:t>
            </a:r>
            <a:r>
              <a:rPr lang="en-US" dirty="0" smtClean="0"/>
              <a:t>)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5337" y="4800600"/>
            <a:ext cx="2916195" cy="1828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00136" y="2438401"/>
            <a:ext cx="25146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ym typeface="Avenir Roman"/>
              </a:rPr>
              <a:t>Search</a:t>
            </a:r>
            <a:r>
              <a:rPr lang="en-US" dirty="0" smtClean="0">
                <a:sym typeface="Avenir Roman"/>
              </a:rPr>
              <a:t> </a:t>
            </a:r>
            <a:r>
              <a:rPr lang="en-US" dirty="0">
                <a:sym typeface="Avenir Roman"/>
              </a:rPr>
              <a:t>over 32,000 collections in the </a:t>
            </a:r>
            <a:r>
              <a:rPr lang="en-US" dirty="0" smtClean="0">
                <a:sym typeface="Avenir Roman"/>
              </a:rPr>
              <a:t>IDN</a:t>
            </a:r>
          </a:p>
          <a:p>
            <a:endParaRPr lang="en-US" sz="1200" i="1" dirty="0" smtClean="0">
              <a:sym typeface="Avenir Roman"/>
            </a:endParaRPr>
          </a:p>
          <a:p>
            <a:r>
              <a:rPr lang="en-US" i="1" dirty="0" smtClean="0">
                <a:sym typeface="Avenir Roman"/>
              </a:rPr>
              <a:t>Access</a:t>
            </a:r>
            <a:r>
              <a:rPr lang="en-US" dirty="0" smtClean="0">
                <a:sym typeface="Avenir Roman"/>
              </a:rPr>
              <a:t> </a:t>
            </a:r>
            <a:r>
              <a:rPr lang="en-US" dirty="0">
                <a:sym typeface="Avenir Roman"/>
              </a:rPr>
              <a:t>over 5000 collections with associated over 300+ million granules (granule search)</a:t>
            </a:r>
          </a:p>
        </p:txBody>
      </p:sp>
    </p:spTree>
    <p:extLst>
      <p:ext uri="{BB962C8B-B14F-4D97-AF65-F5344CB8AC3E}">
        <p14:creationId xmlns:p14="http://schemas.microsoft.com/office/powerpoint/2010/main" val="398425804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95400"/>
            <a:ext cx="9144000" cy="5257800"/>
          </a:xfrm>
          <a:prstGeom prst="rect">
            <a:avLst/>
          </a:prstGeom>
        </p:spPr>
      </p:pic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1502120" y="205318"/>
            <a:ext cx="6423699" cy="632882"/>
          </a:xfrm>
          <a:prstGeom prst="rect">
            <a:avLst/>
          </a:prstGeom>
        </p:spPr>
        <p:txBody>
          <a:bodyPr lIns="91425" tIns="91425" rIns="91425" bIns="91425" anchor="b" anchorCtr="0">
            <a:normAutofit/>
          </a:bodyPr>
          <a:lstStyle/>
          <a:p>
            <a:pPr algn="ctr"/>
            <a:r>
              <a:rPr lang="en-US" sz="2400" b="1" dirty="0" smtClean="0">
                <a:latin typeface="+mj-lt"/>
              </a:rPr>
              <a:t>CEOS data in GEOSS</a:t>
            </a:r>
            <a:endParaRPr lang="en-US" sz="2400" b="1" dirty="0">
              <a:latin typeface="+mj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43000" y="2528652"/>
            <a:ext cx="1295400" cy="519348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CWIC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0" name="Oval 9"/>
          <p:cNvSpPr/>
          <p:nvPr/>
        </p:nvSpPr>
        <p:spPr>
          <a:xfrm>
            <a:off x="2895600" y="2681052"/>
            <a:ext cx="1295400" cy="519348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FedEO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6400" y="1143000"/>
            <a:ext cx="6314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GEOSS PLATFORM DISCOVERABLE DATA PRODUCTS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5955551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1705001" y="245036"/>
            <a:ext cx="5871456" cy="533400"/>
          </a:xfrm>
        </p:spPr>
        <p:txBody>
          <a:bodyPr/>
          <a:lstStyle/>
          <a:p>
            <a:pPr algn="ctr"/>
            <a:r>
              <a:rPr lang="en-US" b="1" dirty="0" smtClean="0"/>
              <a:t>WGISS PLENARY SESSION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540436"/>
            <a:ext cx="8153400" cy="2659754"/>
          </a:xfrm>
        </p:spPr>
        <p:txBody>
          <a:bodyPr/>
          <a:lstStyle/>
          <a:p>
            <a:r>
              <a:rPr lang="en-US" dirty="0" smtClean="0"/>
              <a:t>SEO Report</a:t>
            </a:r>
          </a:p>
          <a:p>
            <a:pPr lvl="1"/>
            <a:r>
              <a:rPr lang="en-US" dirty="0" smtClean="0"/>
              <a:t>Coverage tool, Data Cubes, Collaboration with WGISS</a:t>
            </a:r>
          </a:p>
          <a:p>
            <a:r>
              <a:rPr lang="en-US" dirty="0" smtClean="0"/>
              <a:t>WGCapD Report</a:t>
            </a:r>
          </a:p>
          <a:p>
            <a:pPr lvl="1"/>
            <a:r>
              <a:rPr lang="en-US" dirty="0" smtClean="0"/>
              <a:t>Deliverables, collaborations, training calendar and resources, collaboration with WGISS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  CEO Report                                                 WISP REPORT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4118049"/>
            <a:ext cx="3278094" cy="24665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8943" y="4140426"/>
            <a:ext cx="3257030" cy="245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290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057400" y="152400"/>
            <a:ext cx="5444152" cy="533400"/>
          </a:xfrm>
        </p:spPr>
        <p:txBody>
          <a:bodyPr/>
          <a:lstStyle/>
          <a:p>
            <a:pPr algn="l"/>
            <a:r>
              <a:rPr lang="en-US" b="1" dirty="0"/>
              <a:t>Inventories: 1) FDA Elements; 2) Open Source SW and Tools</a:t>
            </a:r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228600" y="1524000"/>
            <a:ext cx="3581400" cy="830227"/>
            <a:chOff x="-4141628" y="6262174"/>
            <a:chExt cx="5978987" cy="830227"/>
          </a:xfrm>
        </p:grpSpPr>
        <p:sp>
          <p:nvSpPr>
            <p:cNvPr id="5" name="Rectangle 4"/>
            <p:cNvSpPr/>
            <p:nvPr/>
          </p:nvSpPr>
          <p:spPr>
            <a:xfrm>
              <a:off x="-4141628" y="6262174"/>
              <a:ext cx="5978987" cy="83022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dirty="0">
                  <a:latin typeface="+mj-lt"/>
                  <a:cs typeface="Helvetica"/>
                </a:rPr>
                <a:t>FDA-9</a:t>
              </a:r>
              <a:r>
                <a:rPr lang="en-US" sz="1400" dirty="0">
                  <a:latin typeface="+mj-lt"/>
                  <a:cs typeface="Helvetica"/>
                </a:rPr>
                <a:t>: </a:t>
              </a:r>
              <a:r>
                <a:rPr lang="en-US" sz="1400" dirty="0">
                  <a:latin typeface="+mj-lt"/>
                </a:rPr>
                <a:t>Inventory and characterize 	existing FDAs operated by both 	public and private entities 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945597" y="6566973"/>
              <a:ext cx="567244" cy="30480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1600200"/>
            <a:ext cx="4976538" cy="2057400"/>
          </a:xfrm>
          <a:prstGeom prst="rect">
            <a:avLst/>
          </a:prstGeom>
        </p:spPr>
      </p:pic>
      <p:sp>
        <p:nvSpPr>
          <p:cNvPr id="16" name="Content Placeholder 1"/>
          <p:cNvSpPr>
            <a:spLocks noGrp="1"/>
          </p:cNvSpPr>
          <p:nvPr>
            <p:ph sz="quarter" idx="10"/>
          </p:nvPr>
        </p:nvSpPr>
        <p:spPr>
          <a:xfrm>
            <a:off x="304800" y="2428724"/>
            <a:ext cx="3657600" cy="130507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1800" dirty="0"/>
              <a:t>Template defined in coordination with FDA-AHT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Inventory being filled-up with information collected from different sources</a:t>
            </a:r>
            <a:endParaRPr lang="en-US" sz="1600" dirty="0"/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304800" y="5019524"/>
            <a:ext cx="3733800" cy="1305076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1800" dirty="0"/>
              <a:t>Template defined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Inventory being filled-up with information collected from WGISS members</a:t>
            </a:r>
            <a:endParaRPr lang="en-US" sz="1600" dirty="0"/>
          </a:p>
        </p:txBody>
      </p:sp>
      <p:pic>
        <p:nvPicPr>
          <p:cNvPr id="21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187313"/>
            <a:ext cx="4429342" cy="263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4992259"/>
            <a:ext cx="4965019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28600" y="4114800"/>
            <a:ext cx="4648200" cy="830227"/>
            <a:chOff x="955213" y="5755907"/>
            <a:chExt cx="5978987" cy="830227"/>
          </a:xfrm>
        </p:grpSpPr>
        <p:sp>
          <p:nvSpPr>
            <p:cNvPr id="18" name="Rectangle 17"/>
            <p:cNvSpPr/>
            <p:nvPr/>
          </p:nvSpPr>
          <p:spPr>
            <a:xfrm>
              <a:off x="955213" y="5755907"/>
              <a:ext cx="5978987" cy="83022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dirty="0">
                  <a:latin typeface="+mj-lt"/>
                  <a:cs typeface="Helvetica"/>
                </a:rPr>
                <a:t>FDA-10</a:t>
              </a:r>
              <a:r>
                <a:rPr lang="en-US" sz="1400" dirty="0">
                  <a:latin typeface="+mj-lt"/>
                  <a:cs typeface="Helvetica"/>
                </a:rPr>
                <a:t>: </a:t>
              </a:r>
              <a:r>
                <a:rPr lang="en-US" sz="1400" dirty="0">
                  <a:latin typeface="+mj-lt"/>
                </a:rPr>
                <a:t>Inventory of CEOS agencies (Open 	Source) Software and Tools and implement a 	mechanism for discovery and access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8517" y="6060707"/>
              <a:ext cx="297925" cy="268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82961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93476B-97E2-4F7E-B810-60FA333BD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/>
              <a:t>A big thing…innovation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5C50BF-6BDB-4D35-B9DF-609184410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77305"/>
            <a:ext cx="8229600" cy="4525963"/>
          </a:xfrm>
        </p:spPr>
        <p:txBody>
          <a:bodyPr>
            <a:normAutofit/>
          </a:bodyPr>
          <a:lstStyle/>
          <a:p>
            <a:r>
              <a:rPr lang="en-AU" dirty="0"/>
              <a:t>Elevating Agency FDA components to WGISS CEOS Information Systems? (ESA TPM…)</a:t>
            </a:r>
          </a:p>
          <a:p>
            <a:endParaRPr lang="en-AU" dirty="0"/>
          </a:p>
          <a:p>
            <a:pPr lvl="1"/>
            <a:endParaRPr lang="en-AU" dirty="0"/>
          </a:p>
          <a:p>
            <a:pPr lvl="1"/>
            <a:endParaRPr lang="en-AU" dirty="0"/>
          </a:p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42A693-EE4F-42E4-93DD-8A95833D6E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0347" y="4997205"/>
            <a:ext cx="1479917" cy="8265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C3AC92E-C066-4179-81D9-22B94643AD81}"/>
              </a:ext>
            </a:extLst>
          </p:cNvPr>
          <p:cNvGrpSpPr/>
          <p:nvPr/>
        </p:nvGrpSpPr>
        <p:grpSpPr>
          <a:xfrm>
            <a:off x="71449" y="5446618"/>
            <a:ext cx="2530403" cy="650873"/>
            <a:chOff x="95263" y="4068835"/>
            <a:chExt cx="3373871" cy="86783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0B2CD2CE-F672-4CC1-A9C8-96A6B5964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63" y="4216666"/>
              <a:ext cx="720000" cy="720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384726AA-1085-4533-AACD-859641A621FC}"/>
                </a:ext>
              </a:extLst>
            </p:cNvPr>
            <p:cNvSpPr txBox="1"/>
            <p:nvPr/>
          </p:nvSpPr>
          <p:spPr>
            <a:xfrm>
              <a:off x="870179" y="4068835"/>
              <a:ext cx="25989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1050" b="1" dirty="0">
                  <a:latin typeface="+mj-lt"/>
                </a:rPr>
                <a:t>Data </a:t>
              </a:r>
              <a:r>
                <a:rPr lang="it-IT" sz="1050" b="1" dirty="0" err="1">
                  <a:latin typeface="+mj-lt"/>
                </a:rPr>
                <a:t>layer</a:t>
              </a:r>
              <a:r>
                <a:rPr lang="it-IT" sz="1050" b="1" dirty="0">
                  <a:latin typeface="+mj-lt"/>
                </a:rPr>
                <a:t/>
              </a:r>
              <a:br>
                <a:rPr lang="it-IT" sz="1050" b="1" dirty="0">
                  <a:latin typeface="+mj-lt"/>
                </a:rPr>
              </a:br>
              <a:r>
                <a:rPr lang="it-IT" sz="800" dirty="0">
                  <a:latin typeface="+mj-lt"/>
                </a:rPr>
                <a:t>Data </a:t>
              </a:r>
              <a:r>
                <a:rPr lang="it-IT" sz="800" dirty="0" err="1">
                  <a:latin typeface="+mj-lt"/>
                </a:rPr>
                <a:t>remain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at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their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own</a:t>
              </a:r>
              <a:r>
                <a:rPr lang="it-IT" sz="800" dirty="0">
                  <a:latin typeface="+mj-lt"/>
                </a:rPr>
                <a:t> location (multiple data centers) with the </a:t>
              </a:r>
              <a:r>
                <a:rPr lang="it-IT" sz="800" dirty="0" err="1">
                  <a:latin typeface="+mj-lt"/>
                </a:rPr>
                <a:t>original</a:t>
              </a:r>
              <a:r>
                <a:rPr lang="it-IT" sz="800" dirty="0">
                  <a:latin typeface="+mj-lt"/>
                </a:rPr>
                <a:t> data format</a:t>
              </a:r>
              <a:endParaRPr lang="it-IT" sz="1050" dirty="0">
                <a:latin typeface="+mj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F0479E2-062C-4E8E-8EEE-BE6FD344E6A5}"/>
              </a:ext>
            </a:extLst>
          </p:cNvPr>
          <p:cNvGrpSpPr/>
          <p:nvPr/>
        </p:nvGrpSpPr>
        <p:grpSpPr>
          <a:xfrm>
            <a:off x="95471" y="4120385"/>
            <a:ext cx="2506381" cy="702017"/>
            <a:chOff x="127293" y="2481483"/>
            <a:chExt cx="3341841" cy="93602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9BB77F72-8887-4195-AB33-D98441E4EA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293" y="2654870"/>
              <a:ext cx="828951" cy="76263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0653437-9B02-4DB8-855C-20B82C816BAF}"/>
                </a:ext>
              </a:extLst>
            </p:cNvPr>
            <p:cNvSpPr txBox="1"/>
            <p:nvPr/>
          </p:nvSpPr>
          <p:spPr>
            <a:xfrm>
              <a:off x="961886" y="2481483"/>
              <a:ext cx="2507248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900" b="1" dirty="0" err="1">
                  <a:latin typeface="+mj-lt"/>
                </a:rPr>
                <a:t>Datacube</a:t>
              </a:r>
              <a:r>
                <a:rPr lang="it-IT" sz="900" b="1" dirty="0">
                  <a:latin typeface="+mj-lt"/>
                </a:rPr>
                <a:t> Engine/API </a:t>
              </a:r>
              <a:r>
                <a:rPr lang="it-IT" sz="900" b="1" dirty="0" err="1">
                  <a:latin typeface="+mj-lt"/>
                </a:rPr>
                <a:t>VMs</a:t>
              </a:r>
              <a:r>
                <a:rPr lang="it-IT" sz="900" b="1" dirty="0">
                  <a:latin typeface="+mj-lt"/>
                </a:rPr>
                <a:t> </a:t>
              </a:r>
              <a:r>
                <a:rPr lang="it-IT" sz="1050" b="1" dirty="0">
                  <a:latin typeface="+mj-lt"/>
                </a:rPr>
                <a:t/>
              </a:r>
              <a:br>
                <a:rPr lang="it-IT" sz="1050" b="1" dirty="0">
                  <a:latin typeface="+mj-lt"/>
                </a:rPr>
              </a:br>
              <a:r>
                <a:rPr lang="it-IT" sz="800" dirty="0">
                  <a:latin typeface="+mj-lt"/>
                </a:rPr>
                <a:t>The </a:t>
              </a:r>
              <a:r>
                <a:rPr lang="it-IT" sz="800" dirty="0" err="1">
                  <a:latin typeface="+mj-lt"/>
                </a:rPr>
                <a:t>deployment</a:t>
              </a:r>
              <a:r>
                <a:rPr lang="it-IT" sz="800" dirty="0">
                  <a:latin typeface="+mj-lt"/>
                </a:rPr>
                <a:t> of DAS in front of </a:t>
              </a:r>
              <a:r>
                <a:rPr lang="it-IT" sz="800" dirty="0" err="1">
                  <a:latin typeface="+mj-lt"/>
                </a:rPr>
                <a:t>each</a:t>
              </a:r>
              <a:r>
                <a:rPr lang="it-IT" sz="800" dirty="0">
                  <a:latin typeface="+mj-lt"/>
                </a:rPr>
                <a:t> data source </a:t>
              </a:r>
              <a:r>
                <a:rPr lang="it-IT" sz="800" dirty="0" err="1">
                  <a:latin typeface="+mj-lt"/>
                </a:rPr>
                <a:t>enables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effective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access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services</a:t>
              </a:r>
              <a:endParaRPr lang="it-IT" sz="1050" dirty="0">
                <a:latin typeface="+mj-l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463B318-5A0A-4BDA-9E58-68853B48593F}"/>
              </a:ext>
            </a:extLst>
          </p:cNvPr>
          <p:cNvGrpSpPr/>
          <p:nvPr/>
        </p:nvGrpSpPr>
        <p:grpSpPr>
          <a:xfrm>
            <a:off x="71449" y="2546193"/>
            <a:ext cx="2346371" cy="731665"/>
            <a:chOff x="95263" y="565443"/>
            <a:chExt cx="3128495" cy="97555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F0145621-F600-4AE9-8CF4-214D94CA1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63" y="820996"/>
              <a:ext cx="720000" cy="720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A94C10B3-3D86-467A-B809-478A691BD836}"/>
                </a:ext>
              </a:extLst>
            </p:cNvPr>
            <p:cNvSpPr txBox="1"/>
            <p:nvPr/>
          </p:nvSpPr>
          <p:spPr>
            <a:xfrm>
              <a:off x="961886" y="565443"/>
              <a:ext cx="2261872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1050" b="1" dirty="0" err="1">
                  <a:latin typeface="+mj-lt"/>
                </a:rPr>
                <a:t>Visualization</a:t>
              </a:r>
              <a:r>
                <a:rPr lang="it-IT" sz="1050" b="1" dirty="0">
                  <a:latin typeface="+mj-lt"/>
                </a:rPr>
                <a:t> </a:t>
              </a:r>
              <a:r>
                <a:rPr lang="it-IT" sz="1050" b="1" dirty="0" err="1">
                  <a:latin typeface="+mj-lt"/>
                </a:rPr>
                <a:t>layer</a:t>
              </a:r>
              <a:r>
                <a:rPr lang="it-IT" sz="1050" b="1" dirty="0">
                  <a:latin typeface="+mj-lt"/>
                </a:rPr>
                <a:t/>
              </a:r>
              <a:br>
                <a:rPr lang="it-IT" sz="1050" b="1" dirty="0">
                  <a:latin typeface="+mj-lt"/>
                </a:rPr>
              </a:br>
              <a:r>
                <a:rPr lang="it-IT" sz="800" dirty="0" err="1">
                  <a:latin typeface="+mj-lt"/>
                </a:rPr>
                <a:t>Standardised</a:t>
              </a:r>
              <a:r>
                <a:rPr lang="it-IT" sz="800" dirty="0">
                  <a:latin typeface="+mj-lt"/>
                </a:rPr>
                <a:t> data </a:t>
              </a:r>
              <a:r>
                <a:rPr lang="it-IT" sz="800" dirty="0" err="1">
                  <a:latin typeface="+mj-lt"/>
                </a:rPr>
                <a:t>access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interfaces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allow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connecting</a:t>
              </a:r>
              <a:r>
                <a:rPr lang="it-IT" sz="800" dirty="0">
                  <a:latin typeface="+mj-lt"/>
                </a:rPr>
                <a:t>  a wide </a:t>
              </a:r>
              <a:r>
                <a:rPr lang="it-IT" sz="800" dirty="0" err="1">
                  <a:latin typeface="+mj-lt"/>
                </a:rPr>
                <a:t>range</a:t>
              </a:r>
              <a:r>
                <a:rPr lang="it-IT" sz="800" dirty="0">
                  <a:latin typeface="+mj-lt"/>
                </a:rPr>
                <a:t> of </a:t>
              </a:r>
              <a:r>
                <a:rPr lang="it-IT" sz="800" dirty="0" err="1">
                  <a:latin typeface="+mj-lt"/>
                </a:rPr>
                <a:t>user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interfaces</a:t>
              </a:r>
              <a:endParaRPr lang="it-IT" sz="1050" dirty="0">
                <a:latin typeface="+mj-lt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98E21AB-E858-4F33-B87B-6B22E13195B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0036" y="5127928"/>
            <a:ext cx="2132569" cy="11736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5AFFFDC-1369-48CD-8D11-47F0EBDC90C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1993" y="5283769"/>
            <a:ext cx="1377583" cy="5038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5BCF7AF-8A21-4340-B8A0-4D1F256800D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9279" y="5739265"/>
            <a:ext cx="1283120" cy="6533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1ABBFBA-89FF-4768-BD07-64DAA0A0E1B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2172" y="5556136"/>
            <a:ext cx="779319" cy="8816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912DB88-19C3-4AB0-AD87-E347FED0C5B0}"/>
              </a:ext>
            </a:extLst>
          </p:cNvPr>
          <p:cNvSpPr txBox="1"/>
          <p:nvPr/>
        </p:nvSpPr>
        <p:spPr>
          <a:xfrm>
            <a:off x="2417820" y="6443990"/>
            <a:ext cx="24350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1050" dirty="0">
                <a:latin typeface="+mj-lt"/>
              </a:rPr>
              <a:t>Mission-specific 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B69D705-03A7-46D4-A4C5-086C62EE0E51}"/>
              </a:ext>
            </a:extLst>
          </p:cNvPr>
          <p:cNvSpPr txBox="1"/>
          <p:nvPr/>
        </p:nvSpPr>
        <p:spPr>
          <a:xfrm>
            <a:off x="5286653" y="6414600"/>
            <a:ext cx="16617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1050" dirty="0">
                <a:latin typeface="+mj-lt"/>
              </a:rPr>
              <a:t>Thematic data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E5F1C75-7068-4C1C-8250-4EA814AF7A8A}"/>
              </a:ext>
            </a:extLst>
          </p:cNvPr>
          <p:cNvSpPr txBox="1"/>
          <p:nvPr/>
        </p:nvSpPr>
        <p:spPr>
          <a:xfrm>
            <a:off x="7294613" y="6417897"/>
            <a:ext cx="17817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1050" dirty="0">
                <a:latin typeface="+mj-lt"/>
              </a:rPr>
              <a:t>Other geospatial  data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5D052E2-B736-4710-92DA-F2441FD47B6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7136" y="5190764"/>
            <a:ext cx="1514290" cy="11591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9C2F4D5-63C7-4ADD-9F41-294E03BAD1E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993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7972" y="4351275"/>
            <a:ext cx="433181" cy="3912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24518A8-8BD5-4858-8DDC-181F8F2FCF3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8853" y="4359364"/>
            <a:ext cx="433181" cy="3912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6812F8A-3EBA-4947-9BEB-C7BA6D4951A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8074" y="2589241"/>
            <a:ext cx="694152" cy="69415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E02195F-38E5-41F5-80C5-61B0036A6E4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9183" y="2599195"/>
            <a:ext cx="762304" cy="7623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4EB63AD-58D6-432A-9C9C-CDBB9AA4C2E7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463" y="2715328"/>
            <a:ext cx="1350000" cy="9084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0907E75-B28F-4861-82CA-0818BCC6B73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t="-3139"/>
          <a:stretch/>
        </p:blipFill>
        <p:spPr>
          <a:xfrm>
            <a:off x="4271858" y="2971872"/>
            <a:ext cx="631645" cy="3199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93A3ABD-B3FC-4928-889C-22261AB046A4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4532" y="2710987"/>
            <a:ext cx="739595" cy="34841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F5ACF3E-9BA5-4A55-B844-44E7F222608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1219" y="3210319"/>
            <a:ext cx="734670" cy="3406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44C2FC6-27D0-4C7B-984D-9483D23D72F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993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2160" y="4351275"/>
            <a:ext cx="433181" cy="3912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FC6D8EA-DD9C-4FA9-B163-E36BB3F522D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6179" y="4365623"/>
            <a:ext cx="433181" cy="39126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A8FCDF4-A143-4D97-AAC7-29EF17D0C35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830" y="4370778"/>
            <a:ext cx="433181" cy="39126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E458771B-BC46-4C77-A754-0623EA67C85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018" y="4370778"/>
            <a:ext cx="433181" cy="39126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78F53C1C-A5FD-4AA3-9248-37A822C5FFB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991" y="4365623"/>
            <a:ext cx="433181" cy="39126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BDCD755-E936-4E65-96C1-CE94A869DA97}"/>
              </a:ext>
            </a:extLst>
          </p:cNvPr>
          <p:cNvSpPr txBox="1"/>
          <p:nvPr/>
        </p:nvSpPr>
        <p:spPr>
          <a:xfrm>
            <a:off x="2417820" y="2265713"/>
            <a:ext cx="2296453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1050" b="1" dirty="0">
                <a:latin typeface="+mj-lt"/>
              </a:rPr>
              <a:t>Web </a:t>
            </a:r>
            <a:r>
              <a:rPr lang="it-IT" sz="1050" b="1" dirty="0" err="1">
                <a:latin typeface="+mj-lt"/>
              </a:rPr>
              <a:t>based</a:t>
            </a:r>
            <a:r>
              <a:rPr lang="it-IT" sz="1050" b="1" dirty="0">
                <a:latin typeface="+mj-lt"/>
              </a:rPr>
              <a:t> GUI</a:t>
            </a:r>
          </a:p>
          <a:p>
            <a:pPr algn="ctr">
              <a:defRPr/>
            </a:pPr>
            <a:r>
              <a:rPr lang="it-IT" sz="800" b="1" dirty="0">
                <a:latin typeface="+mj-lt"/>
              </a:rPr>
              <a:t>(</a:t>
            </a:r>
            <a:r>
              <a:rPr lang="it-IT" sz="800" b="1" dirty="0" err="1">
                <a:latin typeface="+mj-lt"/>
              </a:rPr>
              <a:t>including</a:t>
            </a:r>
            <a:r>
              <a:rPr lang="it-IT" sz="800" b="1" dirty="0">
                <a:latin typeface="+mj-lt"/>
              </a:rPr>
              <a:t> </a:t>
            </a:r>
            <a:r>
              <a:rPr lang="it-IT" sz="800" b="1" dirty="0" err="1">
                <a:latin typeface="+mj-lt"/>
              </a:rPr>
              <a:t>third</a:t>
            </a:r>
            <a:r>
              <a:rPr lang="it-IT" sz="800" b="1" dirty="0">
                <a:latin typeface="+mj-lt"/>
              </a:rPr>
              <a:t>-party </a:t>
            </a:r>
            <a:r>
              <a:rPr lang="it-IT" sz="800" b="1" dirty="0" err="1">
                <a:latin typeface="+mj-lt"/>
              </a:rPr>
              <a:t>applications</a:t>
            </a:r>
            <a:r>
              <a:rPr lang="it-IT" sz="800" b="1" dirty="0">
                <a:latin typeface="+mj-lt"/>
              </a:rPr>
              <a:t>)</a:t>
            </a:r>
            <a:endParaRPr lang="en-GB" sz="800" dirty="0">
              <a:latin typeface="+mj-lt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B34F55CB-9BB2-4B6E-9F32-85A63113E298}"/>
              </a:ext>
            </a:extLst>
          </p:cNvPr>
          <p:cNvSpPr/>
          <p:nvPr/>
        </p:nvSpPr>
        <p:spPr>
          <a:xfrm>
            <a:off x="5180225" y="2267303"/>
            <a:ext cx="132921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1050" b="1" dirty="0" err="1">
                <a:latin typeface="+mj-lt"/>
              </a:rPr>
              <a:t>Jupyter</a:t>
            </a:r>
            <a:r>
              <a:rPr lang="it-IT" sz="1050" b="1" dirty="0">
                <a:latin typeface="+mj-lt"/>
              </a:rPr>
              <a:t> Notebook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FC6792DA-2E71-4859-BD09-3C9A36C88D86}"/>
              </a:ext>
            </a:extLst>
          </p:cNvPr>
          <p:cNvSpPr/>
          <p:nvPr/>
        </p:nvSpPr>
        <p:spPr>
          <a:xfrm>
            <a:off x="7349131" y="2231303"/>
            <a:ext cx="113204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1050" b="1" dirty="0">
                <a:latin typeface="+mj-lt"/>
              </a:rPr>
              <a:t>CLI / REST API</a:t>
            </a:r>
          </a:p>
        </p:txBody>
      </p:sp>
      <p:cxnSp>
        <p:nvCxnSpPr>
          <p:cNvPr id="39" name="Elbow Connector 31">
            <a:extLst>
              <a:ext uri="{FF2B5EF4-FFF2-40B4-BE49-F238E27FC236}">
                <a16:creationId xmlns:a16="http://schemas.microsoft.com/office/drawing/2014/main" xmlns="" id="{D2FE2172-00CE-47BE-BAAA-5F8C5C5DB967}"/>
              </a:ext>
            </a:extLst>
          </p:cNvPr>
          <p:cNvCxnSpPr>
            <a:stCxn id="27" idx="2"/>
            <a:endCxn id="35" idx="0"/>
          </p:cNvCxnSpPr>
          <p:nvPr/>
        </p:nvCxnSpPr>
        <p:spPr>
          <a:xfrm rot="5400000">
            <a:off x="2698595" y="3763754"/>
            <a:ext cx="741854" cy="461882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81">
            <a:extLst>
              <a:ext uri="{FF2B5EF4-FFF2-40B4-BE49-F238E27FC236}">
                <a16:creationId xmlns:a16="http://schemas.microsoft.com/office/drawing/2014/main" xmlns="" id="{C4384BAF-A730-4926-984E-0FD00F645A65}"/>
              </a:ext>
            </a:extLst>
          </p:cNvPr>
          <p:cNvCxnSpPr>
            <a:cxnSpLocks/>
            <a:stCxn id="35" idx="2"/>
          </p:cNvCxnSpPr>
          <p:nvPr/>
        </p:nvCxnSpPr>
        <p:spPr>
          <a:xfrm rot="16200000" flipH="1">
            <a:off x="2310055" y="5148250"/>
            <a:ext cx="1158085" cy="101031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84">
            <a:extLst>
              <a:ext uri="{FF2B5EF4-FFF2-40B4-BE49-F238E27FC236}">
                <a16:creationId xmlns:a16="http://schemas.microsoft.com/office/drawing/2014/main" xmlns="" id="{8AECC3F0-8986-42EA-A0B3-AFC79279510F}"/>
              </a:ext>
            </a:extLst>
          </p:cNvPr>
          <p:cNvCxnSpPr>
            <a:cxnSpLocks/>
            <a:stCxn id="32" idx="2"/>
          </p:cNvCxnSpPr>
          <p:nvPr/>
        </p:nvCxnSpPr>
        <p:spPr>
          <a:xfrm rot="5400000">
            <a:off x="2892626" y="5005096"/>
            <a:ext cx="638359" cy="141930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87">
            <a:extLst>
              <a:ext uri="{FF2B5EF4-FFF2-40B4-BE49-F238E27FC236}">
                <a16:creationId xmlns:a16="http://schemas.microsoft.com/office/drawing/2014/main" xmlns="" id="{4E82EA1D-814A-4A81-A5C3-6C2C6D052EB7}"/>
              </a:ext>
            </a:extLst>
          </p:cNvPr>
          <p:cNvCxnSpPr>
            <a:cxnSpLocks/>
            <a:stCxn id="34" idx="2"/>
          </p:cNvCxnSpPr>
          <p:nvPr/>
        </p:nvCxnSpPr>
        <p:spPr>
          <a:xfrm rot="16200000" flipH="1">
            <a:off x="3858201" y="4946287"/>
            <a:ext cx="895413" cy="252597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90">
            <a:extLst>
              <a:ext uri="{FF2B5EF4-FFF2-40B4-BE49-F238E27FC236}">
                <a16:creationId xmlns:a16="http://schemas.microsoft.com/office/drawing/2014/main" xmlns="" id="{E39B61D0-7C09-478D-8000-C2406F05B0D4}"/>
              </a:ext>
            </a:extLst>
          </p:cNvPr>
          <p:cNvCxnSpPr>
            <a:cxnSpLocks/>
            <a:stCxn id="33" idx="2"/>
          </p:cNvCxnSpPr>
          <p:nvPr/>
        </p:nvCxnSpPr>
        <p:spPr>
          <a:xfrm rot="16200000" flipH="1">
            <a:off x="3550336" y="4947123"/>
            <a:ext cx="506493" cy="136325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97">
            <a:extLst>
              <a:ext uri="{FF2B5EF4-FFF2-40B4-BE49-F238E27FC236}">
                <a16:creationId xmlns:a16="http://schemas.microsoft.com/office/drawing/2014/main" xmlns="" id="{868FBC1C-62AF-40A4-B20F-5324A8BBB7A0}"/>
              </a:ext>
            </a:extLst>
          </p:cNvPr>
          <p:cNvCxnSpPr>
            <a:cxnSpLocks/>
            <a:stCxn id="27" idx="2"/>
            <a:endCxn id="32" idx="0"/>
          </p:cNvCxnSpPr>
          <p:nvPr/>
        </p:nvCxnSpPr>
        <p:spPr>
          <a:xfrm rot="5400000">
            <a:off x="2920689" y="3985848"/>
            <a:ext cx="741854" cy="17694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101">
            <a:extLst>
              <a:ext uri="{FF2B5EF4-FFF2-40B4-BE49-F238E27FC236}">
                <a16:creationId xmlns:a16="http://schemas.microsoft.com/office/drawing/2014/main" xmlns="" id="{4569936E-EBD8-46B6-B2A3-CA1C90FA9351}"/>
              </a:ext>
            </a:extLst>
          </p:cNvPr>
          <p:cNvCxnSpPr>
            <a:cxnSpLocks/>
            <a:stCxn id="27" idx="2"/>
            <a:endCxn id="33" idx="0"/>
          </p:cNvCxnSpPr>
          <p:nvPr/>
        </p:nvCxnSpPr>
        <p:spPr>
          <a:xfrm rot="16200000" flipH="1">
            <a:off x="3144438" y="3779794"/>
            <a:ext cx="747009" cy="434957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104">
            <a:extLst>
              <a:ext uri="{FF2B5EF4-FFF2-40B4-BE49-F238E27FC236}">
                <a16:creationId xmlns:a16="http://schemas.microsoft.com/office/drawing/2014/main" xmlns="" id="{22AC2851-2B9C-4EBD-AF03-D1AB899BC5C7}"/>
              </a:ext>
            </a:extLst>
          </p:cNvPr>
          <p:cNvCxnSpPr>
            <a:cxnSpLocks/>
            <a:stCxn id="27" idx="2"/>
            <a:endCxn id="34" idx="0"/>
          </p:cNvCxnSpPr>
          <p:nvPr/>
        </p:nvCxnSpPr>
        <p:spPr>
          <a:xfrm rot="16200000" flipH="1">
            <a:off x="3366532" y="3557700"/>
            <a:ext cx="747009" cy="879145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107">
            <a:extLst>
              <a:ext uri="{FF2B5EF4-FFF2-40B4-BE49-F238E27FC236}">
                <a16:creationId xmlns:a16="http://schemas.microsoft.com/office/drawing/2014/main" xmlns="" id="{8D46FAAA-C3CC-421F-952D-DF33B8AC16D4}"/>
              </a:ext>
            </a:extLst>
          </p:cNvPr>
          <p:cNvCxnSpPr>
            <a:cxnSpLocks/>
            <a:stCxn id="27" idx="2"/>
            <a:endCxn id="23" idx="0"/>
          </p:cNvCxnSpPr>
          <p:nvPr/>
        </p:nvCxnSpPr>
        <p:spPr>
          <a:xfrm rot="16200000" flipH="1">
            <a:off x="4317341" y="2606892"/>
            <a:ext cx="590345" cy="2624099"/>
          </a:xfrm>
          <a:prstGeom prst="bentConnector3">
            <a:avLst>
              <a:gd name="adj1" fmla="val 35871"/>
            </a:avLst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110">
            <a:extLst>
              <a:ext uri="{FF2B5EF4-FFF2-40B4-BE49-F238E27FC236}">
                <a16:creationId xmlns:a16="http://schemas.microsoft.com/office/drawing/2014/main" xmlns="" id="{24D9C72D-897E-43F1-9CA6-2E18BA4242C6}"/>
              </a:ext>
            </a:extLst>
          </p:cNvPr>
          <p:cNvCxnSpPr>
            <a:cxnSpLocks/>
            <a:stCxn id="27" idx="2"/>
            <a:endCxn id="24" idx="0"/>
          </p:cNvCxnSpPr>
          <p:nvPr/>
        </p:nvCxnSpPr>
        <p:spPr>
          <a:xfrm rot="16200000" flipH="1">
            <a:off x="5408737" y="1515495"/>
            <a:ext cx="598435" cy="4814980"/>
          </a:xfrm>
          <a:prstGeom prst="bentConnector3">
            <a:avLst>
              <a:gd name="adj1" fmla="val 19027"/>
            </a:avLst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115">
            <a:extLst>
              <a:ext uri="{FF2B5EF4-FFF2-40B4-BE49-F238E27FC236}">
                <a16:creationId xmlns:a16="http://schemas.microsoft.com/office/drawing/2014/main" xmlns="" id="{705749B2-1C0C-4F9A-B764-924CEB1791FE}"/>
              </a:ext>
            </a:extLst>
          </p:cNvPr>
          <p:cNvCxnSpPr>
            <a:cxnSpLocks/>
            <a:stCxn id="27" idx="2"/>
            <a:endCxn id="31" idx="0"/>
          </p:cNvCxnSpPr>
          <p:nvPr/>
        </p:nvCxnSpPr>
        <p:spPr>
          <a:xfrm rot="16200000" flipH="1">
            <a:off x="4470853" y="2453378"/>
            <a:ext cx="727506" cy="3068287"/>
          </a:xfrm>
          <a:prstGeom prst="bentConnector3">
            <a:avLst>
              <a:gd name="adj1" fmla="val 29051"/>
            </a:avLst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134">
            <a:extLst>
              <a:ext uri="{FF2B5EF4-FFF2-40B4-BE49-F238E27FC236}">
                <a16:creationId xmlns:a16="http://schemas.microsoft.com/office/drawing/2014/main" xmlns="" id="{8EAEA1BF-D436-4E9B-B2EB-3EF71D586B04}"/>
              </a:ext>
            </a:extLst>
          </p:cNvPr>
          <p:cNvCxnSpPr>
            <a:cxnSpLocks/>
            <a:stCxn id="26" idx="2"/>
            <a:endCxn id="24" idx="0"/>
          </p:cNvCxnSpPr>
          <p:nvPr/>
        </p:nvCxnSpPr>
        <p:spPr>
          <a:xfrm rot="16200000" flipH="1">
            <a:off x="6513957" y="2757877"/>
            <a:ext cx="997864" cy="2205108"/>
          </a:xfrm>
          <a:prstGeom prst="bentConnector3">
            <a:avLst>
              <a:gd name="adj1" fmla="val 37018"/>
            </a:avLst>
          </a:prstGeom>
          <a:ln w="3810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139">
            <a:extLst>
              <a:ext uri="{FF2B5EF4-FFF2-40B4-BE49-F238E27FC236}">
                <a16:creationId xmlns:a16="http://schemas.microsoft.com/office/drawing/2014/main" xmlns="" id="{0185579D-ABA5-4C2F-9F55-73506429477C}"/>
              </a:ext>
            </a:extLst>
          </p:cNvPr>
          <p:cNvCxnSpPr>
            <a:cxnSpLocks/>
            <a:stCxn id="25" idx="2"/>
            <a:endCxn id="23" idx="0"/>
          </p:cNvCxnSpPr>
          <p:nvPr/>
        </p:nvCxnSpPr>
        <p:spPr>
          <a:xfrm rot="5400000">
            <a:off x="6385917" y="2822039"/>
            <a:ext cx="1067881" cy="1990588"/>
          </a:xfrm>
          <a:prstGeom prst="bentConnector3">
            <a:avLst>
              <a:gd name="adj1" fmla="val 52141"/>
            </a:avLst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645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93476B-97E2-4F7E-B810-60FA333BD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8462"/>
          </a:xfrm>
        </p:spPr>
        <p:txBody>
          <a:bodyPr/>
          <a:lstStyle/>
          <a:p>
            <a:pPr algn="ctr"/>
            <a:r>
              <a:rPr lang="en-AU" dirty="0" smtClean="0"/>
              <a:t>GEOSS Vision</a:t>
            </a:r>
            <a:endParaRPr lang="en-AU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30" y="1417638"/>
            <a:ext cx="4277374" cy="5267847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694590" y="2486926"/>
            <a:ext cx="4282631" cy="39703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1800" b="1" i="0" u="none" strike="noStrike" cap="none" spc="0" normalizeH="0" baseline="0" dirty="0" smtClean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  <a:p>
            <a:pPr marL="285750" indent="-285750">
              <a:buFont typeface="Arial"/>
              <a:buChar char="•"/>
            </a:pPr>
            <a:r>
              <a:rPr lang="en-US" dirty="0"/>
              <a:t>W</a:t>
            </a:r>
            <a:r>
              <a:rPr lang="en-US" dirty="0" smtClean="0"/>
              <a:t>ill be presented </a:t>
            </a:r>
            <a:r>
              <a:rPr lang="en-US" dirty="0"/>
              <a:t>at GEO Plenary </a:t>
            </a:r>
            <a:r>
              <a:rPr lang="en-US" dirty="0" smtClean="0"/>
              <a:t>2018, approval at </a:t>
            </a:r>
            <a:r>
              <a:rPr lang="en-US" dirty="0"/>
              <a:t>GEO Plenary </a:t>
            </a:r>
            <a:r>
              <a:rPr lang="en-US" dirty="0" smtClean="0"/>
              <a:t>2019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Knowledge </a:t>
            </a:r>
            <a:r>
              <a:rPr lang="en-US" dirty="0"/>
              <a:t>hub of </a:t>
            </a:r>
            <a:r>
              <a:rPr lang="en-US" dirty="0" smtClean="0"/>
              <a:t>reproducible </a:t>
            </a:r>
            <a:r>
              <a:rPr lang="en-US" dirty="0"/>
              <a:t>documents in addition to data.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Data </a:t>
            </a:r>
            <a:r>
              <a:rPr lang="en-US" dirty="0"/>
              <a:t>from CEOS </a:t>
            </a:r>
            <a:r>
              <a:rPr lang="en-US" dirty="0" smtClean="0"/>
              <a:t>essential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Importance </a:t>
            </a:r>
            <a:r>
              <a:rPr lang="en-US" dirty="0"/>
              <a:t>of ARD data </a:t>
            </a:r>
            <a:r>
              <a:rPr lang="en-US" dirty="0" smtClean="0"/>
              <a:t>contribution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Importance </a:t>
            </a:r>
            <a:r>
              <a:rPr lang="en-US" dirty="0"/>
              <a:t>of FDA elements and tools to facilitate and boost data use.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Fundamental </a:t>
            </a:r>
            <a:r>
              <a:rPr lang="en-US" dirty="0"/>
              <a:t>contribution from CEOS to future GEOSS </a:t>
            </a:r>
            <a:r>
              <a:rPr lang="en-US" dirty="0" smtClean="0"/>
              <a:t>Vision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Official </a:t>
            </a:r>
            <a:r>
              <a:rPr lang="en-US" dirty="0"/>
              <a:t>process </a:t>
            </a:r>
            <a:r>
              <a:rPr lang="en-US" dirty="0" smtClean="0"/>
              <a:t>will </a:t>
            </a:r>
            <a:r>
              <a:rPr lang="en-US" dirty="0"/>
              <a:t>be started by </a:t>
            </a:r>
            <a:r>
              <a:rPr lang="en-US" dirty="0" err="1"/>
              <a:t>GEOsec</a:t>
            </a:r>
            <a:r>
              <a:rPr lang="en-US" dirty="0"/>
              <a:t> for new </a:t>
            </a:r>
            <a:r>
              <a:rPr lang="en-US" dirty="0" smtClean="0"/>
              <a:t>work plan </a:t>
            </a:r>
            <a:r>
              <a:rPr lang="en-US" dirty="0"/>
              <a:t>in early </a:t>
            </a:r>
            <a:r>
              <a:rPr lang="en-US" dirty="0" smtClean="0"/>
              <a:t>December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4977723" y="1242656"/>
            <a:ext cx="39994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3366FF"/>
                </a:solidFill>
              </a:rPr>
              <a:t>“GEOSS </a:t>
            </a:r>
            <a:r>
              <a:rPr lang="en-US" i="1" dirty="0">
                <a:solidFill>
                  <a:srgbClr val="3366FF"/>
                </a:solidFill>
              </a:rPr>
              <a:t>needs a new </a:t>
            </a:r>
            <a:r>
              <a:rPr lang="en-US" i="1" dirty="0" smtClean="0">
                <a:solidFill>
                  <a:srgbClr val="3366FF"/>
                </a:solidFill>
              </a:rPr>
              <a:t>design”</a:t>
            </a:r>
          </a:p>
          <a:p>
            <a:endParaRPr lang="en-US" i="1" dirty="0">
              <a:solidFill>
                <a:srgbClr val="3366FF"/>
              </a:solidFill>
            </a:endParaRPr>
          </a:p>
          <a:p>
            <a:r>
              <a:rPr lang="en-US" i="1" dirty="0" smtClean="0">
                <a:solidFill>
                  <a:srgbClr val="3366FF"/>
                </a:solidFill>
              </a:rPr>
              <a:t>“We will transform </a:t>
            </a:r>
            <a:r>
              <a:rPr lang="en-US" i="1" dirty="0">
                <a:solidFill>
                  <a:srgbClr val="3366FF"/>
                </a:solidFill>
              </a:rPr>
              <a:t>the GEOSS Platform from a </a:t>
            </a:r>
            <a:r>
              <a:rPr lang="en-US" i="1" dirty="0" smtClean="0">
                <a:solidFill>
                  <a:srgbClr val="3366FF"/>
                </a:solidFill>
              </a:rPr>
              <a:t>discovery </a:t>
            </a:r>
            <a:r>
              <a:rPr lang="en-US" i="1" dirty="0">
                <a:solidFill>
                  <a:srgbClr val="3366FF"/>
                </a:solidFill>
              </a:rPr>
              <a:t>and </a:t>
            </a:r>
            <a:endParaRPr lang="en-US" i="1" dirty="0" smtClean="0">
              <a:solidFill>
                <a:srgbClr val="3366FF"/>
              </a:solidFill>
            </a:endParaRPr>
          </a:p>
          <a:p>
            <a:r>
              <a:rPr lang="en-US" i="1" dirty="0" smtClean="0">
                <a:solidFill>
                  <a:srgbClr val="3366FF"/>
                </a:solidFill>
              </a:rPr>
              <a:t>access </a:t>
            </a:r>
            <a:r>
              <a:rPr lang="en-US" i="1" dirty="0">
                <a:solidFill>
                  <a:srgbClr val="3366FF"/>
                </a:solidFill>
              </a:rPr>
              <a:t>facility to a knowledge </a:t>
            </a:r>
            <a:r>
              <a:rPr lang="en-US" i="1" dirty="0" smtClean="0">
                <a:solidFill>
                  <a:srgbClr val="3366FF"/>
                </a:solidFill>
              </a:rPr>
              <a:t>hub”  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05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colagneli\AppData\Roaming\Skype\guido.colangeli.rhea\media_messaging\media_cache_v3\^7494E2FB0D2FFA8B18ECA0FCE31FFC55B0A07EE156E4DA648E^pimgpsh_fullsize_dist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3" y="0"/>
            <a:ext cx="9140299" cy="6858000"/>
          </a:xfrm>
          <a:prstGeom prst="rect">
            <a:avLst/>
          </a:prstGeom>
          <a:noFill/>
          <a:ln w="38100" cmpd="dbl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25910" y="2840555"/>
            <a:ext cx="2134167" cy="699679"/>
          </a:xfrm>
          <a:prstGeom prst="rect">
            <a:avLst/>
          </a:prstGeom>
          <a:solidFill>
            <a:schemeClr val="tx1">
              <a:alpha val="41000"/>
            </a:schemeClr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335" tIns="21335" rIns="21335" bIns="21335" numCol="1" spcCol="16002" rtlCol="0" anchor="ctr">
            <a:spAutoFit/>
          </a:bodyPr>
          <a:lstStyle/>
          <a:p>
            <a:pPr algn="ctr" defTabSz="346702" hangingPunct="0"/>
            <a:r>
              <a:rPr lang="en-GB" sz="1400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A user is looking for </a:t>
            </a:r>
            <a:r>
              <a:rPr lang="en-GB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Body)"/>
                <a:cs typeface="Calibri (Body)"/>
                <a:sym typeface="Helvetica Light"/>
              </a:rPr>
              <a:t>information </a:t>
            </a:r>
          </a:p>
          <a:p>
            <a:pPr algn="ctr" defTabSz="346702" hangingPunct="0"/>
            <a:r>
              <a:rPr lang="en-GB" sz="1400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by using 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Body)"/>
                <a:cs typeface="Calibri (Body)"/>
                <a:sym typeface="Helvetica Light"/>
              </a:rPr>
              <a:t>natural words</a:t>
            </a:r>
            <a:endParaRPr lang="en-GB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(Body)"/>
              <a:cs typeface="Calibri (Body)"/>
              <a:sym typeface="Helvetica Light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818583" y="1892557"/>
            <a:ext cx="1404156" cy="370908"/>
          </a:xfrm>
          <a:prstGeom prst="rightArrow">
            <a:avLst/>
          </a:prstGeom>
          <a:solidFill>
            <a:srgbClr val="FFFF00">
              <a:alpha val="59000"/>
            </a:srgb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335" tIns="21335" rIns="21335" bIns="21335" numCol="1" spcCol="16002" rtlCol="0" anchor="ctr">
            <a:spAutoFit/>
          </a:bodyPr>
          <a:lstStyle/>
          <a:p>
            <a:pPr algn="ctr" defTabSz="346702" hangingPunct="0"/>
            <a:endParaRPr lang="en-GB" sz="9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72589" y="1015319"/>
            <a:ext cx="7371819" cy="381641"/>
          </a:xfrm>
          <a:prstGeom prst="rect">
            <a:avLst/>
          </a:prstGeom>
          <a:solidFill>
            <a:schemeClr val="tx1">
              <a:alpha val="30000"/>
            </a:schemeClr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335" tIns="21335" rIns="21335" bIns="21335" numCol="1" spcCol="16002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 dirty="0"/>
              <a:t>Interface keywords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≠ </a:t>
            </a:r>
            <a:r>
              <a:rPr lang="en-GB" dirty="0"/>
              <a:t>Resources keywords</a:t>
            </a:r>
          </a:p>
          <a:p>
            <a:pPr algn="ctr"/>
            <a:endParaRPr lang="en-GB" sz="400" dirty="0"/>
          </a:p>
        </p:txBody>
      </p:sp>
      <p:sp>
        <p:nvSpPr>
          <p:cNvPr id="32" name="TextBox 31"/>
          <p:cNvSpPr txBox="1"/>
          <p:nvPr/>
        </p:nvSpPr>
        <p:spPr>
          <a:xfrm>
            <a:off x="5420618" y="2897100"/>
            <a:ext cx="2943327" cy="951028"/>
          </a:xfrm>
          <a:prstGeom prst="rect">
            <a:avLst/>
          </a:prstGeom>
          <a:solidFill>
            <a:schemeClr val="tx1">
              <a:alpha val="39000"/>
            </a:schemeClr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335" tIns="21335" rIns="21335" bIns="21335" numCol="1" spcCol="16002" rtlCol="0" anchor="ctr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Need to analyse the </a:t>
            </a:r>
            <a:r>
              <a:rPr lang="en-GB" sz="15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Body)"/>
                <a:cs typeface="Calibri (Body)"/>
                <a:sym typeface="Helvetica Light"/>
              </a:rPr>
              <a:t>behaviour</a:t>
            </a:r>
            <a:r>
              <a:rPr lang="en-GB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Body)"/>
                <a:cs typeface="Calibri (Body)"/>
                <a:sym typeface="Helvetica Light"/>
              </a:rPr>
              <a:t> </a:t>
            </a:r>
            <a:r>
              <a:rPr lang="en-GB" sz="1400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of the users to </a:t>
            </a:r>
            <a:r>
              <a:rPr lang="en-GB" sz="1400" b="1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adapt</a:t>
            </a:r>
            <a:r>
              <a:rPr lang="en-GB" sz="1400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 both 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the</a:t>
            </a:r>
            <a:r>
              <a:rPr lang="en-GB" sz="1500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 </a:t>
            </a:r>
            <a:r>
              <a:rPr lang="en-GB" sz="1500" b="1" i="1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user </a:t>
            </a:r>
            <a:r>
              <a:rPr lang="en-GB" sz="15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Body)"/>
                <a:cs typeface="Calibri (Body)"/>
              </a:rPr>
              <a:t>interface</a:t>
            </a:r>
            <a:r>
              <a:rPr lang="en-GB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Body)"/>
                <a:cs typeface="Calibri (Body)"/>
              </a:rPr>
              <a:t> </a:t>
            </a:r>
            <a:r>
              <a:rPr lang="en-GB" sz="1400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and 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the</a:t>
            </a:r>
            <a:r>
              <a:rPr lang="en-GB" sz="1500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 </a:t>
            </a:r>
            <a:r>
              <a:rPr lang="en-GB" sz="15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Body)"/>
                <a:cs typeface="Calibri (Body)"/>
                <a:sym typeface="Helvetica Light"/>
              </a:rPr>
              <a:t>data scope</a:t>
            </a:r>
          </a:p>
        </p:txBody>
      </p:sp>
      <p:sp>
        <p:nvSpPr>
          <p:cNvPr id="33" name="Right Arrow 32"/>
          <p:cNvSpPr/>
          <p:nvPr/>
        </p:nvSpPr>
        <p:spPr>
          <a:xfrm>
            <a:off x="3048961" y="2928653"/>
            <a:ext cx="2322259" cy="666407"/>
          </a:xfrm>
          <a:prstGeom prst="rightArrow">
            <a:avLst/>
          </a:prstGeom>
          <a:solidFill>
            <a:srgbClr val="FFFF00">
              <a:alpha val="41000"/>
            </a:srgbClr>
          </a:solidFill>
          <a:ln w="1270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335" tIns="21335" rIns="21335" bIns="21335" numCol="1" spcCol="16002" rtlCol="0" anchor="ctr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     Transformation</a:t>
            </a:r>
          </a:p>
          <a:p>
            <a:endParaRPr lang="en-GB" sz="3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chemat blokowy: proces alternatywny 37">
            <a:extLst>
              <a:ext uri="{FF2B5EF4-FFF2-40B4-BE49-F238E27FC236}">
                <a16:creationId xmlns:a16="http://schemas.microsoft.com/office/drawing/2014/main" xmlns="" id="{972FA036-5A8B-4BAB-BD3C-4C4BC8E779B6}"/>
              </a:ext>
            </a:extLst>
          </p:cNvPr>
          <p:cNvSpPr/>
          <p:nvPr/>
        </p:nvSpPr>
        <p:spPr>
          <a:xfrm>
            <a:off x="1438371" y="5301458"/>
            <a:ext cx="1418997" cy="500231"/>
          </a:xfrm>
          <a:prstGeom prst="flowChartAlternateProcess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7" tIns="38404" rIns="76807" bIns="38404" rtlCol="0" anchor="ctr"/>
          <a:lstStyle/>
          <a:p>
            <a:pPr algn="ctr"/>
            <a:r>
              <a:rPr lang="pl-PL" sz="1400" dirty="0"/>
              <a:t>Service </a:t>
            </a:r>
            <a:r>
              <a:rPr lang="pl-PL" sz="1400" dirty="0" err="1"/>
              <a:t>user</a:t>
            </a:r>
            <a:endParaRPr lang="pl-PL" sz="1400" dirty="0"/>
          </a:p>
        </p:txBody>
      </p:sp>
      <p:sp>
        <p:nvSpPr>
          <p:cNvPr id="9" name="Schemat blokowy: proces alternatywny 38">
            <a:extLst>
              <a:ext uri="{FF2B5EF4-FFF2-40B4-BE49-F238E27FC236}">
                <a16:creationId xmlns:a16="http://schemas.microsoft.com/office/drawing/2014/main" xmlns="" id="{4E40F606-347B-4C0C-8A36-7CF163845827}"/>
              </a:ext>
            </a:extLst>
          </p:cNvPr>
          <p:cNvSpPr/>
          <p:nvPr/>
        </p:nvSpPr>
        <p:spPr>
          <a:xfrm>
            <a:off x="1438371" y="5834283"/>
            <a:ext cx="1418997" cy="709392"/>
          </a:xfrm>
          <a:prstGeom prst="flowChartAlternateProcess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7" tIns="38404" rIns="76807" bIns="38404" rtlCol="0" anchor="ctr"/>
          <a:lstStyle/>
          <a:p>
            <a:pPr algn="ctr"/>
            <a:r>
              <a:rPr lang="pl-PL" sz="1400" dirty="0"/>
              <a:t>Service </a:t>
            </a:r>
            <a:r>
              <a:rPr lang="pl-PL" sz="1400" dirty="0" err="1"/>
              <a:t>toolbox</a:t>
            </a:r>
            <a:r>
              <a:rPr lang="pl-PL" sz="1400" dirty="0"/>
              <a:t> for </a:t>
            </a:r>
            <a:r>
              <a:rPr lang="pl-PL" sz="1400" dirty="0" err="1"/>
              <a:t>visualisation</a:t>
            </a:r>
            <a:endParaRPr lang="pl-PL" sz="1400" dirty="0"/>
          </a:p>
        </p:txBody>
      </p:sp>
      <p:sp>
        <p:nvSpPr>
          <p:cNvPr id="10" name="Schemat blokowy: proces alternatywny 39">
            <a:extLst>
              <a:ext uri="{FF2B5EF4-FFF2-40B4-BE49-F238E27FC236}">
                <a16:creationId xmlns:a16="http://schemas.microsoft.com/office/drawing/2014/main" xmlns="" id="{A572AF9B-C4B7-4F07-936A-62E069D2D395}"/>
              </a:ext>
            </a:extLst>
          </p:cNvPr>
          <p:cNvSpPr/>
          <p:nvPr/>
        </p:nvSpPr>
        <p:spPr>
          <a:xfrm>
            <a:off x="1438371" y="4772839"/>
            <a:ext cx="1418997" cy="500231"/>
          </a:xfrm>
          <a:prstGeom prst="flowChartAlternateProcess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7" tIns="38404" rIns="76807" bIns="38404" rtlCol="0" anchor="ctr"/>
          <a:lstStyle/>
          <a:p>
            <a:pPr algn="ctr"/>
            <a:r>
              <a:rPr lang="pl-PL" sz="1400" dirty="0" err="1"/>
              <a:t>Visualisation</a:t>
            </a:r>
            <a:endParaRPr lang="pl-PL" sz="1400" dirty="0"/>
          </a:p>
        </p:txBody>
      </p:sp>
      <p:sp>
        <p:nvSpPr>
          <p:cNvPr id="14" name="pole tekstowe 6">
            <a:extLst>
              <a:ext uri="{FF2B5EF4-FFF2-40B4-BE49-F238E27FC236}">
                <a16:creationId xmlns:a16="http://schemas.microsoft.com/office/drawing/2014/main" xmlns="" id="{DC91D73E-BAE5-4B3F-B920-24E451E88115}"/>
              </a:ext>
            </a:extLst>
          </p:cNvPr>
          <p:cNvSpPr txBox="1"/>
          <p:nvPr/>
        </p:nvSpPr>
        <p:spPr>
          <a:xfrm>
            <a:off x="3058461" y="6283567"/>
            <a:ext cx="1037908" cy="323783"/>
          </a:xfrm>
          <a:prstGeom prst="rect">
            <a:avLst/>
          </a:prstGeom>
          <a:noFill/>
        </p:spPr>
        <p:txBody>
          <a:bodyPr wrap="square" lIns="76807" tIns="38404" rIns="76807" bIns="38404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</a:rPr>
              <a:t>Services</a:t>
            </a:r>
            <a:endParaRPr lang="en-AU" sz="1600" dirty="0">
              <a:solidFill>
                <a:schemeClr val="bg1"/>
              </a:solidFill>
            </a:endParaRPr>
          </a:p>
        </p:txBody>
      </p:sp>
      <p:pic>
        <p:nvPicPr>
          <p:cNvPr id="15" name="Obraz 10">
            <a:extLst>
              <a:ext uri="{FF2B5EF4-FFF2-40B4-BE49-F238E27FC236}">
                <a16:creationId xmlns:a16="http://schemas.microsoft.com/office/drawing/2014/main" xmlns="" id="{60E54D2D-F32D-4392-BA96-0CFB8A132C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7000"/>
          </a:blip>
          <a:stretch>
            <a:fillRect/>
          </a:stretch>
        </p:blipFill>
        <p:spPr>
          <a:xfrm>
            <a:off x="3249796" y="5362766"/>
            <a:ext cx="684323" cy="920801"/>
          </a:xfrm>
          <a:prstGeom prst="rect">
            <a:avLst/>
          </a:prstGeom>
        </p:spPr>
      </p:pic>
      <p:sp>
        <p:nvSpPr>
          <p:cNvPr id="16" name="pole tekstowe 41">
            <a:extLst>
              <a:ext uri="{FF2B5EF4-FFF2-40B4-BE49-F238E27FC236}">
                <a16:creationId xmlns:a16="http://schemas.microsoft.com/office/drawing/2014/main" xmlns="" id="{E079BF1F-9F59-4681-BBB6-79478B333F1F}"/>
              </a:ext>
            </a:extLst>
          </p:cNvPr>
          <p:cNvSpPr txBox="1"/>
          <p:nvPr/>
        </p:nvSpPr>
        <p:spPr>
          <a:xfrm>
            <a:off x="6109866" y="5056237"/>
            <a:ext cx="3034135" cy="293004"/>
          </a:xfrm>
          <a:prstGeom prst="rect">
            <a:avLst/>
          </a:prstGeom>
          <a:noFill/>
        </p:spPr>
        <p:txBody>
          <a:bodyPr wrap="square" lIns="76807" tIns="38404" rIns="76807" bIns="38404" rtlCol="0">
            <a:spAutoFit/>
          </a:bodyPr>
          <a:lstStyle/>
          <a:p>
            <a:r>
              <a:rPr lang="en-AU" sz="1400" dirty="0">
                <a:solidFill>
                  <a:srgbClr val="FFFFFF"/>
                </a:solidFill>
              </a:rPr>
              <a:t>Use Combinations</a:t>
            </a:r>
            <a:endParaRPr lang="en-AU" sz="1400" dirty="0">
              <a:solidFill>
                <a:srgbClr val="FFFFFF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5400000">
            <a:off x="6890528" y="4164791"/>
            <a:ext cx="584680" cy="737739"/>
          </a:xfrm>
          <a:prstGeom prst="rightArrow">
            <a:avLst/>
          </a:prstGeom>
          <a:solidFill>
            <a:srgbClr val="FFFF00">
              <a:alpha val="41000"/>
            </a:srgbClr>
          </a:solidFill>
          <a:ln w="1270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335" tIns="21335" rIns="21335" bIns="21335" numCol="1" spcCol="16002" rtlCol="0" anchor="ctr">
            <a:spAutoFit/>
          </a:bodyPr>
          <a:lstStyle/>
          <a:p>
            <a:endParaRPr lang="en-GB" sz="21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ight Arrow 17"/>
          <p:cNvSpPr/>
          <p:nvPr/>
        </p:nvSpPr>
        <p:spPr>
          <a:xfrm rot="10800000">
            <a:off x="5378066" y="5176883"/>
            <a:ext cx="438511" cy="737739"/>
          </a:xfrm>
          <a:prstGeom prst="rightArrow">
            <a:avLst/>
          </a:prstGeom>
          <a:solidFill>
            <a:srgbClr val="FFFF00">
              <a:alpha val="41000"/>
            </a:srgbClr>
          </a:solidFill>
          <a:ln w="1270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335" tIns="21335" rIns="21335" bIns="21335" numCol="1" spcCol="16002" rtlCol="0" anchor="ctr">
            <a:spAutoFit/>
          </a:bodyPr>
          <a:lstStyle/>
          <a:p>
            <a:endParaRPr lang="en-GB" sz="21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76695" y="4212234"/>
            <a:ext cx="2425816" cy="1062445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square" lIns="76807" tIns="38404" rIns="76807" bIns="38404">
            <a:spAutoFit/>
          </a:bodyPr>
          <a:lstStyle/>
          <a:p>
            <a:pPr algn="ctr"/>
            <a:r>
              <a:rPr lang="en-GB" sz="1600" i="1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Role for Knowledge P</a:t>
            </a:r>
            <a:r>
              <a:rPr lang="pl-PL" sz="1600" i="1" dirty="0" err="1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roviders</a:t>
            </a:r>
            <a:r>
              <a:rPr lang="pl-PL" sz="1600" i="1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algn="ctr"/>
            <a:r>
              <a:rPr lang="en-AU" sz="1600" i="1" dirty="0">
                <a:solidFill>
                  <a:srgbClr val="FFFFFF"/>
                </a:solidFill>
              </a:rPr>
              <a:t>Communities &amp; Domain Experts</a:t>
            </a:r>
            <a:endParaRPr lang="en-AU" sz="1600" i="1" dirty="0">
              <a:solidFill>
                <a:srgbClr val="FFFFFF"/>
              </a:solidFill>
            </a:endParaRPr>
          </a:p>
        </p:txBody>
      </p:sp>
      <p:sp>
        <p:nvSpPr>
          <p:cNvPr id="20" name="pole tekstowe 33">
            <a:extLst>
              <a:ext uri="{FF2B5EF4-FFF2-40B4-BE49-F238E27FC236}">
                <a16:creationId xmlns:a16="http://schemas.microsoft.com/office/drawing/2014/main" xmlns="" id="{33CA7F9C-0D59-4BE4-A15D-A62FECC0ADF9}"/>
              </a:ext>
            </a:extLst>
          </p:cNvPr>
          <p:cNvSpPr txBox="1"/>
          <p:nvPr/>
        </p:nvSpPr>
        <p:spPr>
          <a:xfrm>
            <a:off x="6294407" y="5360454"/>
            <a:ext cx="2114373" cy="508445"/>
          </a:xfrm>
          <a:prstGeom prst="rect">
            <a:avLst/>
          </a:prstGeom>
          <a:noFill/>
        </p:spPr>
        <p:txBody>
          <a:bodyPr wrap="square" lIns="76807" tIns="38404" rIns="76807" bIns="38404" rtlCol="0">
            <a:spAutoFit/>
          </a:bodyPr>
          <a:lstStyle/>
          <a:p>
            <a:r>
              <a:rPr lang="en-GB" sz="1400" dirty="0">
                <a:solidFill>
                  <a:srgbClr val="FFFFFF"/>
                </a:solidFill>
              </a:rPr>
              <a:t>(Semi) products</a:t>
            </a:r>
          </a:p>
          <a:p>
            <a:r>
              <a:rPr lang="pl-PL" sz="1400" dirty="0">
                <a:solidFill>
                  <a:srgbClr val="FFFFFF"/>
                </a:solidFill>
              </a:rPr>
              <a:t>Products         </a:t>
            </a:r>
            <a:r>
              <a:rPr lang="pl-PL" sz="1400" dirty="0">
                <a:solidFill>
                  <a:srgbClr val="FFFFFF"/>
                </a:solidFill>
              </a:rPr>
              <a:t>Methods</a:t>
            </a:r>
            <a:endParaRPr lang="en-AU" sz="1400" dirty="0">
              <a:solidFill>
                <a:srgbClr val="FFFFFF"/>
              </a:solidFill>
            </a:endParaRPr>
          </a:p>
        </p:txBody>
      </p:sp>
      <p:sp>
        <p:nvSpPr>
          <p:cNvPr id="21" name="Schemat blokowy: proces alternatywny 42">
            <a:extLst>
              <a:ext uri="{FF2B5EF4-FFF2-40B4-BE49-F238E27FC236}">
                <a16:creationId xmlns:a16="http://schemas.microsoft.com/office/drawing/2014/main" xmlns="" id="{48766224-9438-4430-85EE-97D67E79A608}"/>
              </a:ext>
            </a:extLst>
          </p:cNvPr>
          <p:cNvSpPr/>
          <p:nvPr/>
        </p:nvSpPr>
        <p:spPr>
          <a:xfrm>
            <a:off x="146536" y="5721814"/>
            <a:ext cx="1418997" cy="500231"/>
          </a:xfrm>
          <a:prstGeom prst="flowChartAlternateProcess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7" tIns="38404" rIns="76807" bIns="38404" rtlCol="0" anchor="ctr"/>
          <a:lstStyle/>
          <a:p>
            <a:pPr algn="ctr"/>
            <a:r>
              <a:rPr lang="pl-PL" sz="1400" dirty="0"/>
              <a:t>Customised </a:t>
            </a:r>
            <a:r>
              <a:rPr lang="en-GB" sz="1400" dirty="0"/>
              <a:t>GEOSS V</a:t>
            </a:r>
            <a:r>
              <a:rPr lang="pl-PL" sz="1400" dirty="0"/>
              <a:t>iews</a:t>
            </a:r>
            <a:endParaRPr lang="pl-PL" sz="1400" dirty="0"/>
          </a:p>
        </p:txBody>
      </p:sp>
      <p:sp>
        <p:nvSpPr>
          <p:cNvPr id="22" name="Schemat blokowy: proces alternatywny 43">
            <a:extLst>
              <a:ext uri="{FF2B5EF4-FFF2-40B4-BE49-F238E27FC236}">
                <a16:creationId xmlns:a16="http://schemas.microsoft.com/office/drawing/2014/main" xmlns="" id="{EFD17A35-DD19-4749-95B9-DB5AF2B6959C}"/>
              </a:ext>
            </a:extLst>
          </p:cNvPr>
          <p:cNvSpPr/>
          <p:nvPr/>
        </p:nvSpPr>
        <p:spPr>
          <a:xfrm>
            <a:off x="146536" y="5181145"/>
            <a:ext cx="1418997" cy="500231"/>
          </a:xfrm>
          <a:prstGeom prst="flowChartAlternateProcess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7" tIns="38404" rIns="76807" bIns="38404" rtlCol="0" anchor="ctr"/>
          <a:lstStyle/>
          <a:p>
            <a:pPr algn="ctr"/>
            <a:r>
              <a:rPr lang="pl-PL" sz="1400" dirty="0" err="1"/>
              <a:t>Widgetization</a:t>
            </a:r>
            <a:endParaRPr lang="pl-PL" sz="1400" dirty="0"/>
          </a:p>
        </p:txBody>
      </p:sp>
      <p:sp>
        <p:nvSpPr>
          <p:cNvPr id="23" name="Schemat blokowy: proces alternatywny 46">
            <a:extLst>
              <a:ext uri="{FF2B5EF4-FFF2-40B4-BE49-F238E27FC236}">
                <a16:creationId xmlns:a16="http://schemas.microsoft.com/office/drawing/2014/main" xmlns="" id="{4D50E2CB-1099-4DBD-B287-8B3F56BD7EDB}"/>
              </a:ext>
            </a:extLst>
          </p:cNvPr>
          <p:cNvSpPr/>
          <p:nvPr/>
        </p:nvSpPr>
        <p:spPr>
          <a:xfrm>
            <a:off x="146536" y="4657902"/>
            <a:ext cx="1418997" cy="500231"/>
          </a:xfrm>
          <a:prstGeom prst="flowChartAlternateProcess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7" tIns="38404" rIns="76807" bIns="38404" rtlCol="0" anchor="ctr"/>
          <a:lstStyle/>
          <a:p>
            <a:pPr algn="ctr"/>
            <a:r>
              <a:rPr lang="pl-PL" sz="1400" dirty="0" err="1"/>
              <a:t>Targeted</a:t>
            </a:r>
            <a:r>
              <a:rPr lang="pl-PL" sz="1400" dirty="0"/>
              <a:t> </a:t>
            </a:r>
            <a:r>
              <a:rPr lang="pl-PL" sz="1400" dirty="0" err="1"/>
              <a:t>search</a:t>
            </a:r>
            <a:endParaRPr lang="pl-PL" sz="1400" dirty="0"/>
          </a:p>
        </p:txBody>
      </p:sp>
      <p:sp>
        <p:nvSpPr>
          <p:cNvPr id="24" name="Schemat blokowy: proces alternatywny 49">
            <a:extLst>
              <a:ext uri="{FF2B5EF4-FFF2-40B4-BE49-F238E27FC236}">
                <a16:creationId xmlns:a16="http://schemas.microsoft.com/office/drawing/2014/main" xmlns="" id="{91C586A1-E7F8-4AB4-A580-315FA271B0A7}"/>
              </a:ext>
            </a:extLst>
          </p:cNvPr>
          <p:cNvSpPr/>
          <p:nvPr/>
        </p:nvSpPr>
        <p:spPr>
          <a:xfrm>
            <a:off x="146536" y="4146951"/>
            <a:ext cx="1418997" cy="500231"/>
          </a:xfrm>
          <a:prstGeom prst="flowChartAlternateProcess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7" tIns="38404" rIns="76807" bIns="38404" rtlCol="0" anchor="ctr"/>
          <a:lstStyle/>
          <a:p>
            <a:pPr algn="ctr"/>
            <a:r>
              <a:rPr lang="pl-PL" sz="1400" dirty="0" err="1"/>
              <a:t>Ontologies</a:t>
            </a:r>
            <a:endParaRPr lang="pl-PL" sz="1400" dirty="0"/>
          </a:p>
        </p:txBody>
      </p:sp>
      <p:sp>
        <p:nvSpPr>
          <p:cNvPr id="25" name="Schemat blokowy: proces alternatywny 51">
            <a:extLst>
              <a:ext uri="{FF2B5EF4-FFF2-40B4-BE49-F238E27FC236}">
                <a16:creationId xmlns:a16="http://schemas.microsoft.com/office/drawing/2014/main" xmlns="" id="{2C5478E3-0FC9-4C4A-AB94-D0D490549D92}"/>
              </a:ext>
            </a:extLst>
          </p:cNvPr>
          <p:cNvSpPr/>
          <p:nvPr/>
        </p:nvSpPr>
        <p:spPr>
          <a:xfrm>
            <a:off x="1438371" y="4292677"/>
            <a:ext cx="1418997" cy="500231"/>
          </a:xfrm>
          <a:prstGeom prst="flowChartAlternateProcess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7" tIns="38404" rIns="76807" bIns="38404" rtlCol="0" anchor="ctr"/>
          <a:lstStyle/>
          <a:p>
            <a:pPr algn="ctr"/>
            <a:r>
              <a:rPr lang="pl-PL" sz="1400" dirty="0"/>
              <a:t>Web </a:t>
            </a:r>
            <a:r>
              <a:rPr lang="pl-PL" sz="1400" dirty="0" err="1"/>
              <a:t>sources</a:t>
            </a:r>
            <a:endParaRPr lang="pl-PL" sz="1400" dirty="0"/>
          </a:p>
        </p:txBody>
      </p:sp>
      <p:sp>
        <p:nvSpPr>
          <p:cNvPr id="26" name="Schemat blokowy: proces alternatywny 37">
            <a:extLst>
              <a:ext uri="{FF2B5EF4-FFF2-40B4-BE49-F238E27FC236}">
                <a16:creationId xmlns:a16="http://schemas.microsoft.com/office/drawing/2014/main" xmlns="" id="{F75D2ABE-C14B-4406-B9AF-7E934B92DE74}"/>
              </a:ext>
            </a:extLst>
          </p:cNvPr>
          <p:cNvSpPr/>
          <p:nvPr/>
        </p:nvSpPr>
        <p:spPr>
          <a:xfrm>
            <a:off x="163091" y="6293561"/>
            <a:ext cx="1418997" cy="500231"/>
          </a:xfrm>
          <a:prstGeom prst="flowChartAlternateProcess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7" tIns="38404" rIns="76807" bIns="38404" rtlCol="0" anchor="ctr"/>
          <a:lstStyle/>
          <a:p>
            <a:pPr algn="ctr"/>
            <a:r>
              <a:rPr lang="en-GB" sz="1400" dirty="0"/>
              <a:t>Language Support</a:t>
            </a:r>
            <a:endParaRPr lang="pl-PL" sz="1400" dirty="0"/>
          </a:p>
        </p:txBody>
      </p:sp>
      <p:pic>
        <p:nvPicPr>
          <p:cNvPr id="28" name="Picture 6" descr="Znalezione obrazy dla zapytania communities">
            <a:extLst>
              <a:ext uri="{FF2B5EF4-FFF2-40B4-BE49-F238E27FC236}">
                <a16:creationId xmlns:a16="http://schemas.microsoft.com/office/drawing/2014/main" xmlns="" id="{BBE9F4E3-0E34-47B2-AFA6-FEE483FF7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alphaModFix amt="6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6368" y="5337482"/>
            <a:ext cx="1047123" cy="95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ight Arrow 29"/>
          <p:cNvSpPr/>
          <p:nvPr/>
        </p:nvSpPr>
        <p:spPr>
          <a:xfrm rot="10800000">
            <a:off x="2796058" y="5241360"/>
            <a:ext cx="438511" cy="737739"/>
          </a:xfrm>
          <a:prstGeom prst="rightArrow">
            <a:avLst/>
          </a:prstGeom>
          <a:solidFill>
            <a:srgbClr val="FFFF00">
              <a:alpha val="41000"/>
            </a:srgbClr>
          </a:solidFill>
          <a:ln w="1270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335" tIns="21335" rIns="21335" bIns="21335" numCol="1" spcCol="16002" rtlCol="0" anchor="ctr">
            <a:spAutoFit/>
          </a:bodyPr>
          <a:lstStyle/>
          <a:p>
            <a:endParaRPr lang="en-GB" sz="21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C393476B-97E2-4F7E-B810-60FA333BD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8543"/>
          </a:xfrm>
        </p:spPr>
        <p:txBody>
          <a:bodyPr/>
          <a:lstStyle/>
          <a:p>
            <a:pPr algn="ctr"/>
            <a:r>
              <a:rPr lang="en-AU" dirty="0" smtClean="0"/>
              <a:t>GEOSS Platform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0887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7" grpId="0" animBg="1"/>
      <p:bldP spid="31" grpId="0" animBg="1"/>
      <p:bldP spid="32" grpId="0" animBg="1"/>
      <p:bldP spid="33" grpId="0" animBg="1"/>
      <p:bldP spid="8" grpId="0" animBg="1"/>
      <p:bldP spid="9" grpId="0" animBg="1"/>
      <p:bldP spid="10" grpId="0" animBg="1"/>
      <p:bldP spid="14" grpId="0"/>
      <p:bldP spid="16" grpId="0"/>
      <p:bldP spid="17" grpId="0" animBg="1"/>
      <p:bldP spid="18" grpId="0" animBg="1"/>
      <p:bldP spid="2" grpId="0" animBg="1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93476B-97E2-4F7E-B810-60FA333BD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381" y="274638"/>
            <a:ext cx="6760980" cy="790060"/>
          </a:xfrm>
        </p:spPr>
        <p:txBody>
          <a:bodyPr/>
          <a:lstStyle/>
          <a:p>
            <a:pPr algn="ctr"/>
            <a:r>
              <a:rPr lang="en-AU" dirty="0" smtClean="0"/>
              <a:t>GEOSS Regional Initiatives</a:t>
            </a:r>
            <a:endParaRPr lang="en-AU" dirty="0"/>
          </a:p>
        </p:txBody>
      </p:sp>
      <p:grpSp>
        <p:nvGrpSpPr>
          <p:cNvPr id="6" name="Group 5"/>
          <p:cNvGrpSpPr/>
          <p:nvPr/>
        </p:nvGrpSpPr>
        <p:grpSpPr>
          <a:xfrm>
            <a:off x="382076" y="4219257"/>
            <a:ext cx="4075657" cy="2370510"/>
            <a:chOff x="5360778" y="4066374"/>
            <a:chExt cx="3384702" cy="23787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0778" y="4066374"/>
              <a:ext cx="3384702" cy="237878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6286299" y="4066374"/>
              <a:ext cx="1757598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</a:rPr>
                <a:t>EuroGEOSS</a:t>
              </a:r>
              <a:endPara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823774" y="1357714"/>
            <a:ext cx="4182312" cy="2491730"/>
            <a:chOff x="269414" y="3849444"/>
            <a:chExt cx="4182312" cy="273259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9414" y="3862568"/>
              <a:ext cx="4182312" cy="27194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398381" y="3849444"/>
              <a:ext cx="1757598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b="1" dirty="0" err="1" smtClean="0">
                  <a:solidFill>
                    <a:srgbClr val="0000FF"/>
                  </a:solidFill>
                </a:rPr>
                <a:t>Afri</a:t>
              </a:r>
              <a:r>
                <a:rPr kumimoji="0" lang="en-US" sz="1800" b="1" i="0" u="none" strike="noStrike" cap="none" spc="0" normalizeH="0" baseline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FillTx/>
                </a:rPr>
                <a:t>GEOSS</a:t>
              </a:r>
              <a:endPara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12" y="1357714"/>
            <a:ext cx="4075657" cy="24917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612516" y="1359551"/>
            <a:ext cx="1757598" cy="3693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 err="1" smtClean="0">
                <a:solidFill>
                  <a:srgbClr val="0000FF"/>
                </a:solidFill>
              </a:rPr>
              <a:t>AmeriGEOSS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774" y="4219257"/>
            <a:ext cx="4182312" cy="23705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564876" y="4166210"/>
            <a:ext cx="2116395" cy="368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chemeClr val="bg1"/>
                </a:solidFill>
              </a:rPr>
              <a:t>NEXT</a:t>
            </a: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</a:rPr>
              <a:t>GEOSS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28695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3594153" y="2368521"/>
            <a:ext cx="5571492" cy="2994173"/>
            <a:chOff x="886744" y="4951368"/>
            <a:chExt cx="18289586" cy="73717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6744" y="4951368"/>
              <a:ext cx="18289586" cy="7371740"/>
            </a:xfrm>
            <a:prstGeom prst="rect">
              <a:avLst/>
            </a:prstGeom>
            <a:ln w="28575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 rot="16200000">
              <a:off x="-118555" y="7880410"/>
              <a:ext cx="6079874" cy="1717579"/>
            </a:xfrm>
            <a:prstGeom prst="rect">
              <a:avLst/>
            </a:prstGeom>
            <a:solidFill>
              <a:srgbClr val="FFF2CC"/>
            </a:solidFill>
            <a:effectLst>
              <a:softEdge rad="31750"/>
            </a:effectLst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kern="0" cap="none" spc="0" normalizeH="0" baseline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/>
                </a:defRPr>
              </a:lvl1pPr>
            </a:lstStyle>
            <a:p>
              <a:pPr defTabSz="1828800">
                <a:defRPr/>
              </a:pPr>
              <a:r>
                <a:rPr lang="en-US" dirty="0"/>
                <a:t>Data Cubes and Data Analytics Systems</a:t>
              </a:r>
            </a:p>
          </p:txBody>
        </p:sp>
      </p:grp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5224684" y="1861838"/>
            <a:ext cx="1208015" cy="532943"/>
            <a:chOff x="311767" y="1415738"/>
            <a:chExt cx="2259805" cy="747710"/>
          </a:xfrm>
        </p:grpSpPr>
        <p:grpSp>
          <p:nvGrpSpPr>
            <p:cNvPr id="8" name="Group 7"/>
            <p:cNvGrpSpPr/>
            <p:nvPr/>
          </p:nvGrpSpPr>
          <p:grpSpPr>
            <a:xfrm>
              <a:off x="311767" y="1415738"/>
              <a:ext cx="1034678" cy="654888"/>
              <a:chOff x="2108634" y="1386715"/>
              <a:chExt cx="1034678" cy="654888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20969" y="1403915"/>
                <a:ext cx="1022343" cy="637688"/>
              </a:xfrm>
              <a:prstGeom prst="rect">
                <a:avLst/>
              </a:prstGeom>
              <a:solidFill>
                <a:srgbClr val="FFFFFF"/>
              </a:solidFill>
            </p:spPr>
          </p:pic>
          <p:sp>
            <p:nvSpPr>
              <p:cNvPr id="13" name="Line Callout 3 (Border and Accent Bar) 12"/>
              <p:cNvSpPr/>
              <p:nvPr/>
            </p:nvSpPr>
            <p:spPr>
              <a:xfrm>
                <a:off x="2108634" y="1386715"/>
                <a:ext cx="1034678" cy="612648"/>
              </a:xfrm>
              <a:prstGeom prst="accentBorderCallout3">
                <a:avLst>
                  <a:gd name="adj1" fmla="val 18750"/>
                  <a:gd name="adj2" fmla="val -8333"/>
                  <a:gd name="adj3" fmla="val 18750"/>
                  <a:gd name="adj4" fmla="val -16667"/>
                  <a:gd name="adj5" fmla="val 100000"/>
                  <a:gd name="adj6" fmla="val -16667"/>
                  <a:gd name="adj7" fmla="val 348290"/>
                  <a:gd name="adj8" fmla="val 43862"/>
                </a:avLst>
              </a:prstGeom>
              <a:noFill/>
              <a:ln w="9525" cap="flat" cmpd="sng" algn="ctr">
                <a:solidFill>
                  <a:srgbClr val="0365C0">
                    <a:shade val="95000"/>
                    <a:satMod val="104999"/>
                  </a:srgbClr>
                </a:solidFill>
                <a:prstDash val="solid"/>
              </a:ln>
              <a:effectLst>
                <a:outerShdw blurRad="50800" dist="12700" rotWithShape="0">
                  <a:srgbClr val="000000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defTabSz="1828800">
                  <a:defRPr/>
                </a:pPr>
                <a:endParaRPr lang="en-US" sz="3600">
                  <a:solidFill>
                    <a:prstClr val="white"/>
                  </a:solidFill>
                  <a:latin typeface="Helvetica Light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8066" y="1474110"/>
              <a:ext cx="783596" cy="22225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2467" y="1688442"/>
              <a:ext cx="729567" cy="47500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2922" y="1746016"/>
              <a:ext cx="428650" cy="357359"/>
            </a:xfrm>
            <a:prstGeom prst="rect">
              <a:avLst/>
            </a:prstGeom>
          </p:spPr>
        </p:pic>
      </p:grpSp>
      <p:sp>
        <p:nvSpPr>
          <p:cNvPr id="16" name="Line Callout 3 (Border and Accent Bar) 15"/>
          <p:cNvSpPr/>
          <p:nvPr/>
        </p:nvSpPr>
        <p:spPr>
          <a:xfrm>
            <a:off x="8177298" y="2525381"/>
            <a:ext cx="609846" cy="296809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83022"/>
              <a:gd name="adj8" fmla="val -60016"/>
            </a:avLst>
          </a:prstGeom>
          <a:solidFill>
            <a:srgbClr val="03897C">
              <a:alpha val="23000"/>
            </a:srgbClr>
          </a:solidFill>
          <a:ln w="9525" cap="flat" cmpd="sng" algn="ctr">
            <a:solidFill>
              <a:srgbClr val="0365C0">
                <a:shade val="95000"/>
                <a:satMod val="104999"/>
              </a:srgbClr>
            </a:solidFill>
            <a:prstDash val="solid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rtlCol="0" anchor="ctr"/>
          <a:lstStyle/>
          <a:p>
            <a:pPr defTabSz="1828800">
              <a:defRPr/>
            </a:pPr>
            <a:endParaRPr lang="en-US" sz="3600">
              <a:solidFill>
                <a:prstClr val="white"/>
              </a:solidFill>
              <a:latin typeface="Helvetica Light"/>
            </a:endParaRPr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8635339" y="2931070"/>
            <a:ext cx="358280" cy="790961"/>
            <a:chOff x="7612604" y="3524956"/>
            <a:chExt cx="670236" cy="110972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4139" y="3536319"/>
              <a:ext cx="628700" cy="1090979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19" name="Line Callout 3 (Border and Accent Bar) 18"/>
            <p:cNvSpPr/>
            <p:nvPr/>
          </p:nvSpPr>
          <p:spPr>
            <a:xfrm>
              <a:off x="7612604" y="3524956"/>
              <a:ext cx="670236" cy="1109723"/>
            </a:xfrm>
            <a:prstGeom prst="accentBorder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81785"/>
                <a:gd name="adj6" fmla="val -42517"/>
                <a:gd name="adj7" fmla="val 132279"/>
                <a:gd name="adj8" fmla="val -206599"/>
              </a:avLst>
            </a:prstGeom>
            <a:noFill/>
            <a:ln w="9525" cap="flat" cmpd="sng" algn="ctr">
              <a:solidFill>
                <a:srgbClr val="0365C0">
                  <a:shade val="95000"/>
                  <a:satMod val="104999"/>
                </a:srgbClr>
              </a:solidFill>
              <a:prstDash val="solid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defTabSz="1828800">
                <a:defRPr/>
              </a:pPr>
              <a:endParaRPr lang="en-US" sz="3600">
                <a:solidFill>
                  <a:prstClr val="white"/>
                </a:solidFill>
                <a:latin typeface="Helvetica Light"/>
              </a:endParaRPr>
            </a:p>
          </p:txBody>
        </p:sp>
      </p:grp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8190403" y="5460094"/>
            <a:ext cx="909335" cy="250981"/>
            <a:chOff x="7652466" y="4500273"/>
            <a:chExt cx="1701076" cy="352140"/>
          </a:xfrm>
        </p:grpSpPr>
        <p:pic>
          <p:nvPicPr>
            <p:cNvPr id="21" name="Picture 4" descr="Image result for radiant earth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5182" y="4530138"/>
              <a:ext cx="1649288" cy="322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Line Callout 3 (Border and Accent Bar) 21"/>
            <p:cNvSpPr/>
            <p:nvPr/>
          </p:nvSpPr>
          <p:spPr>
            <a:xfrm>
              <a:off x="7652466" y="4500273"/>
              <a:ext cx="1701076" cy="352140"/>
            </a:xfrm>
            <a:prstGeom prst="accentBorder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95884"/>
                <a:gd name="adj6" fmla="val -19318"/>
                <a:gd name="adj7" fmla="val -286811"/>
                <a:gd name="adj8" fmla="val -53263"/>
              </a:avLst>
            </a:prstGeom>
            <a:noFill/>
            <a:ln w="9525" cap="flat" cmpd="sng" algn="ctr">
              <a:solidFill>
                <a:srgbClr val="0365C0">
                  <a:shade val="95000"/>
                  <a:satMod val="104999"/>
                </a:srgbClr>
              </a:solidFill>
              <a:prstDash val="solid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defTabSz="1828800">
                <a:defRPr/>
              </a:pPr>
              <a:endParaRPr lang="en-US" sz="3600">
                <a:solidFill>
                  <a:prstClr val="white"/>
                </a:solidFill>
                <a:latin typeface="Helvetica Light"/>
              </a:endParaRPr>
            </a:p>
          </p:txBody>
        </p:sp>
      </p:grp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8684783" y="3953058"/>
            <a:ext cx="326607" cy="509514"/>
            <a:chOff x="7935079" y="4765894"/>
            <a:chExt cx="610970" cy="714851"/>
          </a:xfrm>
        </p:grpSpPr>
        <p:pic>
          <p:nvPicPr>
            <p:cNvPr id="24" name="Picture 6" descr="Image result for unep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4206" y="4804698"/>
              <a:ext cx="575696" cy="676047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25" name="Line Callout 3 (Border and Accent Bar) 24"/>
            <p:cNvSpPr/>
            <p:nvPr/>
          </p:nvSpPr>
          <p:spPr>
            <a:xfrm>
              <a:off x="7935079" y="4765894"/>
              <a:ext cx="610970" cy="714851"/>
            </a:xfrm>
            <a:prstGeom prst="accentBorder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81785"/>
                <a:gd name="adj6" fmla="val -42517"/>
                <a:gd name="adj7" fmla="val 124596"/>
                <a:gd name="adj8" fmla="val -280091"/>
              </a:avLst>
            </a:prstGeom>
            <a:noFill/>
            <a:ln w="9525" cap="flat" cmpd="sng" algn="ctr">
              <a:solidFill>
                <a:srgbClr val="0365C0">
                  <a:shade val="95000"/>
                  <a:satMod val="104999"/>
                </a:srgbClr>
              </a:solidFill>
              <a:prstDash val="solid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defTabSz="1828800">
                <a:defRPr/>
              </a:pPr>
              <a:endParaRPr lang="en-US" sz="3600">
                <a:solidFill>
                  <a:prstClr val="white"/>
                </a:solidFill>
                <a:latin typeface="Helvetica Light"/>
              </a:endParaRPr>
            </a:p>
          </p:txBody>
        </p:sp>
      </p:grp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4158690" y="1274730"/>
            <a:ext cx="667232" cy="494955"/>
            <a:chOff x="1273365" y="2184135"/>
            <a:chExt cx="1248166" cy="69443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9627" y="2195645"/>
              <a:ext cx="1221904" cy="672539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28" name="Line Callout 3 (Border and Accent Bar) 27"/>
            <p:cNvSpPr/>
            <p:nvPr/>
          </p:nvSpPr>
          <p:spPr>
            <a:xfrm>
              <a:off x="1273365" y="2184135"/>
              <a:ext cx="1248165" cy="694437"/>
            </a:xfrm>
            <a:prstGeom prst="accentBorderCallout3">
              <a:avLst>
                <a:gd name="adj1" fmla="val 18750"/>
                <a:gd name="adj2" fmla="val 105625"/>
                <a:gd name="adj3" fmla="val 19207"/>
                <a:gd name="adj4" fmla="val 117132"/>
                <a:gd name="adj5" fmla="val 112802"/>
                <a:gd name="adj6" fmla="val 117641"/>
                <a:gd name="adj7" fmla="val 298229"/>
                <a:gd name="adj8" fmla="val 5695"/>
              </a:avLst>
            </a:prstGeom>
            <a:noFill/>
            <a:ln w="9525" cap="flat" cmpd="sng" algn="ctr">
              <a:solidFill>
                <a:srgbClr val="0365C0">
                  <a:shade val="95000"/>
                  <a:satMod val="104999"/>
                </a:srgbClr>
              </a:solidFill>
              <a:prstDash val="solid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defTabSz="1828800">
                <a:defRPr/>
              </a:pPr>
              <a:endParaRPr lang="en-US" sz="3600">
                <a:solidFill>
                  <a:prstClr val="white"/>
                </a:solidFill>
                <a:latin typeface="Helvetica Light"/>
              </a:endParaRPr>
            </a:p>
          </p:txBody>
        </p:sp>
      </p:grp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5013852" y="4684095"/>
            <a:ext cx="714407" cy="243281"/>
            <a:chOff x="305871" y="6030939"/>
            <a:chExt cx="1336420" cy="34133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169" y="6030939"/>
              <a:ext cx="1328122" cy="339577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31" name="Line Callout 3 (Border and Accent Bar) 30"/>
            <p:cNvSpPr/>
            <p:nvPr/>
          </p:nvSpPr>
          <p:spPr>
            <a:xfrm>
              <a:off x="305871" y="6032510"/>
              <a:ext cx="1336420" cy="339764"/>
            </a:xfrm>
            <a:prstGeom prst="accentBorder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9935"/>
                <a:gd name="adj6" fmla="val -49127"/>
                <a:gd name="adj7" fmla="val -127130"/>
                <a:gd name="adj8" fmla="val -100451"/>
              </a:avLst>
            </a:prstGeom>
            <a:noFill/>
            <a:ln w="9525" cap="flat" cmpd="sng" algn="ctr">
              <a:solidFill>
                <a:srgbClr val="0365C0">
                  <a:shade val="95000"/>
                  <a:satMod val="104999"/>
                </a:srgbClr>
              </a:solidFill>
              <a:prstDash val="solid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defTabSz="1828800">
                <a:defRPr/>
              </a:pPr>
              <a:endParaRPr lang="en-US" sz="3600">
                <a:solidFill>
                  <a:prstClr val="white"/>
                </a:solidFill>
                <a:latin typeface="Helvetica Light"/>
              </a:endParaRPr>
            </a:p>
          </p:txBody>
        </p:sp>
      </p:grpSp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3669250" y="5384863"/>
            <a:ext cx="578948" cy="547734"/>
            <a:chOff x="1772926" y="5301750"/>
            <a:chExt cx="1083025" cy="768478"/>
          </a:xfrm>
        </p:grpSpPr>
        <p:pic>
          <p:nvPicPr>
            <p:cNvPr id="33" name="Picture 2" descr="Image result for Data cube logo"/>
            <p:cNvPicPr>
              <a:picLocks noChangeAspect="1" noChangeArrowheads="1"/>
            </p:cNvPicPr>
            <p:nvPr/>
          </p:nvPicPr>
          <p:blipFill>
            <a:blip r:embed="rId1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926" y="5301750"/>
              <a:ext cx="1083025" cy="768478"/>
            </a:xfrm>
            <a:prstGeom prst="rect">
              <a:avLst/>
            </a:prstGeom>
            <a:solidFill>
              <a:srgbClr val="FFFFFF"/>
            </a:solidFill>
            <a:extLst/>
          </p:spPr>
        </p:pic>
        <p:sp>
          <p:nvSpPr>
            <p:cNvPr id="34" name="Line Callout 3 (Border and Accent Bar) 33"/>
            <p:cNvSpPr/>
            <p:nvPr/>
          </p:nvSpPr>
          <p:spPr>
            <a:xfrm>
              <a:off x="1781215" y="5307666"/>
              <a:ext cx="1074736" cy="758077"/>
            </a:xfrm>
            <a:prstGeom prst="accentBorderCallout3">
              <a:avLst>
                <a:gd name="adj1" fmla="val 28802"/>
                <a:gd name="adj2" fmla="val 107945"/>
                <a:gd name="adj3" fmla="val 27796"/>
                <a:gd name="adj4" fmla="val 123717"/>
                <a:gd name="adj5" fmla="val -4406"/>
                <a:gd name="adj6" fmla="val 123169"/>
                <a:gd name="adj7" fmla="val -42349"/>
                <a:gd name="adj8" fmla="val 111008"/>
              </a:avLst>
            </a:prstGeom>
            <a:noFill/>
            <a:ln w="9525" cap="flat" cmpd="sng" algn="ctr">
              <a:solidFill>
                <a:srgbClr val="0365C0">
                  <a:shade val="95000"/>
                  <a:satMod val="104999"/>
                </a:srgbClr>
              </a:solidFill>
              <a:prstDash val="solid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defTabSz="1828800">
                <a:defRPr/>
              </a:pPr>
              <a:endParaRPr lang="en-US" sz="3600">
                <a:solidFill>
                  <a:prstClr val="white"/>
                </a:solidFill>
                <a:latin typeface="Helvetica Light"/>
              </a:endParaRPr>
            </a:p>
          </p:txBody>
        </p:sp>
      </p:grp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5044551" y="5047151"/>
            <a:ext cx="740526" cy="242568"/>
            <a:chOff x="2782244" y="5365422"/>
            <a:chExt cx="1385294" cy="340338"/>
          </a:xfrm>
        </p:grpSpPr>
        <p:pic>
          <p:nvPicPr>
            <p:cNvPr id="36" name="Picture 20" descr="Home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7276" y="5375579"/>
              <a:ext cx="1380262" cy="330181"/>
            </a:xfrm>
            <a:prstGeom prst="rect">
              <a:avLst/>
            </a:prstGeom>
            <a:solidFill>
              <a:srgbClr val="FFFFFF"/>
            </a:solidFill>
            <a:extLst/>
          </p:spPr>
        </p:pic>
        <p:sp>
          <p:nvSpPr>
            <p:cNvPr id="37" name="Line Callout 3 (Border and Accent Bar) 36"/>
            <p:cNvSpPr/>
            <p:nvPr/>
          </p:nvSpPr>
          <p:spPr>
            <a:xfrm>
              <a:off x="2782244" y="5365422"/>
              <a:ext cx="1385293" cy="332733"/>
            </a:xfrm>
            <a:prstGeom prst="accentBorder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8509"/>
                <a:gd name="adj6" fmla="val -38876"/>
                <a:gd name="adj7" fmla="val -120233"/>
                <a:gd name="adj8" fmla="val -100959"/>
              </a:avLst>
            </a:prstGeom>
            <a:noFill/>
            <a:ln w="9525" cap="flat" cmpd="sng" algn="ctr">
              <a:solidFill>
                <a:srgbClr val="0365C0">
                  <a:shade val="95000"/>
                  <a:satMod val="104999"/>
                </a:srgbClr>
              </a:solidFill>
              <a:prstDash val="solid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defTabSz="1828800">
                <a:defRPr/>
              </a:pPr>
              <a:endParaRPr lang="en-US" sz="3600">
                <a:solidFill>
                  <a:prstClr val="white"/>
                </a:solidFill>
                <a:latin typeface="Helvetica Light"/>
              </a:endParaRPr>
            </a:p>
          </p:txBody>
        </p:sp>
      </p:grpSp>
      <p:grpSp>
        <p:nvGrpSpPr>
          <p:cNvPr id="38" name="Group 37"/>
          <p:cNvGrpSpPr>
            <a:grpSpLocks noChangeAspect="1"/>
          </p:cNvGrpSpPr>
          <p:nvPr/>
        </p:nvGrpSpPr>
        <p:grpSpPr>
          <a:xfrm>
            <a:off x="4942178" y="5398857"/>
            <a:ext cx="809745" cy="304178"/>
            <a:chOff x="2982630" y="5727776"/>
            <a:chExt cx="1514762" cy="426757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9227" y="5727776"/>
              <a:ext cx="1475360" cy="426757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40" name="Line Callout 3 (Border and Accent Bar) 39"/>
            <p:cNvSpPr/>
            <p:nvPr/>
          </p:nvSpPr>
          <p:spPr>
            <a:xfrm>
              <a:off x="2982630" y="5730563"/>
              <a:ext cx="1514762" cy="394243"/>
            </a:xfrm>
            <a:prstGeom prst="accentBorder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012"/>
                <a:gd name="adj6" fmla="val -35645"/>
                <a:gd name="adj7" fmla="val -115355"/>
                <a:gd name="adj8" fmla="val -75766"/>
              </a:avLst>
            </a:prstGeom>
            <a:noFill/>
            <a:ln w="9525" cap="flat" cmpd="sng" algn="ctr">
              <a:solidFill>
                <a:srgbClr val="0365C0">
                  <a:shade val="95000"/>
                  <a:satMod val="104999"/>
                </a:srgbClr>
              </a:solidFill>
              <a:prstDash val="solid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defTabSz="1828800">
                <a:defRPr/>
              </a:pPr>
              <a:endParaRPr lang="en-US" sz="3600">
                <a:solidFill>
                  <a:prstClr val="white"/>
                </a:solidFill>
                <a:latin typeface="Helvetica Light"/>
              </a:endParaRPr>
            </a:p>
          </p:txBody>
        </p:sp>
      </p:grpSp>
      <p:grpSp>
        <p:nvGrpSpPr>
          <p:cNvPr id="41" name="Group 40"/>
          <p:cNvGrpSpPr>
            <a:grpSpLocks noChangeAspect="1"/>
          </p:cNvGrpSpPr>
          <p:nvPr/>
        </p:nvGrpSpPr>
        <p:grpSpPr>
          <a:xfrm>
            <a:off x="4795948" y="5763649"/>
            <a:ext cx="964530" cy="298341"/>
            <a:chOff x="2305784" y="4758355"/>
            <a:chExt cx="1804329" cy="418571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05784" y="4758355"/>
              <a:ext cx="1804329" cy="411857"/>
            </a:xfrm>
            <a:prstGeom prst="rect">
              <a:avLst/>
            </a:prstGeom>
          </p:spPr>
        </p:pic>
        <p:sp>
          <p:nvSpPr>
            <p:cNvPr id="43" name="Line Callout 3 (Border and Accent Bar) 42"/>
            <p:cNvSpPr/>
            <p:nvPr/>
          </p:nvSpPr>
          <p:spPr>
            <a:xfrm>
              <a:off x="2328257" y="4766862"/>
              <a:ext cx="1764834" cy="410064"/>
            </a:xfrm>
            <a:prstGeom prst="accentBorderCallout3">
              <a:avLst>
                <a:gd name="adj1" fmla="val 15785"/>
                <a:gd name="adj2" fmla="val -3510"/>
                <a:gd name="adj3" fmla="val 18750"/>
                <a:gd name="adj4" fmla="val -16667"/>
                <a:gd name="adj5" fmla="val -99153"/>
                <a:gd name="adj6" fmla="val -21125"/>
                <a:gd name="adj7" fmla="val -212159"/>
                <a:gd name="adj8" fmla="val -52206"/>
              </a:avLst>
            </a:prstGeom>
            <a:noFill/>
            <a:ln w="9525" cap="flat" cmpd="sng" algn="ctr">
              <a:solidFill>
                <a:srgbClr val="0365C0">
                  <a:shade val="95000"/>
                  <a:satMod val="104999"/>
                </a:srgbClr>
              </a:solidFill>
              <a:prstDash val="solid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defTabSz="1828800">
                <a:defRPr/>
              </a:pPr>
              <a:endParaRPr lang="en-US" sz="3600">
                <a:solidFill>
                  <a:prstClr val="white"/>
                </a:solidFill>
                <a:latin typeface="Helvetica Light"/>
              </a:endParaRPr>
            </a:p>
          </p:txBody>
        </p:sp>
      </p:grpSp>
      <p:grpSp>
        <p:nvGrpSpPr>
          <p:cNvPr id="44" name="Group 43"/>
          <p:cNvGrpSpPr>
            <a:grpSpLocks noChangeAspect="1"/>
          </p:cNvGrpSpPr>
          <p:nvPr/>
        </p:nvGrpSpPr>
        <p:grpSpPr>
          <a:xfrm>
            <a:off x="3621013" y="1836567"/>
            <a:ext cx="535055" cy="440750"/>
            <a:chOff x="1053316" y="1886665"/>
            <a:chExt cx="1000908" cy="618367"/>
          </a:xfrm>
        </p:grpSpPr>
        <p:sp>
          <p:nvSpPr>
            <p:cNvPr id="45" name="Line Callout 3 (Border and Accent Bar) 44"/>
            <p:cNvSpPr/>
            <p:nvPr/>
          </p:nvSpPr>
          <p:spPr>
            <a:xfrm>
              <a:off x="1053316" y="1933519"/>
              <a:ext cx="1000908" cy="522465"/>
            </a:xfrm>
            <a:prstGeom prst="accentBorderCallout3">
              <a:avLst>
                <a:gd name="adj1" fmla="val 22396"/>
                <a:gd name="adj2" fmla="val 107766"/>
                <a:gd name="adj3" fmla="val 20573"/>
                <a:gd name="adj4" fmla="val 133690"/>
                <a:gd name="adj5" fmla="val 77777"/>
                <a:gd name="adj6" fmla="val 131911"/>
                <a:gd name="adj7" fmla="val 200096"/>
                <a:gd name="adj8" fmla="val 102066"/>
              </a:avLst>
            </a:prstGeom>
            <a:solidFill>
              <a:srgbClr val="FFFFFF"/>
            </a:solidFill>
            <a:ln w="9525" cap="flat" cmpd="sng" algn="ctr">
              <a:solidFill>
                <a:srgbClr val="0365C0">
                  <a:shade val="95000"/>
                  <a:satMod val="104999"/>
                </a:srgbClr>
              </a:solidFill>
              <a:prstDash val="solid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defTabSz="1828800">
                <a:defRPr/>
              </a:pPr>
              <a:endParaRPr lang="en-US" sz="3600">
                <a:solidFill>
                  <a:prstClr val="white"/>
                </a:solidFill>
                <a:latin typeface="Helvetica Light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3119" y="1886665"/>
              <a:ext cx="931105" cy="618367"/>
            </a:xfrm>
            <a:prstGeom prst="rect">
              <a:avLst/>
            </a:prstGeom>
          </p:spPr>
        </p:pic>
      </p:grpSp>
      <p:grpSp>
        <p:nvGrpSpPr>
          <p:cNvPr id="52" name="Group 51"/>
          <p:cNvGrpSpPr>
            <a:grpSpLocks noChangeAspect="1"/>
          </p:cNvGrpSpPr>
          <p:nvPr/>
        </p:nvGrpSpPr>
        <p:grpSpPr>
          <a:xfrm>
            <a:off x="6933201" y="1299318"/>
            <a:ext cx="1337577" cy="960324"/>
            <a:chOff x="11753321" y="1800848"/>
            <a:chExt cx="5004374" cy="2694694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36265" y="3214684"/>
              <a:ext cx="1682575" cy="1129797"/>
            </a:xfrm>
            <a:prstGeom prst="rect">
              <a:avLst/>
            </a:prstGeom>
          </p:spPr>
        </p:pic>
        <p:sp>
          <p:nvSpPr>
            <p:cNvPr id="54" name="Line Callout 3 (Border and Accent Bar) 53"/>
            <p:cNvSpPr/>
            <p:nvPr/>
          </p:nvSpPr>
          <p:spPr>
            <a:xfrm>
              <a:off x="11753321" y="1800848"/>
              <a:ext cx="5004374" cy="2694694"/>
            </a:xfrm>
            <a:prstGeom prst="accentBorderCallout3">
              <a:avLst>
                <a:gd name="adj1" fmla="val 20107"/>
                <a:gd name="adj2" fmla="val -4679"/>
                <a:gd name="adj3" fmla="val 27573"/>
                <a:gd name="adj4" fmla="val -10455"/>
                <a:gd name="adj5" fmla="val 100000"/>
                <a:gd name="adj6" fmla="val -16667"/>
                <a:gd name="adj7" fmla="val 295862"/>
                <a:gd name="adj8" fmla="val -33196"/>
              </a:avLst>
            </a:prstGeom>
            <a:noFill/>
            <a:ln w="9525" cap="flat" cmpd="sng" algn="ctr">
              <a:solidFill>
                <a:srgbClr val="0365C0">
                  <a:shade val="95000"/>
                  <a:satMod val="104999"/>
                </a:srgbClr>
              </a:solidFill>
              <a:prstDash val="solid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defTabSz="1828800">
                <a:defRPr/>
              </a:pPr>
              <a:endParaRPr lang="en-US" sz="3600">
                <a:solidFill>
                  <a:prstClr val="white"/>
                </a:solidFill>
                <a:latin typeface="Helvetica Light"/>
              </a:endParaRP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9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56034" y="3301917"/>
              <a:ext cx="2077514" cy="903026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352239" y="2138433"/>
              <a:ext cx="2055231" cy="900689"/>
            </a:xfrm>
            <a:prstGeom prst="rect">
              <a:avLst/>
            </a:prstGeom>
          </p:spPr>
        </p:pic>
      </p:grpSp>
      <p:sp>
        <p:nvSpPr>
          <p:cNvPr id="59" name="Shape 145">
            <a:extLst>
              <a:ext uri="{FF2B5EF4-FFF2-40B4-BE49-F238E27FC236}">
                <a16:creationId xmlns:a16="http://schemas.microsoft.com/office/drawing/2014/main" xmlns="" id="{A594CFC1-8D32-1A48-807D-30B8E7A03D06}"/>
              </a:ext>
            </a:extLst>
          </p:cNvPr>
          <p:cNvSpPr/>
          <p:nvPr/>
        </p:nvSpPr>
        <p:spPr>
          <a:xfrm>
            <a:off x="2352519" y="42331"/>
            <a:ext cx="5060731" cy="1066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200" b="1" dirty="0" smtClean="0">
                <a:solidFill>
                  <a:schemeClr val="bg1"/>
                </a:solidFill>
              </a:rPr>
              <a:t>GEOSS </a:t>
            </a:r>
            <a:r>
              <a:rPr lang="en-US" sz="2200" b="1" dirty="0">
                <a:solidFill>
                  <a:schemeClr val="bg1"/>
                </a:solidFill>
              </a:rPr>
              <a:t>Evolve Architecture Leveraging Systems &amp; Emerging Technologies</a:t>
            </a:r>
            <a:endParaRPr sz="2200" b="1" dirty="0">
              <a:solidFill>
                <a:schemeClr val="bg1"/>
              </a:solidFill>
            </a:endParaRPr>
          </a:p>
        </p:txBody>
      </p:sp>
      <p:sp>
        <p:nvSpPr>
          <p:cNvPr id="47" name="Left Brace 46">
            <a:extLst>
              <a:ext uri="{FF2B5EF4-FFF2-40B4-BE49-F238E27FC236}">
                <a16:creationId xmlns:a16="http://schemas.microsoft.com/office/drawing/2014/main" xmlns="" id="{9CD10FE2-B098-5941-BF5C-9D84D2D3A3A6}"/>
              </a:ext>
            </a:extLst>
          </p:cNvPr>
          <p:cNvSpPr/>
          <p:nvPr/>
        </p:nvSpPr>
        <p:spPr>
          <a:xfrm>
            <a:off x="3345088" y="2424538"/>
            <a:ext cx="362138" cy="2888883"/>
          </a:xfrm>
          <a:prstGeom prst="leftBrace">
            <a:avLst>
              <a:gd name="adj1" fmla="val 8333"/>
              <a:gd name="adj2" fmla="val 40504"/>
            </a:avLst>
          </a:prstGeom>
          <a:noFill/>
          <a:ln w="539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22860" rIns="45720" bIns="22860" numCol="1" spcCol="38100" rtlCol="0" anchor="t">
            <a:noAutofit/>
          </a:bodyPr>
          <a:lstStyle/>
          <a:p>
            <a:pPr defTabSz="457200" latinLnBrk="1" hangingPunct="0"/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C341474-78F0-114D-9908-C887F0DB44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629CEF84-FA4D-F541-B780-CEFC496A75CC}"/>
              </a:ext>
            </a:extLst>
          </p:cNvPr>
          <p:cNvSpPr txBox="1"/>
          <p:nvPr/>
        </p:nvSpPr>
        <p:spPr>
          <a:xfrm>
            <a:off x="847510" y="3737368"/>
            <a:ext cx="2806388" cy="1990288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schemeClr val="bg2"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50" hangingPunct="0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Emerging Concepts &amp; </a:t>
            </a:r>
            <a:b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</a:b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technologies</a:t>
            </a:r>
          </a:p>
          <a:p>
            <a:pPr marL="232569" indent="-142082" defTabSz="412750" hangingPunct="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Analysis Ready Data</a:t>
            </a:r>
          </a:p>
          <a:p>
            <a:pPr marL="232569" indent="-142082" defTabSz="412750" hangingPunct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Data Cubes</a:t>
            </a:r>
          </a:p>
          <a:p>
            <a:pPr marL="232569" indent="-142082" defTabSz="412750" hangingPunct="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Artificial Intelligence</a:t>
            </a:r>
          </a:p>
          <a:p>
            <a:pPr marL="232569" indent="-142082" defTabSz="412750" hangingPunct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Machine Learning</a:t>
            </a:r>
          </a:p>
          <a:p>
            <a:pPr marL="232569" indent="-142082" defTabSz="412750" hangingPunct="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Decision Ready Data/Tools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pic>
        <p:nvPicPr>
          <p:cNvPr id="60" name="Picture 5" descr="C:\Users\gcolagneli\Google Drive\ESRIN\EMSS_2015\GEO\2017\Presentation\Plenary\Pictures\geoss_platform.png">
            <a:extLst>
              <a:ext uri="{FF2B5EF4-FFF2-40B4-BE49-F238E27FC236}">
                <a16:creationId xmlns:a16="http://schemas.microsoft.com/office/drawing/2014/main" xmlns="" id="{9083E790-ED7A-F342-A6CA-712953BDC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5766" y="2930069"/>
            <a:ext cx="964363" cy="12659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755E7FB0-416A-1546-86F6-56FA0427FE67}"/>
              </a:ext>
            </a:extLst>
          </p:cNvPr>
          <p:cNvSpPr txBox="1"/>
          <p:nvPr/>
        </p:nvSpPr>
        <p:spPr>
          <a:xfrm>
            <a:off x="45578" y="1358957"/>
            <a:ext cx="3418091" cy="4667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sz="2700" b="1" dirty="0">
                <a:solidFill>
                  <a:srgbClr val="0056A2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Open Systems Platform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F9434F7E-9629-754E-960B-B9BC58F96DC3}"/>
              </a:ext>
            </a:extLst>
          </p:cNvPr>
          <p:cNvSpPr/>
          <p:nvPr/>
        </p:nvSpPr>
        <p:spPr>
          <a:xfrm>
            <a:off x="508873" y="3772108"/>
            <a:ext cx="312913" cy="417217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/>
              <a:t>2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AE8224B3-C1C4-4541-A953-CA6FE74838D6}"/>
              </a:ext>
            </a:extLst>
          </p:cNvPr>
          <p:cNvSpPr/>
          <p:nvPr/>
        </p:nvSpPr>
        <p:spPr>
          <a:xfrm>
            <a:off x="490593" y="2023403"/>
            <a:ext cx="280252" cy="37366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/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69C4CC0A-7E0F-FE48-ABC7-41913477EB90}"/>
              </a:ext>
            </a:extLst>
          </p:cNvPr>
          <p:cNvSpPr txBox="1"/>
          <p:nvPr/>
        </p:nvSpPr>
        <p:spPr>
          <a:xfrm>
            <a:off x="815908" y="1888637"/>
            <a:ext cx="2669459" cy="1990289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New Components &amp; Functionalities</a:t>
            </a:r>
          </a:p>
          <a:p>
            <a:pPr marL="228600" indent="-138113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API’s</a:t>
            </a:r>
          </a:p>
          <a:p>
            <a:pPr marL="228600" indent="-138113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Widgets and Plugins</a:t>
            </a:r>
          </a:p>
          <a:p>
            <a:pPr marL="228600" indent="-138113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Views</a:t>
            </a:r>
          </a:p>
          <a:p>
            <a:pPr marL="228600" indent="-138113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Portals and Mirrors</a:t>
            </a:r>
          </a:p>
          <a:p>
            <a:pPr marL="228600" indent="-138113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More ….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D71C20BD-1260-4F43-B137-4CC9FC174EB4}"/>
              </a:ext>
            </a:extLst>
          </p:cNvPr>
          <p:cNvGrpSpPr/>
          <p:nvPr/>
        </p:nvGrpSpPr>
        <p:grpSpPr>
          <a:xfrm>
            <a:off x="2743437" y="4607291"/>
            <a:ext cx="1245650" cy="901541"/>
            <a:chOff x="6502613" y="9214579"/>
            <a:chExt cx="3321734" cy="1803081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05D50286-BEB0-D84E-BBE4-401B2E4F2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2613" y="9214579"/>
              <a:ext cx="3205478" cy="1803081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DB19C9E6-CF60-9543-BF14-F7712E657055}"/>
                </a:ext>
              </a:extLst>
            </p:cNvPr>
            <p:cNvSpPr txBox="1"/>
            <p:nvPr/>
          </p:nvSpPr>
          <p:spPr>
            <a:xfrm>
              <a:off x="7531317" y="9880159"/>
              <a:ext cx="2293030" cy="47192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rgbClr val="0070C0"/>
              </a:solidFill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r>
                <a:rPr lang="en-US" sz="1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Light"/>
                </a:rPr>
                <a:t>Landsat ARD</a:t>
              </a: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327CD5AD-8AB8-5045-9F83-F7505FAE0929}"/>
              </a:ext>
            </a:extLst>
          </p:cNvPr>
          <p:cNvSpPr/>
          <p:nvPr/>
        </p:nvSpPr>
        <p:spPr>
          <a:xfrm>
            <a:off x="5079988" y="3422483"/>
            <a:ext cx="1622281" cy="18979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9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8EFDD91D-E4C5-3047-9463-DB2B8680A60D}"/>
              </a:ext>
            </a:extLst>
          </p:cNvPr>
          <p:cNvSpPr txBox="1"/>
          <p:nvPr/>
        </p:nvSpPr>
        <p:spPr>
          <a:xfrm>
            <a:off x="5291509" y="3229306"/>
            <a:ext cx="1180019" cy="6052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GEOSS Platform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CC0FF09E-DF48-084B-8406-9882A8686F39}"/>
              </a:ext>
            </a:extLst>
          </p:cNvPr>
          <p:cNvSpPr/>
          <p:nvPr/>
        </p:nvSpPr>
        <p:spPr>
          <a:xfrm>
            <a:off x="6959323" y="1374264"/>
            <a:ext cx="607136" cy="329168"/>
          </a:xfrm>
          <a:prstGeom prst="roundRect">
            <a:avLst/>
          </a:prstGeom>
          <a:solidFill>
            <a:srgbClr val="008B7B">
              <a:alpha val="23000"/>
            </a:srgbClr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62AE7FDF-98D8-FB4B-9D6A-9B7082F2B64B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255" b="98582" l="0" r="100000">
                        <a14:foregroundMark x1="28011" y1="45390" x2="30812" y2="28369"/>
                        <a14:foregroundMark x1="83754" y1="46809" x2="87115" y2="31915"/>
                        <a14:foregroundMark x1="5042" y1="34752" x2="8403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0533" y="2552873"/>
            <a:ext cx="483908" cy="2548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6E93EF62-0E05-244F-A774-9C818591FBD0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6122" y="1360364"/>
            <a:ext cx="393328" cy="313352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157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0"/>
                            </p:stCondLst>
                            <p:childTnLst>
                              <p:par>
                                <p:cTn id="9" presetID="26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3" y="-13322"/>
            <a:ext cx="9144000" cy="6858000"/>
          </a:xfrm>
          <a:prstGeom prst="rect">
            <a:avLst/>
          </a:prstGeom>
        </p:spPr>
      </p:pic>
      <p:pic>
        <p:nvPicPr>
          <p:cNvPr id="16" name="Picture 5" descr="C:\Users\gcolagneli\Google Drive\ESRIN\EMSS_2015\GEO\2017\Presentation\Plenary\Pictures\geoss_platform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98069">
            <a:off x="5084800" y="5810874"/>
            <a:ext cx="1025343" cy="96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lh6.googleusercontent.com/lmbseqNjJWNcUhL5iEltN_LNQeh1dINJTgebHHfoL-5Zf3_YQfZs51P23Ym4Iz6tDjENJ-_ldXegkGJB-HeMnxQ0tJkzPi60TX32xX48aRuI8fPq8lMqgFzZK2kTpboaF4bwg0nYijN_YMUNGw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57" y="1474882"/>
            <a:ext cx="3737699" cy="282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ight Arrow 18"/>
          <p:cNvSpPr/>
          <p:nvPr/>
        </p:nvSpPr>
        <p:spPr>
          <a:xfrm>
            <a:off x="3940041" y="2568677"/>
            <a:ext cx="1008112" cy="482995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21336" tIns="21336" rIns="21336" bIns="21336" numCol="1" spcCol="16002" rtlCol="0" anchor="ctr">
            <a:spAutoFit/>
          </a:bodyPr>
          <a:lstStyle/>
          <a:p>
            <a:pPr algn="ctr" defTabSz="346710" hangingPunct="0"/>
            <a:endParaRPr lang="en-US" sz="1300">
              <a:solidFill>
                <a:srgbClr val="FFFFFF"/>
              </a:solidFill>
              <a:sym typeface="Helvetica Light"/>
            </a:endParaRPr>
          </a:p>
        </p:txBody>
      </p:sp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9262961"/>
              </p:ext>
            </p:extLst>
          </p:nvPr>
        </p:nvGraphicFramePr>
        <p:xfrm>
          <a:off x="4948152" y="1417620"/>
          <a:ext cx="4045033" cy="2642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53" y="140645"/>
            <a:ext cx="7677417" cy="11565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80871" y="-177509"/>
            <a:ext cx="923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4834" y="4393768"/>
            <a:ext cx="8861041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2024" indent="-192024">
              <a:buFont typeface="Wingdings" panose="05000000000000000000" pitchFamily="2" charset="2"/>
              <a:buChar char="Ø"/>
            </a:pPr>
            <a:r>
              <a:rPr lang="en-US" i="1" dirty="0">
                <a:solidFill>
                  <a:srgbClr val="0070C0"/>
                </a:solidFill>
              </a:rPr>
              <a:t>User needs have become a priority for the present GEOSS Platform and will be  an essential driver for future GEOSS evolvement.</a:t>
            </a:r>
          </a:p>
          <a:p>
            <a:endParaRPr lang="fr-CH" i="1" dirty="0">
              <a:solidFill>
                <a:srgbClr val="0070C0"/>
              </a:solidFill>
            </a:endParaRPr>
          </a:p>
          <a:p>
            <a:pPr marL="192024" indent="-192024">
              <a:buFont typeface="Wingdings" panose="05000000000000000000" pitchFamily="2" charset="2"/>
              <a:buChar char="Ø"/>
            </a:pPr>
            <a:r>
              <a:rPr lang="en-US" i="1" dirty="0">
                <a:solidFill>
                  <a:srgbClr val="0070C0"/>
                </a:solidFill>
              </a:rPr>
              <a:t>The transition from data to knowledge was a main topic raised in the workshop. This entails specific attention on interaction between GEOSS Platform and knowledge generation systems and services.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042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9862"/>
          </a:xfrm>
        </p:spPr>
        <p:txBody>
          <a:bodyPr/>
          <a:lstStyle/>
          <a:p>
            <a:pPr algn="ctr"/>
            <a:r>
              <a:rPr lang="en-US" dirty="0" smtClean="0"/>
              <a:t>GEOSS Evolve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C71DD-B2CE-4CF7-92F0-F691A3034D74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7638"/>
            <a:ext cx="9144000" cy="501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706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9725" y="304800"/>
            <a:ext cx="6961498" cy="672525"/>
          </a:xfrm>
        </p:spPr>
        <p:txBody>
          <a:bodyPr/>
          <a:lstStyle/>
          <a:p>
            <a:pPr algn="ctr" defTabSz="457200">
              <a:spcBef>
                <a:spcPts val="500"/>
              </a:spcBef>
              <a:buSzPct val="100000"/>
              <a:buFont typeface="Arial"/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WGISS Contribution to DMP Evolution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4692"/>
            <a:ext cx="9144000" cy="498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86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152400" y="2286000"/>
            <a:ext cx="7259264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90000"/>
          </a:bodyPr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algn="ctr"/>
            <a:r>
              <a:rPr lang="en-US" sz="6000" dirty="0" smtClean="0"/>
              <a:t>Data Interoperability and Use</a:t>
            </a:r>
            <a:endParaRPr sz="60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89" y="533589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622789" y="1526721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</a:p>
        </p:txBody>
      </p:sp>
    </p:spTree>
    <p:extLst>
      <p:ext uri="{BB962C8B-B14F-4D97-AF65-F5344CB8AC3E}">
        <p14:creationId xmlns:p14="http://schemas.microsoft.com/office/powerpoint/2010/main" val="2086563894"/>
      </p:ext>
    </p:extLst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63000" y="6629400"/>
            <a:ext cx="304800" cy="187285"/>
          </a:xfrm>
        </p:spPr>
        <p:txBody>
          <a:bodyPr/>
          <a:lstStyle/>
          <a:p>
            <a:pPr defTabSz="914400"/>
            <a:fld id="{86CB4B4D-7CA3-9044-876B-883B54F8677D}" type="slidenum">
              <a:rPr lang="en-US" smtClean="0">
                <a:solidFill>
                  <a:srgbClr val="1F497D"/>
                </a:solidFill>
              </a:rPr>
              <a:pPr defTabSz="914400"/>
              <a:t>4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885084"/>
            <a:ext cx="8153400" cy="1723452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WGISS Vice Chair Nomination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period October 2019 </a:t>
            </a:r>
            <a:r>
              <a:rPr lang="mr-I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October 21 </a:t>
            </a:r>
          </a:p>
          <a:p>
            <a:pPr marL="0" lvl="0" indent="0" algn="ctr">
              <a:buNone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b="1" dirty="0" smtClean="0"/>
              <a:t>WGISS Vice Chair Nomination</a:t>
            </a:r>
            <a:endParaRPr lang="en-US" b="1" dirty="0"/>
          </a:p>
        </p:txBody>
      </p:sp>
      <p:pic>
        <p:nvPicPr>
          <p:cNvPr id="3074" name="Picture 2" descr="Image result for hiring 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3819" y="3206481"/>
            <a:ext cx="7039262" cy="111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7939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2400" dirty="0" smtClean="0"/>
              <a:t>FDA-08 	FDA Reference Architecture</a:t>
            </a:r>
          </a:p>
          <a:p>
            <a:endParaRPr lang="en-US" sz="2400" dirty="0"/>
          </a:p>
          <a:p>
            <a:r>
              <a:rPr lang="en-US" sz="2400" dirty="0" smtClean="0"/>
              <a:t>WGCV-3 	CEOS Data Cubes for WGCV</a:t>
            </a:r>
          </a:p>
          <a:p>
            <a:endParaRPr lang="en-US" sz="2400" dirty="0"/>
          </a:p>
          <a:p>
            <a:r>
              <a:rPr lang="en-US" sz="2400" dirty="0" smtClean="0"/>
              <a:t>WGCV-1 Data Formats and Interoperability</a:t>
            </a:r>
          </a:p>
          <a:p>
            <a:endParaRPr lang="en-US" sz="2400" dirty="0" smtClean="0"/>
          </a:p>
          <a:p>
            <a:r>
              <a:rPr lang="en-US" sz="2400" dirty="0" smtClean="0"/>
              <a:t>FDA-09 	Inventory and characterize FDA</a:t>
            </a:r>
          </a:p>
          <a:p>
            <a:endParaRPr lang="en-US" sz="2400" dirty="0"/>
          </a:p>
          <a:p>
            <a:r>
              <a:rPr lang="en-US" sz="2400" dirty="0" smtClean="0"/>
              <a:t>FDA-10 	Inventory of tools</a:t>
            </a:r>
          </a:p>
          <a:p>
            <a:endParaRPr lang="en-US" sz="2400" dirty="0"/>
          </a:p>
          <a:p>
            <a:r>
              <a:rPr lang="en-US" sz="2400" dirty="0" smtClean="0"/>
              <a:t>CARB-15	Carbon portal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WGISS Actions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027644"/>
      </p:ext>
    </p:extLst>
  </p:cSld>
  <p:clrMapOvr>
    <a:masterClrMapping/>
  </p:clrMapOvr>
  <p:transition xmlns:p14="http://schemas.microsoft.com/office/powerpoint/2010/main"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AC16B0-5F13-4EB2-A664-D280608A1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Optimized </a:t>
            </a:r>
            <a:r>
              <a:rPr lang="en-US" dirty="0" err="1"/>
              <a:t>Geotiff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1F5E726-AB84-4FB3-9038-034FD73009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39" y="0"/>
            <a:ext cx="9126561" cy="6884486"/>
          </a:xfrm>
        </p:spPr>
      </p:pic>
    </p:spTree>
    <p:extLst>
      <p:ext uri="{BB962C8B-B14F-4D97-AF65-F5344CB8AC3E}">
        <p14:creationId xmlns:p14="http://schemas.microsoft.com/office/powerpoint/2010/main" val="3793468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Carbon Portal </a:t>
            </a:r>
            <a:r>
              <a:rPr lang="en-US" dirty="0" smtClean="0"/>
              <a:t>Endpoints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https://gis.csiss.gmu.edu/carbon/cwicport</a:t>
            </a:r>
          </a:p>
          <a:p>
            <a:r>
              <a:rPr lang="en-US" dirty="0" smtClean="0"/>
              <a:t>https://gis.csiss.gmu.edu/carbon/cwicport/pages/main.html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034" y="2748324"/>
            <a:ext cx="7545952" cy="402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1626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5750" y="41514"/>
            <a:ext cx="6470004" cy="443198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RDA – </a:t>
            </a:r>
            <a:r>
              <a:rPr lang="fr-FR" dirty="0" err="1">
                <a:solidFill>
                  <a:schemeClr val="tx1"/>
                </a:solidFill>
              </a:rPr>
              <a:t>Research</a:t>
            </a:r>
            <a:r>
              <a:rPr lang="fr-FR" dirty="0">
                <a:solidFill>
                  <a:schemeClr val="tx1"/>
                </a:solidFill>
              </a:rPr>
              <a:t> Data Alliance</a:t>
            </a:r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15"/>
          </p:nvPr>
        </p:nvSpPr>
        <p:spPr>
          <a:xfrm>
            <a:off x="6516688" y="6491104"/>
            <a:ext cx="1268412" cy="254371"/>
          </a:xfrm>
        </p:spPr>
        <p:txBody>
          <a:bodyPr/>
          <a:lstStyle/>
          <a:p>
            <a:pPr marL="0" marR="0" lvl="0" indent="0" algn="l" defTabSz="797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October 25th, 2018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6"/>
          </p:nvPr>
        </p:nvSpPr>
        <p:spPr>
          <a:xfrm>
            <a:off x="603250" y="6491104"/>
            <a:ext cx="5840413" cy="254370"/>
          </a:xfrm>
        </p:spPr>
        <p:txBody>
          <a:bodyPr/>
          <a:lstStyle/>
          <a:p>
            <a:pPr marL="0" marR="0" lvl="0" indent="0" algn="l" defTabSz="797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WGISS #46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0" y="843065"/>
            <a:ext cx="6152504" cy="5920210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4"/>
          </p:nvPr>
        </p:nvSpPr>
        <p:spPr>
          <a:xfrm>
            <a:off x="1752134" y="1103040"/>
            <a:ext cx="6986673" cy="358352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Rapport intermédiaire de </a:t>
            </a:r>
            <a:r>
              <a:rPr lang="fr-FR" dirty="0" smtClean="0">
                <a:solidFill>
                  <a:schemeClr val="tx1"/>
                </a:solidFill>
              </a:rPr>
              <a:t>l’Expert Group </a:t>
            </a:r>
            <a:r>
              <a:rPr lang="fr-FR" dirty="0">
                <a:solidFill>
                  <a:schemeClr val="tx1"/>
                </a:solidFill>
              </a:rPr>
              <a:t>de la </a:t>
            </a:r>
            <a:r>
              <a:rPr lang="fr-FR" dirty="0" smtClean="0">
                <a:solidFill>
                  <a:schemeClr val="tx1"/>
                </a:solidFill>
              </a:rPr>
              <a:t>Commission </a:t>
            </a:r>
            <a:r>
              <a:rPr lang="en-US" b="1" dirty="0" smtClean="0">
                <a:solidFill>
                  <a:schemeClr val="tx1"/>
                </a:solidFill>
              </a:rPr>
              <a:t>Turning </a:t>
            </a:r>
            <a:r>
              <a:rPr lang="en-US" b="1" dirty="0">
                <a:solidFill>
                  <a:schemeClr val="tx1"/>
                </a:solidFill>
              </a:rPr>
              <a:t>FAIR data to reality</a:t>
            </a:r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252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63000" y="6629400"/>
            <a:ext cx="304800" cy="187285"/>
          </a:xfrm>
        </p:spPr>
        <p:txBody>
          <a:bodyPr/>
          <a:lstStyle/>
          <a:p>
            <a:pPr defTabSz="914400"/>
            <a:fld id="{86CB4B4D-7CA3-9044-876B-883B54F8677D}" type="slidenum">
              <a:rPr>
                <a:solidFill>
                  <a:srgbClr val="1F497D"/>
                </a:solidFill>
              </a:rPr>
              <a:pPr defTabSz="914400"/>
              <a:t>44</a:t>
            </a:fld>
            <a:endParaRPr dirty="0">
              <a:solidFill>
                <a:srgbClr val="1F497D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algn="ctr"/>
            <a:r>
              <a:rPr lang="en-AU" b="1" dirty="0" smtClean="0"/>
              <a:t>Agency Reports</a:t>
            </a:r>
            <a:endParaRPr lang="en-AU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860" y="1390063"/>
            <a:ext cx="2231770" cy="14166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712" y="1546739"/>
            <a:ext cx="1526544" cy="14123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35" y="1390063"/>
            <a:ext cx="1986903" cy="15628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235" y="3393124"/>
            <a:ext cx="2105354" cy="1236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7430" y="3393124"/>
            <a:ext cx="1534977" cy="15371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4411" y="3846518"/>
            <a:ext cx="2130446" cy="78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06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AU" b="1" dirty="0"/>
              <a:t>CEOS upcoming meetings</a:t>
            </a:r>
            <a:endParaRPr lang="en-AU" b="1" dirty="0"/>
          </a:p>
          <a:p>
            <a:endParaRPr lang="en-AU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Content Placeholder 1"/>
          <p:cNvSpPr>
            <a:spLocks noGrp="1"/>
          </p:cNvSpPr>
          <p:nvPr>
            <p:ph sz="quarter" idx="10"/>
          </p:nvPr>
        </p:nvSpPr>
        <p:spPr>
          <a:xfrm rot="20815872">
            <a:off x="4706694" y="5795434"/>
            <a:ext cx="1371600" cy="533400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>
                <a:latin typeface="Calibri" charset="0"/>
                <a:ea typeface="Calibri" charset="0"/>
                <a:cs typeface="Calibri" charset="0"/>
              </a:rPr>
              <a:t>January</a:t>
            </a:r>
          </a:p>
          <a:p>
            <a:pPr marL="0" indent="0">
              <a:buNone/>
            </a:pPr>
            <a:endParaRPr lang="en-AU" sz="1600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2115406" y="1424400"/>
            <a:ext cx="5004000" cy="4938839"/>
            <a:chOff x="2115406" y="1424400"/>
            <a:chExt cx="5004000" cy="4938839"/>
          </a:xfrm>
        </p:grpSpPr>
        <p:sp>
          <p:nvSpPr>
            <p:cNvPr id="8" name="Arc 7"/>
            <p:cNvSpPr/>
            <p:nvPr/>
          </p:nvSpPr>
          <p:spPr>
            <a:xfrm>
              <a:off x="2213484" y="1460916"/>
              <a:ext cx="4896000" cy="4896000"/>
            </a:xfrm>
            <a:prstGeom prst="arc">
              <a:avLst>
                <a:gd name="adj1" fmla="val 16200000"/>
                <a:gd name="adj2" fmla="val 16183746"/>
              </a:avLst>
            </a:prstGeom>
            <a:ln w="114300">
              <a:solidFill>
                <a:schemeClr val="accent3"/>
              </a:solidFill>
              <a:headEnd type="non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2115406" y="1424400"/>
              <a:ext cx="5004000" cy="4938839"/>
              <a:chOff x="2115406" y="1424400"/>
              <a:chExt cx="5004000" cy="4938839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2115406" y="3886200"/>
                <a:ext cx="5004000" cy="0"/>
              </a:xfrm>
              <a:prstGeom prst="line">
                <a:avLst/>
              </a:prstGeom>
              <a:noFill/>
              <a:ln w="25400" cap="flat">
                <a:solidFill>
                  <a:srgbClr val="FF9A00">
                    <a:alpha val="57000"/>
                  </a:srgbClr>
                </a:solidFill>
                <a:prstDash val="sysDash"/>
                <a:bevel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5400000">
                <a:off x="2200200" y="3872400"/>
                <a:ext cx="4896000" cy="0"/>
              </a:xfrm>
              <a:prstGeom prst="line">
                <a:avLst/>
              </a:prstGeom>
              <a:noFill/>
              <a:ln w="25400" cap="flat">
                <a:solidFill>
                  <a:srgbClr val="FF9A00">
                    <a:alpha val="57000"/>
                  </a:srgbClr>
                </a:solidFill>
                <a:prstDash val="sysDash"/>
                <a:bevel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7" name="Straight Connector 16"/>
              <p:cNvCxnSpPr/>
              <p:nvPr/>
            </p:nvCxnSpPr>
            <p:spPr>
              <a:xfrm rot="1800000">
                <a:off x="2230353" y="3864000"/>
                <a:ext cx="4788000" cy="0"/>
              </a:xfrm>
              <a:prstGeom prst="line">
                <a:avLst/>
              </a:prstGeom>
              <a:noFill/>
              <a:ln w="25400" cap="flat">
                <a:solidFill>
                  <a:srgbClr val="FF9A00">
                    <a:alpha val="57000"/>
                  </a:srgbClr>
                </a:solidFill>
                <a:prstDash val="sysDash"/>
                <a:bevel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3600000">
                <a:off x="2209690" y="3854746"/>
                <a:ext cx="4824000" cy="0"/>
              </a:xfrm>
              <a:prstGeom prst="line">
                <a:avLst/>
              </a:prstGeom>
              <a:noFill/>
              <a:ln w="25400" cap="flat">
                <a:solidFill>
                  <a:srgbClr val="FF9A00">
                    <a:alpha val="57000"/>
                  </a:srgbClr>
                </a:solidFill>
                <a:prstDash val="sysDash"/>
                <a:bevel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7200000">
                <a:off x="2182690" y="3933239"/>
                <a:ext cx="4860000" cy="0"/>
              </a:xfrm>
              <a:prstGeom prst="line">
                <a:avLst/>
              </a:prstGeom>
              <a:noFill/>
              <a:ln w="25400" cap="flat">
                <a:solidFill>
                  <a:srgbClr val="FF9A00">
                    <a:alpha val="57000"/>
                  </a:srgbClr>
                </a:solidFill>
                <a:prstDash val="sysDash"/>
                <a:bevel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9000000">
                <a:off x="2219723" y="3873000"/>
                <a:ext cx="4824000" cy="0"/>
              </a:xfrm>
              <a:prstGeom prst="line">
                <a:avLst/>
              </a:prstGeom>
              <a:noFill/>
              <a:ln w="25400" cap="flat">
                <a:solidFill>
                  <a:srgbClr val="FF9A00">
                    <a:alpha val="57000"/>
                  </a:srgbClr>
                </a:solidFill>
                <a:prstDash val="sysDash"/>
                <a:bevel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sp>
        <p:nvSpPr>
          <p:cNvPr id="24" name="Content Placeholder 1"/>
          <p:cNvSpPr txBox="1">
            <a:spLocks/>
          </p:cNvSpPr>
          <p:nvPr/>
        </p:nvSpPr>
        <p:spPr>
          <a:xfrm rot="18852440">
            <a:off x="5615534" y="5135255"/>
            <a:ext cx="1371600" cy="5334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defTabSz="914400">
              <a:buFont typeface="Arial"/>
              <a:buNone/>
            </a:pPr>
            <a:r>
              <a:rPr lang="en-AU" dirty="0" smtClean="0">
                <a:latin typeface="Calibri" charset="0"/>
                <a:ea typeface="Calibri" charset="0"/>
                <a:cs typeface="Calibri" charset="0"/>
              </a:rPr>
              <a:t>February</a:t>
            </a:r>
          </a:p>
          <a:p>
            <a:pPr marL="0" indent="0" defTabSz="914400">
              <a:buFont typeface="Arial"/>
              <a:buNone/>
            </a:pPr>
            <a:endParaRPr lang="en-AU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5" name="Content Placeholder 1"/>
          <p:cNvSpPr txBox="1">
            <a:spLocks/>
          </p:cNvSpPr>
          <p:nvPr/>
        </p:nvSpPr>
        <p:spPr>
          <a:xfrm rot="17414780">
            <a:off x="6222268" y="3908779"/>
            <a:ext cx="1371600" cy="5334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defTabSz="914400">
              <a:buFont typeface="Arial"/>
              <a:buNone/>
            </a:pPr>
            <a:r>
              <a:rPr lang="en-AU" dirty="0" smtClean="0">
                <a:latin typeface="Calibri" charset="0"/>
                <a:ea typeface="Calibri" charset="0"/>
                <a:cs typeface="Calibri" charset="0"/>
              </a:rPr>
              <a:t>March</a:t>
            </a:r>
          </a:p>
          <a:p>
            <a:pPr marL="0" indent="0" defTabSz="914400">
              <a:buFont typeface="Arial"/>
              <a:buNone/>
            </a:pPr>
            <a:endParaRPr lang="en-AU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6" name="Content Placeholder 1"/>
          <p:cNvSpPr txBox="1">
            <a:spLocks/>
          </p:cNvSpPr>
          <p:nvPr/>
        </p:nvSpPr>
        <p:spPr>
          <a:xfrm rot="15539337">
            <a:off x="6068067" y="2667214"/>
            <a:ext cx="1371600" cy="5334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defTabSz="914400">
              <a:buFont typeface="Arial"/>
              <a:buNone/>
            </a:pPr>
            <a:r>
              <a:rPr lang="en-AU" dirty="0" smtClean="0">
                <a:latin typeface="Calibri" charset="0"/>
                <a:ea typeface="Calibri" charset="0"/>
                <a:cs typeface="Calibri" charset="0"/>
              </a:rPr>
              <a:t>April</a:t>
            </a:r>
          </a:p>
          <a:p>
            <a:pPr marL="0" indent="0" defTabSz="914400">
              <a:buFont typeface="Arial"/>
              <a:buNone/>
            </a:pPr>
            <a:endParaRPr lang="en-AU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7" name="Content Placeholder 1"/>
          <p:cNvSpPr txBox="1">
            <a:spLocks/>
          </p:cNvSpPr>
          <p:nvPr/>
        </p:nvSpPr>
        <p:spPr>
          <a:xfrm rot="2533477">
            <a:off x="5830244" y="2059825"/>
            <a:ext cx="666714" cy="5334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defTabSz="914400">
              <a:buFont typeface="Arial"/>
              <a:buNone/>
            </a:pPr>
            <a:r>
              <a:rPr lang="en-AU" dirty="0" smtClean="0">
                <a:latin typeface="Calibri" charset="0"/>
                <a:ea typeface="Calibri" charset="0"/>
                <a:cs typeface="Calibri" charset="0"/>
              </a:rPr>
              <a:t>May</a:t>
            </a:r>
            <a:endParaRPr lang="en-AU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8" name="Content Placeholder 1"/>
          <p:cNvSpPr txBox="1">
            <a:spLocks/>
          </p:cNvSpPr>
          <p:nvPr/>
        </p:nvSpPr>
        <p:spPr>
          <a:xfrm rot="963985">
            <a:off x="4858145" y="1542292"/>
            <a:ext cx="758141" cy="5334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defTabSz="914400">
              <a:buFont typeface="Arial"/>
              <a:buNone/>
            </a:pPr>
            <a:r>
              <a:rPr lang="en-AU" dirty="0" smtClean="0">
                <a:latin typeface="Calibri" charset="0"/>
                <a:ea typeface="Calibri" charset="0"/>
                <a:cs typeface="Calibri" charset="0"/>
              </a:rPr>
              <a:t>June</a:t>
            </a:r>
          </a:p>
          <a:p>
            <a:pPr marL="0" indent="0" defTabSz="914400">
              <a:buFont typeface="Arial"/>
              <a:buNone/>
            </a:pPr>
            <a:endParaRPr lang="en-AU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9" name="Content Placeholder 1"/>
          <p:cNvSpPr txBox="1">
            <a:spLocks/>
          </p:cNvSpPr>
          <p:nvPr/>
        </p:nvSpPr>
        <p:spPr>
          <a:xfrm rot="20423997">
            <a:off x="3761591" y="1483307"/>
            <a:ext cx="758141" cy="5334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defTabSz="914400">
              <a:buFont typeface="Arial"/>
              <a:buNone/>
            </a:pPr>
            <a:r>
              <a:rPr lang="en-AU" dirty="0" smtClean="0">
                <a:latin typeface="Calibri" charset="0"/>
                <a:ea typeface="Calibri" charset="0"/>
                <a:cs typeface="Calibri" charset="0"/>
              </a:rPr>
              <a:t>July</a:t>
            </a:r>
          </a:p>
          <a:p>
            <a:pPr marL="0" indent="0" defTabSz="914400">
              <a:buFont typeface="Arial"/>
              <a:buNone/>
            </a:pPr>
            <a:endParaRPr lang="en-AU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0" name="Content Placeholder 1"/>
          <p:cNvSpPr txBox="1">
            <a:spLocks/>
          </p:cNvSpPr>
          <p:nvPr/>
        </p:nvSpPr>
        <p:spPr>
          <a:xfrm rot="18919172">
            <a:off x="2677200" y="2082863"/>
            <a:ext cx="952528" cy="5334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defTabSz="914400">
              <a:buFont typeface="Arial"/>
              <a:buNone/>
            </a:pPr>
            <a:r>
              <a:rPr lang="en-AU" dirty="0" smtClean="0">
                <a:latin typeface="Calibri" charset="0"/>
                <a:ea typeface="Calibri" charset="0"/>
                <a:cs typeface="Calibri" charset="0"/>
              </a:rPr>
              <a:t>August</a:t>
            </a:r>
          </a:p>
          <a:p>
            <a:pPr marL="0" indent="0" defTabSz="914400">
              <a:buFont typeface="Arial"/>
              <a:buNone/>
            </a:pPr>
            <a:endParaRPr lang="en-AU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1" name="Content Placeholder 1"/>
          <p:cNvSpPr txBox="1">
            <a:spLocks/>
          </p:cNvSpPr>
          <p:nvPr/>
        </p:nvSpPr>
        <p:spPr>
          <a:xfrm rot="17409751">
            <a:off x="1896856" y="3058951"/>
            <a:ext cx="1346046" cy="5334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defTabSz="914400">
              <a:buFont typeface="Arial"/>
              <a:buNone/>
            </a:pPr>
            <a:r>
              <a:rPr lang="en-AU" dirty="0" smtClean="0">
                <a:latin typeface="Calibri" charset="0"/>
                <a:ea typeface="Calibri" charset="0"/>
                <a:cs typeface="Calibri" charset="0"/>
              </a:rPr>
              <a:t>September</a:t>
            </a:r>
          </a:p>
          <a:p>
            <a:pPr marL="0" indent="0" defTabSz="914400">
              <a:buFont typeface="Arial"/>
              <a:buNone/>
            </a:pPr>
            <a:endParaRPr lang="en-AU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2" name="Content Placeholder 1"/>
          <p:cNvSpPr txBox="1">
            <a:spLocks/>
          </p:cNvSpPr>
          <p:nvPr/>
        </p:nvSpPr>
        <p:spPr>
          <a:xfrm rot="3985976">
            <a:off x="1821722" y="4343021"/>
            <a:ext cx="1346046" cy="5334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defTabSz="914400">
              <a:buFont typeface="Arial"/>
              <a:buNone/>
            </a:pPr>
            <a:r>
              <a:rPr lang="en-AU" dirty="0" smtClean="0">
                <a:latin typeface="Calibri" charset="0"/>
                <a:ea typeface="Calibri" charset="0"/>
                <a:cs typeface="Calibri" charset="0"/>
              </a:rPr>
              <a:t>October</a:t>
            </a:r>
          </a:p>
          <a:p>
            <a:pPr marL="0" indent="0" defTabSz="914400">
              <a:buFont typeface="Arial"/>
              <a:buNone/>
            </a:pPr>
            <a:endParaRPr lang="en-AU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3" name="Content Placeholder 1"/>
          <p:cNvSpPr txBox="1">
            <a:spLocks/>
          </p:cNvSpPr>
          <p:nvPr/>
        </p:nvSpPr>
        <p:spPr>
          <a:xfrm rot="2399681">
            <a:off x="2412686" y="5268617"/>
            <a:ext cx="1346046" cy="5334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defTabSz="914400">
              <a:buFont typeface="Arial"/>
              <a:buNone/>
            </a:pPr>
            <a:r>
              <a:rPr lang="en-AU" dirty="0" smtClean="0">
                <a:latin typeface="Calibri" charset="0"/>
                <a:ea typeface="Calibri" charset="0"/>
                <a:cs typeface="Calibri" charset="0"/>
              </a:rPr>
              <a:t>November</a:t>
            </a:r>
          </a:p>
        </p:txBody>
      </p:sp>
      <p:sp>
        <p:nvSpPr>
          <p:cNvPr id="34" name="Content Placeholder 1"/>
          <p:cNvSpPr txBox="1">
            <a:spLocks/>
          </p:cNvSpPr>
          <p:nvPr/>
        </p:nvSpPr>
        <p:spPr>
          <a:xfrm rot="800160">
            <a:off x="3454175" y="5829881"/>
            <a:ext cx="1346046" cy="5334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defTabSz="914400">
              <a:buFont typeface="Arial"/>
              <a:buNone/>
            </a:pPr>
            <a:r>
              <a:rPr lang="en-AU" dirty="0" smtClean="0">
                <a:latin typeface="Calibri" charset="0"/>
                <a:ea typeface="Calibri" charset="0"/>
                <a:cs typeface="Calibri" charset="0"/>
              </a:rPr>
              <a:t>December</a:t>
            </a:r>
          </a:p>
          <a:p>
            <a:pPr marL="0" indent="0" defTabSz="914400">
              <a:buFont typeface="Arial"/>
              <a:buNone/>
            </a:pPr>
            <a:endParaRPr lang="en-AU" sz="1600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5334000" y="6059660"/>
            <a:ext cx="2133732" cy="1308416"/>
            <a:chOff x="5334000" y="6059660"/>
            <a:chExt cx="2133732" cy="1308416"/>
          </a:xfrm>
        </p:grpSpPr>
        <p:sp>
          <p:nvSpPr>
            <p:cNvPr id="43" name="Content Placeholder 1"/>
            <p:cNvSpPr txBox="1">
              <a:spLocks/>
            </p:cNvSpPr>
            <p:nvPr/>
          </p:nvSpPr>
          <p:spPr>
            <a:xfrm>
              <a:off x="5334000" y="6400800"/>
              <a:ext cx="2133732" cy="967276"/>
            </a:xfrm>
            <a:prstGeom prst="rect">
              <a:avLst/>
            </a:prstGeom>
          </p:spPr>
          <p:txBody>
            <a:bodyPr/>
            <a:lstStyle>
              <a:lvl1pPr marL="342900" indent="-342900">
                <a:spcBef>
                  <a:spcPts val="500"/>
                </a:spcBef>
                <a:buSzPct val="100000"/>
                <a:buFont typeface="Arial"/>
                <a:buChar char="•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1pPr>
              <a:lvl2pPr marL="768927" indent="-311727">
                <a:spcBef>
                  <a:spcPts val="500"/>
                </a:spcBef>
                <a:buSzPct val="100000"/>
                <a:buFont typeface="Courier New" panose="02070309020205020404" pitchFamily="49" charset="0"/>
                <a:buChar char="o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2pPr>
              <a:lvl3pPr marL="1188719" indent="-274319">
                <a:spcBef>
                  <a:spcPts val="500"/>
                </a:spcBef>
                <a:buSzPct val="100000"/>
                <a:buFont typeface="Wingdings" panose="05000000000000000000" pitchFamily="2" charset="2"/>
                <a:buChar char="§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3pPr>
              <a:lvl4pPr marL="1676400" indent="-304800">
                <a:spcBef>
                  <a:spcPts val="500"/>
                </a:spcBef>
                <a:buSzPct val="100000"/>
                <a:buFont typeface="Arial"/>
                <a:buChar char="▪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4pPr>
              <a:lvl5pPr marL="2171700" indent="-342900">
                <a:spcBef>
                  <a:spcPts val="500"/>
                </a:spcBef>
                <a:buSzPct val="100000"/>
                <a:buFont typeface="Arial"/>
                <a:buChar char="•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5pPr>
              <a:lvl6pPr indent="22860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6pPr>
              <a:lvl7pPr indent="27432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7pPr>
              <a:lvl8pPr indent="32004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8pPr>
              <a:lvl9pPr indent="36576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9pPr>
            </a:lstStyle>
            <a:p>
              <a:pPr marL="0" indent="0" defTabSz="914400">
                <a:buFont typeface="Arial"/>
                <a:buNone/>
              </a:pPr>
              <a:r>
                <a:rPr lang="en-AU" sz="1600" dirty="0" smtClean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rPr>
                <a:t>CEOS/GEO bilateral</a:t>
              </a:r>
            </a:p>
          </p:txBody>
        </p:sp>
        <p:sp>
          <p:nvSpPr>
            <p:cNvPr id="46" name="Right Arrow 45"/>
            <p:cNvSpPr/>
            <p:nvPr/>
          </p:nvSpPr>
          <p:spPr>
            <a:xfrm rot="13892739">
              <a:off x="5765946" y="6088160"/>
              <a:ext cx="361800" cy="304800"/>
            </a:xfrm>
            <a:prstGeom prst="rightArrow">
              <a:avLst/>
            </a:prstGeom>
            <a:solidFill>
              <a:srgbClr val="FFFFFF"/>
            </a:solidFill>
            <a:ln w="25400" cap="flat">
              <a:solidFill>
                <a:srgbClr val="FF9A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solidFill>
                  <a:srgbClr val="002569"/>
                </a:solidFill>
                <a:effectLst/>
                <a:uFillTx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81843" y="5197515"/>
            <a:ext cx="1669136" cy="683693"/>
            <a:chOff x="881843" y="5197515"/>
            <a:chExt cx="1669136" cy="683693"/>
          </a:xfrm>
        </p:grpSpPr>
        <p:sp>
          <p:nvSpPr>
            <p:cNvPr id="56" name="Content Placeholder 1"/>
            <p:cNvSpPr txBox="1">
              <a:spLocks/>
            </p:cNvSpPr>
            <p:nvPr/>
          </p:nvSpPr>
          <p:spPr>
            <a:xfrm flipH="1">
              <a:off x="881843" y="5446775"/>
              <a:ext cx="1596182" cy="434433"/>
            </a:xfrm>
            <a:prstGeom prst="rect">
              <a:avLst/>
            </a:prstGeom>
          </p:spPr>
          <p:txBody>
            <a:bodyPr/>
            <a:lstStyle>
              <a:lvl1pPr marL="342900" indent="-342900">
                <a:spcBef>
                  <a:spcPts val="500"/>
                </a:spcBef>
                <a:buSzPct val="100000"/>
                <a:buFont typeface="Arial"/>
                <a:buChar char="•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1pPr>
              <a:lvl2pPr marL="768927" indent="-311727">
                <a:spcBef>
                  <a:spcPts val="500"/>
                </a:spcBef>
                <a:buSzPct val="100000"/>
                <a:buFont typeface="Courier New" panose="02070309020205020404" pitchFamily="49" charset="0"/>
                <a:buChar char="o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2pPr>
              <a:lvl3pPr marL="1188719" indent="-274319">
                <a:spcBef>
                  <a:spcPts val="500"/>
                </a:spcBef>
                <a:buSzPct val="100000"/>
                <a:buFont typeface="Wingdings" panose="05000000000000000000" pitchFamily="2" charset="2"/>
                <a:buChar char="§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3pPr>
              <a:lvl4pPr marL="1676400" indent="-304800">
                <a:spcBef>
                  <a:spcPts val="500"/>
                </a:spcBef>
                <a:buSzPct val="100000"/>
                <a:buFont typeface="Arial"/>
                <a:buChar char="▪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4pPr>
              <a:lvl5pPr marL="2171700" indent="-342900">
                <a:spcBef>
                  <a:spcPts val="500"/>
                </a:spcBef>
                <a:buSzPct val="100000"/>
                <a:buFont typeface="Arial"/>
                <a:buChar char="•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5pPr>
              <a:lvl6pPr indent="22860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6pPr>
              <a:lvl7pPr indent="27432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7pPr>
              <a:lvl8pPr indent="32004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8pPr>
              <a:lvl9pPr indent="36576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9pPr>
            </a:lstStyle>
            <a:p>
              <a:pPr marL="0" indent="0" defTabSz="914400">
                <a:buFont typeface="Arial"/>
                <a:buNone/>
              </a:pPr>
              <a:r>
                <a:rPr lang="en-AU" sz="1200" b="1" dirty="0" smtClean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rPr>
                <a:t>GEO-XV Plenary, </a:t>
              </a:r>
              <a:r>
                <a:rPr lang="en-AU" sz="1200" dirty="0" smtClean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rPr>
                <a:t>Kyoto, 31</a:t>
              </a:r>
              <a:r>
                <a:rPr lang="en-AU" sz="1200" baseline="30000" dirty="0" smtClean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rPr>
                <a:t>st</a:t>
              </a:r>
              <a:r>
                <a:rPr lang="en-AU" sz="1200" dirty="0" smtClean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rPr>
                <a:t>-1</a:t>
              </a:r>
              <a:r>
                <a:rPr lang="en-AU" sz="1200" baseline="30000" dirty="0" smtClean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rPr>
                <a:t>st</a:t>
              </a:r>
              <a:r>
                <a:rPr lang="en-AU" sz="1200" dirty="0" smtClean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rPr>
                <a:t> Nov</a:t>
              </a:r>
              <a:endParaRPr lang="en-AU" sz="18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7" name="Right Arrow 56"/>
            <p:cNvSpPr/>
            <p:nvPr/>
          </p:nvSpPr>
          <p:spPr>
            <a:xfrm rot="7707261" flipH="1">
              <a:off x="2217679" y="5226015"/>
              <a:ext cx="361800" cy="304800"/>
            </a:xfrm>
            <a:prstGeom prst="rightArrow">
              <a:avLst/>
            </a:prstGeom>
            <a:solidFill>
              <a:srgbClr val="FFFFFF"/>
            </a:solidFill>
            <a:ln w="25400" cap="flat">
              <a:solidFill>
                <a:srgbClr val="FF9A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solidFill>
                  <a:srgbClr val="002569"/>
                </a:solidFill>
                <a:effectLst/>
                <a:uFillTx/>
              </a:endParaRPr>
            </a:p>
          </p:txBody>
        </p:sp>
      </p:grpSp>
      <p:sp>
        <p:nvSpPr>
          <p:cNvPr id="59" name="Content Placeholder 1"/>
          <p:cNvSpPr txBox="1">
            <a:spLocks/>
          </p:cNvSpPr>
          <p:nvPr/>
        </p:nvSpPr>
        <p:spPr>
          <a:xfrm rot="439333">
            <a:off x="7442163" y="4003234"/>
            <a:ext cx="1090736" cy="6858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defTabSz="914400">
              <a:buFont typeface="Arial"/>
              <a:buNone/>
            </a:pPr>
            <a:endParaRPr lang="en-AU" sz="1800" dirty="0" smtClean="0">
              <a:solidFill>
                <a:schemeClr val="accent6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62000" y="1205909"/>
            <a:ext cx="6629191" cy="5472000"/>
            <a:chOff x="762000" y="1205909"/>
            <a:chExt cx="6629191" cy="5472000"/>
          </a:xfrm>
        </p:grpSpPr>
        <p:sp>
          <p:nvSpPr>
            <p:cNvPr id="60" name="Arc 59"/>
            <p:cNvSpPr>
              <a:spLocks noChangeAspect="1"/>
            </p:cNvSpPr>
            <p:nvPr/>
          </p:nvSpPr>
          <p:spPr>
            <a:xfrm rot="12948272">
              <a:off x="1919191" y="1205909"/>
              <a:ext cx="5472000" cy="5472000"/>
            </a:xfrm>
            <a:prstGeom prst="arc">
              <a:avLst>
                <a:gd name="adj1" fmla="val 16648318"/>
                <a:gd name="adj2" fmla="val 16940065"/>
              </a:avLst>
            </a:prstGeom>
            <a:ln w="114300">
              <a:solidFill>
                <a:schemeClr val="accent6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61" name="Content Placeholder 1"/>
            <p:cNvSpPr txBox="1">
              <a:spLocks/>
            </p:cNvSpPr>
            <p:nvPr/>
          </p:nvSpPr>
          <p:spPr>
            <a:xfrm>
              <a:off x="762000" y="5867401"/>
              <a:ext cx="1998490" cy="304800"/>
            </a:xfrm>
            <a:prstGeom prst="rect">
              <a:avLst/>
            </a:prstGeom>
          </p:spPr>
          <p:txBody>
            <a:bodyPr/>
            <a:lstStyle>
              <a:lvl1pPr marL="342900" indent="-342900">
                <a:spcBef>
                  <a:spcPts val="500"/>
                </a:spcBef>
                <a:buSzPct val="100000"/>
                <a:buFont typeface="Arial"/>
                <a:buChar char="•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1pPr>
              <a:lvl2pPr marL="768927" indent="-311727">
                <a:spcBef>
                  <a:spcPts val="500"/>
                </a:spcBef>
                <a:buSzPct val="100000"/>
                <a:buFont typeface="Courier New" panose="02070309020205020404" pitchFamily="49" charset="0"/>
                <a:buChar char="o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2pPr>
              <a:lvl3pPr marL="1188719" indent="-274319">
                <a:spcBef>
                  <a:spcPts val="500"/>
                </a:spcBef>
                <a:buSzPct val="100000"/>
                <a:buFont typeface="Wingdings" panose="05000000000000000000" pitchFamily="2" charset="2"/>
                <a:buChar char="§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3pPr>
              <a:lvl4pPr marL="1676400" indent="-304800">
                <a:spcBef>
                  <a:spcPts val="500"/>
                </a:spcBef>
                <a:buSzPct val="100000"/>
                <a:buFont typeface="Arial"/>
                <a:buChar char="▪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4pPr>
              <a:lvl5pPr marL="2171700" indent="-342900">
                <a:spcBef>
                  <a:spcPts val="500"/>
                </a:spcBef>
                <a:buSzPct val="100000"/>
                <a:buFont typeface="Arial"/>
                <a:buChar char="•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5pPr>
              <a:lvl6pPr indent="22860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6pPr>
              <a:lvl7pPr indent="27432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7pPr>
              <a:lvl8pPr indent="32004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8pPr>
              <a:lvl9pPr indent="36576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9pPr>
            </a:lstStyle>
            <a:p>
              <a:pPr marL="0" indent="0" defTabSz="914400">
                <a:buFont typeface="Arial"/>
                <a:buNone/>
              </a:pPr>
              <a:r>
                <a:rPr lang="en-AU" sz="1100" b="1" dirty="0" smtClean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Freshwater from Space</a:t>
              </a:r>
              <a:r>
                <a:rPr lang="en-AU" sz="1100" dirty="0" smtClean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, Delft, 13</a:t>
              </a:r>
              <a:r>
                <a:rPr lang="en-AU" sz="1100" baseline="30000" dirty="0" smtClean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th</a:t>
              </a:r>
              <a:r>
                <a:rPr lang="en-AU" sz="1100" dirty="0" smtClean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-15</a:t>
              </a:r>
              <a:r>
                <a:rPr lang="en-AU" sz="1100" baseline="30000" dirty="0" smtClean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th</a:t>
              </a:r>
              <a:r>
                <a:rPr lang="en-AU" sz="1100" dirty="0" smtClean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 November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28600" y="1328278"/>
            <a:ext cx="7023268" cy="5184000"/>
            <a:chOff x="228600" y="1328278"/>
            <a:chExt cx="7023268" cy="5184000"/>
          </a:xfrm>
        </p:grpSpPr>
        <p:sp>
          <p:nvSpPr>
            <p:cNvPr id="37" name="Arc 36"/>
            <p:cNvSpPr>
              <a:spLocks noChangeAspect="1"/>
            </p:cNvSpPr>
            <p:nvPr/>
          </p:nvSpPr>
          <p:spPr>
            <a:xfrm rot="14069384">
              <a:off x="2067868" y="1328278"/>
              <a:ext cx="5184000" cy="5184000"/>
            </a:xfrm>
            <a:prstGeom prst="arc">
              <a:avLst>
                <a:gd name="adj1" fmla="val 17120359"/>
                <a:gd name="adj2" fmla="val 17412613"/>
              </a:avLst>
            </a:prstGeom>
            <a:ln w="114300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64" name="Content Placeholder 1"/>
            <p:cNvSpPr txBox="1">
              <a:spLocks/>
            </p:cNvSpPr>
            <p:nvPr/>
          </p:nvSpPr>
          <p:spPr>
            <a:xfrm>
              <a:off x="228600" y="4365033"/>
              <a:ext cx="2241120" cy="587967"/>
            </a:xfrm>
            <a:prstGeom prst="rect">
              <a:avLst/>
            </a:prstGeom>
          </p:spPr>
          <p:txBody>
            <a:bodyPr/>
            <a:lstStyle>
              <a:lvl1pPr marL="342900" indent="-342900">
                <a:spcBef>
                  <a:spcPts val="500"/>
                </a:spcBef>
                <a:buSzPct val="100000"/>
                <a:buFont typeface="Arial"/>
                <a:buChar char="•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1pPr>
              <a:lvl2pPr marL="768927" indent="-311727">
                <a:spcBef>
                  <a:spcPts val="500"/>
                </a:spcBef>
                <a:buSzPct val="100000"/>
                <a:buFont typeface="Courier New" panose="02070309020205020404" pitchFamily="49" charset="0"/>
                <a:buChar char="o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2pPr>
              <a:lvl3pPr marL="1188719" indent="-274319">
                <a:spcBef>
                  <a:spcPts val="500"/>
                </a:spcBef>
                <a:buSzPct val="100000"/>
                <a:buFont typeface="Wingdings" panose="05000000000000000000" pitchFamily="2" charset="2"/>
                <a:buChar char="§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3pPr>
              <a:lvl4pPr marL="1676400" indent="-304800">
                <a:spcBef>
                  <a:spcPts val="500"/>
                </a:spcBef>
                <a:buSzPct val="100000"/>
                <a:buFont typeface="Arial"/>
                <a:buChar char="▪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4pPr>
              <a:lvl5pPr marL="2171700" indent="-342900">
                <a:spcBef>
                  <a:spcPts val="500"/>
                </a:spcBef>
                <a:buSzPct val="100000"/>
                <a:buFont typeface="Arial"/>
                <a:buChar char="•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5pPr>
              <a:lvl6pPr indent="22860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6pPr>
              <a:lvl7pPr indent="27432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7pPr>
              <a:lvl8pPr indent="32004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8pPr>
              <a:lvl9pPr indent="36576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9pPr>
            </a:lstStyle>
            <a:p>
              <a:pPr marL="0" indent="0" algn="l" defTabSz="914400">
                <a:spcBef>
                  <a:spcPts val="0"/>
                </a:spcBef>
                <a:buFont typeface="Arial"/>
                <a:buNone/>
              </a:pPr>
              <a:r>
                <a:rPr lang="en-AU" sz="1200" b="1" dirty="0" smtClean="0">
                  <a:latin typeface="Calibri" charset="0"/>
                  <a:ea typeface="Calibri" charset="0"/>
                  <a:cs typeface="Calibri" charset="0"/>
                </a:rPr>
                <a:t>CEOS 33rd Plenary</a:t>
              </a:r>
              <a:r>
                <a:rPr lang="en-AU" sz="1200" dirty="0" smtClean="0">
                  <a:latin typeface="Calibri" charset="0"/>
                  <a:ea typeface="Calibri" charset="0"/>
                  <a:cs typeface="Calibri" charset="0"/>
                </a:rPr>
                <a:t>, Hanoi, </a:t>
              </a:r>
            </a:p>
            <a:p>
              <a:pPr marL="0" indent="0" algn="l" defTabSz="914400">
                <a:spcBef>
                  <a:spcPts val="0"/>
                </a:spcBef>
                <a:buFont typeface="Arial"/>
                <a:buNone/>
              </a:pPr>
              <a:r>
                <a:rPr lang="en-AU" sz="1200" dirty="0" smtClean="0">
                  <a:latin typeface="Calibri" charset="0"/>
                  <a:ea typeface="Calibri" charset="0"/>
                  <a:cs typeface="Calibri" charset="0"/>
                </a:rPr>
                <a:t>14</a:t>
              </a:r>
              <a:r>
                <a:rPr lang="en-AU" sz="1200" baseline="30000" dirty="0" smtClean="0">
                  <a:latin typeface="Calibri" charset="0"/>
                  <a:ea typeface="Calibri" charset="0"/>
                  <a:cs typeface="Calibri" charset="0"/>
                </a:rPr>
                <a:t>th</a:t>
              </a:r>
              <a:r>
                <a:rPr lang="en-AU" sz="1200" dirty="0" smtClean="0">
                  <a:latin typeface="Calibri" charset="0"/>
                  <a:ea typeface="Calibri" charset="0"/>
                  <a:cs typeface="Calibri" charset="0"/>
                </a:rPr>
                <a:t>-16</a:t>
              </a:r>
              <a:r>
                <a:rPr lang="en-AU" sz="1200" baseline="30000" dirty="0" smtClean="0">
                  <a:latin typeface="Calibri" charset="0"/>
                  <a:ea typeface="Calibri" charset="0"/>
                  <a:cs typeface="Calibri" charset="0"/>
                </a:rPr>
                <a:t>th</a:t>
              </a:r>
              <a:r>
                <a:rPr lang="en-AU" sz="1200" dirty="0" smtClean="0">
                  <a:latin typeface="Calibri" charset="0"/>
                  <a:ea typeface="Calibri" charset="0"/>
                  <a:cs typeface="Calibri" charset="0"/>
                </a:rPr>
                <a:t> Oct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6200" y="1203267"/>
            <a:ext cx="7317177" cy="5472000"/>
            <a:chOff x="76200" y="1203267"/>
            <a:chExt cx="7317177" cy="5472000"/>
          </a:xfrm>
        </p:grpSpPr>
        <p:sp>
          <p:nvSpPr>
            <p:cNvPr id="63" name="Arc 62"/>
            <p:cNvSpPr>
              <a:spLocks noChangeAspect="1"/>
            </p:cNvSpPr>
            <p:nvPr/>
          </p:nvSpPr>
          <p:spPr>
            <a:xfrm rot="15532804">
              <a:off x="1921377" y="1203267"/>
              <a:ext cx="5472000" cy="5472000"/>
            </a:xfrm>
            <a:prstGeom prst="arc">
              <a:avLst>
                <a:gd name="adj1" fmla="val 15345258"/>
                <a:gd name="adj2" fmla="val 15630606"/>
              </a:avLst>
            </a:prstGeom>
            <a:ln w="114300">
              <a:solidFill>
                <a:schemeClr val="accent6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65" name="Content Placeholder 1"/>
            <p:cNvSpPr txBox="1">
              <a:spLocks/>
            </p:cNvSpPr>
            <p:nvPr/>
          </p:nvSpPr>
          <p:spPr>
            <a:xfrm>
              <a:off x="76200" y="4953000"/>
              <a:ext cx="2520862" cy="324675"/>
            </a:xfrm>
            <a:prstGeom prst="rect">
              <a:avLst/>
            </a:prstGeom>
          </p:spPr>
          <p:txBody>
            <a:bodyPr/>
            <a:lstStyle>
              <a:lvl1pPr marL="342900" indent="-342900">
                <a:spcBef>
                  <a:spcPts val="500"/>
                </a:spcBef>
                <a:buSzPct val="100000"/>
                <a:buFont typeface="Arial"/>
                <a:buChar char="•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1pPr>
              <a:lvl2pPr marL="768927" indent="-311727">
                <a:spcBef>
                  <a:spcPts val="500"/>
                </a:spcBef>
                <a:buSzPct val="100000"/>
                <a:buFont typeface="Courier New" panose="02070309020205020404" pitchFamily="49" charset="0"/>
                <a:buChar char="o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2pPr>
              <a:lvl3pPr marL="1188719" indent="-274319">
                <a:spcBef>
                  <a:spcPts val="500"/>
                </a:spcBef>
                <a:buSzPct val="100000"/>
                <a:buFont typeface="Wingdings" panose="05000000000000000000" pitchFamily="2" charset="2"/>
                <a:buChar char="§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3pPr>
              <a:lvl4pPr marL="1676400" indent="-304800">
                <a:spcBef>
                  <a:spcPts val="500"/>
                </a:spcBef>
                <a:buSzPct val="100000"/>
                <a:buFont typeface="Arial"/>
                <a:buChar char="▪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4pPr>
              <a:lvl5pPr marL="2171700" indent="-342900">
                <a:spcBef>
                  <a:spcPts val="500"/>
                </a:spcBef>
                <a:buSzPct val="100000"/>
                <a:buFont typeface="Arial"/>
                <a:buChar char="•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5pPr>
              <a:lvl6pPr indent="22860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6pPr>
              <a:lvl7pPr indent="27432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7pPr>
              <a:lvl8pPr indent="32004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8pPr>
              <a:lvl9pPr indent="36576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9pPr>
            </a:lstStyle>
            <a:p>
              <a:pPr marL="0" indent="0" defTabSz="914400">
                <a:buFont typeface="Arial"/>
                <a:buNone/>
              </a:pPr>
              <a:r>
                <a:rPr lang="en-AU" sz="1100" b="1" dirty="0" smtClean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WGISS</a:t>
              </a:r>
              <a:r>
                <a:rPr lang="en-AU" sz="1100" dirty="0" smtClean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, Munich, 22</a:t>
              </a:r>
              <a:r>
                <a:rPr lang="en-AU" sz="1100" baseline="30000" dirty="0" smtClean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nd</a:t>
              </a:r>
              <a:r>
                <a:rPr lang="en-AU" sz="1100" dirty="0" smtClean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-25</a:t>
              </a:r>
              <a:r>
                <a:rPr lang="en-AU" sz="1100" baseline="30000" dirty="0" smtClean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th</a:t>
              </a:r>
              <a:r>
                <a:rPr lang="en-AU" sz="1100" dirty="0" smtClean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 Oct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6200" y="1314553"/>
            <a:ext cx="7184353" cy="5184000"/>
            <a:chOff x="76200" y="1314553"/>
            <a:chExt cx="7184353" cy="5184000"/>
          </a:xfrm>
        </p:grpSpPr>
        <p:sp>
          <p:nvSpPr>
            <p:cNvPr id="39" name="Arc 38"/>
            <p:cNvSpPr>
              <a:spLocks noChangeAspect="1"/>
            </p:cNvSpPr>
            <p:nvPr/>
          </p:nvSpPr>
          <p:spPr>
            <a:xfrm rot="17344918">
              <a:off x="2076553" y="1314553"/>
              <a:ext cx="5184000" cy="5184000"/>
            </a:xfrm>
            <a:prstGeom prst="arc">
              <a:avLst>
                <a:gd name="adj1" fmla="val 16200000"/>
                <a:gd name="adj2" fmla="val 16494824"/>
              </a:avLst>
            </a:prstGeom>
            <a:ln w="114300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66" name="Content Placeholder 1"/>
            <p:cNvSpPr txBox="1">
              <a:spLocks/>
            </p:cNvSpPr>
            <p:nvPr/>
          </p:nvSpPr>
          <p:spPr>
            <a:xfrm>
              <a:off x="76200" y="2895600"/>
              <a:ext cx="2241120" cy="587967"/>
            </a:xfrm>
            <a:prstGeom prst="rect">
              <a:avLst/>
            </a:prstGeom>
          </p:spPr>
          <p:txBody>
            <a:bodyPr/>
            <a:lstStyle>
              <a:lvl1pPr marL="342900" indent="-342900">
                <a:spcBef>
                  <a:spcPts val="500"/>
                </a:spcBef>
                <a:buSzPct val="100000"/>
                <a:buFont typeface="Arial"/>
                <a:buChar char="•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1pPr>
              <a:lvl2pPr marL="768927" indent="-311727">
                <a:spcBef>
                  <a:spcPts val="500"/>
                </a:spcBef>
                <a:buSzPct val="100000"/>
                <a:buFont typeface="Courier New" panose="02070309020205020404" pitchFamily="49" charset="0"/>
                <a:buChar char="o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2pPr>
              <a:lvl3pPr marL="1188719" indent="-274319">
                <a:spcBef>
                  <a:spcPts val="500"/>
                </a:spcBef>
                <a:buSzPct val="100000"/>
                <a:buFont typeface="Wingdings" panose="05000000000000000000" pitchFamily="2" charset="2"/>
                <a:buChar char="§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3pPr>
              <a:lvl4pPr marL="1676400" indent="-304800">
                <a:spcBef>
                  <a:spcPts val="500"/>
                </a:spcBef>
                <a:buSzPct val="100000"/>
                <a:buFont typeface="Arial"/>
                <a:buChar char="▪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4pPr>
              <a:lvl5pPr marL="2171700" indent="-342900">
                <a:spcBef>
                  <a:spcPts val="500"/>
                </a:spcBef>
                <a:buSzPct val="100000"/>
                <a:buFont typeface="Arial"/>
                <a:buChar char="•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5pPr>
              <a:lvl6pPr indent="22860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6pPr>
              <a:lvl7pPr indent="27432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7pPr>
              <a:lvl8pPr indent="32004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8pPr>
              <a:lvl9pPr indent="36576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9pPr>
            </a:lstStyle>
            <a:p>
              <a:pPr marL="0" indent="0" algn="l" defTabSz="914400">
                <a:spcBef>
                  <a:spcPts val="0"/>
                </a:spcBef>
                <a:buFont typeface="Arial"/>
                <a:buNone/>
              </a:pPr>
              <a:r>
                <a:rPr lang="en-AU" sz="1200" b="1" dirty="0" smtClean="0">
                  <a:latin typeface="Calibri" charset="0"/>
                  <a:ea typeface="Calibri" charset="0"/>
                  <a:cs typeface="Calibri" charset="0"/>
                </a:rPr>
                <a:t>SIT Technical Workshop, 2019</a:t>
              </a:r>
              <a:r>
                <a:rPr lang="en-AU" sz="1200" dirty="0" smtClean="0">
                  <a:latin typeface="Calibri" charset="0"/>
                  <a:ea typeface="Calibri" charset="0"/>
                  <a:cs typeface="Calibri" charset="0"/>
                </a:rPr>
                <a:t> </a:t>
              </a:r>
            </a:p>
            <a:p>
              <a:pPr marL="0" indent="0" algn="l" defTabSz="914400">
                <a:spcBef>
                  <a:spcPts val="0"/>
                </a:spcBef>
                <a:buFont typeface="Arial"/>
                <a:buNone/>
              </a:pPr>
              <a:r>
                <a:rPr lang="en-AU" sz="1200" dirty="0" smtClean="0">
                  <a:latin typeface="Calibri" charset="0"/>
                  <a:ea typeface="Calibri" charset="0"/>
                  <a:cs typeface="Calibri" charset="0"/>
                </a:rPr>
                <a:t>Hawaii, 9</a:t>
              </a:r>
              <a:r>
                <a:rPr lang="en-AU" sz="1200" baseline="30000" dirty="0" smtClean="0">
                  <a:latin typeface="Calibri" charset="0"/>
                  <a:ea typeface="Calibri" charset="0"/>
                  <a:cs typeface="Calibri" charset="0"/>
                </a:rPr>
                <a:t>th</a:t>
              </a:r>
              <a:r>
                <a:rPr lang="en-AU" sz="1200" dirty="0" smtClean="0">
                  <a:latin typeface="Calibri" charset="0"/>
                  <a:ea typeface="Calibri" charset="0"/>
                  <a:cs typeface="Calibri" charset="0"/>
                </a:rPr>
                <a:t>-13</a:t>
              </a:r>
              <a:r>
                <a:rPr lang="en-AU" sz="1200" baseline="30000" dirty="0" smtClean="0">
                  <a:latin typeface="Calibri" charset="0"/>
                  <a:ea typeface="Calibri" charset="0"/>
                  <a:cs typeface="Calibri" charset="0"/>
                </a:rPr>
                <a:t>th</a:t>
              </a:r>
              <a:r>
                <a:rPr lang="en-AU" sz="1200" dirty="0" smtClean="0">
                  <a:latin typeface="Calibri" charset="0"/>
                  <a:ea typeface="Calibri" charset="0"/>
                  <a:cs typeface="Calibri" charset="0"/>
                </a:rPr>
                <a:t> Sept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069484" y="1316916"/>
            <a:ext cx="7607916" cy="5184000"/>
            <a:chOff x="2069484" y="1316916"/>
            <a:chExt cx="7607916" cy="5184000"/>
          </a:xfrm>
        </p:grpSpPr>
        <p:sp>
          <p:nvSpPr>
            <p:cNvPr id="36" name="Arc 35"/>
            <p:cNvSpPr>
              <a:spLocks noChangeAspect="1"/>
            </p:cNvSpPr>
            <p:nvPr/>
          </p:nvSpPr>
          <p:spPr>
            <a:xfrm rot="3625178">
              <a:off x="2069484" y="1316916"/>
              <a:ext cx="5184000" cy="5184000"/>
            </a:xfrm>
            <a:prstGeom prst="arc">
              <a:avLst>
                <a:gd name="adj1" fmla="val 17486667"/>
                <a:gd name="adj2" fmla="val 17985828"/>
              </a:avLst>
            </a:prstGeom>
            <a:ln w="114300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67" name="Content Placeholder 1"/>
            <p:cNvSpPr txBox="1">
              <a:spLocks/>
            </p:cNvSpPr>
            <p:nvPr/>
          </p:nvSpPr>
          <p:spPr>
            <a:xfrm>
              <a:off x="7436280" y="3450633"/>
              <a:ext cx="2241120" cy="587967"/>
            </a:xfrm>
            <a:prstGeom prst="rect">
              <a:avLst/>
            </a:prstGeom>
          </p:spPr>
          <p:txBody>
            <a:bodyPr/>
            <a:lstStyle>
              <a:lvl1pPr marL="342900" indent="-342900">
                <a:spcBef>
                  <a:spcPts val="500"/>
                </a:spcBef>
                <a:buSzPct val="100000"/>
                <a:buFont typeface="Arial"/>
                <a:buChar char="•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1pPr>
              <a:lvl2pPr marL="768927" indent="-311727">
                <a:spcBef>
                  <a:spcPts val="500"/>
                </a:spcBef>
                <a:buSzPct val="100000"/>
                <a:buFont typeface="Courier New" panose="02070309020205020404" pitchFamily="49" charset="0"/>
                <a:buChar char="o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2pPr>
              <a:lvl3pPr marL="1188719" indent="-274319">
                <a:spcBef>
                  <a:spcPts val="500"/>
                </a:spcBef>
                <a:buSzPct val="100000"/>
                <a:buFont typeface="Wingdings" panose="05000000000000000000" pitchFamily="2" charset="2"/>
                <a:buChar char="§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3pPr>
              <a:lvl4pPr marL="1676400" indent="-304800">
                <a:spcBef>
                  <a:spcPts val="500"/>
                </a:spcBef>
                <a:buSzPct val="100000"/>
                <a:buFont typeface="Arial"/>
                <a:buChar char="▪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4pPr>
              <a:lvl5pPr marL="2171700" indent="-342900">
                <a:spcBef>
                  <a:spcPts val="500"/>
                </a:spcBef>
                <a:buSzPct val="100000"/>
                <a:buFont typeface="Arial"/>
                <a:buChar char="•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5pPr>
              <a:lvl6pPr indent="22860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6pPr>
              <a:lvl7pPr indent="27432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7pPr>
              <a:lvl8pPr indent="32004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8pPr>
              <a:lvl9pPr indent="36576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9pPr>
            </a:lstStyle>
            <a:p>
              <a:pPr marL="0" indent="0" algn="l" defTabSz="914400">
                <a:spcBef>
                  <a:spcPts val="0"/>
                </a:spcBef>
                <a:buFont typeface="Arial"/>
                <a:buNone/>
              </a:pPr>
              <a:r>
                <a:rPr lang="en-AU" sz="1200" b="1" dirty="0" smtClean="0">
                  <a:latin typeface="Calibri" charset="0"/>
                  <a:ea typeface="Calibri" charset="0"/>
                  <a:cs typeface="Calibri" charset="0"/>
                </a:rPr>
                <a:t>SIT-34</a:t>
              </a:r>
              <a:r>
                <a:rPr lang="en-AU" sz="1200" dirty="0" smtClean="0">
                  <a:latin typeface="Calibri" charset="0"/>
                  <a:ea typeface="Calibri" charset="0"/>
                  <a:cs typeface="Calibri" charset="0"/>
                </a:rPr>
                <a:t>, Miami, USA, </a:t>
              </a:r>
            </a:p>
            <a:p>
              <a:pPr marL="0" indent="0" algn="l" defTabSz="914400">
                <a:spcBef>
                  <a:spcPts val="0"/>
                </a:spcBef>
                <a:buFont typeface="Arial"/>
                <a:buNone/>
              </a:pPr>
              <a:r>
                <a:rPr lang="en-AU" sz="1200" dirty="0" smtClean="0">
                  <a:latin typeface="Calibri" charset="0"/>
                  <a:ea typeface="Calibri" charset="0"/>
                  <a:cs typeface="Calibri" charset="0"/>
                </a:rPr>
                <a:t>2</a:t>
              </a:r>
              <a:r>
                <a:rPr lang="en-AU" sz="1200" baseline="30000" dirty="0" smtClean="0">
                  <a:latin typeface="Calibri" charset="0"/>
                  <a:ea typeface="Calibri" charset="0"/>
                  <a:cs typeface="Calibri" charset="0"/>
                </a:rPr>
                <a:t>nd</a:t>
              </a:r>
              <a:r>
                <a:rPr lang="en-AU" sz="1200" dirty="0" smtClean="0">
                  <a:latin typeface="Calibri" charset="0"/>
                  <a:ea typeface="Calibri" charset="0"/>
                  <a:cs typeface="Calibri" charset="0"/>
                </a:rPr>
                <a:t>-4</a:t>
              </a:r>
              <a:r>
                <a:rPr lang="en-AU" sz="1200" baseline="30000" dirty="0" smtClean="0">
                  <a:latin typeface="Calibri" charset="0"/>
                  <a:ea typeface="Calibri" charset="0"/>
                  <a:cs typeface="Calibri" charset="0"/>
                </a:rPr>
                <a:t>th</a:t>
              </a:r>
              <a:r>
                <a:rPr lang="en-AU" sz="1200" dirty="0" smtClean="0">
                  <a:latin typeface="Calibri" charset="0"/>
                  <a:ea typeface="Calibri" charset="0"/>
                  <a:cs typeface="Calibri" charset="0"/>
                </a:rPr>
                <a:t> April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925484" y="1172916"/>
            <a:ext cx="7377211" cy="5472000"/>
            <a:chOff x="1925484" y="1172916"/>
            <a:chExt cx="7377211" cy="5472000"/>
          </a:xfrm>
        </p:grpSpPr>
        <p:sp>
          <p:nvSpPr>
            <p:cNvPr id="41" name="Arc 40"/>
            <p:cNvSpPr>
              <a:spLocks noChangeAspect="1"/>
            </p:cNvSpPr>
            <p:nvPr/>
          </p:nvSpPr>
          <p:spPr>
            <a:xfrm rot="17344918">
              <a:off x="1925484" y="1172916"/>
              <a:ext cx="5472000" cy="5472000"/>
            </a:xfrm>
            <a:prstGeom prst="arc">
              <a:avLst>
                <a:gd name="adj1" fmla="val 2456879"/>
                <a:gd name="adj2" fmla="val 5770504"/>
              </a:avLst>
            </a:prstGeom>
            <a:ln w="114300">
              <a:solidFill>
                <a:schemeClr val="accent6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68" name="Content Placeholder 1"/>
            <p:cNvSpPr txBox="1">
              <a:spLocks/>
            </p:cNvSpPr>
            <p:nvPr/>
          </p:nvSpPr>
          <p:spPr>
            <a:xfrm>
              <a:off x="7467732" y="4038600"/>
              <a:ext cx="1834963" cy="685800"/>
            </a:xfrm>
            <a:prstGeom prst="rect">
              <a:avLst/>
            </a:prstGeom>
          </p:spPr>
          <p:txBody>
            <a:bodyPr/>
            <a:lstStyle>
              <a:lvl1pPr marL="342900" indent="-342900">
                <a:spcBef>
                  <a:spcPts val="500"/>
                </a:spcBef>
                <a:buSzPct val="100000"/>
                <a:buFont typeface="Arial"/>
                <a:buChar char="•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1pPr>
              <a:lvl2pPr marL="768927" indent="-311727">
                <a:spcBef>
                  <a:spcPts val="500"/>
                </a:spcBef>
                <a:buSzPct val="100000"/>
                <a:buFont typeface="Courier New" panose="02070309020205020404" pitchFamily="49" charset="0"/>
                <a:buChar char="o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2pPr>
              <a:lvl3pPr marL="1188719" indent="-274319">
                <a:spcBef>
                  <a:spcPts val="500"/>
                </a:spcBef>
                <a:buSzPct val="100000"/>
                <a:buFont typeface="Wingdings" panose="05000000000000000000" pitchFamily="2" charset="2"/>
                <a:buChar char="§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3pPr>
              <a:lvl4pPr marL="1676400" indent="-304800">
                <a:spcBef>
                  <a:spcPts val="500"/>
                </a:spcBef>
                <a:buSzPct val="100000"/>
                <a:buFont typeface="Arial"/>
                <a:buChar char="▪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4pPr>
              <a:lvl5pPr marL="2171700" indent="-342900">
                <a:spcBef>
                  <a:spcPts val="500"/>
                </a:spcBef>
                <a:buSzPct val="100000"/>
                <a:buFont typeface="Arial"/>
                <a:buChar char="•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5pPr>
              <a:lvl6pPr indent="22860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6pPr>
              <a:lvl7pPr indent="27432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7pPr>
              <a:lvl8pPr indent="32004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8pPr>
              <a:lvl9pPr indent="36576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9pPr>
            </a:lstStyle>
            <a:p>
              <a:pPr marL="0" indent="0" defTabSz="914400">
                <a:buNone/>
              </a:pPr>
              <a:r>
                <a:rPr lang="en-AU" sz="1200" b="1" dirty="0" smtClean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WGClimate-10</a:t>
              </a:r>
              <a:r>
                <a:rPr lang="en-AU" sz="1200" dirty="0" smtClean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, </a:t>
              </a:r>
              <a:r>
                <a:rPr lang="en-AU" sz="1200" dirty="0" smtClean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Marrakech </a:t>
              </a:r>
              <a:r>
                <a:rPr lang="en-AU" sz="1200" dirty="0" smtClean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March</a:t>
              </a:r>
              <a:endParaRPr lang="en-AU" sz="12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  <a:p>
              <a:pPr marL="0" indent="0" defTabSz="914400">
                <a:buFont typeface="Arial"/>
                <a:buNone/>
              </a:pPr>
              <a:r>
                <a:rPr lang="en-AU" sz="1200" b="1" dirty="0" smtClean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WGCapD-8</a:t>
              </a:r>
              <a:r>
                <a:rPr lang="en-AU" sz="1200" dirty="0" smtClean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, Dehradun &amp; </a:t>
              </a:r>
            </a:p>
            <a:p>
              <a:pPr marL="0" indent="0" defTabSz="914400">
                <a:buFont typeface="Arial"/>
                <a:buNone/>
              </a:pPr>
              <a:r>
                <a:rPr lang="en-AU" sz="1200" b="1" dirty="0" smtClean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WGDisasters-11,</a:t>
              </a:r>
              <a:r>
                <a:rPr lang="en-AU" sz="1200" dirty="0" smtClean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 Athens, </a:t>
              </a:r>
            </a:p>
            <a:p>
              <a:pPr marL="0" indent="0" defTabSz="914400">
                <a:buNone/>
              </a:pPr>
              <a:r>
                <a:rPr lang="en-AU" sz="1200" dirty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4</a:t>
              </a:r>
              <a:r>
                <a:rPr lang="en-AU" sz="1200" baseline="30000" dirty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th</a:t>
              </a:r>
              <a:r>
                <a:rPr lang="en-AU" sz="1200" dirty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-8</a:t>
              </a:r>
              <a:r>
                <a:rPr lang="en-AU" sz="1200" baseline="30000" dirty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th</a:t>
              </a:r>
              <a:r>
                <a:rPr lang="en-AU" sz="1200" dirty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en-AU" sz="1200" dirty="0" smtClean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March</a:t>
              </a:r>
              <a:endParaRPr lang="en-AU" sz="12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451614" y="1464773"/>
            <a:ext cx="2391163" cy="973627"/>
            <a:chOff x="5765946" y="5771833"/>
            <a:chExt cx="2228404" cy="973627"/>
          </a:xfrm>
        </p:grpSpPr>
        <p:sp>
          <p:nvSpPr>
            <p:cNvPr id="70" name="Content Placeholder 1"/>
            <p:cNvSpPr txBox="1">
              <a:spLocks/>
            </p:cNvSpPr>
            <p:nvPr/>
          </p:nvSpPr>
          <p:spPr>
            <a:xfrm>
              <a:off x="5860618" y="5771833"/>
              <a:ext cx="2133732" cy="973627"/>
            </a:xfrm>
            <a:prstGeom prst="rect">
              <a:avLst/>
            </a:prstGeom>
          </p:spPr>
          <p:txBody>
            <a:bodyPr/>
            <a:lstStyle>
              <a:lvl1pPr marL="342900" indent="-342900">
                <a:spcBef>
                  <a:spcPts val="500"/>
                </a:spcBef>
                <a:buSzPct val="100000"/>
                <a:buFont typeface="Arial"/>
                <a:buChar char="•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1pPr>
              <a:lvl2pPr marL="768927" indent="-311727">
                <a:spcBef>
                  <a:spcPts val="500"/>
                </a:spcBef>
                <a:buSzPct val="100000"/>
                <a:buFont typeface="Courier New" panose="02070309020205020404" pitchFamily="49" charset="0"/>
                <a:buChar char="o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2pPr>
              <a:lvl3pPr marL="1188719" indent="-274319">
                <a:spcBef>
                  <a:spcPts val="500"/>
                </a:spcBef>
                <a:buSzPct val="100000"/>
                <a:buFont typeface="Wingdings" panose="05000000000000000000" pitchFamily="2" charset="2"/>
                <a:buChar char="§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3pPr>
              <a:lvl4pPr marL="1676400" indent="-304800">
                <a:spcBef>
                  <a:spcPts val="500"/>
                </a:spcBef>
                <a:buSzPct val="100000"/>
                <a:buFont typeface="Arial"/>
                <a:buChar char="▪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4pPr>
              <a:lvl5pPr marL="2171700" indent="-342900">
                <a:spcBef>
                  <a:spcPts val="500"/>
                </a:spcBef>
                <a:buSzPct val="100000"/>
                <a:buFont typeface="Arial"/>
                <a:buChar char="•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5pPr>
              <a:lvl6pPr indent="22860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6pPr>
              <a:lvl7pPr indent="27432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7pPr>
              <a:lvl8pPr indent="32004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8pPr>
              <a:lvl9pPr indent="36576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9pPr>
            </a:lstStyle>
            <a:p>
              <a:pPr marL="0" indent="0" defTabSz="914400">
                <a:buFont typeface="Arial"/>
                <a:buNone/>
              </a:pPr>
              <a:r>
                <a:rPr lang="en-AU" sz="1400" dirty="0" smtClean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rPr>
                <a:t>Living Planet Symposium</a:t>
              </a:r>
            </a:p>
            <a:p>
              <a:pPr marL="0" indent="0" defTabSz="914400">
                <a:buFont typeface="Arial"/>
                <a:buNone/>
              </a:pPr>
              <a:r>
                <a:rPr lang="en-AU" sz="1400" dirty="0" smtClean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rPr>
                <a:t>       Milan, 13</a:t>
              </a:r>
              <a:r>
                <a:rPr lang="en-AU" sz="1400" baseline="30000" dirty="0" smtClean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rPr>
                <a:t>th – </a:t>
              </a:r>
              <a:r>
                <a:rPr lang="en-AU" sz="1400" dirty="0" smtClean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rPr>
                <a:t>17</a:t>
              </a:r>
              <a:r>
                <a:rPr lang="en-AU" sz="1400" baseline="30000" dirty="0" smtClean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rPr>
                <a:t>th</a:t>
              </a:r>
              <a:r>
                <a:rPr lang="en-AU" sz="1400" dirty="0" smtClean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rPr>
                <a:t> May</a:t>
              </a:r>
            </a:p>
          </p:txBody>
        </p:sp>
        <p:sp>
          <p:nvSpPr>
            <p:cNvPr id="71" name="Right Arrow 70"/>
            <p:cNvSpPr/>
            <p:nvPr/>
          </p:nvSpPr>
          <p:spPr>
            <a:xfrm rot="8519941">
              <a:off x="5765946" y="6088160"/>
              <a:ext cx="361800" cy="304800"/>
            </a:xfrm>
            <a:prstGeom prst="rightArrow">
              <a:avLst/>
            </a:prstGeom>
            <a:solidFill>
              <a:srgbClr val="FFFFFF"/>
            </a:solidFill>
            <a:ln w="25400" cap="flat">
              <a:solidFill>
                <a:srgbClr val="FF9A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solidFill>
                  <a:srgbClr val="002569"/>
                </a:solidFill>
                <a:effectLst/>
                <a:uFillTx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920285" y="1212075"/>
            <a:ext cx="6893876" cy="5472000"/>
            <a:chOff x="1920285" y="1212075"/>
            <a:chExt cx="6893876" cy="5472000"/>
          </a:xfrm>
        </p:grpSpPr>
        <p:sp>
          <p:nvSpPr>
            <p:cNvPr id="44" name="Arc 43"/>
            <p:cNvSpPr>
              <a:spLocks noChangeAspect="1"/>
            </p:cNvSpPr>
            <p:nvPr/>
          </p:nvSpPr>
          <p:spPr>
            <a:xfrm rot="8692385">
              <a:off x="1920285" y="1212075"/>
              <a:ext cx="5472000" cy="5472000"/>
            </a:xfrm>
            <a:prstGeom prst="arc">
              <a:avLst>
                <a:gd name="adj1" fmla="val 15345258"/>
                <a:gd name="adj2" fmla="val 15630606"/>
              </a:avLst>
            </a:prstGeom>
            <a:ln w="114300">
              <a:solidFill>
                <a:schemeClr val="accent6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72" name="Content Placeholder 1"/>
            <p:cNvSpPr txBox="1">
              <a:spLocks/>
            </p:cNvSpPr>
            <p:nvPr/>
          </p:nvSpPr>
          <p:spPr>
            <a:xfrm>
              <a:off x="6644072" y="5846696"/>
              <a:ext cx="2170089" cy="315019"/>
            </a:xfrm>
            <a:prstGeom prst="rect">
              <a:avLst/>
            </a:prstGeom>
          </p:spPr>
          <p:txBody>
            <a:bodyPr/>
            <a:lstStyle>
              <a:lvl1pPr marL="342900" indent="-342900">
                <a:spcBef>
                  <a:spcPts val="500"/>
                </a:spcBef>
                <a:buSzPct val="100000"/>
                <a:buFont typeface="Arial"/>
                <a:buChar char="•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1pPr>
              <a:lvl2pPr marL="768927" indent="-311727">
                <a:spcBef>
                  <a:spcPts val="500"/>
                </a:spcBef>
                <a:buSzPct val="100000"/>
                <a:buFont typeface="Courier New" panose="02070309020205020404" pitchFamily="49" charset="0"/>
                <a:buChar char="o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2pPr>
              <a:lvl3pPr marL="1188719" indent="-274319">
                <a:spcBef>
                  <a:spcPts val="500"/>
                </a:spcBef>
                <a:buSzPct val="100000"/>
                <a:buFont typeface="Wingdings" panose="05000000000000000000" pitchFamily="2" charset="2"/>
                <a:buChar char="§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3pPr>
              <a:lvl4pPr marL="1676400" indent="-304800">
                <a:spcBef>
                  <a:spcPts val="500"/>
                </a:spcBef>
                <a:buSzPct val="100000"/>
                <a:buFont typeface="Arial"/>
                <a:buChar char="▪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4pPr>
              <a:lvl5pPr marL="2171700" indent="-342900">
                <a:spcBef>
                  <a:spcPts val="500"/>
                </a:spcBef>
                <a:buSzPct val="100000"/>
                <a:buFont typeface="Arial"/>
                <a:buChar char="•"/>
                <a:defRPr sz="2000">
                  <a:solidFill>
                    <a:srgbClr val="002569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defRPr>
              </a:lvl5pPr>
              <a:lvl6pPr indent="22860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6pPr>
              <a:lvl7pPr indent="27432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7pPr>
              <a:lvl8pPr indent="32004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8pPr>
              <a:lvl9pPr indent="36576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9pPr>
            </a:lstStyle>
            <a:p>
              <a:pPr marL="0" indent="0" defTabSz="914400">
                <a:buNone/>
              </a:pPr>
              <a:r>
                <a:rPr lang="en-AU" sz="1100" b="1" dirty="0" smtClean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LSI-VC-7</a:t>
              </a:r>
              <a:r>
                <a:rPr lang="en-AU" sz="1100" dirty="0" smtClean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, Hanoi, 14</a:t>
              </a:r>
              <a:r>
                <a:rPr lang="en-AU" sz="1100" baseline="30000" dirty="0" smtClean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th</a:t>
              </a:r>
              <a:r>
                <a:rPr lang="en-AU" sz="1100" dirty="0" smtClean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-15</a:t>
              </a:r>
              <a:r>
                <a:rPr lang="en-AU" sz="1100" baseline="30000" dirty="0" smtClean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th</a:t>
              </a:r>
              <a:r>
                <a:rPr lang="en-AU" sz="1100" dirty="0" smtClean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 Feb</a:t>
              </a:r>
              <a:endParaRPr lang="en-AU" sz="11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58" name="Content Placeholder 1"/>
          <p:cNvSpPr txBox="1">
            <a:spLocks/>
          </p:cNvSpPr>
          <p:nvPr/>
        </p:nvSpPr>
        <p:spPr>
          <a:xfrm>
            <a:off x="7467732" y="2504662"/>
            <a:ext cx="1637472" cy="369422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defTabSz="914400">
              <a:buFont typeface="Arial"/>
              <a:buNone/>
            </a:pPr>
            <a:r>
              <a:rPr lang="en-AU" sz="1100" b="1" dirty="0" smtClean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WGISS</a:t>
            </a:r>
            <a:r>
              <a:rPr lang="en-AU" sz="1100" dirty="0" smtClean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AU" sz="1100" dirty="0" smtClean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Silver Springs, April 29</a:t>
            </a:r>
            <a:r>
              <a:rPr lang="en-AU" sz="1100" baseline="30000" dirty="0" smtClean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</a:t>
            </a:r>
            <a:r>
              <a:rPr lang="en-AU" sz="1100" dirty="0" smtClean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mr-IN" sz="1100" dirty="0" smtClean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AU" sz="1100" dirty="0" smtClean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May 2</a:t>
            </a:r>
            <a:r>
              <a:rPr lang="en-AU" sz="1100" baseline="30000" dirty="0" smtClean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nd</a:t>
            </a:r>
            <a:endParaRPr lang="en-AU" sz="1100" dirty="0" smtClean="0">
              <a:solidFill>
                <a:schemeClr val="accent6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46644" y="5271416"/>
            <a:ext cx="2371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Arial Bold"/>
              </a:rPr>
              <a:t>BiDS</a:t>
            </a:r>
            <a:r>
              <a:rPr lang="en-US" sz="14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Arial Bold"/>
              </a:rPr>
              <a:t> 19 Conference</a:t>
            </a:r>
          </a:p>
          <a:p>
            <a:r>
              <a:rPr lang="en-US" sz="14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Arial Bold"/>
              </a:rPr>
              <a:t>19</a:t>
            </a:r>
            <a:r>
              <a:rPr lang="en-US" sz="14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Arial Bold"/>
              </a:rPr>
              <a:t>-21 February </a:t>
            </a:r>
            <a:r>
              <a:rPr lang="en-US" sz="14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Arial Bold"/>
              </a:rPr>
              <a:t>Munich</a:t>
            </a:r>
            <a:endParaRPr lang="en-US" sz="1400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  <a:sym typeface="Arial Bold"/>
            </a:endParaRPr>
          </a:p>
        </p:txBody>
      </p:sp>
      <p:sp>
        <p:nvSpPr>
          <p:cNvPr id="62" name="Right Arrow 61"/>
          <p:cNvSpPr/>
          <p:nvPr/>
        </p:nvSpPr>
        <p:spPr>
          <a:xfrm rot="13892739">
            <a:off x="6796697" y="5321426"/>
            <a:ext cx="361800" cy="304800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rgbClr val="FF9A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10191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1"/>
          <p:cNvSpPr/>
          <p:nvPr/>
        </p:nvSpPr>
        <p:spPr>
          <a:xfrm>
            <a:off x="48848" y="5479608"/>
            <a:ext cx="3028664" cy="1415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fr-FR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WGISS-46</a:t>
            </a:r>
          </a:p>
          <a:p>
            <a:pPr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fr-FR" b="1" dirty="0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DLR – </a:t>
            </a:r>
            <a:r>
              <a:rPr lang="fr-FR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Oberpfaffenhofen</a:t>
            </a:r>
            <a:r>
              <a:rPr lang="fr-FR" b="1" dirty="0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, </a:t>
            </a:r>
            <a:endParaRPr lang="fr-FR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fr-FR" b="1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22-25 </a:t>
            </a:r>
            <a:r>
              <a:rPr lang="fr-FR" b="1" dirty="0" err="1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October</a:t>
            </a:r>
            <a:r>
              <a:rPr lang="fr-FR" b="1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fr-FR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2018</a:t>
            </a:r>
            <a:endParaRPr lang="fr-FR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8" name="Picture 8" descr="http://thegledaproject.com/wp-content/uploads/Thank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8571" y="4603682"/>
            <a:ext cx="6014338" cy="225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eos_logo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46" y="4603682"/>
            <a:ext cx="2507906" cy="993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60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3036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42;p21">
            <a:extLst>
              <a:ext uri="{FF2B5EF4-FFF2-40B4-BE49-F238E27FC236}">
                <a16:creationId xmlns:a16="http://schemas.microsoft.com/office/drawing/2014/main" xmlns="" id="{9ACD2AFF-E765-4DEB-9193-0B5439BC0D8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D41BAE9-A529-41A0-92D4-758124341160}"/>
              </a:ext>
            </a:extLst>
          </p:cNvPr>
          <p:cNvSpPr txBox="1"/>
          <p:nvPr/>
        </p:nvSpPr>
        <p:spPr>
          <a:xfrm>
            <a:off x="184200" y="5896062"/>
            <a:ext cx="9144000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rPr>
              <a:t>See you all at WGISS-47 in Silver Spring!</a:t>
            </a:r>
            <a:endParaRPr lang="en-US" sz="3600" dirty="0">
              <a:solidFill>
                <a:schemeClr val="bg1"/>
              </a:solidFill>
              <a:latin typeface="+mj-lt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564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WGISS BROCHURE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76" y="1536029"/>
            <a:ext cx="3663573" cy="51129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567" y="1536029"/>
            <a:ext cx="3637507" cy="513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80892"/>
      </p:ext>
    </p:extLst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09600" y="2209800"/>
            <a:ext cx="5508789" cy="2051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fr-FR" sz="4200" b="1" dirty="0" smtClean="0">
                <a:solidFill>
                  <a:srgbClr val="FFFFFF"/>
                </a:solidFill>
              </a:rPr>
              <a:t>Data </a:t>
            </a:r>
            <a:r>
              <a:rPr lang="fr-FR" sz="4200" b="1" dirty="0" err="1" smtClean="0">
                <a:solidFill>
                  <a:srgbClr val="FFFFFF"/>
                </a:solidFill>
              </a:rPr>
              <a:t>Preservation</a:t>
            </a:r>
            <a:r>
              <a:rPr lang="fr-FR" sz="4200" b="1" dirty="0" smtClean="0">
                <a:solidFill>
                  <a:srgbClr val="FFFFFF"/>
                </a:solidFill>
              </a:rPr>
              <a:t> and </a:t>
            </a:r>
            <a:r>
              <a:rPr lang="fr-FR" sz="4200" b="1" dirty="0" err="1" smtClean="0">
                <a:solidFill>
                  <a:srgbClr val="FFFFFF"/>
                </a:solidFill>
              </a:rPr>
              <a:t>Stewardship</a:t>
            </a:r>
            <a:r>
              <a:rPr lang="fr-FR" sz="4200" b="1" dirty="0" smtClean="0">
                <a:solidFill>
                  <a:srgbClr val="FFFFFF"/>
                </a:solidFill>
              </a:rPr>
              <a:t> Session</a:t>
            </a:r>
            <a:endParaRPr sz="4000" b="1" dirty="0">
              <a:solidFill>
                <a:srgbClr val="92D050"/>
              </a:solidFill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04800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457200" y="1371600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1333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5495925" cy="830997"/>
          </a:xfrm>
        </p:spPr>
        <p:txBody>
          <a:bodyPr/>
          <a:lstStyle/>
          <a:p>
            <a:pPr algn="ctr">
              <a:spcBef>
                <a:spcPts val="500"/>
              </a:spcBef>
              <a:buSzPct val="100000"/>
              <a:buFont typeface="Arial"/>
              <a:buNone/>
            </a:pPr>
            <a:r>
              <a:rPr lang="en-GB" sz="2400" b="1" dirty="0">
                <a:solidFill>
                  <a:schemeClr val="bg1"/>
                </a:solidFill>
              </a:rPr>
              <a:t>WGISS Data Stewardship Reference </a:t>
            </a:r>
            <a:r>
              <a:rPr lang="en-GB" sz="2400" b="1" dirty="0" smtClean="0">
                <a:solidFill>
                  <a:schemeClr val="bg1"/>
                </a:solidFill>
              </a:rPr>
              <a:t>Model - Activities 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5415" y="1049232"/>
            <a:ext cx="6722533" cy="5808768"/>
          </a:xfrm>
          <a:prstGeom prst="rect">
            <a:avLst/>
          </a:prstGeom>
          <a:noFill/>
          <a:ln w="38100" cmpd="sng"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72148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Right Arrow 5">
            <a:extLst>
              <a:ext uri="{FF2B5EF4-FFF2-40B4-BE49-F238E27FC236}">
                <a16:creationId xmlns="" xmlns:a16="http://schemas.microsoft.com/office/drawing/2014/main" id="{9C38BE6A-1DC6-484E-9C40-AF05F8923831}"/>
              </a:ext>
            </a:extLst>
          </p:cNvPr>
          <p:cNvSpPr/>
          <p:nvPr/>
        </p:nvSpPr>
        <p:spPr>
          <a:xfrm>
            <a:off x="1358899" y="980379"/>
            <a:ext cx="6705601" cy="909508"/>
          </a:xfrm>
          <a:prstGeom prst="rightArrow">
            <a:avLst>
              <a:gd name="adj1" fmla="val 50000"/>
              <a:gd name="adj2" fmla="val 68776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/>
              <a:t>SMM-CD Category</a:t>
            </a:r>
          </a:p>
        </p:txBody>
      </p:sp>
      <p:sp>
        <p:nvSpPr>
          <p:cNvPr id="8" name="Left Arrow 7">
            <a:extLst>
              <a:ext uri="{FF2B5EF4-FFF2-40B4-BE49-F238E27FC236}">
                <a16:creationId xmlns="" xmlns:a16="http://schemas.microsoft.com/office/drawing/2014/main" id="{EFA27707-3E50-CC49-88F6-B89D4F857D74}"/>
              </a:ext>
            </a:extLst>
          </p:cNvPr>
          <p:cNvSpPr/>
          <p:nvPr/>
        </p:nvSpPr>
        <p:spPr>
          <a:xfrm rot="16200000">
            <a:off x="157845" y="3389594"/>
            <a:ext cx="1650628" cy="608443"/>
          </a:xfrm>
          <a:prstGeom prst="leftArrow">
            <a:avLst>
              <a:gd name="adj1" fmla="val 50000"/>
              <a:gd name="adj2" fmla="val 64124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/>
              <a:t>Aspect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="" xmlns:a16="http://schemas.microsoft.com/office/drawing/2014/main" id="{D813230B-21B6-0A40-9A30-8F3B2C90AF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412048"/>
              </p:ext>
            </p:extLst>
          </p:nvPr>
        </p:nvGraphicFramePr>
        <p:xfrm>
          <a:off x="1333498" y="2771610"/>
          <a:ext cx="7213601" cy="17475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00202">
                  <a:extLst>
                    <a:ext uri="{9D8B030D-6E8A-4147-A177-3AD203B41FA5}">
                      <a16:colId xmlns="" xmlns:a16="http://schemas.microsoft.com/office/drawing/2014/main" val="2742252971"/>
                    </a:ext>
                  </a:extLst>
                </a:gridCol>
                <a:gridCol w="1689100">
                  <a:extLst>
                    <a:ext uri="{9D8B030D-6E8A-4147-A177-3AD203B41FA5}">
                      <a16:colId xmlns="" xmlns:a16="http://schemas.microsoft.com/office/drawing/2014/main" val="3416559227"/>
                    </a:ext>
                  </a:extLst>
                </a:gridCol>
                <a:gridCol w="2232851">
                  <a:extLst>
                    <a:ext uri="{9D8B030D-6E8A-4147-A177-3AD203B41FA5}">
                      <a16:colId xmlns="" xmlns:a16="http://schemas.microsoft.com/office/drawing/2014/main" val="1472972287"/>
                    </a:ext>
                  </a:extLst>
                </a:gridCol>
                <a:gridCol w="1691448">
                  <a:extLst>
                    <a:ext uri="{9D8B030D-6E8A-4147-A177-3AD203B41FA5}">
                      <a16:colId xmlns="" xmlns:a16="http://schemas.microsoft.com/office/drawing/2014/main" val="21501922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/>
                        <a:t>Discoverability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/>
                        <a:t>Data Portability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/>
                        <a:t>Quality Assurance &amp; Control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/>
                        <a:t>Preservation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880586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/>
                        <a:t>Accessibility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/>
                        <a:t>Documentation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/>
                        <a:t>Quality Assessment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/>
                        <a:t>Metadata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438733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b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/>
                        <a:t>Usage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/>
                        <a:t>Uncertainty Analysis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kern="1200">
                          <a:effectLst/>
                        </a:rPr>
                        <a:t>Governance</a:t>
                      </a:r>
                      <a:endParaRPr lang="en-US" sz="1800" b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920828162"/>
                  </a:ext>
                </a:extLst>
              </a:tr>
              <a:tr h="311950">
                <a:tc>
                  <a:txBody>
                    <a:bodyPr/>
                    <a:lstStyle/>
                    <a:p>
                      <a:pPr algn="ctr"/>
                      <a:endParaRPr lang="en-US" sz="18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/>
                        <a:t>Data Integrity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66957722"/>
                  </a:ext>
                </a:extLst>
              </a:tr>
            </a:tbl>
          </a:graphicData>
        </a:graphic>
      </p:graphicFrame>
      <p:sp>
        <p:nvSpPr>
          <p:cNvPr id="11" name="Title 1">
            <a:extLst>
              <a:ext uri="{FF2B5EF4-FFF2-40B4-BE49-F238E27FC236}">
                <a16:creationId xmlns="" xmlns:a16="http://schemas.microsoft.com/office/drawing/2014/main" id="{0688A31A-2F20-764B-B8D0-021264847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24" y="154985"/>
            <a:ext cx="9144000" cy="82539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it-IT" b="1" dirty="0">
                <a:solidFill>
                  <a:schemeClr val="tx1"/>
                </a:solidFill>
              </a:rPr>
              <a:t>The </a:t>
            </a:r>
            <a:r>
              <a:rPr lang="en-US" b="1" dirty="0">
                <a:solidFill>
                  <a:schemeClr val="tx1"/>
                </a:solidFill>
              </a:rPr>
              <a:t>Structure</a:t>
            </a:r>
            <a:r>
              <a:rPr lang="it-IT" b="1" dirty="0">
                <a:solidFill>
                  <a:schemeClr val="tx1"/>
                </a:solidFill>
              </a:rPr>
              <a:t> of SMM-CD 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="" xmlns:a16="http://schemas.microsoft.com/office/drawing/2014/main" id="{C4C77D0A-606A-EA4C-9662-F63CBD21F0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24113"/>
              </p:ext>
            </p:extLst>
          </p:nvPr>
        </p:nvGraphicFramePr>
        <p:xfrm>
          <a:off x="1333499" y="1984210"/>
          <a:ext cx="7213600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4801">
                  <a:extLst>
                    <a:ext uri="{9D8B030D-6E8A-4147-A177-3AD203B41FA5}">
                      <a16:colId xmlns="" xmlns:a16="http://schemas.microsoft.com/office/drawing/2014/main" val="2742252971"/>
                    </a:ext>
                  </a:extLst>
                </a:gridCol>
                <a:gridCol w="1701800">
                  <a:extLst>
                    <a:ext uri="{9D8B030D-6E8A-4147-A177-3AD203B41FA5}">
                      <a16:colId xmlns="" xmlns:a16="http://schemas.microsoft.com/office/drawing/2014/main" val="3416559227"/>
                    </a:ext>
                  </a:extLst>
                </a:gridCol>
                <a:gridCol w="2247900">
                  <a:extLst>
                    <a:ext uri="{9D8B030D-6E8A-4147-A177-3AD203B41FA5}">
                      <a16:colId xmlns="" xmlns:a16="http://schemas.microsoft.com/office/drawing/2014/main" val="1472972287"/>
                    </a:ext>
                  </a:extLst>
                </a:gridCol>
                <a:gridCol w="1689099">
                  <a:extLst>
                    <a:ext uri="{9D8B030D-6E8A-4147-A177-3AD203B41FA5}">
                      <a16:colId xmlns="" xmlns:a16="http://schemas.microsoft.com/office/drawing/2014/main" val="21501922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Data Access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Usability &amp; Usage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Quality Management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Data Management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907094512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54707A1-0DC0-3D4C-AA4D-8FCCE0280D80}"/>
              </a:ext>
            </a:extLst>
          </p:cNvPr>
          <p:cNvSpPr/>
          <p:nvPr/>
        </p:nvSpPr>
        <p:spPr>
          <a:xfrm>
            <a:off x="1358899" y="4679434"/>
            <a:ext cx="1549401" cy="1384995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i="1" dirty="0">
                <a:solidFill>
                  <a:srgbClr val="4F81BD"/>
                </a:solidFill>
                <a:ea typeface="Times New Roman" panose="02020603050405020304" pitchFamily="18" charset="0"/>
              </a:rPr>
              <a:t>The state or ability to locate (Discoverability) and get to the dataset  (Accessibility)</a:t>
            </a:r>
            <a:endParaRPr lang="en-US" sz="1400" b="1" dirty="0">
              <a:solidFill>
                <a:srgbClr val="4F81BD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CCD258F-697D-E24D-B681-29551BBF9AEA}"/>
              </a:ext>
            </a:extLst>
          </p:cNvPr>
          <p:cNvSpPr/>
          <p:nvPr/>
        </p:nvSpPr>
        <p:spPr>
          <a:xfrm>
            <a:off x="2987604" y="4679434"/>
            <a:ext cx="1645920" cy="1600438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i="1" dirty="0">
                <a:solidFill>
                  <a:srgbClr val="4F81BD"/>
                </a:solidFill>
                <a:ea typeface="Times New Roman" panose="02020603050405020304" pitchFamily="18" charset="0"/>
              </a:rPr>
              <a:t>How easily the data product may be understood and </a:t>
            </a:r>
            <a:r>
              <a:rPr lang="en-US" sz="1400" b="1" i="1" dirty="0" smtClean="0">
                <a:solidFill>
                  <a:srgbClr val="4F81BD"/>
                </a:solidFill>
                <a:ea typeface="Times New Roman" panose="02020603050405020304" pitchFamily="18" charset="0"/>
              </a:rPr>
              <a:t>integrated </a:t>
            </a:r>
            <a:r>
              <a:rPr lang="en-US" sz="1400" b="1" i="1" dirty="0">
                <a:solidFill>
                  <a:srgbClr val="4F81BD"/>
                </a:solidFill>
                <a:ea typeface="Times New Roman" panose="02020603050405020304" pitchFamily="18" charset="0"/>
              </a:rPr>
              <a:t>by users; the usage and impact of the dataset</a:t>
            </a:r>
            <a:endParaRPr lang="en-US" sz="1400" b="1" dirty="0">
              <a:solidFill>
                <a:srgbClr val="4F81BD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4927F06-84F8-564F-B354-8473E5FDD146}"/>
              </a:ext>
            </a:extLst>
          </p:cNvPr>
          <p:cNvSpPr/>
          <p:nvPr/>
        </p:nvSpPr>
        <p:spPr>
          <a:xfrm>
            <a:off x="4712828" y="4679433"/>
            <a:ext cx="2057400" cy="1384995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i="1" dirty="0">
                <a:solidFill>
                  <a:srgbClr val="4F81BD"/>
                </a:solidFill>
                <a:ea typeface="Times New Roman" panose="02020603050405020304" pitchFamily="18" charset="0"/>
              </a:rPr>
              <a:t>The state of quality assurance, control, and assessment; data uncertainty and reliability, and data fixation</a:t>
            </a:r>
            <a:endParaRPr lang="en-US" sz="1400" b="1" dirty="0">
              <a:solidFill>
                <a:srgbClr val="4F81BD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29F7DFB-0B4B-304B-98ED-225D34C0563B}"/>
              </a:ext>
            </a:extLst>
          </p:cNvPr>
          <p:cNvSpPr/>
          <p:nvPr/>
        </p:nvSpPr>
        <p:spPr>
          <a:xfrm>
            <a:off x="6871854" y="4679434"/>
            <a:ext cx="1675246" cy="1600438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i="1" dirty="0">
                <a:solidFill>
                  <a:srgbClr val="4F81BD"/>
                </a:solidFill>
                <a:ea typeface="Times New Roman" panose="02020603050405020304" pitchFamily="18" charset="0"/>
              </a:rPr>
              <a:t>The state of the dataset preservation, metadata completeness, and governance practices </a:t>
            </a:r>
            <a:endParaRPr lang="en-US" sz="14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89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398731" y="125130"/>
            <a:ext cx="64627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Research Life cycle </a:t>
            </a:r>
            <a:r>
              <a:rPr lang="en-US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management  - Research Objects</a:t>
            </a:r>
            <a:endParaRPr lang="it-IT" sz="1400" dirty="0">
              <a:solidFill>
                <a:schemeClr val="bg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013"/>
          <a:stretch/>
        </p:blipFill>
        <p:spPr bwMode="auto">
          <a:xfrm>
            <a:off x="255318" y="1895475"/>
            <a:ext cx="8569119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753" y="5558101"/>
            <a:ext cx="32893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90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4_EUM_template_v03">
  <a:themeElements>
    <a:clrScheme name="1_EUM_template_v03 1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9F2D20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4_EUM_template_v03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20213</TotalTime>
  <Words>1782</Words>
  <Application>Microsoft Macintosh PowerPoint</Application>
  <PresentationFormat>On-screen Show (4:3)</PresentationFormat>
  <Paragraphs>326</Paragraphs>
  <Slides>47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4_EUM_template_v03</vt:lpstr>
      <vt:lpstr>Default</vt:lpstr>
      <vt:lpstr>6_Office Theme</vt:lpstr>
      <vt:lpstr>WGISS Working Group on Information Systems &amp; Services</vt:lpstr>
      <vt:lpstr>PowerPoint Presentation</vt:lpstr>
      <vt:lpstr>PowerPoint Presentation</vt:lpstr>
      <vt:lpstr>PowerPoint Presentation</vt:lpstr>
      <vt:lpstr>PowerPoint Presentation</vt:lpstr>
      <vt:lpstr>Data Preservation and Stewardship Session</vt:lpstr>
      <vt:lpstr>WGISS Data Stewardship Reference Model - Activities </vt:lpstr>
      <vt:lpstr>The Structure of SMM-CD </vt:lpstr>
      <vt:lpstr>PowerPoint Presentation</vt:lpstr>
      <vt:lpstr>DATA ASSOCIATED KNOWLEDGE MANAGEMENT SYSTEM (KMS) CONCEPT</vt:lpstr>
      <vt:lpstr>Measuring Earth Observation Data Usage - Best Practices</vt:lpstr>
      <vt:lpstr>CERN - LEP Era: Tape Archive</vt:lpstr>
      <vt:lpstr>ISO 19165-2 Status</vt:lpstr>
      <vt:lpstr>PowerPoint Presentation</vt:lpstr>
      <vt:lpstr>PV2020 @ CERN</vt:lpstr>
      <vt:lpstr>Data Discovery and Access Session</vt:lpstr>
      <vt:lpstr>PowerPoint Presentation</vt:lpstr>
      <vt:lpstr>WGISS Connected Data Assets  Elements </vt:lpstr>
      <vt:lpstr>WGISS CDA GUI Interface – For discussion/action </vt:lpstr>
      <vt:lpstr>PowerPoint Presentation</vt:lpstr>
      <vt:lpstr>ESA TPM/HM Data Cube</vt:lpstr>
      <vt:lpstr>Technology  Exploration Session</vt:lpstr>
      <vt:lpstr>PowerPoint Presentation</vt:lpstr>
      <vt:lpstr>Evaluation – Example “path” of metadata from its origin</vt:lpstr>
      <vt:lpstr>GEOSS – WGISS Interoperability Workshop</vt:lpstr>
      <vt:lpstr>PowerPoint Presentation</vt:lpstr>
      <vt:lpstr>PowerPoint Presentation</vt:lpstr>
      <vt:lpstr>PowerPoint Presentation</vt:lpstr>
      <vt:lpstr>CEOS data in GEOSS</vt:lpstr>
      <vt:lpstr>PowerPoint Presentation</vt:lpstr>
      <vt:lpstr>A big thing…innovation rate</vt:lpstr>
      <vt:lpstr>GEOSS Vision</vt:lpstr>
      <vt:lpstr>GEOSS Platform</vt:lpstr>
      <vt:lpstr>GEOSS Regional Initiatives</vt:lpstr>
      <vt:lpstr>PowerPoint Presentation</vt:lpstr>
      <vt:lpstr>PowerPoint Presentation</vt:lpstr>
      <vt:lpstr>GEOSS Evolve</vt:lpstr>
      <vt:lpstr>WGISS Contribution to DMP Evolution</vt:lpstr>
      <vt:lpstr>Data Interoperability and Use</vt:lpstr>
      <vt:lpstr>PowerPoint Presentation</vt:lpstr>
      <vt:lpstr>Cloud Optimized Geotiff</vt:lpstr>
      <vt:lpstr>Carbon Portal Endpoints</vt:lpstr>
      <vt:lpstr>RDA – Research Data Alliance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Brian Killough</dc:creator>
  <cp:lastModifiedBy>Mirko Albani</cp:lastModifiedBy>
  <cp:revision>741</cp:revision>
  <dcterms:created xsi:type="dcterms:W3CDTF">2012-08-31T01:11:17Z</dcterms:created>
  <dcterms:modified xsi:type="dcterms:W3CDTF">2018-10-25T10:23:17Z</dcterms:modified>
</cp:coreProperties>
</file>