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60" r:id="rId2"/>
    <p:sldId id="527" r:id="rId3"/>
    <p:sldId id="506" r:id="rId4"/>
    <p:sldId id="518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5" r:id="rId13"/>
    <p:sldId id="474" r:id="rId14"/>
    <p:sldId id="476" r:id="rId15"/>
    <p:sldId id="477" r:id="rId16"/>
    <p:sldId id="478" r:id="rId17"/>
    <p:sldId id="480" r:id="rId18"/>
    <p:sldId id="481" r:id="rId19"/>
    <p:sldId id="482" r:id="rId20"/>
    <p:sldId id="483" r:id="rId21"/>
    <p:sldId id="484" r:id="rId22"/>
    <p:sldId id="486" r:id="rId23"/>
    <p:sldId id="485" r:id="rId24"/>
    <p:sldId id="490" r:id="rId25"/>
    <p:sldId id="489" r:id="rId26"/>
    <p:sldId id="494" r:id="rId27"/>
    <p:sldId id="495" r:id="rId28"/>
    <p:sldId id="496" r:id="rId29"/>
    <p:sldId id="487" r:id="rId30"/>
    <p:sldId id="503" r:id="rId31"/>
    <p:sldId id="504" r:id="rId32"/>
    <p:sldId id="505" r:id="rId33"/>
    <p:sldId id="488" r:id="rId34"/>
    <p:sldId id="499" r:id="rId35"/>
    <p:sldId id="500" r:id="rId36"/>
    <p:sldId id="526" r:id="rId37"/>
    <p:sldId id="501" r:id="rId38"/>
    <p:sldId id="528" r:id="rId39"/>
    <p:sldId id="529" r:id="rId40"/>
    <p:sldId id="522" r:id="rId41"/>
    <p:sldId id="521" r:id="rId42"/>
    <p:sldId id="530" r:id="rId43"/>
    <p:sldId id="516" r:id="rId44"/>
    <p:sldId id="507" r:id="rId45"/>
    <p:sldId id="508" r:id="rId46"/>
    <p:sldId id="509" r:id="rId47"/>
    <p:sldId id="510" r:id="rId48"/>
    <p:sldId id="517" r:id="rId49"/>
    <p:sldId id="511" r:id="rId50"/>
    <p:sldId id="512" r:id="rId51"/>
    <p:sldId id="513" r:id="rId52"/>
    <p:sldId id="514" r:id="rId53"/>
    <p:sldId id="519" r:id="rId54"/>
    <p:sldId id="520" r:id="rId55"/>
    <p:sldId id="523" r:id="rId56"/>
    <p:sldId id="524" r:id="rId57"/>
    <p:sldId id="525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00"/>
    <a:srgbClr val="3D8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294" autoAdjust="0"/>
    <p:restoredTop sz="86420" autoAdjust="0"/>
  </p:normalViewPr>
  <p:slideViewPr>
    <p:cSldViewPr snapToGrid="0" snapToObjects="1">
      <p:cViewPr varScale="1">
        <p:scale>
          <a:sx n="55" d="100"/>
          <a:sy n="55" d="100"/>
        </p:scale>
        <p:origin x="6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-1608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AD60-3A0E-4843-858D-8F4B62D350FE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1C5A2-2ECC-2543-A859-F9A5E5E4D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1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TransCom</a:t>
            </a:r>
            <a:r>
              <a:rPr lang="en-US" dirty="0" smtClean="0"/>
              <a:t>: </a:t>
            </a:r>
          </a:p>
          <a:p>
            <a:r>
              <a:rPr lang="en-US" b="1" dirty="0" smtClean="0"/>
              <a:t>http://transcom.project.asu.edu/transcom03_protocol_basisMap.php</a:t>
            </a:r>
          </a:p>
          <a:p>
            <a:r>
              <a:rPr lang="en-US" b="1" dirty="0" smtClean="0"/>
              <a:t>http://transcom.project.asu.edu/images/smoothmap2_final_2.jpg</a:t>
            </a:r>
          </a:p>
          <a:p>
            <a:endParaRPr lang="en-US" b="1" dirty="0" smtClean="0"/>
          </a:p>
          <a:p>
            <a:r>
              <a:rPr lang="en-US" b="1" dirty="0" smtClean="0"/>
              <a:t>ECV</a:t>
            </a:r>
          </a:p>
          <a:p>
            <a:r>
              <a:rPr lang="en-US" b="1" dirty="0" smtClean="0"/>
              <a:t>http://cci.esa.int/sites/default/files/06_CCI-Colocation2015_ECVInventory-1.1.pdf</a:t>
            </a:r>
          </a:p>
          <a:p>
            <a:endParaRPr lang="en-US" b="1" dirty="0" smtClean="0"/>
          </a:p>
          <a:p>
            <a:r>
              <a:rPr lang="en-US" b="1" dirty="0" smtClean="0"/>
              <a:t>http://ceos.org/document_management/Working_Groups/WGClimate/Meetings/WGClimate-6/WGClimate_ECV-Inventory-Questionnaire-Guide_v2-2_Feb2016.pdf</a:t>
            </a:r>
          </a:p>
          <a:p>
            <a:endParaRPr lang="en-US" b="1" dirty="0" smtClean="0"/>
          </a:p>
          <a:p>
            <a:r>
              <a:rPr lang="en-US" b="1" dirty="0" smtClean="0"/>
              <a:t>RECCAP</a:t>
            </a:r>
          </a:p>
          <a:p>
            <a:r>
              <a:rPr lang="en-US" b="1" dirty="0" smtClean="0"/>
              <a:t>http://www.globalcarbonproject.org/reccap/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5/1/2016 00:00 (begin) - 5/31/2016 23:59 (end) is </a:t>
            </a:r>
            <a:r>
              <a:rPr lang="en-US" dirty="0" err="1" smtClean="0"/>
              <a:t>woking</a:t>
            </a:r>
            <a:r>
              <a:rPr lang="en-US" baseline="0" dirty="0" smtClean="0"/>
              <a:t>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7813" y="0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0" name="Picture 15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0" y="5763626"/>
            <a:ext cx="601042" cy="4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AutoShape 4" descr="Image result for NASA logo"/>
          <p:cNvSpPr>
            <a:spLocks noChangeAspect="1" noChangeArrowheads="1"/>
          </p:cNvSpPr>
          <p:nvPr userDrawn="1"/>
        </p:nvSpPr>
        <p:spPr bwMode="auto">
          <a:xfrm>
            <a:off x="155575" y="-731838"/>
            <a:ext cx="23622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10" name="Picture 6" descr="NASA's meatball 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8437" y="5638800"/>
            <a:ext cx="1212694" cy="78097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34"/>
          <p:cNvPicPr>
            <a:picLocks noChangeAspect="1" noChangeArrowheads="1"/>
          </p:cNvPicPr>
          <p:nvPr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/>
        <a:buChar char="o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44582" y="1434834"/>
            <a:ext cx="7795840" cy="1874838"/>
          </a:xfrm>
        </p:spPr>
        <p:txBody>
          <a:bodyPr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WGISS Carbon </a:t>
            </a:r>
            <a:r>
              <a:rPr lang="en-US" sz="2800" smtClean="0"/>
              <a:t>Community Portal Demo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WGISS Carbon Data Portal Team</a:t>
            </a:r>
            <a:br>
              <a:rPr lang="en-US" sz="1800" dirty="0" smtClean="0"/>
            </a:br>
            <a:r>
              <a:rPr lang="en-US" sz="1800" dirty="0" smtClean="0"/>
              <a:t>presented at WGISS-46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0667" y="1457324"/>
            <a:ext cx="5207791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5808884" y="3767327"/>
            <a:ext cx="3239915" cy="3035173"/>
          </a:xfrm>
          <a:prstGeom prst="wedgeEllipseCallout">
            <a:avLst>
              <a:gd name="adj1" fmla="val 5649"/>
              <a:gd name="adj2" fmla="val -9183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</a:t>
            </a:r>
          </a:p>
          <a:p>
            <a:pPr lvl="1"/>
            <a:r>
              <a:rPr lang="en-US" dirty="0" smtClean="0"/>
              <a:t>All links are active that brings up linked page /metadata/data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418" y="4124325"/>
            <a:ext cx="1956443" cy="22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0667" y="1457324"/>
            <a:ext cx="5207791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5602605" y="3881627"/>
            <a:ext cx="3630168" cy="3035173"/>
          </a:xfrm>
          <a:prstGeom prst="wedgeEllipseCallout">
            <a:avLst>
              <a:gd name="adj1" fmla="val -38372"/>
              <a:gd name="adj2" fmla="val -4916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 is highlighted on map when clicking on bounding box (e.g. the first collection is for Alaska)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4657725"/>
            <a:ext cx="26098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0667" y="1457324"/>
            <a:ext cx="5207791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2596896" y="4297680"/>
            <a:ext cx="7516368" cy="2304288"/>
          </a:xfrm>
          <a:prstGeom prst="wedgeEllipseCallout">
            <a:avLst>
              <a:gd name="adj1" fmla="val -4441"/>
              <a:gd name="adj2" fmla="val -13468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214433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</a:t>
            </a:r>
          </a:p>
          <a:p>
            <a:pPr lvl="1"/>
            <a:r>
              <a:rPr lang="en-US" dirty="0" smtClean="0"/>
              <a:t>Temporal coverage is shown on timeline when clicking on date range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675" y="5039276"/>
            <a:ext cx="5348288" cy="9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 bwMode="auto">
          <a:xfrm>
            <a:off x="5204079" y="6205855"/>
            <a:ext cx="2196846" cy="258318"/>
          </a:xfrm>
          <a:prstGeom prst="wedgeRectCallout">
            <a:avLst>
              <a:gd name="adj1" fmla="val -38804"/>
              <a:gd name="adj2" fmla="val -173489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Toggle to show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0667" y="1457324"/>
            <a:ext cx="5207791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4654296" y="3561588"/>
            <a:ext cx="3639312" cy="1472184"/>
          </a:xfrm>
          <a:prstGeom prst="wedgeEllipseCallout">
            <a:avLst>
              <a:gd name="adj1" fmla="val 2133"/>
              <a:gd name="adj2" fmla="val -1497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Click it to start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granule level search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</a:t>
            </a:r>
          </a:p>
          <a:p>
            <a:pPr lvl="1"/>
            <a:r>
              <a:rPr lang="en-US" dirty="0" smtClean="0"/>
              <a:t>Temporal coverage</a:t>
            </a:r>
          </a:p>
          <a:p>
            <a:pPr lvl="1"/>
            <a:r>
              <a:rPr lang="en-US" dirty="0" smtClean="0"/>
              <a:t>Click on the title of collection to start the granule level search ( if applicable)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Step 2 Search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3686175"/>
            <a:ext cx="7620000" cy="1019175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5400" kern="1200" dirty="0" smtClean="0">
                <a:latin typeface="Tahoma" charset="0"/>
              </a:rPr>
              <a:t>Granule Search</a:t>
            </a:r>
          </a:p>
          <a:p>
            <a:pPr lvl="2">
              <a:buNone/>
              <a:defRPr/>
            </a:pPr>
            <a:endParaRPr lang="en-US" kern="1200" dirty="0" smtClean="0"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8868" y="1695450"/>
            <a:ext cx="5855132" cy="4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90649"/>
            <a:ext cx="3152775" cy="540067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Search granule within collection</a:t>
            </a:r>
          </a:p>
          <a:p>
            <a:pPr lvl="1"/>
            <a:r>
              <a:rPr lang="en-US" dirty="0" smtClean="0"/>
              <a:t>Click on the title of the collection to start the granule level search (e.g. “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AIRS/Aqua L3 Daily Standard Physical Retrieval (AIRS+AMSU) 1 degree x 1 degree V006 (AIRX3STD)....</a:t>
            </a:r>
            <a:r>
              <a:rPr lang="en-US" dirty="0" smtClean="0"/>
              <a:t>”)</a:t>
            </a:r>
          </a:p>
          <a:p>
            <a:pPr lvl="1"/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4654296" y="4741164"/>
            <a:ext cx="3639312" cy="1472184"/>
          </a:xfrm>
          <a:prstGeom prst="wedgeEllipseCallout">
            <a:avLst>
              <a:gd name="adj1" fmla="val 1609"/>
              <a:gd name="adj2" fmla="val -182764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Click it to start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granule level search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 of the collection meeting spatial/temporal constraints</a:t>
            </a:r>
          </a:p>
          <a:p>
            <a:pPr lvl="1"/>
            <a:r>
              <a:rPr lang="en-US" dirty="0" smtClean="0"/>
              <a:t>All granules</a:t>
            </a:r>
          </a:p>
          <a:p>
            <a:pPr lvl="1"/>
            <a:r>
              <a:rPr lang="en-US" dirty="0" smtClean="0"/>
              <a:t>Filtered by spatial constraint</a:t>
            </a:r>
          </a:p>
          <a:p>
            <a:pPr lvl="1"/>
            <a:r>
              <a:rPr lang="en-US" dirty="0" smtClean="0"/>
              <a:t>Filtered by temporal constraint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0830" y="1981200"/>
            <a:ext cx="5536970" cy="422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4090" y="2136449"/>
            <a:ext cx="5333709" cy="40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 of granules</a:t>
            </a:r>
          </a:p>
          <a:p>
            <a:pPr lvl="1"/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587621" y="3558159"/>
            <a:ext cx="3639312" cy="1472184"/>
          </a:xfrm>
          <a:prstGeom prst="wedgeEllipseCallout">
            <a:avLst>
              <a:gd name="adj1" fmla="val -6766"/>
              <a:gd name="adj2" fmla="val -96066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More than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5K granules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9334" y="1777517"/>
            <a:ext cx="5378465" cy="410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</a:t>
            </a:r>
          </a:p>
          <a:p>
            <a:pPr lvl="1"/>
            <a:r>
              <a:rPr lang="en-US" dirty="0" smtClean="0"/>
              <a:t>First page of 10 granules shown with details (e.g. identifier, author, bounding box, date, and links to data/metadata/ document) </a:t>
            </a:r>
          </a:p>
          <a:p>
            <a:pPr lvl="1"/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3017520" y="3672459"/>
            <a:ext cx="6547104" cy="3689604"/>
          </a:xfrm>
          <a:prstGeom prst="wedgeEllipseCallout">
            <a:avLst>
              <a:gd name="adj1" fmla="val 7794"/>
              <a:gd name="adj2" fmla="val -57831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0440" y="4610100"/>
            <a:ext cx="4895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034" y="2068080"/>
            <a:ext cx="5277766" cy="40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</a:t>
            </a:r>
          </a:p>
          <a:p>
            <a:pPr lvl="1"/>
            <a:r>
              <a:rPr lang="en-US" dirty="0" smtClean="0"/>
              <a:t>First page</a:t>
            </a:r>
          </a:p>
          <a:p>
            <a:pPr lvl="1"/>
            <a:r>
              <a:rPr lang="en-US" dirty="0" smtClean="0"/>
              <a:t>All links are active that allows to access description page /metadata/data (e.g. the data can be downloaded, displayed, and shown using </a:t>
            </a:r>
            <a:r>
              <a:rPr lang="en-US" dirty="0" err="1" smtClean="0"/>
              <a:t>HDFViewer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3884950" y="4043934"/>
            <a:ext cx="4763750" cy="2928366"/>
          </a:xfrm>
          <a:prstGeom prst="wedgeEllipseCallout">
            <a:avLst>
              <a:gd name="adj1" fmla="val 7375"/>
              <a:gd name="adj2" fmla="val -63506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550" y="4378198"/>
            <a:ext cx="2891821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Two step search</a:t>
            </a:r>
          </a:p>
          <a:p>
            <a:pPr lvl="1"/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Granule</a:t>
            </a:r>
          </a:p>
          <a:p>
            <a:r>
              <a:rPr lang="en-US" dirty="0" smtClean="0"/>
              <a:t>Search functions</a:t>
            </a:r>
          </a:p>
          <a:p>
            <a:pPr lvl="1"/>
            <a:r>
              <a:rPr lang="en-US" dirty="0" smtClean="0"/>
              <a:t>Spatial/temporal constraints</a:t>
            </a:r>
          </a:p>
          <a:p>
            <a:pPr lvl="1"/>
            <a:r>
              <a:rPr lang="en-US" dirty="0" smtClean="0"/>
              <a:t>Predefined geographical namespaces</a:t>
            </a:r>
          </a:p>
          <a:p>
            <a:pPr lvl="1"/>
            <a:r>
              <a:rPr lang="en-US" dirty="0" smtClean="0"/>
              <a:t>By themes (topics)</a:t>
            </a:r>
          </a:p>
          <a:p>
            <a:pPr lvl="1"/>
            <a:r>
              <a:rPr lang="en-US" dirty="0" smtClean="0"/>
              <a:t>Keywords (GCMD keywords, acronym auto-completion)</a:t>
            </a:r>
          </a:p>
          <a:p>
            <a:r>
              <a:rPr lang="en-US" dirty="0" smtClean="0"/>
              <a:t>Data access</a:t>
            </a:r>
          </a:p>
          <a:p>
            <a:pPr lvl="1"/>
            <a:r>
              <a:rPr lang="en-US" dirty="0" smtClean="0"/>
              <a:t>Visualization (WMS/WMTS, preview, view, animation)</a:t>
            </a:r>
          </a:p>
          <a:p>
            <a:pPr lvl="1"/>
            <a:r>
              <a:rPr lang="en-US" dirty="0" smtClean="0"/>
              <a:t>Statistics/analytics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4421" y="1388955"/>
            <a:ext cx="5399434" cy="405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191000" y="4076699"/>
            <a:ext cx="5373624" cy="3285363"/>
          </a:xfrm>
          <a:prstGeom prst="wedgeEllipseCallout">
            <a:avLst>
              <a:gd name="adj1" fmla="val 7840"/>
              <a:gd name="adj2" fmla="val -61432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</a:t>
            </a:r>
          </a:p>
          <a:p>
            <a:pPr lvl="1"/>
            <a:r>
              <a:rPr lang="en-US" dirty="0" smtClean="0"/>
              <a:t>First page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 can be highlighted on map view when clicking on the bounding box (e.g. the first record is a </a:t>
            </a:r>
            <a:r>
              <a:rPr lang="en-US" smtClean="0"/>
              <a:t>swath covering </a:t>
            </a:r>
            <a:r>
              <a:rPr lang="en-US" dirty="0" smtClean="0"/>
              <a:t>one strip from north to south)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5925" y="4591050"/>
            <a:ext cx="3027254" cy="171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1691" y="1406047"/>
            <a:ext cx="5399434" cy="405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3630440" y="4076699"/>
            <a:ext cx="5934184" cy="3285363"/>
          </a:xfrm>
          <a:prstGeom prst="wedgeEllipseCallout">
            <a:avLst>
              <a:gd name="adj1" fmla="val 2620"/>
              <a:gd name="adj2" fmla="val -8800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</a:t>
            </a:r>
          </a:p>
          <a:p>
            <a:pPr lvl="1"/>
            <a:r>
              <a:rPr lang="en-US" dirty="0" smtClean="0"/>
              <a:t>First page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</a:t>
            </a:r>
          </a:p>
          <a:p>
            <a:pPr lvl="1"/>
            <a:r>
              <a:rPr lang="en-US" dirty="0" smtClean="0"/>
              <a:t> Temporal coverage can be highlighted on the timeline when clicking on date (e.g. the first record is covering a period on Sept. 6, 2014)</a:t>
            </a:r>
          </a:p>
          <a:p>
            <a:pPr lvl="1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0388" y="5278945"/>
            <a:ext cx="5096961" cy="75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Spatial and/or Temporal Constraint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33450" y="2909887"/>
            <a:ext cx="7620000" cy="2466975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4800" kern="1200" dirty="0" smtClean="0">
                <a:latin typeface="Tahoma" charset="0"/>
              </a:rPr>
              <a:t>Search and access data within space and time constraints</a:t>
            </a: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440" y="1457324"/>
            <a:ext cx="5134935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Constraint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“carbon”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 534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2754</a:t>
            </a:r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209743" y="2525728"/>
            <a:ext cx="2343339" cy="2589291"/>
          </a:xfrm>
          <a:prstGeom prst="wedgeEllipseCallout">
            <a:avLst>
              <a:gd name="adj1" fmla="val -32228"/>
              <a:gd name="adj2" fmla="val -590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8138" y="3203574"/>
            <a:ext cx="194137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180" y="1657684"/>
            <a:ext cx="4680907" cy="157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Constraint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7324"/>
            <a:ext cx="3630440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“carbon”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 534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2754</a:t>
            </a:r>
          </a:p>
          <a:p>
            <a:pPr lvl="1"/>
            <a:r>
              <a:rPr lang="en-US" dirty="0" smtClean="0"/>
              <a:t>Turn on spatial Constraints</a:t>
            </a:r>
          </a:p>
          <a:p>
            <a:pPr lvl="2"/>
            <a:r>
              <a:rPr lang="en-US" dirty="0" smtClean="0"/>
              <a:t>Button to on/off</a:t>
            </a:r>
          </a:p>
          <a:p>
            <a:pPr lvl="2"/>
            <a:r>
              <a:rPr lang="en-US" dirty="0" smtClean="0"/>
              <a:t>Change the bounding box by dragging or editing the value in constraint form</a:t>
            </a:r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876493" y="2733675"/>
            <a:ext cx="2343339" cy="685800"/>
          </a:xfrm>
          <a:prstGeom prst="wedgeEllipseCallout">
            <a:avLst>
              <a:gd name="adj1" fmla="val 2999"/>
              <a:gd name="adj2" fmla="val -125280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Click to turn on or off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Spatial constraint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5876493" y="4073784"/>
            <a:ext cx="2343339" cy="685800"/>
          </a:xfrm>
          <a:prstGeom prst="wedgeEllipseCallout">
            <a:avLst>
              <a:gd name="adj1" fmla="val 80229"/>
              <a:gd name="adj2" fmla="val 5388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Click to turn on or off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The constraint form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3825" y="4073784"/>
            <a:ext cx="5133975" cy="27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6104" y="1828800"/>
            <a:ext cx="5401695" cy="33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Constraint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9" y="1371864"/>
            <a:ext cx="3506615" cy="540067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“carbon”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Total: 3288</a:t>
            </a:r>
          </a:p>
          <a:p>
            <a:pPr lvl="3"/>
            <a:r>
              <a:rPr lang="en-US" dirty="0" smtClean="0"/>
              <a:t>CWIC: 534</a:t>
            </a:r>
          </a:p>
          <a:p>
            <a:pPr lvl="3"/>
            <a:r>
              <a:rPr lang="en-US" dirty="0" err="1" smtClean="0"/>
              <a:t>FedEO</a:t>
            </a:r>
            <a:r>
              <a:rPr lang="en-US" dirty="0" smtClean="0"/>
              <a:t>:  2754</a:t>
            </a:r>
          </a:p>
          <a:p>
            <a:pPr lvl="1"/>
            <a:r>
              <a:rPr lang="en-US" dirty="0" smtClean="0"/>
              <a:t>Turn on spatial Constraints</a:t>
            </a:r>
          </a:p>
          <a:p>
            <a:pPr lvl="2"/>
            <a:r>
              <a:rPr lang="en-US" dirty="0" smtClean="0"/>
              <a:t>[-170.596, 83.97,-8.262,5.496]</a:t>
            </a:r>
          </a:p>
          <a:p>
            <a:pPr lvl="1"/>
            <a:r>
              <a:rPr lang="en-US" dirty="0" smtClean="0"/>
              <a:t>After</a:t>
            </a:r>
          </a:p>
          <a:p>
            <a:pPr lvl="2"/>
            <a:r>
              <a:rPr lang="en-US" dirty="0" smtClean="0"/>
              <a:t>Total: 1898</a:t>
            </a:r>
          </a:p>
          <a:p>
            <a:pPr lvl="3"/>
            <a:r>
              <a:rPr lang="en-US" dirty="0" smtClean="0"/>
              <a:t>CWIC: 361</a:t>
            </a:r>
          </a:p>
          <a:p>
            <a:pPr lvl="3"/>
            <a:r>
              <a:rPr lang="en-US" dirty="0" err="1" smtClean="0"/>
              <a:t>FedEO</a:t>
            </a:r>
            <a:r>
              <a:rPr lang="en-US" dirty="0" smtClean="0"/>
              <a:t>: 1537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638368" y="3554428"/>
            <a:ext cx="2343339" cy="2589291"/>
          </a:xfrm>
          <a:prstGeom prst="wedgeEllipseCallout">
            <a:avLst>
              <a:gd name="adj1" fmla="val -20474"/>
              <a:gd name="adj2" fmla="val -89523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6925" y="4241785"/>
            <a:ext cx="1823744" cy="11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571" y="1888613"/>
            <a:ext cx="5486428" cy="246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Constraint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</a:t>
            </a:r>
            <a:r>
              <a:rPr lang="en-US" sz="2400" dirty="0" smtClean="0"/>
              <a:t>LEAF AREA INDEX (LAI)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 11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16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362143" y="4268709"/>
            <a:ext cx="2619807" cy="2589291"/>
          </a:xfrm>
          <a:prstGeom prst="wedgeEllipseCallout">
            <a:avLst>
              <a:gd name="adj1" fmla="val -8217"/>
              <a:gd name="adj2" fmla="val -112698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988" y="4882565"/>
            <a:ext cx="2077845" cy="12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4251818"/>
            <a:ext cx="1714500" cy="24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3475" y="1537033"/>
            <a:ext cx="46708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Constraint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</a:t>
            </a:r>
            <a:r>
              <a:rPr lang="en-US" sz="2400" dirty="0" smtClean="0"/>
              <a:t>LEAF AREA INDEX (LAI)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 11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16</a:t>
            </a:r>
          </a:p>
          <a:p>
            <a:pPr lvl="1"/>
            <a:r>
              <a:rPr lang="en-US" dirty="0" smtClean="0"/>
              <a:t>Turn on temporal Constraints</a:t>
            </a:r>
          </a:p>
          <a:p>
            <a:pPr lvl="2"/>
            <a:r>
              <a:rPr lang="en-US" dirty="0" smtClean="0"/>
              <a:t>Button to on/off</a:t>
            </a:r>
          </a:p>
          <a:p>
            <a:pPr lvl="2"/>
            <a:r>
              <a:rPr lang="en-US" dirty="0" smtClean="0"/>
              <a:t>Change the time range by using time bar or time picker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6495618" y="3038475"/>
            <a:ext cx="2343339" cy="685800"/>
          </a:xfrm>
          <a:prstGeom prst="wedgeEllipseCallout">
            <a:avLst>
              <a:gd name="adj1" fmla="val -43339"/>
              <a:gd name="adj2" fmla="val -111391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Dragging start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or end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aseline="0" dirty="0" smtClean="0">
                <a:solidFill>
                  <a:srgbClr val="000000"/>
                </a:solidFill>
                <a:latin typeface="Tahoma" pitchFamily="34" charset="0"/>
              </a:rPr>
              <a:t>Time</a:t>
            </a: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 mark on the bar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4923898" y="4416684"/>
            <a:ext cx="2343339" cy="685800"/>
          </a:xfrm>
          <a:prstGeom prst="wedgeEllipseCallout">
            <a:avLst>
              <a:gd name="adj1" fmla="val 84294"/>
              <a:gd name="adj2" fmla="val 35831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Edit the time range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Using time picker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390468" y="2695575"/>
            <a:ext cx="2572182" cy="685800"/>
          </a:xfrm>
          <a:prstGeom prst="wedgeEllipseCallout">
            <a:avLst>
              <a:gd name="adj1" fmla="val 68867"/>
              <a:gd name="adj2" fmla="val -160002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Toggle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button to turn on/off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aseline="0" dirty="0" smtClean="0">
                <a:solidFill>
                  <a:srgbClr val="000000"/>
                </a:solidFill>
                <a:latin typeface="Tahoma" pitchFamily="34" charset="0"/>
              </a:rPr>
              <a:t>Temporal</a:t>
            </a: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 constraints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6761" y="1538242"/>
            <a:ext cx="5054277" cy="22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Constraint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6324"/>
            <a:ext cx="3630440" cy="578167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</a:t>
            </a:r>
            <a:r>
              <a:rPr lang="en-US" sz="2400" dirty="0" smtClean="0"/>
              <a:t>LEAF AREA INDEX (LAI)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Total: 27</a:t>
            </a:r>
          </a:p>
          <a:p>
            <a:pPr lvl="3"/>
            <a:r>
              <a:rPr lang="en-US" dirty="0" smtClean="0"/>
              <a:t>CWIC: 11</a:t>
            </a:r>
          </a:p>
          <a:p>
            <a:pPr lvl="3"/>
            <a:r>
              <a:rPr lang="en-US" dirty="0" err="1" smtClean="0"/>
              <a:t>FedEO</a:t>
            </a:r>
            <a:r>
              <a:rPr lang="en-US" dirty="0" smtClean="0"/>
              <a:t>:  16</a:t>
            </a:r>
          </a:p>
          <a:p>
            <a:pPr lvl="1"/>
            <a:r>
              <a:rPr lang="en-US" dirty="0" smtClean="0"/>
              <a:t>Turn on temporal Constraints</a:t>
            </a:r>
          </a:p>
          <a:p>
            <a:pPr lvl="2"/>
            <a:r>
              <a:rPr lang="en-US" dirty="0" smtClean="0"/>
              <a:t>1/1/2017-10/15/2017</a:t>
            </a:r>
          </a:p>
          <a:p>
            <a:pPr lvl="1"/>
            <a:r>
              <a:rPr lang="en-US" dirty="0" smtClean="0"/>
              <a:t>After</a:t>
            </a:r>
          </a:p>
          <a:p>
            <a:pPr lvl="2"/>
            <a:r>
              <a:rPr lang="en-US" dirty="0" smtClean="0"/>
              <a:t>Total: 1</a:t>
            </a:r>
          </a:p>
          <a:p>
            <a:pPr lvl="3"/>
            <a:r>
              <a:rPr lang="en-US" dirty="0" smtClean="0"/>
              <a:t>CWIC: 0</a:t>
            </a:r>
          </a:p>
          <a:p>
            <a:pPr lvl="3"/>
            <a:r>
              <a:rPr lang="en-US" dirty="0" err="1" smtClean="0"/>
              <a:t>FedEO</a:t>
            </a:r>
            <a:r>
              <a:rPr lang="en-US" dirty="0" smtClean="0"/>
              <a:t>: 1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238318" y="4059253"/>
            <a:ext cx="2343339" cy="2589291"/>
          </a:xfrm>
          <a:prstGeom prst="wedgeEllipseCallout">
            <a:avLst>
              <a:gd name="adj1" fmla="val -8891"/>
              <a:gd name="adj2" fmla="val -12048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4975" y="4657725"/>
            <a:ext cx="1877646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Carbon Special Interest Regions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38200" y="3381375"/>
            <a:ext cx="7620000" cy="2133600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4400" kern="1200" dirty="0" smtClean="0">
                <a:latin typeface="Tahoma" charset="0"/>
              </a:rPr>
              <a:t>Search and access data with predefined carbon regions</a:t>
            </a:r>
          </a:p>
          <a:p>
            <a:pPr lvl="2">
              <a:buNone/>
              <a:defRPr/>
            </a:pPr>
            <a:endParaRPr lang="en-US" kern="1200" dirty="0" smtClean="0"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" y="188913"/>
            <a:ext cx="8465820" cy="501650"/>
          </a:xfrm>
        </p:spPr>
        <p:txBody>
          <a:bodyPr/>
          <a:lstStyle/>
          <a:p>
            <a:r>
              <a:rPr lang="en-US" dirty="0" smtClean="0"/>
              <a:t>The WGISS Carbon Community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To support CEOS Carbon Science Mission by providing easy discovery of and access to carbon-related data resources in CEOS member agencies </a:t>
            </a:r>
          </a:p>
          <a:p>
            <a:r>
              <a:rPr lang="en-US" dirty="0" smtClean="0"/>
              <a:t>The Objectives</a:t>
            </a:r>
          </a:p>
          <a:p>
            <a:pPr lvl="1"/>
            <a:r>
              <a:rPr lang="en-US" dirty="0" smtClean="0"/>
              <a:t>To enable carbon community to easily find their interested data in the CEOS agency collections brokered by both CWIC and </a:t>
            </a:r>
            <a:r>
              <a:rPr lang="en-US" dirty="0" err="1" smtClean="0"/>
              <a:t>FedEO</a:t>
            </a:r>
            <a:endParaRPr lang="en-US" dirty="0" smtClean="0"/>
          </a:p>
          <a:p>
            <a:pPr lvl="1"/>
            <a:r>
              <a:rPr lang="en-US" dirty="0" smtClean="0"/>
              <a:t>To allow searching and accessing data within collections using CWIC and </a:t>
            </a:r>
            <a:r>
              <a:rPr lang="en-US" dirty="0" err="1" smtClean="0"/>
              <a:t>FedEO</a:t>
            </a:r>
            <a:r>
              <a:rPr lang="en-US" dirty="0" smtClean="0"/>
              <a:t> with keywords, spatial and/or temporal constraints</a:t>
            </a:r>
          </a:p>
          <a:p>
            <a:pPr lvl="1"/>
            <a:r>
              <a:rPr lang="en-US" dirty="0" smtClean="0"/>
              <a:t>To provide common discovery and access of all CWIC partner holdings targeting at the CEOS Carbon Community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Study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regions</a:t>
            </a:r>
          </a:p>
          <a:p>
            <a:pPr lvl="1"/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RECCAP (</a:t>
            </a:r>
            <a:r>
              <a:rPr lang="en-US" dirty="0" err="1" smtClean="0"/>
              <a:t>REgional</a:t>
            </a:r>
            <a:r>
              <a:rPr lang="en-US" dirty="0" smtClean="0"/>
              <a:t> Carbon Cycle Assessment and Processes) regions</a:t>
            </a:r>
          </a:p>
          <a:p>
            <a:pPr lvl="1"/>
            <a:r>
              <a:rPr lang="en-US" dirty="0" err="1" smtClean="0"/>
              <a:t>TransCom</a:t>
            </a:r>
            <a:r>
              <a:rPr lang="en-US" dirty="0" smtClean="0"/>
              <a:t> (The Atmospheric Tracer Transport Model </a:t>
            </a:r>
            <a:r>
              <a:rPr lang="en-US" dirty="0" err="1" smtClean="0"/>
              <a:t>Intercomparison</a:t>
            </a:r>
            <a:r>
              <a:rPr lang="en-US" dirty="0" smtClean="0"/>
              <a:t> Project) regions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440" y="1457324"/>
            <a:ext cx="5210174" cy="163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675" y="3019425"/>
            <a:ext cx="2133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3676650"/>
            <a:ext cx="31432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TransCom</a:t>
            </a:r>
            <a:r>
              <a:rPr lang="en-US" dirty="0" smtClean="0"/>
              <a:t> – Europe region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656637" cy="10287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region search</a:t>
            </a:r>
          </a:p>
          <a:p>
            <a:pPr lvl="1"/>
            <a:r>
              <a:rPr lang="en-US" dirty="0" err="1" smtClean="0"/>
              <a:t>TransCom</a:t>
            </a:r>
            <a:r>
              <a:rPr lang="en-US" dirty="0" smtClean="0"/>
              <a:t> – Europe region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010" y="2367184"/>
            <a:ext cx="5714640" cy="43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188913"/>
            <a:ext cx="7562850" cy="501650"/>
          </a:xfrm>
        </p:spPr>
        <p:txBody>
          <a:bodyPr/>
          <a:lstStyle/>
          <a:p>
            <a:r>
              <a:rPr lang="en-US" dirty="0" smtClean="0"/>
              <a:t>RECCAP – L5 Southeast Asia region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656637" cy="10287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region search</a:t>
            </a:r>
          </a:p>
          <a:p>
            <a:pPr lvl="1"/>
            <a:r>
              <a:rPr lang="en-US" dirty="0" smtClean="0"/>
              <a:t>RECCAP – L5 Southeast Asia region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2785" y="2326375"/>
            <a:ext cx="5446623" cy="432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Carbon Special Interest Topic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620000" cy="2190750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4400" kern="1200" dirty="0" smtClean="0">
                <a:latin typeface="Tahoma" charset="0"/>
              </a:rPr>
              <a:t>Search and access data with predefined carbon topics</a:t>
            </a:r>
          </a:p>
          <a:p>
            <a:pPr lvl="2">
              <a:buNone/>
              <a:defRPr/>
            </a:pPr>
            <a:endParaRPr lang="en-US" kern="1200" dirty="0" smtClean="0"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topics or interest area for carbon community</a:t>
            </a:r>
          </a:p>
          <a:p>
            <a:pPr lvl="1"/>
            <a:r>
              <a:rPr lang="en-US" dirty="0" smtClean="0"/>
              <a:t>Predefined, topic-filtered search</a:t>
            </a:r>
          </a:p>
          <a:p>
            <a:pPr lvl="1"/>
            <a:r>
              <a:rPr lang="en-US" dirty="0" smtClean="0"/>
              <a:t>Selectable in the left panel</a:t>
            </a:r>
          </a:p>
          <a:p>
            <a:pPr lvl="1"/>
            <a:r>
              <a:rPr lang="en-US" dirty="0" smtClean="0"/>
              <a:t>Check and then do the search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726" y="2601570"/>
            <a:ext cx="2019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Topic - Atmospheric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7" y="1457324"/>
            <a:ext cx="3135722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topics or interest area for carbon community</a:t>
            </a:r>
          </a:p>
          <a:p>
            <a:pPr lvl="1"/>
            <a:r>
              <a:rPr lang="en-US" dirty="0" smtClean="0"/>
              <a:t>Predefined, topic-filtered search</a:t>
            </a:r>
          </a:p>
          <a:p>
            <a:pPr lvl="1"/>
            <a:r>
              <a:rPr lang="en-US" dirty="0" smtClean="0"/>
              <a:t>Carbon theme: Atmospheric Carbon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6968" y="2033899"/>
            <a:ext cx="5240832" cy="35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Topic - Ecosystem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7" y="1457324"/>
            <a:ext cx="3135722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topics or interest area for carbon community</a:t>
            </a:r>
          </a:p>
          <a:p>
            <a:pPr lvl="1"/>
            <a:r>
              <a:rPr lang="en-US" dirty="0" smtClean="0"/>
              <a:t>Predefined, topic-filtered search</a:t>
            </a:r>
          </a:p>
          <a:p>
            <a:pPr lvl="1"/>
            <a:r>
              <a:rPr lang="en-US" dirty="0" smtClean="0"/>
              <a:t>Carbon theme: Ecosystem Carbon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843" y="1836625"/>
            <a:ext cx="5747957" cy="462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Topic –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457324"/>
            <a:ext cx="3458990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topics or interest area for carbon community</a:t>
            </a:r>
          </a:p>
          <a:p>
            <a:pPr lvl="1"/>
            <a:r>
              <a:rPr lang="en-US" dirty="0" smtClean="0"/>
              <a:t>Predefined, topic-filtered search</a:t>
            </a:r>
          </a:p>
          <a:p>
            <a:pPr lvl="1"/>
            <a:r>
              <a:rPr lang="en-US" dirty="0" smtClean="0"/>
              <a:t>Special carbon topic: Ocean Carbon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2037" y="2820112"/>
            <a:ext cx="5385763" cy="35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8351520" cy="762000"/>
          </a:xfrm>
        </p:spPr>
        <p:txBody>
          <a:bodyPr/>
          <a:lstStyle/>
          <a:p>
            <a:pPr algn="ctr"/>
            <a:r>
              <a:rPr lang="en-US" dirty="0" smtClean="0"/>
              <a:t>GCMD keywords/acronym auto-completion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2628900"/>
            <a:ext cx="7620000" cy="2686050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4400" kern="1200" dirty="0" smtClean="0">
                <a:latin typeface="Tahoma" charset="0"/>
              </a:rPr>
              <a:t>Search and access data with GCMD keywords/acronym auto-completion</a:t>
            </a:r>
          </a:p>
          <a:p>
            <a:pPr lvl="2">
              <a:buNone/>
              <a:defRPr/>
            </a:pPr>
            <a:endParaRPr lang="en-US" kern="1200" dirty="0" smtClean="0"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auto-completion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Keywords auto-completion</a:t>
            </a:r>
          </a:p>
          <a:p>
            <a:pPr lvl="1"/>
            <a:r>
              <a:rPr lang="en-US" dirty="0" smtClean="0"/>
              <a:t>GCMD keyword auto-completion</a:t>
            </a:r>
          </a:p>
          <a:p>
            <a:pPr lvl="1"/>
            <a:r>
              <a:rPr lang="en-US" dirty="0" smtClean="0"/>
              <a:t>Acronym auto-expansion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700" y="4641496"/>
            <a:ext cx="5132560" cy="178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230" y="1457324"/>
            <a:ext cx="4326591" cy="30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https://gis.csiss.gmu.edu/carbon/cwicport</a:t>
            </a:r>
          </a:p>
          <a:p>
            <a:r>
              <a:rPr lang="en-US" dirty="0" smtClean="0"/>
              <a:t>https://gis.csiss.gmu.edu/carbon/cwicport/pages/main.html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34" y="2748324"/>
            <a:ext cx="7545952" cy="402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</a:p>
          <a:p>
            <a:pPr lvl="1"/>
            <a:r>
              <a:rPr lang="en-US" dirty="0" smtClean="0"/>
              <a:t>Display existing WMS/WMTS in the CWIC portal</a:t>
            </a:r>
          </a:p>
          <a:p>
            <a:pPr lvl="1"/>
            <a:r>
              <a:rPr lang="en-US" dirty="0" smtClean="0"/>
              <a:t>Specifically GIBS WMS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default layer from NASA GIBS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3341687" cy="4864100"/>
          </a:xfrm>
        </p:spPr>
        <p:txBody>
          <a:bodyPr/>
          <a:lstStyle/>
          <a:p>
            <a:r>
              <a:rPr lang="en-US" dirty="0" smtClean="0"/>
              <a:t>Access and display default layer – current day or the latest</a:t>
            </a:r>
          </a:p>
          <a:p>
            <a:r>
              <a:rPr lang="en-US" dirty="0" smtClean="0"/>
              <a:t>Fetch from the </a:t>
            </a:r>
            <a:r>
              <a:rPr lang="en-US" dirty="0" err="1" smtClean="0"/>
              <a:t>GetCapabilities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 err="1" smtClean="0"/>
              <a:t>renderable</a:t>
            </a:r>
            <a:r>
              <a:rPr lang="en-US" dirty="0" smtClean="0"/>
              <a:t> layers are 687</a:t>
            </a:r>
          </a:p>
          <a:p>
            <a:r>
              <a:rPr lang="en-US" dirty="0" smtClean="0"/>
              <a:t>E.g. Land Surface Temperature (Day, MODIS, Aqua)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722" y="2851785"/>
            <a:ext cx="3101847" cy="209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849" y="5313327"/>
            <a:ext cx="2752725" cy="1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 bwMode="auto">
          <a:xfrm>
            <a:off x="6372225" y="2446020"/>
            <a:ext cx="523875" cy="466725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6372225" y="4846602"/>
            <a:ext cx="523875" cy="466725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760" y="1291410"/>
            <a:ext cx="1682209" cy="125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with WMS/WMTS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3341687" cy="48641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6372225" y="1821180"/>
            <a:ext cx="523875" cy="466725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6372225" y="4221762"/>
            <a:ext cx="523875" cy="466725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760" y="666570"/>
            <a:ext cx="1682209" cy="125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263" y="1609725"/>
            <a:ext cx="3665537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Select the button to add WMS/WMTS layers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Add layers</a:t>
            </a:r>
          </a:p>
          <a:p>
            <a:pPr marL="914400" lvl="1" indent="-457200" defTabSz="9144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b="1" kern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Fetch</a:t>
            </a:r>
          </a:p>
          <a:p>
            <a:pPr marL="914400" lvl="1" indent="-457200" defTabSz="9144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b="1" kern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Check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“Brightness Temperature (Channel 15, AMSU-A/NOAA-17)”</a:t>
            </a:r>
          </a:p>
          <a:p>
            <a:pPr marL="914400" lvl="1" indent="-457200" defTabSz="9144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b="1" kern="0" noProof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Add Layers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Play animation</a:t>
            </a: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b="1" kern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Check it to display</a:t>
            </a: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b="1" kern="0" noProof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Un-mask the cover</a:t>
            </a:r>
          </a:p>
          <a:p>
            <a:pPr marL="800100" lvl="1" indent="-342900" defTabSz="914400" eaLnBrk="0" hangingPunct="0">
              <a:spcBef>
                <a:spcPct val="20000"/>
              </a:spcBef>
              <a:buFont typeface="+mj-lt"/>
              <a:buAutoNum type="arabicPeriod"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Play</a:t>
            </a:r>
            <a:r>
              <a:rPr kumimoji="0" lang="en-US" b="1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button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720" y="2287905"/>
            <a:ext cx="2748450" cy="19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0837" y="4658007"/>
            <a:ext cx="4042776" cy="20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</a:p>
          <a:p>
            <a:pPr lvl="1"/>
            <a:r>
              <a:rPr lang="en-US" dirty="0" smtClean="0"/>
              <a:t>Data collection found from CWIC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pPr lvl="0"/>
            <a:r>
              <a:rPr lang="en-US" sz="2000" dirty="0" smtClean="0"/>
              <a:t>Spatial constraint: e.g. Predefined Region-&gt;Geographic namespace (RECCAP)-&gt;Region (L7 Europe)</a:t>
            </a:r>
          </a:p>
          <a:p>
            <a:pPr lvl="0"/>
            <a:r>
              <a:rPr lang="en-US" sz="2000" dirty="0" smtClean="0"/>
              <a:t>Temporal constraint: 1/1/2012 00:00 (begin) - 1/1/2012 23:59 (end).</a:t>
            </a:r>
          </a:p>
          <a:p>
            <a:pPr lvl="0"/>
            <a:r>
              <a:rPr lang="en-US" sz="2000" dirty="0" smtClean="0"/>
              <a:t>Topic constraint: Select Topic-&gt; All</a:t>
            </a:r>
          </a:p>
          <a:p>
            <a:pPr lvl="0"/>
            <a:r>
              <a:rPr lang="en-US" sz="2000" dirty="0" smtClean="0"/>
              <a:t>Keywords: MOD11A1 DAILY</a:t>
            </a:r>
          </a:p>
          <a:p>
            <a:r>
              <a:rPr lang="en-US" sz="2000" dirty="0" smtClean="0"/>
              <a:t>Specific interest data collection: e.g. MODIS/Terra Land Surface Temperature/Emissivity Daily L3 Global 1km SIN Grid V006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457325"/>
            <a:ext cx="3752850" cy="12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592" y="2680681"/>
            <a:ext cx="1417471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6" y="5174578"/>
            <a:ext cx="4486274" cy="12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Specific interest data collection: e.g. MODIS/Terra Land Surface Temperature/Emissivity Daily L3 Global 1km SIN Grid V006</a:t>
            </a:r>
          </a:p>
          <a:p>
            <a:pPr lvl="1"/>
            <a:r>
              <a:rPr lang="en-US" sz="1800" dirty="0" smtClean="0"/>
              <a:t>The first one in the list</a:t>
            </a:r>
          </a:p>
          <a:p>
            <a:r>
              <a:rPr lang="en-US" sz="2000" dirty="0" smtClean="0"/>
              <a:t>Choose the collection</a:t>
            </a:r>
          </a:p>
          <a:p>
            <a:r>
              <a:rPr lang="en-US" sz="2000" dirty="0" smtClean="0"/>
              <a:t>Select all granules by paging through all the matching 35 records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323975"/>
            <a:ext cx="3467100" cy="27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4087111"/>
            <a:ext cx="3638550" cy="24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Retrieve all selected granules</a:t>
            </a:r>
          </a:p>
          <a:p>
            <a:r>
              <a:rPr lang="en-US" sz="2000" dirty="0" smtClean="0"/>
              <a:t>All granules will be processed and </a:t>
            </a:r>
            <a:r>
              <a:rPr lang="en-US" sz="2000" dirty="0" err="1" smtClean="0"/>
              <a:t>mosaicked</a:t>
            </a:r>
            <a:r>
              <a:rPr lang="en-US" sz="2000" dirty="0" smtClean="0"/>
              <a:t> at the server</a:t>
            </a:r>
          </a:p>
          <a:p>
            <a:r>
              <a:rPr lang="en-US" sz="2000" dirty="0" smtClean="0"/>
              <a:t>The mosaic data can be downloaded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526" y="1457325"/>
            <a:ext cx="3095624" cy="256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814888"/>
            <a:ext cx="4724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The mosaic data can be added as a layer for visualization</a:t>
            </a:r>
          </a:p>
          <a:p>
            <a:r>
              <a:rPr lang="en-US" sz="2000" dirty="0" smtClean="0"/>
              <a:t>Statistics can be calculated</a:t>
            </a:r>
          </a:p>
          <a:p>
            <a:pPr lvl="1"/>
            <a:r>
              <a:rPr lang="en-US" sz="1800" dirty="0" smtClean="0"/>
              <a:t>Export to CSV, PDF, Excel</a:t>
            </a:r>
          </a:p>
          <a:p>
            <a:pPr lvl="1"/>
            <a:r>
              <a:rPr lang="en-US" sz="1800" dirty="0" smtClean="0"/>
              <a:t>Print/copy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0" y="4212278"/>
            <a:ext cx="3648075" cy="220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4" y="3400425"/>
            <a:ext cx="4567629" cy="22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3725" y="5413375"/>
            <a:ext cx="19240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3588" y="1628775"/>
            <a:ext cx="2543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</a:p>
          <a:p>
            <a:pPr lvl="1"/>
            <a:r>
              <a:rPr lang="en-US" dirty="0" smtClean="0"/>
              <a:t>Data collection found from </a:t>
            </a:r>
            <a:r>
              <a:rPr lang="en-US" dirty="0" err="1" smtClean="0"/>
              <a:t>FedEO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</a:t>
            </a:r>
            <a:r>
              <a:rPr lang="en-US" dirty="0" err="1" smtClean="0"/>
              <a:t>FedEO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pPr lvl="0"/>
            <a:r>
              <a:rPr lang="en-US" sz="2000" dirty="0" smtClean="0"/>
              <a:t>Spatial constraint: e.g. Region-&gt;Topic (RECCAP)-&gt;Region (L7 Europe)</a:t>
            </a:r>
          </a:p>
          <a:p>
            <a:pPr lvl="0"/>
            <a:r>
              <a:rPr lang="en-US" sz="2000" dirty="0" smtClean="0"/>
              <a:t>Temporal constraint: 1/1/2012 00:00 (begin) - 1/1/2012 23:59 (end).</a:t>
            </a:r>
          </a:p>
          <a:p>
            <a:pPr lvl="0"/>
            <a:r>
              <a:rPr lang="en-US" sz="2000" dirty="0" smtClean="0"/>
              <a:t>Topic constraint: Select Topic-&gt; All</a:t>
            </a:r>
          </a:p>
          <a:p>
            <a:pPr lvl="0"/>
            <a:r>
              <a:rPr lang="en-US" sz="2000" dirty="0" smtClean="0"/>
              <a:t>Keywords: AVHRR LST Europe</a:t>
            </a:r>
          </a:p>
          <a:p>
            <a:r>
              <a:rPr lang="en-US" sz="2000" dirty="0" smtClean="0"/>
              <a:t>Specific interest data collection: e.g. AVHRR - Land Surface Temperature (LST) - Europe, Daytime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457325"/>
            <a:ext cx="3752850" cy="12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592" y="2680681"/>
            <a:ext cx="1417471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6" y="5057775"/>
            <a:ext cx="438688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Step 1 Search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38200" y="2990850"/>
            <a:ext cx="7620000" cy="714375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5400" kern="1200" dirty="0" smtClean="0">
                <a:latin typeface="Tahoma" charset="0"/>
              </a:rPr>
              <a:t>Collection Search</a:t>
            </a: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</a:t>
            </a:r>
            <a:r>
              <a:rPr lang="en-US" dirty="0" err="1" smtClean="0"/>
              <a:t>FedEO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Specific interest data collection: e.g. AVHRR - Land Surface Temperature (LST) - Europe, Daytime</a:t>
            </a:r>
          </a:p>
          <a:p>
            <a:pPr lvl="1"/>
            <a:r>
              <a:rPr lang="en-US" sz="1800" dirty="0" smtClean="0"/>
              <a:t>The second one in the list</a:t>
            </a:r>
          </a:p>
          <a:p>
            <a:r>
              <a:rPr lang="en-US" sz="2000" dirty="0" smtClean="0"/>
              <a:t>Choose the collection</a:t>
            </a:r>
          </a:p>
          <a:p>
            <a:r>
              <a:rPr lang="en-US" sz="2000" dirty="0" smtClean="0"/>
              <a:t>Select all granules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1457325"/>
            <a:ext cx="4437211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588" y="4419600"/>
            <a:ext cx="33004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</a:t>
            </a:r>
            <a:r>
              <a:rPr lang="en-US" dirty="0" err="1" smtClean="0"/>
              <a:t>FedEO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Retrieve all selected granules</a:t>
            </a:r>
          </a:p>
          <a:p>
            <a:r>
              <a:rPr lang="en-US" sz="2000" dirty="0" smtClean="0"/>
              <a:t>All granules will be processed and </a:t>
            </a:r>
            <a:r>
              <a:rPr lang="en-US" sz="2000" dirty="0" err="1" smtClean="0"/>
              <a:t>mosaicked</a:t>
            </a:r>
            <a:r>
              <a:rPr lang="en-US" sz="2000" dirty="0" smtClean="0"/>
              <a:t> at the server</a:t>
            </a:r>
          </a:p>
          <a:p>
            <a:r>
              <a:rPr lang="en-US" sz="2000" dirty="0" smtClean="0"/>
              <a:t>The mosaic data can be downloaded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6" y="1457325"/>
            <a:ext cx="4167188" cy="27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4914900"/>
            <a:ext cx="480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</a:t>
            </a:r>
            <a:r>
              <a:rPr lang="en-US" dirty="0" err="1" smtClean="0"/>
              <a:t>FedEO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The mosaic data can be added as a layer for visualization</a:t>
            </a:r>
          </a:p>
          <a:p>
            <a:r>
              <a:rPr lang="en-US" sz="2000" dirty="0" smtClean="0"/>
              <a:t>Statistics can be calculated</a:t>
            </a:r>
          </a:p>
          <a:p>
            <a:pPr lvl="1"/>
            <a:r>
              <a:rPr lang="en-US" sz="1800" dirty="0" smtClean="0"/>
              <a:t>Export to CSV, PDF, Excel</a:t>
            </a:r>
          </a:p>
          <a:p>
            <a:pPr lvl="1"/>
            <a:r>
              <a:rPr lang="en-US" sz="1800" dirty="0" smtClean="0"/>
              <a:t>Print/copy</a:t>
            </a:r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165" y="1590675"/>
            <a:ext cx="33799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840" y="4142637"/>
            <a:ext cx="4141960" cy="253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931" y="5314950"/>
            <a:ext cx="274559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773" y="3255907"/>
            <a:ext cx="4266753" cy="20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</a:p>
          <a:p>
            <a:pPr lvl="1"/>
            <a:r>
              <a:rPr lang="en-US" dirty="0" smtClean="0"/>
              <a:t>Data collection found for Carbon</a:t>
            </a:r>
          </a:p>
          <a:p>
            <a:pPr lvl="1"/>
            <a:r>
              <a:rPr lang="en-US" dirty="0" smtClean="0"/>
              <a:t>Using 2016 May wildfire of Fort McMurray, Alberta, Canada as a scenario</a:t>
            </a:r>
          </a:p>
          <a:p>
            <a:pPr lvl="1"/>
            <a:r>
              <a:rPr lang="en-US" dirty="0" smtClean="0"/>
              <a:t>taking analysis of monthly global Carbon Dioxide (CO2) product as an example</a:t>
            </a:r>
          </a:p>
          <a:p>
            <a:pPr lvl="1"/>
            <a:r>
              <a:rPr lang="en-US" dirty="0" smtClean="0"/>
              <a:t>demonstrating functionality of carbon related data searching, retrieving, processing, visualization, and analysis of CWIC Carbon portal (https://gis.csiss.gmu.edu/carbon/cwictest/pages/main.html)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4113212" cy="4248150"/>
          </a:xfrm>
        </p:spPr>
        <p:txBody>
          <a:bodyPr/>
          <a:lstStyle/>
          <a:p>
            <a:r>
              <a:rPr lang="en-US" dirty="0" smtClean="0"/>
              <a:t>Keywords: AIRS3C2M</a:t>
            </a:r>
          </a:p>
          <a:p>
            <a:r>
              <a:rPr lang="en-US" dirty="0" smtClean="0"/>
              <a:t>Temporal constraints: 5/1/2015 00:00 (begin) - 5/31/2015 23:59 (end)</a:t>
            </a:r>
          </a:p>
          <a:p>
            <a:r>
              <a:rPr lang="en-US" dirty="0" smtClean="0"/>
              <a:t>In search results</a:t>
            </a:r>
          </a:p>
          <a:p>
            <a:pPr lvl="1"/>
            <a:r>
              <a:rPr lang="en-US" dirty="0" smtClean="0"/>
              <a:t>Choose data collection of AIRS3C2M: AIRS/Aqua L3 Monthly CO2 in the free troposphere (AIRS-only) 2.5 degrees x 2 degrees V005 (First match)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540" y="1647826"/>
            <a:ext cx="493378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540" y="4148137"/>
            <a:ext cx="488603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 bwMode="auto">
          <a:xfrm>
            <a:off x="6229350" y="3571876"/>
            <a:ext cx="1133475" cy="57626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4113212" cy="4248150"/>
          </a:xfrm>
        </p:spPr>
        <p:txBody>
          <a:bodyPr/>
          <a:lstStyle/>
          <a:p>
            <a:r>
              <a:rPr lang="en-US" dirty="0" smtClean="0"/>
              <a:t>In found granule results</a:t>
            </a:r>
          </a:p>
          <a:p>
            <a:pPr lvl="1"/>
            <a:r>
              <a:rPr lang="en-US" dirty="0" smtClean="0"/>
              <a:t>Select ALL</a:t>
            </a:r>
          </a:p>
          <a:p>
            <a:pPr lvl="1"/>
            <a:r>
              <a:rPr lang="en-US" dirty="0" smtClean="0"/>
              <a:t>Retrieve Data</a:t>
            </a:r>
          </a:p>
          <a:p>
            <a:pPr lvl="1"/>
            <a:r>
              <a:rPr lang="en-US" dirty="0" smtClean="0"/>
              <a:t>Get File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5838825" y="1323976"/>
            <a:ext cx="1133475" cy="57626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1900237"/>
            <a:ext cx="4305300" cy="167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4131435"/>
            <a:ext cx="4143375" cy="1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 bwMode="auto">
          <a:xfrm>
            <a:off x="6257925" y="3573688"/>
            <a:ext cx="1133475" cy="57626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41" y="4149949"/>
            <a:ext cx="321733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eft Arrow 11"/>
          <p:cNvSpPr/>
          <p:nvPr/>
        </p:nvSpPr>
        <p:spPr bwMode="auto">
          <a:xfrm>
            <a:off x="4029074" y="4733925"/>
            <a:ext cx="657226" cy="971550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082099"/>
            <a:ext cx="4113212" cy="4042350"/>
          </a:xfrm>
        </p:spPr>
        <p:txBody>
          <a:bodyPr/>
          <a:lstStyle/>
          <a:p>
            <a:r>
              <a:rPr lang="en-US" dirty="0" smtClean="0"/>
              <a:t>In processed results (continued)</a:t>
            </a:r>
          </a:p>
          <a:p>
            <a:pPr lvl="1"/>
            <a:r>
              <a:rPr lang="en-US" dirty="0" smtClean="0"/>
              <a:t>Update Layer (change legend)</a:t>
            </a:r>
          </a:p>
          <a:p>
            <a:pPr lvl="2"/>
            <a:r>
              <a:rPr lang="en-US" dirty="0" smtClean="0"/>
              <a:t>Click layer name</a:t>
            </a:r>
          </a:p>
          <a:p>
            <a:pPr lvl="2"/>
            <a:r>
              <a:rPr lang="en-US" dirty="0" smtClean="0"/>
              <a:t>Click “Update Layer”</a:t>
            </a:r>
          </a:p>
          <a:p>
            <a:pPr lvl="2"/>
            <a:r>
              <a:rPr lang="en-US" dirty="0" smtClean="0"/>
              <a:t>Click  “Predefined </a:t>
            </a:r>
            <a:r>
              <a:rPr lang="en-US" dirty="0" err="1" smtClean="0"/>
              <a:t>Colorbars</a:t>
            </a:r>
            <a:r>
              <a:rPr lang="en-US" dirty="0" smtClean="0"/>
              <a:t>…”</a:t>
            </a:r>
          </a:p>
          <a:p>
            <a:pPr lvl="2"/>
            <a:r>
              <a:rPr lang="en-US" dirty="0" smtClean="0"/>
              <a:t>After select the color, click “Apply”</a:t>
            </a:r>
          </a:p>
          <a:p>
            <a:pPr lvl="2"/>
            <a:r>
              <a:rPr lang="en-US" dirty="0" smtClean="0"/>
              <a:t>Click “Update Layer”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5838825" y="1323976"/>
            <a:ext cx="1133475" cy="57626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6405562" y="2795587"/>
            <a:ext cx="1133475" cy="57626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595" y="1900237"/>
            <a:ext cx="198912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494" y="3371848"/>
            <a:ext cx="3101731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Down Arrow 18"/>
          <p:cNvSpPr/>
          <p:nvPr/>
        </p:nvSpPr>
        <p:spPr bwMode="auto">
          <a:xfrm>
            <a:off x="6838951" y="4438646"/>
            <a:ext cx="547688" cy="361954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6645" y="4800600"/>
            <a:ext cx="2647950" cy="15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689" y="5124449"/>
            <a:ext cx="3426037" cy="160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7431" y="5000625"/>
            <a:ext cx="1341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eft Arrow 24"/>
          <p:cNvSpPr/>
          <p:nvPr/>
        </p:nvSpPr>
        <p:spPr bwMode="auto">
          <a:xfrm>
            <a:off x="5508869" y="5124449"/>
            <a:ext cx="607776" cy="714376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6" name="Left Arrow 25"/>
          <p:cNvSpPr/>
          <p:nvPr/>
        </p:nvSpPr>
        <p:spPr bwMode="auto">
          <a:xfrm>
            <a:off x="3606726" y="5238750"/>
            <a:ext cx="560705" cy="714375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4113212" cy="1933575"/>
          </a:xfrm>
        </p:spPr>
        <p:txBody>
          <a:bodyPr/>
          <a:lstStyle/>
          <a:p>
            <a:r>
              <a:rPr lang="en-US" dirty="0" smtClean="0"/>
              <a:t>In processed results</a:t>
            </a:r>
          </a:p>
          <a:p>
            <a:pPr lvl="1"/>
            <a:r>
              <a:rPr lang="en-US" dirty="0" smtClean="0"/>
              <a:t>Download</a:t>
            </a:r>
          </a:p>
          <a:p>
            <a:pPr lvl="1"/>
            <a:r>
              <a:rPr lang="en-US" dirty="0" smtClean="0"/>
              <a:t>Add Layer</a:t>
            </a:r>
          </a:p>
          <a:p>
            <a:pPr lvl="1"/>
            <a:r>
              <a:rPr lang="en-US" dirty="0" smtClean="0"/>
              <a:t>Statistics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5838825" y="1323976"/>
            <a:ext cx="1133475" cy="57626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6257925" y="3093600"/>
            <a:ext cx="1133475" cy="57626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1900237"/>
            <a:ext cx="3267075" cy="119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042" y="3669861"/>
            <a:ext cx="3746857" cy="18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7475" y="3093600"/>
            <a:ext cx="3022600" cy="18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4130" y="5079176"/>
            <a:ext cx="3636470" cy="17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3252095" cy="4128663"/>
          </a:xfrm>
        </p:spPr>
        <p:txBody>
          <a:bodyPr/>
          <a:lstStyle/>
          <a:p>
            <a:r>
              <a:rPr lang="en-US" dirty="0" smtClean="0"/>
              <a:t>Enter keywords</a:t>
            </a:r>
          </a:p>
          <a:p>
            <a:r>
              <a:rPr lang="en-US" dirty="0" smtClean="0"/>
              <a:t>Keyword </a:t>
            </a:r>
            <a:r>
              <a:rPr lang="en-US" dirty="0" err="1" smtClean="0"/>
              <a:t>autocompletion</a:t>
            </a:r>
            <a:endParaRPr lang="en-US" dirty="0" smtClean="0"/>
          </a:p>
          <a:p>
            <a:r>
              <a:rPr lang="en-US" dirty="0" smtClean="0"/>
              <a:t>GCMD taxonomy hierarchical context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950" y="1457325"/>
            <a:ext cx="5276849" cy="264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4211374"/>
            <a:ext cx="5276849" cy="264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</p:spPr>
        <p:txBody>
          <a:bodyPr/>
          <a:lstStyle/>
          <a:p>
            <a:r>
              <a:rPr lang="en-US" dirty="0" smtClean="0"/>
              <a:t>Collection results matching the keywords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349" y="2348047"/>
            <a:ext cx="5743575" cy="377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0667" y="1457324"/>
            <a:ext cx="5207791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 number from both CWIC and </a:t>
            </a:r>
            <a:r>
              <a:rPr lang="en-US" dirty="0" err="1" smtClean="0"/>
              <a:t>FedEO</a:t>
            </a:r>
            <a:r>
              <a:rPr lang="en-US" dirty="0" smtClean="0"/>
              <a:t> (e.g. 787 matches that matches “</a:t>
            </a:r>
          </a:p>
          <a:p>
            <a:pPr lvl="1"/>
            <a:r>
              <a:rPr lang="en-US" dirty="0" smtClean="0"/>
              <a:t>CARBON EARTH SCIENCE BIOSPHERE VEGETATION”)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5486400" y="3938587"/>
            <a:ext cx="3286125" cy="2589291"/>
          </a:xfrm>
          <a:prstGeom prst="wedgeEllipseCallout">
            <a:avLst>
              <a:gd name="adj1" fmla="val -31321"/>
              <a:gd name="adj2" fmla="val -122706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3" y="4476749"/>
            <a:ext cx="2245416" cy="137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0667" y="1457324"/>
            <a:ext cx="5207791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4"/>
            <a:ext cx="3063673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 matches shown with details (e.g. identifier, author, bounding box, date, links to data/metadata)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2419350" y="4544981"/>
            <a:ext cx="7848883" cy="2492438"/>
          </a:xfrm>
          <a:prstGeom prst="wedgeEllipseCallout">
            <a:avLst>
              <a:gd name="adj1" fmla="val 1119"/>
              <a:gd name="adj2" fmla="val -9321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6175" y="5146068"/>
            <a:ext cx="5457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8911</TotalTime>
  <Words>1825</Words>
  <Application>Microsoft Office PowerPoint</Application>
  <PresentationFormat>On-screen Show (4:3)</PresentationFormat>
  <Paragraphs>367</Paragraphs>
  <Slides>57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ＭＳ Ｐゴシック</vt:lpstr>
      <vt:lpstr>Arial</vt:lpstr>
      <vt:lpstr>Calibri</vt:lpstr>
      <vt:lpstr>Century Gothic</vt:lpstr>
      <vt:lpstr>Courier New</vt:lpstr>
      <vt:lpstr>Tahoma</vt:lpstr>
      <vt:lpstr>Times New Roman</vt:lpstr>
      <vt:lpstr>Wingdings</vt:lpstr>
      <vt:lpstr>4_EUM_template_v03</vt:lpstr>
      <vt:lpstr>         WGISS Carbon Community Portal Demo   The WGISS Carbon Data Portal Team presented at WGISS-46</vt:lpstr>
      <vt:lpstr>Outline</vt:lpstr>
      <vt:lpstr>The WGISS Carbon Community Portal</vt:lpstr>
      <vt:lpstr>Portal Endpoints</vt:lpstr>
      <vt:lpstr>Step 1 Search</vt:lpstr>
      <vt:lpstr>Collection Level Search (1)</vt:lpstr>
      <vt:lpstr>Collection Level Search (2)</vt:lpstr>
      <vt:lpstr>Collection Level Search (2)</vt:lpstr>
      <vt:lpstr>Collection Level Search (2)</vt:lpstr>
      <vt:lpstr>Collection Level Search (2)</vt:lpstr>
      <vt:lpstr>Collection Level Search (2)</vt:lpstr>
      <vt:lpstr>Collection Level Search (2)</vt:lpstr>
      <vt:lpstr>Collection Level Search (2)</vt:lpstr>
      <vt:lpstr>Step 2 Search</vt:lpstr>
      <vt:lpstr>Granule Level Search (1)</vt:lpstr>
      <vt:lpstr>Granule Level Search (2)</vt:lpstr>
      <vt:lpstr>Granule Level Search (3)</vt:lpstr>
      <vt:lpstr>Granule Level Search (3)</vt:lpstr>
      <vt:lpstr>Granule Level Search (3)</vt:lpstr>
      <vt:lpstr>Granule Level Search (3)</vt:lpstr>
      <vt:lpstr>Granule Level Search (3)</vt:lpstr>
      <vt:lpstr>Spatial and/or Temporal Constraint</vt:lpstr>
      <vt:lpstr>Spatial Constraint (1)</vt:lpstr>
      <vt:lpstr>Spatial Constraint (2)</vt:lpstr>
      <vt:lpstr>Spatial Constraint (3)</vt:lpstr>
      <vt:lpstr>Temporal Constraint (1)</vt:lpstr>
      <vt:lpstr>Temporal Constraint (2)</vt:lpstr>
      <vt:lpstr>Temporal Constraint (3)</vt:lpstr>
      <vt:lpstr>Carbon Special Interest Regions</vt:lpstr>
      <vt:lpstr>Carbon Study Regions</vt:lpstr>
      <vt:lpstr>TransCom – Europe region - </vt:lpstr>
      <vt:lpstr>RECCAP – L5 Southeast Asia region - </vt:lpstr>
      <vt:lpstr>Carbon Special Interest Topic</vt:lpstr>
      <vt:lpstr>Carbon Topics</vt:lpstr>
      <vt:lpstr>Carbon Topic - Atmospheric </vt:lpstr>
      <vt:lpstr>Carbon Topic - Ecosystem </vt:lpstr>
      <vt:lpstr>Carbon Topic – Ocean</vt:lpstr>
      <vt:lpstr>GCMD keywords/acronym auto-completion</vt:lpstr>
      <vt:lpstr>Keyword auto-completion</vt:lpstr>
      <vt:lpstr>Visualization and Analytics</vt:lpstr>
      <vt:lpstr>Display default layer from NASA GIBS</vt:lpstr>
      <vt:lpstr>Animation with WMS/WMTS layers</vt:lpstr>
      <vt:lpstr>Visualization and Analytics</vt:lpstr>
      <vt:lpstr>Discover, access, and display coverage (CWIC)</vt:lpstr>
      <vt:lpstr>Discover, access, and display coverage (CWIC)</vt:lpstr>
      <vt:lpstr>Discover, access, and display coverage (CWIC)</vt:lpstr>
      <vt:lpstr>Discover, access, and display coverage (CWIC)</vt:lpstr>
      <vt:lpstr>Visualization and Analytics</vt:lpstr>
      <vt:lpstr>Discover, access, and display coverage (FedEO)</vt:lpstr>
      <vt:lpstr>Discover, access, and display coverage (FedEO)</vt:lpstr>
      <vt:lpstr>Discover, access, and display coverage (FedEO)</vt:lpstr>
      <vt:lpstr>Discover, access, and display coverage (FedEO)</vt:lpstr>
      <vt:lpstr>Visualization and Analytics</vt:lpstr>
      <vt:lpstr>Discover, access, and display coverage (CWIC)</vt:lpstr>
      <vt:lpstr>Discover, access, and display coverage (CWIC)</vt:lpstr>
      <vt:lpstr>Discover, access, and display coverage (CWIC)</vt:lpstr>
      <vt:lpstr>Discover, access, and display coverage (CWIC)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Anne Kennerley</cp:lastModifiedBy>
  <cp:revision>625</cp:revision>
  <dcterms:created xsi:type="dcterms:W3CDTF">2011-11-16T09:23:13Z</dcterms:created>
  <dcterms:modified xsi:type="dcterms:W3CDTF">2018-10-24T19:01:09Z</dcterms:modified>
</cp:coreProperties>
</file>