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373" r:id="rId3"/>
    <p:sldId id="386" r:id="rId4"/>
    <p:sldId id="384" r:id="rId5"/>
    <p:sldId id="387" r:id="rId6"/>
    <p:sldId id="389" r:id="rId7"/>
    <p:sldId id="390" r:id="rId8"/>
    <p:sldId id="391" r:id="rId9"/>
    <p:sldId id="392" r:id="rId10"/>
    <p:sldId id="394" r:id="rId11"/>
    <p:sldId id="395" r:id="rId12"/>
    <p:sldId id="397" r:id="rId13"/>
    <p:sldId id="398" r:id="rId14"/>
    <p:sldId id="396" r:id="rId15"/>
    <p:sldId id="393" r:id="rId16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35"/>
    <p:restoredTop sz="95445" autoAdjust="0"/>
  </p:normalViewPr>
  <p:slideViewPr>
    <p:cSldViewPr>
      <p:cViewPr varScale="1">
        <p:scale>
          <a:sx n="63" d="100"/>
          <a:sy n="63" d="100"/>
        </p:scale>
        <p:origin x="27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70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2748CEA-2573-439B-8ADB-B1D3E9BE0BFF}" type="datetimeFigureOut">
              <a:rPr lang="en-US" kern="0" smtClean="0">
                <a:solidFill>
                  <a:srgbClr val="002569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10/24/2018</a:t>
            </a:fld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rgbClr val="00256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7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1"/>
            <a:ext cx="1905000" cy="24622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essr.esa.int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90" y="2514602"/>
            <a:ext cx="68448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 b="1" dirty="0" smtClean="0">
                <a:solidFill>
                  <a:srgbClr val="FFFFFF"/>
                </a:solidFill>
                <a:latin typeface="+mj-lt"/>
              </a:rPr>
              <a:t>Working Group on Information Systems and Services (WGISS)</a:t>
            </a:r>
            <a:endParaRPr sz="36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90" y="3759202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Iolanda Maggio, ESA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WGISS#46 Meeting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FDA-10 Inventory of software and tools </a:t>
            </a:r>
            <a:endParaRPr lang="en-AU" dirty="0" smtClean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(</a:t>
            </a: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open source) </a:t>
            </a:r>
            <a:endParaRPr lang="en-AU" dirty="0" smtClean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DLR </a:t>
            </a:r>
            <a:r>
              <a:rPr lang="en-AU" dirty="0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– </a:t>
            </a:r>
            <a:r>
              <a:rPr lang="en-AU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Oberpfaffenhofen</a:t>
            </a:r>
            <a:r>
              <a:rPr lang="en-AU" dirty="0">
                <a:solidFill>
                  <a:srgbClr val="FFFFFF"/>
                </a:solidFill>
                <a:latin typeface="Arial Bold"/>
                <a:ea typeface="Arial Bold"/>
                <a:cs typeface="Arial Bold"/>
              </a:rPr>
              <a:t>, Germany</a:t>
            </a:r>
            <a:endParaRPr lang="en-AU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25</a:t>
            </a:r>
            <a:r>
              <a:rPr lang="en-AU" baseline="30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 October </a:t>
            </a:r>
            <a:r>
              <a:rPr lang="en-AU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2018</a:t>
            </a:r>
          </a:p>
        </p:txBody>
      </p:sp>
      <p:pic>
        <p:nvPicPr>
          <p:cNvPr id="12" name="ceos_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90" y="2246636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gnetic Disk 9"/>
          <p:cNvSpPr/>
          <p:nvPr/>
        </p:nvSpPr>
        <p:spPr>
          <a:xfrm>
            <a:off x="4114800" y="1295400"/>
            <a:ext cx="4800600" cy="2743200"/>
          </a:xfrm>
          <a:prstGeom prst="flowChartMagneticDisk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60946"/>
            <a:ext cx="3810000" cy="1549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2" b="99350" l="0" r="982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000" y="1676400"/>
            <a:ext cx="1217658" cy="1447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862" y="3150639"/>
            <a:ext cx="26069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USERS with OSS needs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600" y="1524000"/>
            <a:ext cx="281182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WGISS OSS Inventory DB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2" name="Up Arrow 11"/>
          <p:cNvSpPr/>
          <p:nvPr/>
        </p:nvSpPr>
        <p:spPr>
          <a:xfrm rot="1690905">
            <a:off x="4648200" y="3429000"/>
            <a:ext cx="484632" cy="978408"/>
          </a:xfrm>
          <a:prstGeom prst="upArrow">
            <a:avLst/>
          </a:prstGeom>
          <a:solidFill>
            <a:srgbClr val="FFFFFF"/>
          </a:solidFill>
          <a:ln w="25400" cap="flat">
            <a:solidFill>
              <a:srgbClr val="FF9A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4572000"/>
            <a:ext cx="1574800" cy="1600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48200" y="4800600"/>
            <a:ext cx="381000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just" rtl="0" latinLnBrk="1" hangingPunct="0"/>
            <a:r>
              <a:rPr lang="en-US" dirty="0"/>
              <a:t>The Sentinel Application </a:t>
            </a:r>
            <a:r>
              <a:rPr lang="en-US" dirty="0" smtClean="0"/>
              <a:t>Platform </a:t>
            </a:r>
          </a:p>
          <a:p>
            <a:pPr algn="just" rtl="0" latinLnBrk="1" hangingPunct="0"/>
            <a:r>
              <a:rPr lang="en-US" dirty="0" smtClean="0"/>
              <a:t>(SNAP) </a:t>
            </a:r>
            <a:r>
              <a:rPr lang="en-US" dirty="0"/>
              <a:t>architecture </a:t>
            </a:r>
            <a:r>
              <a:rPr lang="en-US" dirty="0" smtClean="0"/>
              <a:t>is </a:t>
            </a:r>
            <a:r>
              <a:rPr lang="en-US" dirty="0"/>
              <a:t>ideal for </a:t>
            </a:r>
            <a:endParaRPr lang="en-US" dirty="0" smtClean="0"/>
          </a:p>
          <a:p>
            <a:pPr algn="just" rtl="0" latinLnBrk="1" hangingPunct="0"/>
            <a:r>
              <a:rPr lang="en-US" dirty="0" smtClean="0"/>
              <a:t>Earth </a:t>
            </a:r>
            <a:r>
              <a:rPr lang="en-US" dirty="0"/>
              <a:t>Observation processing </a:t>
            </a:r>
            <a:endParaRPr lang="en-US" dirty="0" smtClean="0"/>
          </a:p>
          <a:p>
            <a:pPr algn="just" rtl="0" latinLnBrk="1" hangingPunct="0"/>
            <a:r>
              <a:rPr lang="en-US" dirty="0"/>
              <a:t>a</a:t>
            </a:r>
            <a:r>
              <a:rPr lang="en-US" dirty="0" smtClean="0"/>
              <a:t>nd analysis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6105525" cy="738664"/>
          </a:xfr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hangingPunct="0"/>
            <a:r>
              <a:rPr lang="en-US" sz="2400" b="1" spc="10" dirty="0" smtClean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From user need to OSS Inventory utilization</a:t>
            </a:r>
            <a:endParaRPr lang="en-US" sz="2400" b="1" spc="10" dirty="0">
              <a:solidFill>
                <a:schemeClr val="bg1"/>
              </a:solidFill>
              <a:latin typeface="Verdana"/>
              <a:ea typeface="MS PGothic" pitchFamily="34" charset="-128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4527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369332"/>
          </a:xfr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hangingPunct="0"/>
            <a:r>
              <a:rPr lang="en-US" sz="2400" b="1" spc="10" dirty="0" smtClean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SNAP: application to other EO data</a:t>
            </a:r>
            <a:endParaRPr lang="en-US" sz="2400" b="1" spc="10" dirty="0">
              <a:solidFill>
                <a:schemeClr val="bg1"/>
              </a:solidFill>
              <a:latin typeface="Verdana"/>
              <a:ea typeface="MS PGothic" pitchFamily="34" charset="-128"/>
              <a:cs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05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5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369332"/>
          </a:xfr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hangingPunct="0"/>
            <a:r>
              <a:rPr lang="en-US" sz="2400" b="1" spc="10" dirty="0" smtClean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Feature Highlights</a:t>
            </a:r>
            <a:endParaRPr lang="en-US" sz="2400" b="1" spc="10" dirty="0">
              <a:solidFill>
                <a:schemeClr val="bg1"/>
              </a:solidFill>
              <a:latin typeface="Verdana"/>
              <a:ea typeface="MS PGothic" pitchFamily="34" charset="-128"/>
              <a:cs typeface="Verdan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7"/>
            <a:ext cx="8686800" cy="4525963"/>
          </a:xfrm>
        </p:spPr>
        <p:txBody>
          <a:bodyPr/>
          <a:lstStyle/>
          <a:p>
            <a:r>
              <a:rPr lang="en-US" sz="1800" dirty="0" smtClean="0"/>
              <a:t>Common </a:t>
            </a:r>
            <a:r>
              <a:rPr lang="en-US" sz="1800" dirty="0"/>
              <a:t>architecture for all Toolboxes</a:t>
            </a:r>
          </a:p>
          <a:p>
            <a:r>
              <a:rPr lang="en-US" sz="1800" dirty="0"/>
              <a:t>Very fast image display and navigation even of </a:t>
            </a:r>
            <a:r>
              <a:rPr lang="en-US" sz="1800" dirty="0" err="1"/>
              <a:t>giga</a:t>
            </a:r>
            <a:r>
              <a:rPr lang="en-US" sz="1800" dirty="0"/>
              <a:t>-pixel images</a:t>
            </a:r>
          </a:p>
          <a:p>
            <a:r>
              <a:rPr lang="en-US" sz="1800" dirty="0"/>
              <a:t>Graph Processing Framework (GPF): for creating user-defined processing chains</a:t>
            </a:r>
          </a:p>
          <a:p>
            <a:r>
              <a:rPr lang="en-US" sz="1800" dirty="0"/>
              <a:t>Advanced layer management allows adding and manipulation of new overlays such as images of other bands, images from WMS servers or ESRI </a:t>
            </a:r>
            <a:r>
              <a:rPr lang="en-US" sz="1800" dirty="0" err="1"/>
              <a:t>shapefiles</a:t>
            </a:r>
            <a:endParaRPr lang="en-US" sz="1800" dirty="0"/>
          </a:p>
          <a:p>
            <a:r>
              <a:rPr lang="en-US" sz="1800" dirty="0"/>
              <a:t>Rich region-of-interest definitions for statistics and various plots</a:t>
            </a:r>
          </a:p>
          <a:p>
            <a:r>
              <a:rPr lang="en-US" sz="1800" dirty="0"/>
              <a:t>Easy bitmask definition and overlay</a:t>
            </a:r>
          </a:p>
          <a:p>
            <a:r>
              <a:rPr lang="en-US" sz="1800" dirty="0"/>
              <a:t>Flexible band arithmetic using arbitrary mathematical expressions</a:t>
            </a:r>
          </a:p>
          <a:p>
            <a:r>
              <a:rPr lang="en-US" sz="1800" dirty="0"/>
              <a:t>Accurate </a:t>
            </a:r>
            <a:r>
              <a:rPr lang="en-US" sz="1800" dirty="0" err="1"/>
              <a:t>reprojection</a:t>
            </a:r>
            <a:r>
              <a:rPr lang="en-US" sz="1800" dirty="0"/>
              <a:t> and </a:t>
            </a:r>
            <a:r>
              <a:rPr lang="en-US" sz="1800" dirty="0" err="1"/>
              <a:t>ortho</a:t>
            </a:r>
            <a:r>
              <a:rPr lang="en-US" sz="1800" dirty="0"/>
              <a:t>-rectification to common map projections,</a:t>
            </a:r>
          </a:p>
          <a:p>
            <a:r>
              <a:rPr lang="en-US" sz="1800" dirty="0"/>
              <a:t>Geo-coding and rectification using ground control points</a:t>
            </a:r>
          </a:p>
          <a:p>
            <a:r>
              <a:rPr lang="en-US" sz="1800" dirty="0"/>
              <a:t>Automatic SRTM DEM download and tile selection</a:t>
            </a:r>
          </a:p>
          <a:p>
            <a:r>
              <a:rPr lang="en-US" sz="1800" dirty="0"/>
              <a:t>Product library for scanning and cataloguing large archives efficiently</a:t>
            </a:r>
          </a:p>
          <a:p>
            <a:r>
              <a:rPr lang="en-US" sz="1800" dirty="0"/>
              <a:t>Multithreading and Multi-core processor support</a:t>
            </a:r>
          </a:p>
          <a:p>
            <a:r>
              <a:rPr lang="en-US" sz="1800" dirty="0"/>
              <a:t>Integrated </a:t>
            </a:r>
            <a:r>
              <a:rPr lang="en-US" sz="1800" dirty="0" err="1"/>
              <a:t>WorldWind</a:t>
            </a:r>
            <a:r>
              <a:rPr lang="en-US" sz="1800" dirty="0"/>
              <a:t> </a:t>
            </a:r>
            <a:r>
              <a:rPr lang="en-US" sz="1800" dirty="0" err="1"/>
              <a:t>visualisation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9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369332"/>
          </a:xfr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hangingPunct="0"/>
            <a:r>
              <a:rPr lang="en-US" sz="2400" b="1" spc="10" dirty="0" smtClean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SNAP Technologies &amp; Formats</a:t>
            </a:r>
            <a:endParaRPr lang="en-US" sz="2400" b="1" spc="10" dirty="0">
              <a:solidFill>
                <a:schemeClr val="bg1"/>
              </a:solidFill>
              <a:latin typeface="Verdana"/>
              <a:ea typeface="MS PGothic" pitchFamily="34" charset="-128"/>
              <a:cs typeface="Verdan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35" y="1265237"/>
            <a:ext cx="6220765" cy="4525963"/>
          </a:xfrm>
        </p:spPr>
        <p:txBody>
          <a:bodyPr/>
          <a:lstStyle/>
          <a:p>
            <a:r>
              <a:rPr lang="en-US" sz="1800" dirty="0" err="1"/>
              <a:t>NetBeans</a:t>
            </a:r>
            <a:r>
              <a:rPr lang="en-US" sz="1800" dirty="0"/>
              <a:t> platform – desktop application framework</a:t>
            </a:r>
          </a:p>
          <a:p>
            <a:r>
              <a:rPr lang="en-US" sz="1800" dirty="0"/>
              <a:t>Install4J – multi-platform installation builder</a:t>
            </a:r>
          </a:p>
          <a:p>
            <a:r>
              <a:rPr lang="en-US" sz="1800" dirty="0" err="1"/>
              <a:t>GeoTools</a:t>
            </a:r>
            <a:r>
              <a:rPr lang="en-US" sz="1800" dirty="0"/>
              <a:t> – geospatial tools library</a:t>
            </a:r>
          </a:p>
          <a:p>
            <a:r>
              <a:rPr lang="en-US" sz="1800" dirty="0"/>
              <a:t>GDAL – reading/writing raster and vector geospatial data formats</a:t>
            </a:r>
          </a:p>
          <a:p>
            <a:r>
              <a:rPr lang="en-US" sz="1800" dirty="0" err="1"/>
              <a:t>Jira</a:t>
            </a:r>
            <a:r>
              <a:rPr lang="en-US" sz="1800" dirty="0"/>
              <a:t> – issue tracker</a:t>
            </a:r>
          </a:p>
          <a:p>
            <a:r>
              <a:rPr lang="en-US" sz="1800" dirty="0" err="1"/>
              <a:t>Git</a:t>
            </a:r>
            <a:r>
              <a:rPr lang="en-US" sz="1800" dirty="0"/>
              <a:t> – version control system, hosted by </a:t>
            </a:r>
            <a:r>
              <a:rPr lang="en-US" sz="1800" dirty="0" err="1"/>
              <a:t>GitHub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522007"/>
            <a:ext cx="4114800" cy="3335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143000"/>
            <a:ext cx="2298095" cy="139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2590800"/>
            <a:ext cx="2286000" cy="1357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038600"/>
            <a:ext cx="2289545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5394084"/>
            <a:ext cx="2286000" cy="13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9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C71DD-B2CE-4CF7-92F0-F691A3034D7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369332"/>
          </a:xfr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hangingPunct="0"/>
            <a:r>
              <a:rPr lang="en-US" sz="2400" b="1" spc="10" dirty="0" smtClean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Few examples</a:t>
            </a:r>
            <a:endParaRPr lang="en-US" sz="2400" b="1" spc="10" dirty="0">
              <a:solidFill>
                <a:schemeClr val="bg1"/>
              </a:solidFill>
              <a:latin typeface="Verdana"/>
              <a:ea typeface="MS PGothic" pitchFamily="34" charset="-128"/>
              <a:cs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1828800" cy="1776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3276600"/>
            <a:ext cx="92650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Sentinel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71600"/>
            <a:ext cx="1812640" cy="1752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3200" y="3352800"/>
            <a:ext cx="91377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Landsat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600200"/>
            <a:ext cx="1104900" cy="30434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4876800"/>
            <a:ext cx="91318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AVHRR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4267200"/>
            <a:ext cx="4191000" cy="15069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1200" y="5943600"/>
            <a:ext cx="70807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Modis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1219200"/>
            <a:ext cx="2277959" cy="2209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15200" y="3657600"/>
            <a:ext cx="68237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JERS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4114800"/>
            <a:ext cx="2105167" cy="2057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43045" y="6367259"/>
            <a:ext cx="100315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SEASAT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9481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ttp://abovethelaw.com/wp-content/uploads/2015/04/thank-you-thanks-word-clou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2222500"/>
            <a:ext cx="6437312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09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57400" y="152400"/>
            <a:ext cx="5502502" cy="830997"/>
          </a:xfrm>
        </p:spPr>
        <p:txBody>
          <a:bodyPr/>
          <a:lstStyle/>
          <a:p>
            <a:pPr algn="ctr">
              <a:spcBef>
                <a:spcPts val="500"/>
              </a:spcBef>
              <a:buSzPct val="100000"/>
              <a:buFont typeface="Arial"/>
              <a:buNone/>
            </a:pPr>
            <a:r>
              <a:rPr lang="en-US" altLang="en-US" sz="2400" b="1" spc="10" dirty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Open Source Software </a:t>
            </a:r>
            <a:r>
              <a:rPr lang="mr-IN" altLang="en-US" sz="2400" b="1" spc="10" dirty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–</a:t>
            </a:r>
            <a:r>
              <a:rPr lang="en-US" altLang="en-US" sz="2400" b="1" spc="10" dirty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 </a:t>
            </a:r>
            <a:br>
              <a:rPr lang="en-US" altLang="en-US" sz="2400" b="1" spc="10" dirty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</a:br>
            <a:r>
              <a:rPr lang="en-US" altLang="en-US" sz="2400" b="1" spc="10" dirty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WHY!!</a:t>
            </a:r>
            <a:endParaRPr lang="en-US" sz="2400" b="1" spc="10" dirty="0">
              <a:solidFill>
                <a:schemeClr val="bg1"/>
              </a:solidFill>
              <a:latin typeface="Verdana"/>
              <a:ea typeface="MS PGothic" pitchFamily="34" charset="-128"/>
              <a:cs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051533"/>
            <a:ext cx="4114800" cy="27730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7241" y="1501090"/>
            <a:ext cx="923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06" y="1371600"/>
            <a:ext cx="8823994" cy="47397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 algn="l" rtl="0" latinLnBrk="1" hangingPunct="0">
              <a:lnSpc>
                <a:spcPct val="120000"/>
              </a:lnSpc>
              <a:buFont typeface="Arial"/>
              <a:buChar char="•"/>
            </a:pPr>
            <a:r>
              <a:rPr lang="en-GB" sz="2000" dirty="0">
                <a:latin typeface="+mj-lt"/>
                <a:ea typeface="Arial Bold"/>
                <a:cs typeface="Arial" panose="020B0604020202020204" pitchFamily="34" charset="0"/>
              </a:rPr>
              <a:t>For space programmes OSS can provide cost savings and </a:t>
            </a:r>
            <a:r>
              <a:rPr lang="en-GB" sz="2000" dirty="0" smtClean="0">
                <a:latin typeface="+mj-lt"/>
                <a:ea typeface="Arial Bold"/>
                <a:cs typeface="Arial" panose="020B0604020202020204" pitchFamily="34" charset="0"/>
              </a:rPr>
              <a:t>innovation</a:t>
            </a:r>
            <a:endParaRPr lang="en-US" sz="2000" dirty="0">
              <a:latin typeface="+mj-lt"/>
              <a:ea typeface="Arial Bold"/>
              <a:cs typeface="Arial" panose="020B0604020202020204" pitchFamily="34" charset="0"/>
            </a:endParaRPr>
          </a:p>
          <a:p>
            <a:pPr marL="285750" indent="-285750" algn="l" rtl="0" latinLnBrk="1" hangingPunct="0">
              <a:lnSpc>
                <a:spcPct val="120000"/>
              </a:lnSpc>
              <a:buFont typeface="Arial"/>
              <a:buChar char="•"/>
            </a:pPr>
            <a:r>
              <a:rPr lang="en-GB" sz="2000" dirty="0">
                <a:latin typeface="+mj-lt"/>
                <a:ea typeface="Arial Bold"/>
                <a:cs typeface="Arial" panose="020B0604020202020204" pitchFamily="34" charset="0"/>
              </a:rPr>
              <a:t>For industry it can provide ways to enter the market and cost reduction for development and maintenance of software products and </a:t>
            </a:r>
            <a:r>
              <a:rPr lang="en-GB" sz="2000" dirty="0" smtClean="0">
                <a:latin typeface="+mj-lt"/>
                <a:ea typeface="Arial Bold"/>
                <a:cs typeface="Arial" panose="020B0604020202020204" pitchFamily="34" charset="0"/>
              </a:rPr>
              <a:t>tools</a:t>
            </a:r>
            <a:endParaRPr lang="en-US" sz="2000" dirty="0">
              <a:latin typeface="+mj-lt"/>
              <a:ea typeface="Arial Bold"/>
              <a:cs typeface="Arial" panose="020B0604020202020204" pitchFamily="34" charset="0"/>
            </a:endParaRPr>
          </a:p>
          <a:p>
            <a:pPr marL="285750" indent="-285750" algn="l" rtl="0" latinLnBrk="1" hangingPunct="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+mj-lt"/>
                <a:ea typeface="Arial Bold"/>
                <a:cs typeface="Arial" panose="020B0604020202020204" pitchFamily="34" charset="0"/>
              </a:rPr>
              <a:t>Make the program's code available to the public</a:t>
            </a:r>
          </a:p>
          <a:p>
            <a:pPr marL="285750" indent="-285750" algn="l" rtl="0" latinLnBrk="1" hangingPunct="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+mj-lt"/>
                <a:ea typeface="Arial Bold"/>
                <a:cs typeface="Arial" panose="020B0604020202020204" pitchFamily="34" charset="0"/>
              </a:rPr>
              <a:t>Allow anyone to modify, enhance or re-engineer a program's code</a:t>
            </a:r>
          </a:p>
          <a:p>
            <a:pPr marL="285750" indent="-285750" algn="l" rtl="0" latinLnBrk="1" hangingPunct="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latin typeface="+mj-lt"/>
                <a:ea typeface="Arial Bold"/>
                <a:cs typeface="Arial" panose="020B0604020202020204" pitchFamily="34" charset="0"/>
              </a:rPr>
              <a:t>Allow </a:t>
            </a:r>
            <a:r>
              <a:rPr lang="en-US" sz="2000" dirty="0">
                <a:latin typeface="+mj-lt"/>
                <a:ea typeface="Arial Bold"/>
                <a:cs typeface="Arial" panose="020B0604020202020204" pitchFamily="34" charset="0"/>
              </a:rPr>
              <a:t>the creation of derivative works</a:t>
            </a:r>
          </a:p>
          <a:p>
            <a:pPr marL="285750" indent="-285750" algn="l" rtl="0" latinLnBrk="1" hangingPunct="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+mj-lt"/>
                <a:ea typeface="Arial Bold"/>
                <a:cs typeface="Arial" panose="020B0604020202020204" pitchFamily="34" charset="0"/>
              </a:rPr>
              <a:t>Allow the program to be utilized for any purpose the user wishes</a:t>
            </a:r>
          </a:p>
          <a:p>
            <a:pPr marL="285750" indent="-285750" algn="l" rtl="0" latinLnBrk="1" hangingPunct="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+mj-lt"/>
                <a:ea typeface="Arial Bold"/>
                <a:cs typeface="Arial" panose="020B0604020202020204" pitchFamily="34" charset="0"/>
              </a:rPr>
              <a:t>Improve collaboration</a:t>
            </a:r>
          </a:p>
          <a:p>
            <a:pPr marL="285750" indent="-285750" algn="l" rtl="0" latinLnBrk="1" hangingPunct="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+mj-lt"/>
                <a:ea typeface="Arial Bold"/>
                <a:cs typeface="Arial" panose="020B0604020202020204" pitchFamily="34" charset="0"/>
              </a:rPr>
              <a:t>Allow reuse through </a:t>
            </a:r>
            <a:r>
              <a:rPr lang="en-US" sz="2000" dirty="0" smtClean="0">
                <a:latin typeface="+mj-lt"/>
                <a:ea typeface="Arial Bold"/>
                <a:cs typeface="Arial" panose="020B0604020202020204" pitchFamily="34" charset="0"/>
              </a:rPr>
              <a:t>code </a:t>
            </a:r>
            <a:r>
              <a:rPr lang="en-US" sz="2000" dirty="0">
                <a:latin typeface="+mj-lt"/>
                <a:ea typeface="Arial Bold"/>
                <a:cs typeface="Arial" panose="020B0604020202020204" pitchFamily="34" charset="0"/>
              </a:rPr>
              <a:t>adaptation </a:t>
            </a:r>
          </a:p>
          <a:p>
            <a:pPr marL="285750" indent="-285750" algn="l" rtl="0" latinLnBrk="1" hangingPunct="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+mj-lt"/>
                <a:ea typeface="Arial Bold"/>
                <a:cs typeface="Arial" panose="020B0604020202020204" pitchFamily="34" charset="0"/>
              </a:rPr>
              <a:t>Full Documentation Available </a:t>
            </a:r>
          </a:p>
          <a:p>
            <a:pPr marL="285750" indent="-285750" algn="l" rtl="0" latinLnBrk="1" hangingPunct="0">
              <a:lnSpc>
                <a:spcPct val="120000"/>
              </a:lnSpc>
              <a:buFont typeface="Arial"/>
              <a:buChar char="•"/>
            </a:pPr>
            <a:r>
              <a:rPr lang="en-US" sz="2000" dirty="0" smtClean="0">
                <a:latin typeface="+mj-lt"/>
                <a:ea typeface="Arial Bold"/>
                <a:cs typeface="Arial" panose="020B0604020202020204" pitchFamily="34" charset="0"/>
              </a:rPr>
              <a:t>Unlimited </a:t>
            </a:r>
            <a:r>
              <a:rPr lang="en-US" sz="2000" dirty="0">
                <a:latin typeface="+mj-lt"/>
                <a:ea typeface="Arial Bold"/>
                <a:cs typeface="Arial" panose="020B0604020202020204" pitchFamily="34" charset="0"/>
              </a:rPr>
              <a:t>use </a:t>
            </a:r>
          </a:p>
          <a:p>
            <a:pPr algn="l" rtl="0" latinLnBrk="1" hangingPunct="0"/>
            <a:endParaRPr lang="en-US" sz="2000" dirty="0">
              <a:latin typeface="+mj-lt"/>
              <a:ea typeface="Arial Bold"/>
              <a:cs typeface="Arial" panose="020B0604020202020204" pitchFamily="34" charset="0"/>
            </a:endParaRPr>
          </a:p>
          <a:p>
            <a:pPr marL="285750" indent="-285750" algn="l" rtl="0" latinLnBrk="1" hangingPunct="0">
              <a:buFont typeface="Arial"/>
              <a:buChar char="•"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8357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1258888" y="1537157"/>
            <a:ext cx="6105525" cy="43088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F7F7F"/>
                </a:solidFill>
                <a:latin typeface="Verdana" charset="0"/>
              </a:rPr>
              <a:t>OSS in CEOS </a:t>
            </a:r>
            <a:r>
              <a:rPr lang="en-US" dirty="0" smtClean="0">
                <a:solidFill>
                  <a:srgbClr val="7F7F7F"/>
                </a:solidFill>
                <a:latin typeface="Verdana" charset="0"/>
              </a:rPr>
              <a:t>and WGISS Work </a:t>
            </a:r>
            <a:r>
              <a:rPr lang="en-US" dirty="0">
                <a:solidFill>
                  <a:srgbClr val="7F7F7F"/>
                </a:solidFill>
                <a:latin typeface="Verdana" charset="0"/>
              </a:rPr>
              <a:t>Plan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828800" y="457200"/>
            <a:ext cx="6105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2400" b="1" spc="1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defRPr>
            </a:lvl1pPr>
            <a:lvl2pPr eaLnBrk="0" hangingPunct="0">
              <a:defRPr sz="2200" b="1">
                <a:solidFill>
                  <a:schemeClr val="bg1"/>
                </a:solidFill>
              </a:defRPr>
            </a:lvl2pPr>
            <a:lvl3pPr eaLnBrk="0" hangingPunct="0">
              <a:defRPr sz="2200" b="1">
                <a:solidFill>
                  <a:schemeClr val="bg1"/>
                </a:solidFill>
              </a:defRPr>
            </a:lvl3pPr>
            <a:lvl4pPr eaLnBrk="0" hangingPunct="0">
              <a:defRPr sz="2200" b="1">
                <a:solidFill>
                  <a:schemeClr val="bg1"/>
                </a:solidFill>
              </a:defRPr>
            </a:lvl4pPr>
            <a:lvl5pPr eaLnBrk="0" hangingPunct="0">
              <a:defRPr sz="22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OSS </a:t>
            </a:r>
            <a:r>
              <a:rPr lang="en-US" dirty="0" smtClean="0"/>
              <a:t>Inventory triggered </a:t>
            </a:r>
            <a:r>
              <a:rPr lang="en-US" dirty="0"/>
              <a:t>by …</a:t>
            </a: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808288"/>
            <a:ext cx="7975600" cy="38608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0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09800" y="381000"/>
            <a:ext cx="5637213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 spc="10" dirty="0" smtClean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OSS in WGISS Agencies</a:t>
            </a:r>
            <a:endParaRPr lang="en-US" sz="2400" b="1" spc="10" dirty="0">
              <a:solidFill>
                <a:schemeClr val="bg1"/>
              </a:solidFill>
              <a:latin typeface="Verdana"/>
              <a:ea typeface="MS PGothic" pitchFamily="34" charset="-128"/>
              <a:cs typeface="Verdana"/>
            </a:endParaRPr>
          </a:p>
        </p:txBody>
      </p:sp>
      <p:grpSp>
        <p:nvGrpSpPr>
          <p:cNvPr id="22532" name="Group 3"/>
          <p:cNvGrpSpPr>
            <a:grpSpLocks/>
          </p:cNvGrpSpPr>
          <p:nvPr/>
        </p:nvGrpSpPr>
        <p:grpSpPr bwMode="auto">
          <a:xfrm>
            <a:off x="228600" y="1295401"/>
            <a:ext cx="3352800" cy="2895600"/>
            <a:chOff x="255982" y="1678737"/>
            <a:chExt cx="5128818" cy="3283788"/>
          </a:xfrm>
        </p:grpSpPr>
        <p:pic>
          <p:nvPicPr>
            <p:cNvPr id="22533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982" y="1678737"/>
              <a:ext cx="4836718" cy="1772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4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1" y="3286125"/>
              <a:ext cx="4610100" cy="94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5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00" y="4145292"/>
              <a:ext cx="4597400" cy="817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0600" y="4038600"/>
            <a:ext cx="1965477" cy="802782"/>
          </a:xfr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indent="0" algn="l" defTabSz="457200" rtl="0" latinLnBrk="1" hangingPunct="0">
              <a:buNone/>
            </a:pPr>
            <a:r>
              <a:rPr lang="en-US" sz="1800" dirty="0">
                <a:solidFill>
                  <a:srgbClr val="000000"/>
                </a:solidFill>
                <a:hlinkClick r:id="rId5"/>
              </a:rPr>
              <a:t>https://essr.esa.int</a:t>
            </a:r>
            <a:endParaRPr lang="en-US" sz="1800" dirty="0">
              <a:solidFill>
                <a:srgbClr val="000000"/>
              </a:solidFill>
            </a:endParaRPr>
          </a:p>
          <a:p>
            <a:pPr algn="l" defTabSz="457200" rtl="0" latinLnBrk="1" hangingPunct="0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1295400"/>
            <a:ext cx="3171825" cy="205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0" y="3352800"/>
            <a:ext cx="236218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>
            <a:lvl1pPr marL="0" indent="0" algn="l" rtl="0" latinLnBrk="1" hangingPunct="0">
              <a:spcBef>
                <a:spcPts val="500"/>
              </a:spcBef>
              <a:buSzPct val="100000"/>
              <a:buFont typeface="Arial"/>
              <a:buNone/>
              <a:defRPr sz="180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768927" indent="-311727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  <a:sym typeface="Arial Bold"/>
              </a:defRPr>
            </a:lvl2pPr>
            <a:lvl3pPr marL="1188719" indent="-274319">
              <a:spcBef>
                <a:spcPts val="500"/>
              </a:spcBef>
              <a:buSzPct val="100000"/>
              <a:buFont typeface="Arial"/>
              <a:buChar char="o"/>
              <a:defRPr sz="2400">
                <a:latin typeface="Arial Bold"/>
                <a:ea typeface="Arial Bold"/>
                <a:cs typeface="Arial Bold"/>
                <a:sym typeface="Arial Bold"/>
              </a:defRPr>
            </a:lvl3pPr>
            <a:lvl4pPr marL="1676400" indent="-304800">
              <a:spcBef>
                <a:spcPts val="500"/>
              </a:spcBef>
              <a:buSzPct val="100000"/>
              <a:buFont typeface="Arial"/>
              <a:buChar char="▪"/>
              <a:defRPr sz="2400">
                <a:latin typeface="Arial Bold"/>
                <a:ea typeface="Arial Bold"/>
                <a:cs typeface="Arial Bold"/>
                <a:sym typeface="Arial Bold"/>
              </a:defRPr>
            </a:lvl4pPr>
            <a:lvl5pPr marL="2171700" indent="-342900"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 Bold"/>
                <a:ea typeface="Arial Bold"/>
                <a:cs typeface="Arial Bold"/>
                <a:sym typeface="Arial Bold"/>
              </a:defRPr>
            </a:lvl5pPr>
            <a:lvl6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6pPr>
            <a:lvl7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7pPr>
            <a:lvl8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8pPr>
            <a:lvl9pPr>
              <a:spcBef>
                <a:spcPts val="500"/>
              </a:spcBef>
              <a:buFont typeface="Arial"/>
              <a:defRPr sz="2400"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r>
              <a:rPr lang="en-US" dirty="0"/>
              <a:t>https://</a:t>
            </a:r>
            <a:r>
              <a:rPr lang="en-US" dirty="0" err="1"/>
              <a:t>code.nasa.gov</a:t>
            </a:r>
            <a:r>
              <a:rPr lang="en-US" dirty="0"/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95800"/>
            <a:ext cx="4343400" cy="1856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460" y="6324600"/>
            <a:ext cx="438034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1600" dirty="0"/>
              <a:t>http://</a:t>
            </a:r>
            <a:r>
              <a:rPr lang="en-US" sz="1600" dirty="0" err="1"/>
              <a:t>www.grss-ieee.org</a:t>
            </a:r>
            <a:r>
              <a:rPr lang="en-US" sz="1600" dirty="0"/>
              <a:t>/open-source-software-related-to-geoscience-and-remote-sensing/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3886200"/>
            <a:ext cx="3640495" cy="208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0" y="6010072"/>
            <a:ext cx="334498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sz="1600" dirty="0"/>
              <a:t>https://</a:t>
            </a:r>
            <a:r>
              <a:rPr lang="en-US" sz="1600" dirty="0" err="1"/>
              <a:t>www.dlr.de</a:t>
            </a:r>
            <a:r>
              <a:rPr lang="en-US" sz="1600" dirty="0"/>
              <a:t>/</a:t>
            </a:r>
            <a:r>
              <a:rPr lang="en-US" sz="1600" dirty="0" err="1"/>
              <a:t>sc</a:t>
            </a:r>
            <a:r>
              <a:rPr lang="en-US" sz="1600" dirty="0"/>
              <a:t>/en/</a:t>
            </a:r>
            <a:r>
              <a:rPr lang="en-US" sz="1600" dirty="0" err="1"/>
              <a:t>desktopdefault.aspx</a:t>
            </a:r>
            <a:r>
              <a:rPr lang="en-US" sz="1600" dirty="0"/>
              <a:t>/tabid-5951/9688_read-19161/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064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6105525" cy="369332"/>
          </a:xfr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z="2400" b="1" spc="10" dirty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OSS in </a:t>
            </a:r>
            <a:r>
              <a:rPr lang="en-US" sz="2400" b="1" spc="10" dirty="0" smtClean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CEOS- WGISS</a:t>
            </a:r>
            <a:endParaRPr lang="en-US" sz="2400" b="1" spc="10" dirty="0">
              <a:solidFill>
                <a:schemeClr val="bg1"/>
              </a:solidFill>
              <a:latin typeface="Verdana"/>
              <a:ea typeface="MS PGothic" pitchFamily="34" charset="-128"/>
              <a:cs typeface="Verdana"/>
            </a:endParaRPr>
          </a:p>
        </p:txBody>
      </p:sp>
      <p:pic>
        <p:nvPicPr>
          <p:cNvPr id="2560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7" y="1303338"/>
            <a:ext cx="8517463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845314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/>
              <a:buChar char="•"/>
              <a:defRPr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charset="0"/>
              </a:rPr>
              <a:t>Open Source Software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MS PGothic" charset="0"/>
              </a:rPr>
              <a:t>page to be moved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ea typeface="MS PGothic" charset="0"/>
              </a:rPr>
              <a:t>into Interoperability and Use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MS PGothic" charset="0"/>
              </a:rPr>
              <a:t>Area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MS PGothic" charset="0"/>
              </a:rPr>
              <a:t>Inventory DB to be implemented with search capabilities (November)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9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2"/>
          <p:cNvSpPr>
            <a:spLocks noGrp="1"/>
          </p:cNvSpPr>
          <p:nvPr>
            <p:ph idx="1"/>
          </p:nvPr>
        </p:nvSpPr>
        <p:spPr>
          <a:xfrm>
            <a:off x="276225" y="1098550"/>
            <a:ext cx="8743950" cy="43180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Verdana" charset="0"/>
              </a:rPr>
              <a:t>OSS Survey in CEOS Agencies compiling the reports with relevant Metadata</a:t>
            </a:r>
          </a:p>
          <a:p>
            <a:endParaRPr lang="en-US" sz="2000" dirty="0">
              <a:latin typeface="Verdana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4176712" cy="369332"/>
          </a:xfr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 eaLnBrk="0" hangingPunct="0"/>
            <a:r>
              <a:rPr lang="en-US" sz="2400" b="1" spc="10" dirty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OSS </a:t>
            </a:r>
            <a:r>
              <a:rPr lang="en-US" sz="2400" b="1" spc="10" dirty="0" smtClean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Survey </a:t>
            </a:r>
            <a:endParaRPr lang="en-US" sz="2400" b="1" spc="10" dirty="0">
              <a:solidFill>
                <a:schemeClr val="bg1"/>
              </a:solidFill>
              <a:latin typeface="Verdana"/>
              <a:ea typeface="MS PGothic" pitchFamily="34" charset="-128"/>
              <a:cs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1447800"/>
            <a:ext cx="7775213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4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0"/>
            <a:ext cx="9144000" cy="371772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33600" y="381000"/>
            <a:ext cx="4876800" cy="369332"/>
          </a:xfr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hangingPunct="0"/>
            <a:r>
              <a:rPr lang="en-US" sz="2400" b="1" spc="10" dirty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OSS </a:t>
            </a:r>
            <a:r>
              <a:rPr lang="en-US" sz="2400" b="1" spc="10" dirty="0" smtClean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Survey </a:t>
            </a:r>
            <a:r>
              <a:rPr lang="mr-IN" sz="2400" b="1" spc="10" dirty="0" smtClean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–</a:t>
            </a:r>
            <a:r>
              <a:rPr lang="en-US" sz="2400" b="1" spc="10" dirty="0" smtClean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 First Results </a:t>
            </a:r>
            <a:endParaRPr lang="en-US" sz="2400" b="1" spc="10" dirty="0">
              <a:solidFill>
                <a:schemeClr val="bg1"/>
              </a:solidFill>
              <a:latin typeface="Verdana"/>
              <a:ea typeface="MS PGothic" pitchFamily="34" charset="-128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2629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6105525" cy="369332"/>
          </a:xfr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57200" eaLnBrk="0" hangingPunct="0"/>
            <a:r>
              <a:rPr lang="en-US" sz="2400" b="1" spc="10" dirty="0">
                <a:solidFill>
                  <a:schemeClr val="bg1"/>
                </a:solidFill>
                <a:latin typeface="Verdana"/>
                <a:ea typeface="MS PGothic" pitchFamily="34" charset="-128"/>
                <a:cs typeface="Verdana"/>
              </a:rPr>
              <a:t>OSS Survey Statistics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135" r="99609">
                        <a14:foregroundMark x1="92293" y1="35247" x2="92293" y2="35247"/>
                        <a14:backgroundMark x1="93505" y1="43395" x2="93505" y2="43395"/>
                        <a14:backgroundMark x1="93505" y1="43395" x2="93505" y2="433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3048000"/>
            <a:ext cx="5410200" cy="3429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371600"/>
            <a:ext cx="3467100" cy="116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9" b="99798" l="38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3048000"/>
            <a:ext cx="3395509" cy="3276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1376545"/>
            <a:ext cx="5910010" cy="129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86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362200"/>
            <a:ext cx="7899400" cy="424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1524000"/>
            <a:ext cx="450201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</a:rPr>
              <a:t>OSS Inventory USE CASE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403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16482</TotalTime>
  <Words>412</Words>
  <Application>Microsoft Office PowerPoint</Application>
  <PresentationFormat>On-screen Show (4:3)</PresentationFormat>
  <Paragraphs>75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MS PGothic</vt:lpstr>
      <vt:lpstr>Arial</vt:lpstr>
      <vt:lpstr>Arial Bold</vt:lpstr>
      <vt:lpstr>Avenir Roman</vt:lpstr>
      <vt:lpstr>Calibri</vt:lpstr>
      <vt:lpstr>Droid Serif</vt:lpstr>
      <vt:lpstr>Helvetica</vt:lpstr>
      <vt:lpstr>Verdana</vt:lpstr>
      <vt:lpstr>Default</vt:lpstr>
      <vt:lpstr>Working Group on Information Systems and Services (WGISS)</vt:lpstr>
      <vt:lpstr>Open Source Software –  WHY!!</vt:lpstr>
      <vt:lpstr>OSS in CEOS and WGISS Work Plan </vt:lpstr>
      <vt:lpstr>PowerPoint Presentation</vt:lpstr>
      <vt:lpstr>OSS in CEOS- WGISS</vt:lpstr>
      <vt:lpstr>OSS Survey </vt:lpstr>
      <vt:lpstr>OSS Survey – First Results </vt:lpstr>
      <vt:lpstr>OSS Survey Statistics</vt:lpstr>
      <vt:lpstr>PowerPoint Presentation</vt:lpstr>
      <vt:lpstr>From user need to OSS Inventory utilization</vt:lpstr>
      <vt:lpstr>SNAP: application to other EO data</vt:lpstr>
      <vt:lpstr>Feature Highlights</vt:lpstr>
      <vt:lpstr>SNAP Technologies &amp; Formats</vt:lpstr>
      <vt:lpstr>Few examples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Anne Kennerley</cp:lastModifiedBy>
  <cp:revision>645</cp:revision>
  <dcterms:modified xsi:type="dcterms:W3CDTF">2018-10-24T08:32:34Z</dcterms:modified>
</cp:coreProperties>
</file>