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3"/>
  </p:notesMasterIdLst>
  <p:handoutMasterIdLst>
    <p:handoutMasterId r:id="rId24"/>
  </p:handoutMasterIdLst>
  <p:sldIdLst>
    <p:sldId id="473" r:id="rId6"/>
    <p:sldId id="594" r:id="rId7"/>
    <p:sldId id="378" r:id="rId8"/>
    <p:sldId id="577" r:id="rId9"/>
    <p:sldId id="595" r:id="rId10"/>
    <p:sldId id="596" r:id="rId11"/>
    <p:sldId id="598" r:id="rId12"/>
    <p:sldId id="617" r:id="rId13"/>
    <p:sldId id="476" r:id="rId14"/>
    <p:sldId id="602" r:id="rId15"/>
    <p:sldId id="257" r:id="rId16"/>
    <p:sldId id="258" r:id="rId17"/>
    <p:sldId id="265" r:id="rId18"/>
    <p:sldId id="266" r:id="rId19"/>
    <p:sldId id="267" r:id="rId20"/>
    <p:sldId id="623" r:id="rId21"/>
    <p:sldId id="622" r:id="rId22"/>
  </p:sldIdLst>
  <p:sldSz cx="12192000" cy="6858000"/>
  <p:notesSz cx="6950075" cy="9236075"/>
  <p:defaultTextStyle>
    <a:defPPr>
      <a:defRPr lang="en-US"/>
    </a:defPPr>
    <a:lvl1pPr algn="l" rtl="0" eaLnBrk="0" fontAlgn="base" hangingPunct="0">
      <a:spcBef>
        <a:spcPct val="0"/>
      </a:spcBef>
      <a:spcAft>
        <a:spcPct val="0"/>
      </a:spcAft>
      <a:defRPr sz="28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8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8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8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8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9">
          <p15:clr>
            <a:srgbClr val="A4A3A4"/>
          </p15:clr>
        </p15:guide>
        <p15:guide id="2" pos="218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63D"/>
    <a:srgbClr val="33CC33"/>
    <a:srgbClr val="FFBF06"/>
    <a:srgbClr val="CFE2F7"/>
    <a:srgbClr val="B6D7A8"/>
    <a:srgbClr val="B6D7BA"/>
    <a:srgbClr val="FF2929"/>
    <a:srgbClr val="663300"/>
    <a:srgbClr val="993366"/>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19" autoAdjust="0"/>
  </p:normalViewPr>
  <p:slideViewPr>
    <p:cSldViewPr>
      <p:cViewPr varScale="1">
        <p:scale>
          <a:sx n="53" d="100"/>
          <a:sy n="53" d="100"/>
        </p:scale>
        <p:origin x="78" y="300"/>
      </p:cViewPr>
      <p:guideLst>
        <p:guide orient="horz" pos="2160"/>
        <p:guide pos="3840"/>
      </p:guideLst>
    </p:cSldViewPr>
  </p:slideViewPr>
  <p:outlineViewPr>
    <p:cViewPr>
      <p:scale>
        <a:sx n="33" d="100"/>
        <a:sy n="33" d="100"/>
      </p:scale>
      <p:origin x="0" y="-4578"/>
    </p:cViewPr>
  </p:outlineViewPr>
  <p:notesTextViewPr>
    <p:cViewPr>
      <p:scale>
        <a:sx n="100" d="100"/>
        <a:sy n="100" d="100"/>
      </p:scale>
      <p:origin x="0" y="0"/>
    </p:cViewPr>
  </p:notesTextViewPr>
  <p:sorterViewPr>
    <p:cViewPr>
      <p:scale>
        <a:sx n="154" d="100"/>
        <a:sy n="154" d="100"/>
      </p:scale>
      <p:origin x="0" y="0"/>
    </p:cViewPr>
  </p:sorterViewPr>
  <p:notesViewPr>
    <p:cSldViewPr>
      <p:cViewPr varScale="1">
        <p:scale>
          <a:sx n="109" d="100"/>
          <a:sy n="109" d="100"/>
        </p:scale>
        <p:origin x="-3312" y="-66"/>
      </p:cViewPr>
      <p:guideLst>
        <p:guide orient="horz" pos="2909"/>
        <p:guide pos="2189"/>
      </p:guideLst>
    </p:cSldViewPr>
  </p:notesViewPr>
  <p:gridSpacing cx="182880" cy="18288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3F2E284A-9ACA-4938-913A-FE38F04B228F}"/>
              </a:ext>
            </a:extLst>
          </p:cNvPr>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2474" tIns="46237" rIns="92474" bIns="46237" numCol="1" anchor="t" anchorCtr="0" compatLnSpc="1">
            <a:prstTxWarp prst="textNoShape">
              <a:avLst/>
            </a:prstTxWarp>
          </a:bodyPr>
          <a:lstStyle>
            <a:lvl1pPr defTabSz="924941" eaLnBrk="1" hangingPunct="1">
              <a:defRPr sz="1200">
                <a:latin typeface="Arial" charset="0"/>
                <a:ea typeface="ＭＳ Ｐゴシック" charset="0"/>
                <a:cs typeface="+mn-cs"/>
              </a:defRPr>
            </a:lvl1pPr>
          </a:lstStyle>
          <a:p>
            <a:pPr>
              <a:defRPr/>
            </a:pPr>
            <a:endParaRPr lang="en-US"/>
          </a:p>
        </p:txBody>
      </p:sp>
      <p:sp>
        <p:nvSpPr>
          <p:cNvPr id="34819" name="Rectangle 3">
            <a:extLst>
              <a:ext uri="{FF2B5EF4-FFF2-40B4-BE49-F238E27FC236}">
                <a16:creationId xmlns:a16="http://schemas.microsoft.com/office/drawing/2014/main" id="{14F371FA-B9CA-4F89-B761-109FAB8A152A}"/>
              </a:ext>
            </a:extLst>
          </p:cNvPr>
          <p:cNvSpPr>
            <a:spLocks noGrp="1" noChangeArrowheads="1"/>
          </p:cNvSpPr>
          <p:nvPr>
            <p:ph type="dt" sz="quarter" idx="1"/>
          </p:nvPr>
        </p:nvSpPr>
        <p:spPr bwMode="auto">
          <a:xfrm>
            <a:off x="3937000" y="0"/>
            <a:ext cx="3011488" cy="461963"/>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2474" tIns="46237" rIns="92474" bIns="46237" numCol="1" anchor="t" anchorCtr="0" compatLnSpc="1">
            <a:prstTxWarp prst="textNoShape">
              <a:avLst/>
            </a:prstTxWarp>
          </a:bodyPr>
          <a:lstStyle>
            <a:lvl1pPr algn="r" defTabSz="924941" eaLnBrk="1" hangingPunct="1">
              <a:defRPr sz="1200">
                <a:latin typeface="Arial" charset="0"/>
                <a:ea typeface="ＭＳ Ｐゴシック" charset="0"/>
                <a:cs typeface="+mn-cs"/>
              </a:defRPr>
            </a:lvl1pPr>
          </a:lstStyle>
          <a:p>
            <a:pPr>
              <a:defRPr/>
            </a:pPr>
            <a:endParaRPr lang="en-US"/>
          </a:p>
        </p:txBody>
      </p:sp>
      <p:sp>
        <p:nvSpPr>
          <p:cNvPr id="34820" name="Rectangle 4">
            <a:extLst>
              <a:ext uri="{FF2B5EF4-FFF2-40B4-BE49-F238E27FC236}">
                <a16:creationId xmlns:a16="http://schemas.microsoft.com/office/drawing/2014/main" id="{D10C4C71-4DB7-4D99-B90D-925C43163D83}"/>
              </a:ext>
            </a:extLst>
          </p:cNvPr>
          <p:cNvSpPr>
            <a:spLocks noGrp="1" noChangeArrowheads="1"/>
          </p:cNvSpPr>
          <p:nvPr>
            <p:ph type="ftr" sz="quarter" idx="2"/>
          </p:nvPr>
        </p:nvSpPr>
        <p:spPr bwMode="auto">
          <a:xfrm>
            <a:off x="0" y="8772525"/>
            <a:ext cx="3011488" cy="461963"/>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2474" tIns="46237" rIns="92474" bIns="46237" numCol="1" anchor="b" anchorCtr="0" compatLnSpc="1">
            <a:prstTxWarp prst="textNoShape">
              <a:avLst/>
            </a:prstTxWarp>
          </a:bodyPr>
          <a:lstStyle>
            <a:lvl1pPr defTabSz="924941" eaLnBrk="1" hangingPunct="1">
              <a:defRPr sz="1200">
                <a:latin typeface="Arial" charset="0"/>
                <a:ea typeface="ＭＳ Ｐゴシック" charset="0"/>
                <a:cs typeface="+mn-cs"/>
              </a:defRPr>
            </a:lvl1pPr>
          </a:lstStyle>
          <a:p>
            <a:pPr>
              <a:defRPr/>
            </a:pPr>
            <a:endParaRPr lang="en-US"/>
          </a:p>
        </p:txBody>
      </p:sp>
      <p:sp>
        <p:nvSpPr>
          <p:cNvPr id="34821" name="Rectangle 5">
            <a:extLst>
              <a:ext uri="{FF2B5EF4-FFF2-40B4-BE49-F238E27FC236}">
                <a16:creationId xmlns:a16="http://schemas.microsoft.com/office/drawing/2014/main" id="{8649033E-9C77-4549-A129-B6CFC51FFAE1}"/>
              </a:ext>
            </a:extLst>
          </p:cNvPr>
          <p:cNvSpPr>
            <a:spLocks noGrp="1" noChangeArrowheads="1"/>
          </p:cNvSpPr>
          <p:nvPr>
            <p:ph type="sldNum" sz="quarter" idx="3"/>
          </p:nvPr>
        </p:nvSpPr>
        <p:spPr bwMode="auto">
          <a:xfrm>
            <a:off x="3937000" y="8772525"/>
            <a:ext cx="3011488" cy="461963"/>
          </a:xfrm>
          <a:prstGeom prst="rect">
            <a:avLst/>
          </a:prstGeom>
          <a:noFill/>
          <a:ln>
            <a:noFill/>
          </a:ln>
          <a:effectLst/>
          <a:extLst>
            <a:ext uri="{909E8E84-426E-40dd-AFC4-6F175D3DCCD1}"/>
            <a:ext uri="{91240B29-F687-4f45-9708-019B960494DF}"/>
            <a:ext uri="{AF507438-7753-43e0-B8FC-AC1667EBCBE1}"/>
          </a:extLst>
        </p:spPr>
        <p:txBody>
          <a:bodyPr vert="horz" wrap="square" lIns="92474" tIns="46237" rIns="92474" bIns="46237" numCol="1" anchor="b" anchorCtr="0" compatLnSpc="1">
            <a:prstTxWarp prst="textNoShape">
              <a:avLst/>
            </a:prstTxWarp>
          </a:bodyPr>
          <a:lstStyle>
            <a:lvl1pPr algn="r" defTabSz="923925" eaLnBrk="1" hangingPunct="1">
              <a:defRPr sz="1200"/>
            </a:lvl1pPr>
          </a:lstStyle>
          <a:p>
            <a:pPr>
              <a:defRPr/>
            </a:pPr>
            <a:fld id="{537F8B6D-A17F-402F-BF36-E31D2F3C084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BA49CF7-20F6-4AB7-842B-A42DDD0E496F}"/>
              </a:ext>
            </a:extLst>
          </p:cNvPr>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2474" tIns="46237" rIns="92474" bIns="46237" numCol="1" anchor="t" anchorCtr="0" compatLnSpc="1">
            <a:prstTxWarp prst="textNoShape">
              <a:avLst/>
            </a:prstTxWarp>
          </a:bodyPr>
          <a:lstStyle>
            <a:lvl1pPr defTabSz="924941" eaLnBrk="1" hangingPunct="1">
              <a:defRPr sz="1200">
                <a:latin typeface="Arial" charset="0"/>
                <a:ea typeface="ＭＳ Ｐゴシック" charset="0"/>
                <a:cs typeface="+mn-cs"/>
              </a:defRPr>
            </a:lvl1pPr>
          </a:lstStyle>
          <a:p>
            <a:pPr>
              <a:defRPr/>
            </a:pPr>
            <a:endParaRPr lang="en-US"/>
          </a:p>
        </p:txBody>
      </p:sp>
      <p:sp>
        <p:nvSpPr>
          <p:cNvPr id="36867" name="Rectangle 3">
            <a:extLst>
              <a:ext uri="{FF2B5EF4-FFF2-40B4-BE49-F238E27FC236}">
                <a16:creationId xmlns:a16="http://schemas.microsoft.com/office/drawing/2014/main" id="{1460F506-6A92-4AD4-93A1-A2003D998DAF}"/>
              </a:ext>
            </a:extLst>
          </p:cNvPr>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2474" tIns="46237" rIns="92474" bIns="46237" numCol="1" anchor="t" anchorCtr="0" compatLnSpc="1">
            <a:prstTxWarp prst="textNoShape">
              <a:avLst/>
            </a:prstTxWarp>
          </a:bodyPr>
          <a:lstStyle>
            <a:lvl1pPr algn="r" defTabSz="924941" eaLnBrk="1" hangingPunct="1">
              <a:defRPr sz="1200">
                <a:latin typeface="Arial" charset="0"/>
                <a:ea typeface="ＭＳ Ｐゴシック" charset="0"/>
                <a:cs typeface="+mn-cs"/>
              </a:defRPr>
            </a:lvl1pPr>
          </a:lstStyle>
          <a:p>
            <a:pPr>
              <a:defRPr/>
            </a:pPr>
            <a:endParaRPr lang="en-US"/>
          </a:p>
        </p:txBody>
      </p:sp>
      <p:sp>
        <p:nvSpPr>
          <p:cNvPr id="3076" name="Rectangle 4">
            <a:extLst>
              <a:ext uri="{FF2B5EF4-FFF2-40B4-BE49-F238E27FC236}">
                <a16:creationId xmlns:a16="http://schemas.microsoft.com/office/drawing/2014/main" id="{49544757-2845-47E4-9246-8F81AAC25A47}"/>
              </a:ext>
            </a:extLst>
          </p:cNvPr>
          <p:cNvSpPr>
            <a:spLocks noGrp="1" noRot="1" noChangeAspect="1" noChangeArrowheads="1" noTextEdit="1"/>
          </p:cNvSpPr>
          <p:nvPr>
            <p:ph type="sldImg" idx="2"/>
          </p:nvPr>
        </p:nvSpPr>
        <p:spPr bwMode="auto">
          <a:xfrm>
            <a:off x="396875" y="692150"/>
            <a:ext cx="6156325"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9" name="Rectangle 5">
            <a:extLst>
              <a:ext uri="{FF2B5EF4-FFF2-40B4-BE49-F238E27FC236}">
                <a16:creationId xmlns:a16="http://schemas.microsoft.com/office/drawing/2014/main" id="{E1AD601E-6EA8-47FF-AC09-E61A8455950F}"/>
              </a:ext>
            </a:extLst>
          </p:cNvPr>
          <p:cNvSpPr>
            <a:spLocks noGrp="1" noChangeArrowheads="1"/>
          </p:cNvSpPr>
          <p:nvPr>
            <p:ph type="body" sz="quarter" idx="3"/>
          </p:nvPr>
        </p:nvSpPr>
        <p:spPr bwMode="auto">
          <a:xfrm>
            <a:off x="695325" y="4387850"/>
            <a:ext cx="5559425" cy="4156075"/>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2474" tIns="46237" rIns="92474" bIns="4623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a:extLst>
              <a:ext uri="{FF2B5EF4-FFF2-40B4-BE49-F238E27FC236}">
                <a16:creationId xmlns:a16="http://schemas.microsoft.com/office/drawing/2014/main" id="{6197DFBD-87AB-40B3-B4A5-58AA64D85BB5}"/>
              </a:ext>
            </a:extLst>
          </p:cNvPr>
          <p:cNvSpPr>
            <a:spLocks noGrp="1" noChangeArrowheads="1"/>
          </p:cNvSpPr>
          <p:nvPr>
            <p:ph type="ftr" sz="quarter" idx="4"/>
          </p:nvPr>
        </p:nvSpPr>
        <p:spPr bwMode="auto">
          <a:xfrm>
            <a:off x="0" y="8772525"/>
            <a:ext cx="3011488" cy="461963"/>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2474" tIns="46237" rIns="92474" bIns="46237" numCol="1" anchor="b" anchorCtr="0" compatLnSpc="1">
            <a:prstTxWarp prst="textNoShape">
              <a:avLst/>
            </a:prstTxWarp>
          </a:bodyPr>
          <a:lstStyle>
            <a:lvl1pPr defTabSz="924941" eaLnBrk="1" hangingPunct="1">
              <a:defRPr sz="1200">
                <a:latin typeface="Arial" charset="0"/>
                <a:ea typeface="ＭＳ Ｐゴシック" charset="0"/>
                <a:cs typeface="+mn-cs"/>
              </a:defRPr>
            </a:lvl1pPr>
          </a:lstStyle>
          <a:p>
            <a:pPr>
              <a:defRPr/>
            </a:pPr>
            <a:endParaRPr lang="en-US"/>
          </a:p>
        </p:txBody>
      </p:sp>
      <p:sp>
        <p:nvSpPr>
          <p:cNvPr id="36871" name="Rectangle 7">
            <a:extLst>
              <a:ext uri="{FF2B5EF4-FFF2-40B4-BE49-F238E27FC236}">
                <a16:creationId xmlns:a16="http://schemas.microsoft.com/office/drawing/2014/main" id="{C395F51B-0304-4D5A-BA45-D7EBDC4197DA}"/>
              </a:ext>
            </a:extLst>
          </p:cNvPr>
          <p:cNvSpPr>
            <a:spLocks noGrp="1" noChangeArrowheads="1"/>
          </p:cNvSpPr>
          <p:nvPr>
            <p:ph type="sldNum" sz="quarter" idx="5"/>
          </p:nvPr>
        </p:nvSpPr>
        <p:spPr bwMode="auto">
          <a:xfrm>
            <a:off x="3937000" y="8772525"/>
            <a:ext cx="3011488" cy="461963"/>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2474" tIns="46237" rIns="92474" bIns="46237" numCol="1" anchor="b" anchorCtr="0" compatLnSpc="1">
            <a:prstTxWarp prst="textNoShape">
              <a:avLst/>
            </a:prstTxWarp>
          </a:bodyPr>
          <a:lstStyle>
            <a:lvl1pPr algn="r" defTabSz="923925" eaLnBrk="1" hangingPunct="1">
              <a:defRPr sz="1200"/>
            </a:lvl1pPr>
          </a:lstStyle>
          <a:p>
            <a:pPr>
              <a:defRPr/>
            </a:pPr>
            <a:fld id="{B94FEBA9-6E33-4570-84B5-E467DA6D2A6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52B42A4F-8945-415D-863E-C84593D6C23E}"/>
              </a:ext>
            </a:extLst>
          </p:cNvPr>
          <p:cNvSpPr>
            <a:spLocks noGrp="1" noRot="1" noChangeAspect="1" noChangeArrowheads="1" noTextEdit="1"/>
          </p:cNvSpPr>
          <p:nvPr>
            <p:ph type="sldImg"/>
          </p:nvPr>
        </p:nvSpPr>
        <p:spPr>
          <a:xfrm>
            <a:off x="396875" y="692150"/>
            <a:ext cx="6157913" cy="3463925"/>
          </a:xfrm>
          <a:ln/>
        </p:spPr>
      </p:sp>
      <p:sp>
        <p:nvSpPr>
          <p:cNvPr id="6147" name="Notes Placeholder 2">
            <a:extLst>
              <a:ext uri="{FF2B5EF4-FFF2-40B4-BE49-F238E27FC236}">
                <a16:creationId xmlns:a16="http://schemas.microsoft.com/office/drawing/2014/main" id="{A36B2C7F-2065-47CC-BE5B-730F24D04E47}"/>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FBE953-2CE2-0043-A334-A060A269F2F6}" type="slidenum">
              <a:rPr lang="en-US" smtClean="0"/>
              <a:t>8</a:t>
            </a:fld>
            <a:endParaRPr lang="en-US"/>
          </a:p>
        </p:txBody>
      </p:sp>
    </p:spTree>
    <p:extLst>
      <p:ext uri="{BB962C8B-B14F-4D97-AF65-F5344CB8AC3E}">
        <p14:creationId xmlns:p14="http://schemas.microsoft.com/office/powerpoint/2010/main" val="4184285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indent="-34290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latin typeface="Arial" panose="020B0604020202020204" pitchFamily="34" charset="0"/>
                <a:cs typeface="Arial" panose="020B0604020202020204" pitchFamily="34" charset="0"/>
              </a:rPr>
              <a:t>This is happening in all bands simultaneously</a:t>
            </a:r>
            <a:endParaRPr lang="en-US" dirty="0">
              <a:solidFill>
                <a:srgbClr val="000099"/>
              </a:solidFill>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r>
              <a:rPr lang="en-US" dirty="0">
                <a:solidFill>
                  <a:srgbClr val="000099"/>
                </a:solidFill>
                <a:latin typeface="Arial" panose="020B0604020202020204" pitchFamily="34" charset="0"/>
                <a:cs typeface="Arial" panose="020B0604020202020204" pitchFamily="34" charset="0"/>
              </a:rPr>
              <a:t>CCDC first works through the entire history of the pixel to define annual cyclical trajectories and flag changes.</a:t>
            </a:r>
          </a:p>
          <a:p>
            <a:pPr marL="342900" indent="-342900">
              <a:spcAft>
                <a:spcPts val="600"/>
              </a:spcAft>
              <a:buFont typeface="Arial" panose="020B0604020202020204" pitchFamily="34" charset="0"/>
              <a:buChar char="•"/>
            </a:pPr>
            <a:r>
              <a:rPr lang="en-US" dirty="0">
                <a:solidFill>
                  <a:srgbClr val="000099"/>
                </a:solidFill>
                <a:latin typeface="Arial" panose="020B0604020202020204" pitchFamily="34" charset="0"/>
                <a:cs typeface="Arial" panose="020B0604020202020204" pitchFamily="34" charset="0"/>
              </a:rPr>
              <a:t>The coefficients that describe the mathematical trajectories in between change flags are fed to the Random Forest classifier to determine cover-class labels.</a:t>
            </a:r>
          </a:p>
          <a:p>
            <a:endParaRPr lang="en-US" dirty="0"/>
          </a:p>
        </p:txBody>
      </p:sp>
      <p:sp>
        <p:nvSpPr>
          <p:cNvPr id="4" name="Slide Number Placeholder 3"/>
          <p:cNvSpPr>
            <a:spLocks noGrp="1"/>
          </p:cNvSpPr>
          <p:nvPr>
            <p:ph type="sldNum" sz="quarter" idx="10"/>
          </p:nvPr>
        </p:nvSpPr>
        <p:spPr/>
        <p:txBody>
          <a:bodyPr/>
          <a:lstStyle/>
          <a:p>
            <a:fld id="{94FBE953-2CE2-0043-A334-A060A269F2F6}" type="slidenum">
              <a:rPr lang="en-US" smtClean="0"/>
              <a:t>9</a:t>
            </a:fld>
            <a:endParaRPr lang="en-US"/>
          </a:p>
        </p:txBody>
      </p:sp>
    </p:spTree>
    <p:extLst>
      <p:ext uri="{BB962C8B-B14F-4D97-AF65-F5344CB8AC3E}">
        <p14:creationId xmlns:p14="http://schemas.microsoft.com/office/powerpoint/2010/main" val="191787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g3f83226640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 name="Google Shape;70;g3f83226640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517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f83226640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f83226640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6445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4408b327c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4408b327c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140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4408b327c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4408b327c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5413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4408b327c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4408b327c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6003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Geography PPT banner">
            <a:extLst>
              <a:ext uri="{FF2B5EF4-FFF2-40B4-BE49-F238E27FC236}">
                <a16:creationId xmlns:a16="http://schemas.microsoft.com/office/drawing/2014/main" id="{0F75BC5E-8A9B-45BC-ABE0-0222DDB14B1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23864"/>
            <a:ext cx="12192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VisID for Geography PPT">
            <a:extLst>
              <a:ext uri="{FF2B5EF4-FFF2-40B4-BE49-F238E27FC236}">
                <a16:creationId xmlns:a16="http://schemas.microsoft.com/office/drawing/2014/main" id="{83571D12-0B78-474E-84CD-1DB36CFEBCB2}"/>
              </a:ext>
            </a:extLst>
          </p:cNvPr>
          <p:cNvPicPr>
            <a:picLocks noChangeAspect="1" noChangeArrowheads="1"/>
          </p:cNvPicPr>
          <p:nvPr userDrawn="1"/>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11718" y="434976"/>
            <a:ext cx="2789767"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E2F43B7-983F-42C6-BE7C-A9CBF29826E2}"/>
              </a:ext>
            </a:extLst>
          </p:cNvPr>
          <p:cNvSpPr>
            <a:spLocks noChangeArrowheads="1"/>
          </p:cNvSpPr>
          <p:nvPr userDrawn="1"/>
        </p:nvSpPr>
        <p:spPr bwMode="auto">
          <a:xfrm>
            <a:off x="575734" y="6080125"/>
            <a:ext cx="2035814" cy="397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900" tIns="44450" rIns="88900" bIns="44450">
            <a:spAutoFit/>
          </a:bodyPr>
          <a:lstStyle>
            <a:lvl1pPr defTabSz="885825">
              <a:defRPr sz="2800">
                <a:solidFill>
                  <a:schemeClr val="tx1"/>
                </a:solidFill>
                <a:latin typeface="Arial" panose="020B0604020202020204" pitchFamily="34" charset="0"/>
                <a:ea typeface="ＭＳ Ｐゴシック" panose="020B0600070205080204" pitchFamily="34" charset="-128"/>
              </a:defRPr>
            </a:lvl1pPr>
            <a:lvl2pPr marL="742950" indent="-285750" defTabSz="885825">
              <a:defRPr sz="2800">
                <a:solidFill>
                  <a:schemeClr val="tx1"/>
                </a:solidFill>
                <a:latin typeface="Arial" panose="020B0604020202020204" pitchFamily="34" charset="0"/>
                <a:ea typeface="ＭＳ Ｐゴシック" panose="020B0600070205080204" pitchFamily="34" charset="-128"/>
              </a:defRPr>
            </a:lvl2pPr>
            <a:lvl3pPr marL="1143000" indent="-228600" defTabSz="885825">
              <a:defRPr sz="2800">
                <a:solidFill>
                  <a:schemeClr val="tx1"/>
                </a:solidFill>
                <a:latin typeface="Arial" panose="020B0604020202020204" pitchFamily="34" charset="0"/>
                <a:ea typeface="ＭＳ Ｐゴシック" panose="020B0600070205080204" pitchFamily="34" charset="-128"/>
              </a:defRPr>
            </a:lvl3pPr>
            <a:lvl4pPr marL="1600200" indent="-228600" defTabSz="885825">
              <a:defRPr sz="2800">
                <a:solidFill>
                  <a:schemeClr val="tx1"/>
                </a:solidFill>
                <a:latin typeface="Arial" panose="020B0604020202020204" pitchFamily="34" charset="0"/>
                <a:ea typeface="ＭＳ Ｐゴシック" panose="020B0600070205080204" pitchFamily="34" charset="-128"/>
              </a:defRPr>
            </a:lvl4pPr>
            <a:lvl5pPr marL="2057400" indent="-228600" defTabSz="885825">
              <a:defRPr sz="2800">
                <a:solidFill>
                  <a:schemeClr val="tx1"/>
                </a:solidFill>
                <a:latin typeface="Arial" panose="020B0604020202020204" pitchFamily="34" charset="0"/>
                <a:ea typeface="ＭＳ Ｐゴシック" panose="020B0600070205080204" pitchFamily="34" charset="-128"/>
              </a:defRPr>
            </a:lvl5pPr>
            <a:lvl6pPr marL="2514600" indent="-228600" defTabSz="88582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defTabSz="88582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defTabSz="88582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defTabSz="885825"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000" b="1"/>
              <a:t>U.S. Department of the Interior</a:t>
            </a:r>
          </a:p>
          <a:p>
            <a:pPr>
              <a:defRPr/>
            </a:pPr>
            <a:r>
              <a:rPr lang="en-US" altLang="en-US" sz="1000" b="1"/>
              <a:t>U.S. Geological Survey</a:t>
            </a:r>
          </a:p>
        </p:txBody>
      </p:sp>
      <p:sp>
        <p:nvSpPr>
          <p:cNvPr id="6146" name="Rectangle 2"/>
          <p:cNvSpPr>
            <a:spLocks noGrp="1" noChangeArrowheads="1"/>
          </p:cNvSpPr>
          <p:nvPr>
            <p:ph type="ctrTitle"/>
          </p:nvPr>
        </p:nvSpPr>
        <p:spPr>
          <a:xfrm>
            <a:off x="486832" y="1965326"/>
            <a:ext cx="11705167" cy="1470025"/>
          </a:xfrm>
        </p:spPr>
        <p:txBody>
          <a:bodyPr/>
          <a:lstStyle>
            <a:lvl1pPr>
              <a:defRPr/>
            </a:lvl1pPr>
          </a:lstStyle>
          <a:p>
            <a:pPr lvl="0"/>
            <a:r>
              <a:rPr lang="en-US" noProof="0"/>
              <a:t>Click to edit Master title style</a:t>
            </a:r>
          </a:p>
        </p:txBody>
      </p:sp>
      <p:sp>
        <p:nvSpPr>
          <p:cNvPr id="6147" name="Rectangle 3"/>
          <p:cNvSpPr>
            <a:spLocks noGrp="1" noChangeArrowheads="1"/>
          </p:cNvSpPr>
          <p:nvPr>
            <p:ph type="subTitle" idx="1"/>
          </p:nvPr>
        </p:nvSpPr>
        <p:spPr>
          <a:xfrm>
            <a:off x="486832" y="4237038"/>
            <a:ext cx="11705167" cy="1752600"/>
          </a:xfrm>
        </p:spPr>
        <p:txBody>
          <a:bodyPr/>
          <a:lstStyle>
            <a:lvl1pPr marL="0" indent="0">
              <a:buFontTx/>
              <a:buNone/>
              <a:defRPr/>
            </a:lvl1pPr>
          </a:lstStyle>
          <a:p>
            <a:pPr lvl="0"/>
            <a:r>
              <a:rPr lang="en-US" noProof="0"/>
              <a:t>Click to edit Master subtitle style</a:t>
            </a:r>
          </a:p>
        </p:txBody>
      </p:sp>
    </p:spTree>
    <p:extLst>
      <p:ext uri="{BB962C8B-B14F-4D97-AF65-F5344CB8AC3E}">
        <p14:creationId xmlns:p14="http://schemas.microsoft.com/office/powerpoint/2010/main" val="3840948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4298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650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 name="Google Shape;21;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spcBef>
                <a:spcPts val="0"/>
              </a:spcBef>
              <a:spcAft>
                <a:spcPts val="0"/>
              </a:spcAft>
            </a:pPr>
            <a:fld id="{00000000-1234-1234-1234-123412341234}" type="slidenum">
              <a:rPr lang="en" smtClean="0"/>
              <a:pPr algn="r">
                <a:spcBef>
                  <a:spcPts val="0"/>
                </a:spcBef>
                <a:spcAft>
                  <a:spcPts val="0"/>
                </a:spcAft>
              </a:pPr>
              <a:t>‹#›</a:t>
            </a:fld>
            <a:endParaRPr lang="en"/>
          </a:p>
        </p:txBody>
      </p:sp>
      <p:pic>
        <p:nvPicPr>
          <p:cNvPr id="23" name="Google Shape;23;p4" descr="ident-small_4_onscreen_png"/>
          <p:cNvPicPr preferRelativeResize="0"/>
          <p:nvPr/>
        </p:nvPicPr>
        <p:blipFill rotWithShape="1">
          <a:blip r:embed="rId2">
            <a:alphaModFix/>
          </a:blip>
          <a:srcRect/>
          <a:stretch/>
        </p:blipFill>
        <p:spPr>
          <a:xfrm>
            <a:off x="312234" y="6311615"/>
            <a:ext cx="1479429" cy="408383"/>
          </a:xfrm>
          <a:prstGeom prst="rect">
            <a:avLst/>
          </a:prstGeom>
          <a:noFill/>
          <a:ln>
            <a:noFill/>
          </a:ln>
        </p:spPr>
      </p:pic>
    </p:spTree>
    <p:extLst>
      <p:ext uri="{BB962C8B-B14F-4D97-AF65-F5344CB8AC3E}">
        <p14:creationId xmlns:p14="http://schemas.microsoft.com/office/powerpoint/2010/main" val="3976360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92075"/>
            <a:ext cx="11582400" cy="776288"/>
          </a:xfrm>
        </p:spPr>
        <p:txBody>
          <a:bodyPr/>
          <a:lstStyle/>
          <a:p>
            <a:r>
              <a:rPr lang="en-US"/>
              <a:t>Click to edit Master title style</a:t>
            </a:r>
          </a:p>
        </p:txBody>
      </p:sp>
      <p:sp>
        <p:nvSpPr>
          <p:cNvPr id="3" name="Content Placeholder 2"/>
          <p:cNvSpPr>
            <a:spLocks noGrp="1"/>
          </p:cNvSpPr>
          <p:nvPr>
            <p:ph idx="1"/>
          </p:nvPr>
        </p:nvSpPr>
        <p:spPr>
          <a:xfrm>
            <a:off x="609600" y="1051560"/>
            <a:ext cx="11582400" cy="50746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8336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13958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396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747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19550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349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1028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85681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4B30203-427F-4C24-ACF5-C87FCBBD62C0}"/>
              </a:ext>
            </a:extLst>
          </p:cNvPr>
          <p:cNvSpPr>
            <a:spLocks noGrp="1" noChangeArrowheads="1"/>
          </p:cNvSpPr>
          <p:nvPr>
            <p:ph type="title"/>
          </p:nvPr>
        </p:nvSpPr>
        <p:spPr bwMode="auto">
          <a:xfrm>
            <a:off x="609600" y="92075"/>
            <a:ext cx="11582400" cy="776288"/>
          </a:xfrm>
          <a:prstGeom prst="rect">
            <a:avLst/>
          </a:prstGeom>
          <a:noFill/>
          <a:ln>
            <a:noFill/>
          </a:ln>
          <a:effectLst/>
          <a:extLst>
            <a:ext uri="{909E8E84-426E-40dd-AFC4-6F175D3DCCD1}"/>
            <a:ext uri="{91240B29-F687-4f45-9708-019B960494DF}"/>
            <a:ext uri="{AF507438-7753-43e0-B8FC-AC1667EBCBE1}"/>
            <a:ext uri="{FAA26D3D-D897-4be2-8F04-BA451C77F1D7}"/>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76F3A17D-719D-4FF7-A272-47020184DBE4}"/>
              </a:ext>
            </a:extLst>
          </p:cNvPr>
          <p:cNvSpPr>
            <a:spLocks noGrp="1" noChangeArrowheads="1"/>
          </p:cNvSpPr>
          <p:nvPr>
            <p:ph type="body" idx="1"/>
          </p:nvPr>
        </p:nvSpPr>
        <p:spPr bwMode="auto">
          <a:xfrm>
            <a:off x="609600" y="1234441"/>
            <a:ext cx="11582400" cy="489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1028" name="Picture 7" descr="Geography PPT banner">
            <a:extLst>
              <a:ext uri="{FF2B5EF4-FFF2-40B4-BE49-F238E27FC236}">
                <a16:creationId xmlns:a16="http://schemas.microsoft.com/office/drawing/2014/main" id="{49686FAC-518B-4E2B-9EDF-ECCB958788D9}"/>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6357938"/>
            <a:ext cx="121920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8" descr="ident-small_4_onscreen_png">
            <a:extLst>
              <a:ext uri="{FF2B5EF4-FFF2-40B4-BE49-F238E27FC236}">
                <a16:creationId xmlns:a16="http://schemas.microsoft.com/office/drawing/2014/main" id="{2ACABC6D-39A6-44BF-B298-40F2CCD51383}"/>
              </a:ext>
            </a:extLst>
          </p:cNvPr>
          <p:cNvPicPr>
            <a:picLocks noChangeAspect="1" noChangeArrowheads="1"/>
          </p:cNvPicPr>
          <p:nvPr userDrawn="1"/>
        </p:nvPicPr>
        <p:blipFill>
          <a:blip r:embed="rId15">
            <a:lum bright="100000"/>
            <a:extLst>
              <a:ext uri="{28A0092B-C50C-407E-A947-70E740481C1C}">
                <a14:useLocalDpi xmlns:a14="http://schemas.microsoft.com/office/drawing/2010/main" val="0"/>
              </a:ext>
            </a:extLst>
          </a:blip>
          <a:srcRect/>
          <a:stretch>
            <a:fillRect/>
          </a:stretch>
        </p:blipFill>
        <p:spPr bwMode="black">
          <a:xfrm>
            <a:off x="635000" y="6483350"/>
            <a:ext cx="15240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a:extLst>
              <a:ext uri="{FF2B5EF4-FFF2-40B4-BE49-F238E27FC236}">
                <a16:creationId xmlns:a16="http://schemas.microsoft.com/office/drawing/2014/main" id="{FBF44DDB-492D-4889-8310-6A22A37A7943}"/>
              </a:ext>
            </a:extLst>
          </p:cNvPr>
          <p:cNvSpPr>
            <a:spLocks noChangeArrowheads="1"/>
          </p:cNvSpPr>
          <p:nvPr userDrawn="1"/>
        </p:nvSpPr>
        <p:spPr bwMode="auto">
          <a:xfrm>
            <a:off x="11739034" y="6110289"/>
            <a:ext cx="341760" cy="246221"/>
          </a:xfrm>
          <a:prstGeom prst="rect">
            <a:avLst/>
          </a:prstGeom>
          <a:noFill/>
          <a:ln>
            <a:noFill/>
          </a:ln>
          <a:effectLst/>
          <a:extLst>
            <a:ext uri="{909E8E84-426E-40dd-AFC4-6F175D3DCCD1}"/>
            <a:ext uri="{91240B29-F687-4f45-9708-019B960494DF}"/>
            <a:ext uri="{AF507438-7753-43e0-B8FC-AC1667EBCBE1}"/>
          </a:extLst>
        </p:spPr>
        <p:txBody>
          <a:bodyPr wrap="none">
            <a:spAutoFit/>
          </a:bodyPr>
          <a:lstStyle>
            <a:lvl1pPr eaLnBrk="0" hangingPunct="0">
              <a:defRPr sz="28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8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8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8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800">
                <a:solidFill>
                  <a:schemeClr val="tx1"/>
                </a:solidFill>
                <a:latin typeface="Arial" panose="020B0604020202020204" pitchFamily="34" charset="0"/>
                <a:ea typeface="ＭＳ Ｐゴシック" panose="020B0600070205080204" pitchFamily="34" charset="-128"/>
              </a:defRPr>
            </a:lvl9pPr>
          </a:lstStyle>
          <a:p>
            <a:pPr>
              <a:defRPr/>
            </a:pPr>
            <a:fld id="{8E74641B-31B0-4F4C-BE5C-EE857163FD5F}" type="slidenum">
              <a:rPr lang="en-US" altLang="en-US" sz="1000" b="1" smtClean="0"/>
              <a:pPr>
                <a:defRPr/>
              </a:pPr>
              <a:t>‹#›</a:t>
            </a:fld>
            <a:endParaRPr lang="en-US" altLang="en-US" sz="1000" b="1"/>
          </a:p>
        </p:txBody>
      </p:sp>
    </p:spTree>
  </p:cSld>
  <p:clrMap bg1="lt1" tx1="dk1" bg2="lt2" tx2="dk2" accent1="accent1" accent2="accent2" accent3="accent3" accent4="accent4" accent5="accent5" accent6="accent6" hlink="hlink" folHlink="folHlink"/>
  <p:sldLayoutIdLst>
    <p:sldLayoutId id="2147484317"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8" r:id="rId12"/>
  </p:sldLayoutIdLst>
  <p:txStyles>
    <p:titleStyle>
      <a:lvl1pPr algn="l" rtl="0" eaLnBrk="0" fontAlgn="base" hangingPunct="0">
        <a:spcBef>
          <a:spcPct val="0"/>
        </a:spcBef>
        <a:spcAft>
          <a:spcPct val="0"/>
        </a:spcAft>
        <a:defRPr sz="3200" b="1">
          <a:solidFill>
            <a:schemeClr val="tx2"/>
          </a:solidFill>
          <a:effectLst>
            <a:outerShdw blurRad="38100" dist="38100" dir="2700000" algn="tl">
              <a:srgbClr val="DDDDDD"/>
            </a:outerShdw>
          </a:effectLst>
          <a:latin typeface="+mj-lt"/>
          <a:ea typeface="ＭＳ Ｐゴシック" pitchFamily="34" charset="-128"/>
          <a:cs typeface="ＭＳ Ｐゴシック" charset="0"/>
        </a:defRPr>
      </a:lvl1pPr>
      <a:lvl2pPr algn="l" rtl="0" eaLnBrk="0" fontAlgn="base" hangingPunct="0">
        <a:spcBef>
          <a:spcPct val="0"/>
        </a:spcBef>
        <a:spcAft>
          <a:spcPct val="0"/>
        </a:spcAft>
        <a:defRPr sz="3200" b="1">
          <a:solidFill>
            <a:schemeClr val="tx2"/>
          </a:solidFill>
          <a:effectLst>
            <a:outerShdw blurRad="38100" dist="38100" dir="2700000" algn="tl">
              <a:srgbClr val="DDDDDD"/>
            </a:outerShdw>
          </a:effectLst>
          <a:latin typeface="Arial" charset="0"/>
          <a:ea typeface="ＭＳ Ｐゴシック" pitchFamily="34" charset="-128"/>
          <a:cs typeface="ＭＳ Ｐゴシック" charset="0"/>
        </a:defRPr>
      </a:lvl2pPr>
      <a:lvl3pPr algn="l" rtl="0" eaLnBrk="0" fontAlgn="base" hangingPunct="0">
        <a:spcBef>
          <a:spcPct val="0"/>
        </a:spcBef>
        <a:spcAft>
          <a:spcPct val="0"/>
        </a:spcAft>
        <a:defRPr sz="3200" b="1">
          <a:solidFill>
            <a:schemeClr val="tx2"/>
          </a:solidFill>
          <a:effectLst>
            <a:outerShdw blurRad="38100" dist="38100" dir="2700000" algn="tl">
              <a:srgbClr val="DDDDDD"/>
            </a:outerShdw>
          </a:effectLst>
          <a:latin typeface="Arial" charset="0"/>
          <a:ea typeface="ＭＳ Ｐゴシック" pitchFamily="34" charset="-128"/>
          <a:cs typeface="ＭＳ Ｐゴシック" charset="0"/>
        </a:defRPr>
      </a:lvl3pPr>
      <a:lvl4pPr algn="l" rtl="0" eaLnBrk="0" fontAlgn="base" hangingPunct="0">
        <a:spcBef>
          <a:spcPct val="0"/>
        </a:spcBef>
        <a:spcAft>
          <a:spcPct val="0"/>
        </a:spcAft>
        <a:defRPr sz="3200" b="1">
          <a:solidFill>
            <a:schemeClr val="tx2"/>
          </a:solidFill>
          <a:effectLst>
            <a:outerShdw blurRad="38100" dist="38100" dir="2700000" algn="tl">
              <a:srgbClr val="DDDDDD"/>
            </a:outerShdw>
          </a:effectLst>
          <a:latin typeface="Arial" charset="0"/>
          <a:ea typeface="ＭＳ Ｐゴシック" pitchFamily="34" charset="-128"/>
          <a:cs typeface="ＭＳ Ｐゴシック" charset="0"/>
        </a:defRPr>
      </a:lvl4pPr>
      <a:lvl5pPr algn="l" rtl="0" eaLnBrk="0" fontAlgn="base" hangingPunct="0">
        <a:spcBef>
          <a:spcPct val="0"/>
        </a:spcBef>
        <a:spcAft>
          <a:spcPct val="0"/>
        </a:spcAft>
        <a:defRPr sz="3200" b="1">
          <a:solidFill>
            <a:schemeClr val="tx2"/>
          </a:solidFill>
          <a:effectLst>
            <a:outerShdw blurRad="38100" dist="38100" dir="2700000" algn="tl">
              <a:srgbClr val="DDDDDD"/>
            </a:outerShdw>
          </a:effectLst>
          <a:latin typeface="Arial" charset="0"/>
          <a:ea typeface="ＭＳ Ｐゴシック" pitchFamily="34" charset="-128"/>
          <a:cs typeface="ＭＳ Ｐゴシック" charset="0"/>
        </a:defRPr>
      </a:lvl5pPr>
      <a:lvl6pPr marL="457200" algn="l" rtl="0" fontAlgn="base">
        <a:spcBef>
          <a:spcPct val="0"/>
        </a:spcBef>
        <a:spcAft>
          <a:spcPct val="0"/>
        </a:spcAft>
        <a:defRPr sz="3200" b="1">
          <a:solidFill>
            <a:schemeClr val="tx2"/>
          </a:solidFill>
          <a:effectLst>
            <a:outerShdw blurRad="38100" dist="38100" dir="2700000" algn="tl">
              <a:srgbClr val="DDDDDD"/>
            </a:outerShdw>
          </a:effectLst>
          <a:latin typeface="Arial" charset="0"/>
          <a:ea typeface="ＭＳ Ｐゴシック" charset="0"/>
        </a:defRPr>
      </a:lvl6pPr>
      <a:lvl7pPr marL="914400" algn="l" rtl="0" fontAlgn="base">
        <a:spcBef>
          <a:spcPct val="0"/>
        </a:spcBef>
        <a:spcAft>
          <a:spcPct val="0"/>
        </a:spcAft>
        <a:defRPr sz="3200" b="1">
          <a:solidFill>
            <a:schemeClr val="tx2"/>
          </a:solidFill>
          <a:effectLst>
            <a:outerShdw blurRad="38100" dist="38100" dir="2700000" algn="tl">
              <a:srgbClr val="DDDDDD"/>
            </a:outerShdw>
          </a:effectLst>
          <a:latin typeface="Arial" charset="0"/>
          <a:ea typeface="ＭＳ Ｐゴシック" charset="0"/>
        </a:defRPr>
      </a:lvl7pPr>
      <a:lvl8pPr marL="1371600" algn="l" rtl="0" fontAlgn="base">
        <a:spcBef>
          <a:spcPct val="0"/>
        </a:spcBef>
        <a:spcAft>
          <a:spcPct val="0"/>
        </a:spcAft>
        <a:defRPr sz="3200" b="1">
          <a:solidFill>
            <a:schemeClr val="tx2"/>
          </a:solidFill>
          <a:effectLst>
            <a:outerShdw blurRad="38100" dist="38100" dir="2700000" algn="tl">
              <a:srgbClr val="DDDDDD"/>
            </a:outerShdw>
          </a:effectLst>
          <a:latin typeface="Arial" charset="0"/>
          <a:ea typeface="ＭＳ Ｐゴシック" charset="0"/>
        </a:defRPr>
      </a:lvl8pPr>
      <a:lvl9pPr marL="1828800" algn="l" rtl="0" fontAlgn="base">
        <a:spcBef>
          <a:spcPct val="0"/>
        </a:spcBef>
        <a:spcAft>
          <a:spcPct val="0"/>
        </a:spcAft>
        <a:defRPr sz="3200" b="1">
          <a:solidFill>
            <a:schemeClr val="tx2"/>
          </a:solidFill>
          <a:effectLst>
            <a:outerShdw blurRad="38100" dist="38100" dir="2700000" algn="tl">
              <a:srgbClr val="DDDDDD"/>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ＭＳ Ｐゴシック" pitchFamily="34" charset="-128"/>
          <a:cs typeface="ＭＳ Ｐゴシック" charset="0"/>
        </a:defRPr>
      </a:lvl1pPr>
      <a:lvl2pPr marL="742950" indent="-285750"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30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3pPr>
      <a:lvl4pPr marL="1600200" indent="-228600"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s://groups.niso.org/apps/group_public/download.php/17446/Understanding%20Metadata.pdf"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github.com/Element84/catalog-api-spec/tree/dev/implementations/e84"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F0BD32-A413-4FAA-A7CB-EDEAE5E9D598}"/>
              </a:ext>
            </a:extLst>
          </p:cNvPr>
          <p:cNvSpPr>
            <a:spLocks noGrp="1"/>
          </p:cNvSpPr>
          <p:nvPr>
            <p:ph type="ctrTitle"/>
          </p:nvPr>
        </p:nvSpPr>
        <p:spPr/>
        <p:txBody>
          <a:bodyPr/>
          <a:lstStyle/>
          <a:p>
            <a:r>
              <a:rPr lang="en-US" altLang="en-US" dirty="0"/>
              <a:t>CEOS WGISS #46</a:t>
            </a:r>
            <a:br>
              <a:rPr lang="en-US" altLang="en-US" dirty="0"/>
            </a:br>
            <a:r>
              <a:rPr lang="en-US" altLang="en-US" dirty="0"/>
              <a:t>Data Interoperability and Use</a:t>
            </a:r>
            <a:br>
              <a:rPr lang="en-US" altLang="en-US" dirty="0"/>
            </a:br>
            <a:r>
              <a:rPr lang="en-US" sz="2800" dirty="0"/>
              <a:t>WGCV-1: Data formats and interoperability</a:t>
            </a:r>
            <a:endParaRPr lang="en-US" dirty="0"/>
          </a:p>
        </p:txBody>
      </p:sp>
      <p:sp>
        <p:nvSpPr>
          <p:cNvPr id="6" name="Subtitle 2">
            <a:extLst>
              <a:ext uri="{FF2B5EF4-FFF2-40B4-BE49-F238E27FC236}">
                <a16:creationId xmlns:a16="http://schemas.microsoft.com/office/drawing/2014/main" id="{DA7042C7-6768-42BE-B57D-975CAD505270}"/>
              </a:ext>
            </a:extLst>
          </p:cNvPr>
          <p:cNvSpPr>
            <a:spLocks noGrp="1"/>
          </p:cNvSpPr>
          <p:nvPr>
            <p:ph type="subTitle" idx="1"/>
          </p:nvPr>
        </p:nvSpPr>
        <p:spPr/>
        <p:txBody>
          <a:bodyPr/>
          <a:lstStyle/>
          <a:p>
            <a:r>
              <a:rPr lang="en-US" dirty="0"/>
              <a:t>Kristi Kline</a:t>
            </a:r>
          </a:p>
          <a:p>
            <a:r>
              <a:rPr lang="en-US" dirty="0"/>
              <a:t>Oct 25, 2018</a:t>
            </a:r>
          </a:p>
          <a:p>
            <a:endParaRPr lang="en-US" dirty="0"/>
          </a:p>
          <a:p>
            <a:endParaRPr lang="en-US" dirty="0"/>
          </a:p>
          <a:p>
            <a:endParaRPr lang="en-US" dirty="0"/>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Science and the 80/20 rule</a:t>
            </a:r>
          </a:p>
        </p:txBody>
      </p:sp>
      <p:sp>
        <p:nvSpPr>
          <p:cNvPr id="3" name="TextBox 2"/>
          <p:cNvSpPr txBox="1"/>
          <p:nvPr/>
        </p:nvSpPr>
        <p:spPr>
          <a:xfrm>
            <a:off x="609600" y="1366919"/>
            <a:ext cx="6632369" cy="1569660"/>
          </a:xfrm>
          <a:prstGeom prst="rect">
            <a:avLst/>
          </a:prstGeom>
          <a:noFill/>
        </p:spPr>
        <p:txBody>
          <a:bodyPr wrap="square" rtlCol="0">
            <a:spAutoFit/>
          </a:bodyPr>
          <a:lstStyle/>
          <a:p>
            <a:r>
              <a:rPr lang="en-US" sz="2400" b="1" dirty="0">
                <a:effectLst>
                  <a:outerShdw blurRad="38100" dist="38100" dir="2700000" algn="tl">
                    <a:srgbClr val="000000">
                      <a:alpha val="43137"/>
                    </a:srgbClr>
                  </a:outerShdw>
                </a:effectLst>
              </a:rPr>
              <a:t>Users</a:t>
            </a:r>
            <a:r>
              <a:rPr lang="en-US" sz="2400" dirty="0"/>
              <a:t> spend </a:t>
            </a:r>
            <a:r>
              <a:rPr lang="en-US" sz="2400" b="1" dirty="0">
                <a:solidFill>
                  <a:srgbClr val="0000FF"/>
                </a:solidFill>
                <a:effectLst>
                  <a:outerShdw blurRad="38100" dist="38100" dir="2700000" algn="tl">
                    <a:srgbClr val="000000">
                      <a:alpha val="43137"/>
                    </a:srgbClr>
                  </a:outerShdw>
                </a:effectLst>
              </a:rPr>
              <a:t>80%</a:t>
            </a:r>
            <a:r>
              <a:rPr lang="en-US" sz="2400" b="1" dirty="0">
                <a:solidFill>
                  <a:srgbClr val="0000FF"/>
                </a:solidFill>
              </a:rPr>
              <a:t> </a:t>
            </a:r>
            <a:r>
              <a:rPr lang="en-US" sz="2400" dirty="0"/>
              <a:t>of their time finding, cleaning, and reorganizing huge amounts of data, and only </a:t>
            </a:r>
            <a:r>
              <a:rPr lang="en-US" sz="2400" b="1" dirty="0">
                <a:solidFill>
                  <a:srgbClr val="006600"/>
                </a:solidFill>
                <a:effectLst>
                  <a:outerShdw blurRad="38100" dist="38100" dir="2700000" algn="tl">
                    <a:srgbClr val="000000">
                      <a:alpha val="43137"/>
                    </a:srgbClr>
                  </a:outerShdw>
                </a:effectLst>
              </a:rPr>
              <a:t>20% </a:t>
            </a:r>
            <a:r>
              <a:rPr lang="en-US" sz="2400" dirty="0"/>
              <a:t>of their time on actual data analysis that informs decision making.</a:t>
            </a:r>
          </a:p>
        </p:txBody>
      </p:sp>
      <p:sp>
        <p:nvSpPr>
          <p:cNvPr id="4" name="TextBox 3"/>
          <p:cNvSpPr txBox="1"/>
          <p:nvPr/>
        </p:nvSpPr>
        <p:spPr>
          <a:xfrm>
            <a:off x="1017536" y="3400570"/>
            <a:ext cx="8242925"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Tracking data provenance, from data generation through data preparation</a:t>
            </a:r>
          </a:p>
          <a:p>
            <a:pPr marL="285750" indent="-285750">
              <a:buFont typeface="Arial" panose="020B0604020202020204" pitchFamily="34" charset="0"/>
              <a:buChar char="•"/>
            </a:pPr>
            <a:r>
              <a:rPr lang="en-US" sz="1600" dirty="0"/>
              <a:t>Validating data</a:t>
            </a:r>
          </a:p>
          <a:p>
            <a:pPr marL="285750" indent="-285750">
              <a:buFont typeface="Arial" panose="020B0604020202020204" pitchFamily="34" charset="0"/>
              <a:buChar char="•"/>
            </a:pPr>
            <a:r>
              <a:rPr lang="en-US" sz="1600" dirty="0"/>
              <a:t>Coping with sampling biases and heterogeneity</a:t>
            </a:r>
          </a:p>
          <a:p>
            <a:pPr marL="285750" indent="-285750">
              <a:buFont typeface="Arial" panose="020B0604020202020204" pitchFamily="34" charset="0"/>
              <a:buChar char="•"/>
            </a:pPr>
            <a:r>
              <a:rPr lang="en-US" sz="1600" dirty="0"/>
              <a:t>Working with different data formats and structures</a:t>
            </a:r>
          </a:p>
          <a:p>
            <a:pPr marL="285750" indent="-285750">
              <a:buFont typeface="Arial" panose="020B0604020202020204" pitchFamily="34" charset="0"/>
              <a:buChar char="•"/>
            </a:pPr>
            <a:r>
              <a:rPr lang="en-US" sz="1600" dirty="0"/>
              <a:t>Developing algorithms that exploit parallel and distributed architectures</a:t>
            </a:r>
          </a:p>
          <a:p>
            <a:pPr marL="285750" indent="-285750">
              <a:buFont typeface="Arial" panose="020B0604020202020204" pitchFamily="34" charset="0"/>
              <a:buChar char="•"/>
            </a:pPr>
            <a:r>
              <a:rPr lang="en-US" sz="1600" dirty="0"/>
              <a:t>Ensuring data integrity</a:t>
            </a:r>
          </a:p>
          <a:p>
            <a:pPr marL="285750" indent="-285750">
              <a:buFont typeface="Arial" panose="020B0604020202020204" pitchFamily="34" charset="0"/>
              <a:buChar char="•"/>
            </a:pPr>
            <a:r>
              <a:rPr lang="en-US" sz="1600" dirty="0"/>
              <a:t>Ensuring data security</a:t>
            </a:r>
          </a:p>
          <a:p>
            <a:pPr marL="285750" indent="-285750">
              <a:buFont typeface="Arial" panose="020B0604020202020204" pitchFamily="34" charset="0"/>
              <a:buChar char="•"/>
            </a:pPr>
            <a:r>
              <a:rPr lang="en-US" sz="1600" dirty="0"/>
              <a:t>Enabling data discovery and integration</a:t>
            </a:r>
          </a:p>
          <a:p>
            <a:pPr marL="285750" indent="-285750">
              <a:buFont typeface="Arial" panose="020B0604020202020204" pitchFamily="34" charset="0"/>
              <a:buChar char="•"/>
            </a:pPr>
            <a:r>
              <a:rPr lang="en-US" sz="1600" dirty="0"/>
              <a:t>Enabling data sharing</a:t>
            </a:r>
          </a:p>
          <a:p>
            <a:endParaRPr lang="en-US" sz="1600" dirty="0"/>
          </a:p>
          <a:p>
            <a:r>
              <a:rPr lang="en-US" sz="1600" dirty="0"/>
              <a:t>*Source: </a:t>
            </a:r>
            <a:r>
              <a:rPr lang="en-US" sz="1600" i="1" dirty="0"/>
              <a:t>Frontiers in Massive Data Analysis</a:t>
            </a:r>
            <a:r>
              <a:rPr lang="en-US" sz="1600" dirty="0"/>
              <a:t>, 2013, National Academies of Sciences.</a:t>
            </a:r>
          </a:p>
        </p:txBody>
      </p:sp>
      <p:sp>
        <p:nvSpPr>
          <p:cNvPr id="5" name="TextBox 4"/>
          <p:cNvSpPr txBox="1"/>
          <p:nvPr/>
        </p:nvSpPr>
        <p:spPr>
          <a:xfrm>
            <a:off x="609600" y="2967335"/>
            <a:ext cx="3980577" cy="461665"/>
          </a:xfrm>
          <a:prstGeom prst="rect">
            <a:avLst/>
          </a:prstGeom>
          <a:noFill/>
        </p:spPr>
        <p:txBody>
          <a:bodyPr wrap="none" rtlCol="0">
            <a:spAutoFit/>
          </a:bodyPr>
          <a:lstStyle/>
          <a:p>
            <a:r>
              <a:rPr lang="en-US" sz="2400" b="1" dirty="0">
                <a:effectLst>
                  <a:outerShdw blurRad="38100" dist="38100" dir="2700000" algn="tl">
                    <a:srgbClr val="000000">
                      <a:alpha val="43137"/>
                    </a:srgbClr>
                  </a:outerShdw>
                </a:effectLst>
              </a:rPr>
              <a:t>“80% activities” include*: </a:t>
            </a:r>
          </a:p>
        </p:txBody>
      </p:sp>
      <p:grpSp>
        <p:nvGrpSpPr>
          <p:cNvPr id="13" name="Group 12"/>
          <p:cNvGrpSpPr/>
          <p:nvPr/>
        </p:nvGrpSpPr>
        <p:grpSpPr>
          <a:xfrm>
            <a:off x="8656320" y="1139192"/>
            <a:ext cx="1240962" cy="1676819"/>
            <a:chOff x="7451776" y="1056905"/>
            <a:chExt cx="1240962" cy="1676819"/>
          </a:xfrm>
        </p:grpSpPr>
        <p:sp>
          <p:nvSpPr>
            <p:cNvPr id="6" name="Can 5"/>
            <p:cNvSpPr/>
            <p:nvPr/>
          </p:nvSpPr>
          <p:spPr>
            <a:xfrm>
              <a:off x="7451776" y="1056905"/>
              <a:ext cx="1240962" cy="1676819"/>
            </a:xfrm>
            <a:prstGeom prst="can">
              <a:avLst>
                <a:gd name="adj" fmla="val 30742"/>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a:p>
              <a:pPr algn="ctr"/>
              <a:r>
                <a:rPr lang="en-US" sz="2400" b="1" dirty="0">
                  <a:solidFill>
                    <a:srgbClr val="0000FF"/>
                  </a:solidFill>
                  <a:effectLst>
                    <a:outerShdw blurRad="38100" dist="38100" dir="2700000" algn="tl">
                      <a:srgbClr val="000000">
                        <a:alpha val="43137"/>
                      </a:srgbClr>
                    </a:outerShdw>
                  </a:effectLst>
                </a:rPr>
                <a:t>Data</a:t>
              </a:r>
            </a:p>
            <a:p>
              <a:pPr algn="ctr"/>
              <a:r>
                <a:rPr lang="en-US" sz="2400" b="1" dirty="0">
                  <a:solidFill>
                    <a:srgbClr val="0000FF"/>
                  </a:solidFill>
                  <a:effectLst>
                    <a:outerShdw blurRad="38100" dist="38100" dir="2700000" algn="tl">
                      <a:srgbClr val="000000">
                        <a:alpha val="43137"/>
                      </a:srgbClr>
                    </a:outerShdw>
                  </a:effectLst>
                </a:rPr>
                <a:t>Prep</a:t>
              </a:r>
            </a:p>
          </p:txBody>
        </p:sp>
        <p:sp>
          <p:nvSpPr>
            <p:cNvPr id="7" name="Can 6"/>
            <p:cNvSpPr/>
            <p:nvPr/>
          </p:nvSpPr>
          <p:spPr>
            <a:xfrm>
              <a:off x="7451776" y="1056905"/>
              <a:ext cx="1240962" cy="584560"/>
            </a:xfrm>
            <a:prstGeom prst="can">
              <a:avLst>
                <a:gd name="adj" fmla="val 50000"/>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solidFill>
                  <a:srgbClr val="006600"/>
                </a:solidFill>
                <a:effectLst>
                  <a:outerShdw blurRad="38100" dist="38100" dir="2700000" algn="tl">
                    <a:srgbClr val="000000">
                      <a:alpha val="43137"/>
                    </a:srgbClr>
                  </a:outerShdw>
                </a:effectLst>
              </a:endParaRPr>
            </a:p>
          </p:txBody>
        </p:sp>
        <p:sp>
          <p:nvSpPr>
            <p:cNvPr id="10" name="TextBox 9"/>
            <p:cNvSpPr txBox="1"/>
            <p:nvPr/>
          </p:nvSpPr>
          <p:spPr>
            <a:xfrm>
              <a:off x="7604196" y="1284008"/>
              <a:ext cx="963854" cy="369332"/>
            </a:xfrm>
            <a:prstGeom prst="rect">
              <a:avLst/>
            </a:prstGeom>
            <a:noFill/>
          </p:spPr>
          <p:txBody>
            <a:bodyPr wrap="none" rtlCol="0">
              <a:prstTxWarp prst="textCanDown">
                <a:avLst/>
              </a:prstTxWarp>
              <a:spAutoFit/>
            </a:bodyPr>
            <a:lstStyle/>
            <a:p>
              <a:r>
                <a:rPr lang="en-US" b="1" dirty="0">
                  <a:solidFill>
                    <a:srgbClr val="006600"/>
                  </a:solidFill>
                  <a:effectLst>
                    <a:outerShdw blurRad="38100" dist="38100" dir="2700000" algn="tl">
                      <a:srgbClr val="000000">
                        <a:alpha val="43137"/>
                      </a:srgbClr>
                    </a:outerShdw>
                  </a:effectLst>
                </a:rPr>
                <a:t>Analysis</a:t>
              </a:r>
            </a:p>
          </p:txBody>
        </p:sp>
      </p:grpSp>
      <p:sp>
        <p:nvSpPr>
          <p:cNvPr id="20" name="Rectangle 19">
            <a:extLst>
              <a:ext uri="{FF2B5EF4-FFF2-40B4-BE49-F238E27FC236}">
                <a16:creationId xmlns:a16="http://schemas.microsoft.com/office/drawing/2014/main" id="{9F763DD8-9F17-44FA-B193-AD16CCEDD147}"/>
              </a:ext>
            </a:extLst>
          </p:cNvPr>
          <p:cNvSpPr/>
          <p:nvPr/>
        </p:nvSpPr>
        <p:spPr>
          <a:xfrm rot="19599295">
            <a:off x="1950064" y="3072908"/>
            <a:ext cx="6609503" cy="923330"/>
          </a:xfrm>
          <a:prstGeom prst="rect">
            <a:avLst/>
          </a:prstGeom>
          <a:noFill/>
        </p:spPr>
        <p:txBody>
          <a:bodyPr wrap="none" lIns="91440" tIns="45720" rIns="91440" bIns="45720">
            <a:spAutoFit/>
          </a:bodyPr>
          <a:lstStyle/>
          <a:p>
            <a:pPr algn="ctr"/>
            <a:r>
              <a:rPr lang="en-US" sz="5400" b="0" cap="none" spc="0" dirty="0">
                <a:ln w="0"/>
                <a:solidFill>
                  <a:srgbClr val="FF0000"/>
                </a:solidFill>
                <a:effectLst>
                  <a:reflection blurRad="6350" stA="53000" endA="300" endPos="35500" dir="5400000" sy="-90000" algn="bl" rotWithShape="0"/>
                </a:effectLst>
              </a:rPr>
              <a:t>Analysis Ready Data</a:t>
            </a:r>
          </a:p>
        </p:txBody>
      </p:sp>
    </p:spTree>
    <p:extLst>
      <p:ext uri="{BB962C8B-B14F-4D97-AF65-F5344CB8AC3E}">
        <p14:creationId xmlns:p14="http://schemas.microsoft.com/office/powerpoint/2010/main" val="334711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iterate type="lt">
                                    <p:tmPct val="5000"/>
                                  </p:iterate>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80">
                                          <p:stCondLst>
                                            <p:cond delay="0"/>
                                          </p:stCondLst>
                                        </p:cTn>
                                        <p:tgtEl>
                                          <p:spTgt spid="20"/>
                                        </p:tgtEl>
                                      </p:cBhvr>
                                    </p:animEffect>
                                    <p:anim calcmode="lin" valueType="num">
                                      <p:cBhvr>
                                        <p:cTn id="27"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32" dur="26">
                                          <p:stCondLst>
                                            <p:cond delay="650"/>
                                          </p:stCondLst>
                                        </p:cTn>
                                        <p:tgtEl>
                                          <p:spTgt spid="20"/>
                                        </p:tgtEl>
                                      </p:cBhvr>
                                      <p:to x="100000" y="60000"/>
                                    </p:animScale>
                                    <p:animScale>
                                      <p:cBhvr>
                                        <p:cTn id="33" dur="166" decel="50000">
                                          <p:stCondLst>
                                            <p:cond delay="676"/>
                                          </p:stCondLst>
                                        </p:cTn>
                                        <p:tgtEl>
                                          <p:spTgt spid="20"/>
                                        </p:tgtEl>
                                      </p:cBhvr>
                                      <p:to x="100000" y="100000"/>
                                    </p:animScale>
                                    <p:animScale>
                                      <p:cBhvr>
                                        <p:cTn id="34" dur="26">
                                          <p:stCondLst>
                                            <p:cond delay="1312"/>
                                          </p:stCondLst>
                                        </p:cTn>
                                        <p:tgtEl>
                                          <p:spTgt spid="20"/>
                                        </p:tgtEl>
                                      </p:cBhvr>
                                      <p:to x="100000" y="80000"/>
                                    </p:animScale>
                                    <p:animScale>
                                      <p:cBhvr>
                                        <p:cTn id="35" dur="166" decel="50000">
                                          <p:stCondLst>
                                            <p:cond delay="1338"/>
                                          </p:stCondLst>
                                        </p:cTn>
                                        <p:tgtEl>
                                          <p:spTgt spid="20"/>
                                        </p:tgtEl>
                                      </p:cBhvr>
                                      <p:to x="100000" y="100000"/>
                                    </p:animScale>
                                    <p:animScale>
                                      <p:cBhvr>
                                        <p:cTn id="36" dur="26">
                                          <p:stCondLst>
                                            <p:cond delay="1642"/>
                                          </p:stCondLst>
                                        </p:cTn>
                                        <p:tgtEl>
                                          <p:spTgt spid="20"/>
                                        </p:tgtEl>
                                      </p:cBhvr>
                                      <p:to x="100000" y="90000"/>
                                    </p:animScale>
                                    <p:animScale>
                                      <p:cBhvr>
                                        <p:cTn id="37" dur="166" decel="50000">
                                          <p:stCondLst>
                                            <p:cond delay="1668"/>
                                          </p:stCondLst>
                                        </p:cTn>
                                        <p:tgtEl>
                                          <p:spTgt spid="20"/>
                                        </p:tgtEl>
                                      </p:cBhvr>
                                      <p:to x="100000" y="100000"/>
                                    </p:animScale>
                                    <p:animScale>
                                      <p:cBhvr>
                                        <p:cTn id="38" dur="26">
                                          <p:stCondLst>
                                            <p:cond delay="1808"/>
                                          </p:stCondLst>
                                        </p:cTn>
                                        <p:tgtEl>
                                          <p:spTgt spid="20"/>
                                        </p:tgtEl>
                                      </p:cBhvr>
                                      <p:to x="100000" y="95000"/>
                                    </p:animScale>
                                    <p:animScale>
                                      <p:cBhvr>
                                        <p:cTn id="39"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14"/>
          <p:cNvSpPr txBox="1">
            <a:spLocks noGrp="1"/>
          </p:cNvSpPr>
          <p:nvPr>
            <p:ph type="title"/>
          </p:nvPr>
        </p:nvSpPr>
        <p:spPr/>
        <p:txBody>
          <a:bodyPr/>
          <a:lstStyle/>
          <a:p>
            <a:r>
              <a:rPr lang="en-US"/>
              <a:t>Types of Metadata</a:t>
            </a:r>
          </a:p>
        </p:txBody>
      </p:sp>
      <p:graphicFrame>
        <p:nvGraphicFramePr>
          <p:cNvPr id="73" name="Google Shape;73;p14"/>
          <p:cNvGraphicFramePr/>
          <p:nvPr/>
        </p:nvGraphicFramePr>
        <p:xfrm>
          <a:off x="1897275" y="1767434"/>
          <a:ext cx="8433350" cy="3998725"/>
        </p:xfrm>
        <a:graphic>
          <a:graphicData uri="http://schemas.openxmlformats.org/drawingml/2006/table">
            <a:tbl>
              <a:tblPr>
                <a:noFill/>
              </a:tblPr>
              <a:tblGrid>
                <a:gridCol w="4216675">
                  <a:extLst>
                    <a:ext uri="{9D8B030D-6E8A-4147-A177-3AD203B41FA5}">
                      <a16:colId xmlns:a16="http://schemas.microsoft.com/office/drawing/2014/main" val="20000"/>
                    </a:ext>
                  </a:extLst>
                </a:gridCol>
                <a:gridCol w="4216675">
                  <a:extLst>
                    <a:ext uri="{9D8B030D-6E8A-4147-A177-3AD203B41FA5}">
                      <a16:colId xmlns:a16="http://schemas.microsoft.com/office/drawing/2014/main" val="20001"/>
                    </a:ext>
                  </a:extLst>
                </a:gridCol>
              </a:tblGrid>
              <a:tr h="524125">
                <a:tc>
                  <a:txBody>
                    <a:bodyPr/>
                    <a:lstStyle/>
                    <a:p>
                      <a:pPr marL="0" lvl="0" indent="0" algn="l" rtl="0">
                        <a:spcBef>
                          <a:spcPts val="0"/>
                        </a:spcBef>
                        <a:spcAft>
                          <a:spcPts val="0"/>
                        </a:spcAft>
                        <a:buNone/>
                      </a:pPr>
                      <a:r>
                        <a:rPr lang="en"/>
                        <a:t>Descriptive metadata</a:t>
                      </a:r>
                      <a:endParaRPr/>
                    </a:p>
                  </a:txBody>
                  <a:tcPr marL="91425" marR="91425" marT="121900" marB="121900">
                    <a:solidFill>
                      <a:srgbClr val="FFFFFF"/>
                    </a:solidFill>
                  </a:tcPr>
                </a:tc>
                <a:tc>
                  <a:txBody>
                    <a:bodyPr/>
                    <a:lstStyle/>
                    <a:p>
                      <a:pPr marL="0" lvl="0" indent="0" algn="l" rtl="0">
                        <a:spcBef>
                          <a:spcPts val="0"/>
                        </a:spcBef>
                        <a:spcAft>
                          <a:spcPts val="0"/>
                        </a:spcAft>
                        <a:buNone/>
                      </a:pPr>
                      <a:r>
                        <a:rPr lang="en"/>
                        <a:t>For finding or understanding a resource</a:t>
                      </a:r>
                      <a:endParaRPr/>
                    </a:p>
                  </a:txBody>
                  <a:tcPr marL="91425" marR="91425" marT="121900" marB="121900">
                    <a:solidFill>
                      <a:srgbClr val="FFFFFF"/>
                    </a:solidFill>
                  </a:tcPr>
                </a:tc>
                <a:extLst>
                  <a:ext uri="{0D108BD9-81ED-4DB2-BD59-A6C34878D82A}">
                    <a16:rowId xmlns:a16="http://schemas.microsoft.com/office/drawing/2014/main" val="10000"/>
                  </a:ext>
                </a:extLst>
              </a:tr>
              <a:tr h="1258900">
                <a:tc>
                  <a:txBody>
                    <a:bodyPr/>
                    <a:lstStyle/>
                    <a:p>
                      <a:pPr marL="0" lvl="0" indent="0" algn="l" rtl="0">
                        <a:spcBef>
                          <a:spcPts val="0"/>
                        </a:spcBef>
                        <a:spcAft>
                          <a:spcPts val="0"/>
                        </a:spcAft>
                        <a:buNone/>
                      </a:pPr>
                      <a:r>
                        <a:rPr lang="en"/>
                        <a:t>Administrative Data</a:t>
                      </a:r>
                      <a:endParaRPr/>
                    </a:p>
                    <a:p>
                      <a:pPr marL="609600" lvl="0" indent="-393700" algn="l" rtl="0">
                        <a:spcBef>
                          <a:spcPts val="0"/>
                        </a:spcBef>
                        <a:spcAft>
                          <a:spcPts val="0"/>
                        </a:spcAft>
                        <a:buSzPts val="1400"/>
                        <a:buChar char="●"/>
                      </a:pPr>
                      <a:r>
                        <a:rPr lang="en"/>
                        <a:t>Technical metadata</a:t>
                      </a:r>
                      <a:endParaRPr/>
                    </a:p>
                    <a:p>
                      <a:pPr marL="609600" lvl="0" indent="-393700" algn="l" rtl="0">
                        <a:spcBef>
                          <a:spcPts val="0"/>
                        </a:spcBef>
                        <a:spcAft>
                          <a:spcPts val="0"/>
                        </a:spcAft>
                        <a:buSzPts val="1400"/>
                        <a:buChar char="●"/>
                      </a:pPr>
                      <a:r>
                        <a:rPr lang="en"/>
                        <a:t>Preservation metadata</a:t>
                      </a:r>
                      <a:endParaRPr/>
                    </a:p>
                    <a:p>
                      <a:pPr marL="609600" lvl="0" indent="-393700" algn="l" rtl="0">
                        <a:spcBef>
                          <a:spcPts val="0"/>
                        </a:spcBef>
                        <a:spcAft>
                          <a:spcPts val="0"/>
                        </a:spcAft>
                        <a:buSzPts val="1400"/>
                        <a:buChar char="●"/>
                      </a:pPr>
                      <a:r>
                        <a:rPr lang="en"/>
                        <a:t>Rights metadata</a:t>
                      </a:r>
                      <a:endParaRPr/>
                    </a:p>
                  </a:txBody>
                  <a:tcPr marL="91425" marR="91425" marT="121900" marB="121900">
                    <a:solidFill>
                      <a:srgbClr val="FFFFFF"/>
                    </a:solidFill>
                  </a:tcPr>
                </a:tc>
                <a:tc>
                  <a:txBody>
                    <a:bodyPr/>
                    <a:lstStyle/>
                    <a:p>
                      <a:pPr marL="0" lvl="0" indent="0" algn="l" rtl="0">
                        <a:spcBef>
                          <a:spcPts val="0"/>
                        </a:spcBef>
                        <a:spcAft>
                          <a:spcPts val="0"/>
                        </a:spcAft>
                        <a:buNone/>
                      </a:pPr>
                      <a:endParaRPr/>
                    </a:p>
                    <a:p>
                      <a:pPr marL="609600" lvl="0" indent="-393700" algn="l" rtl="0">
                        <a:spcBef>
                          <a:spcPts val="0"/>
                        </a:spcBef>
                        <a:spcAft>
                          <a:spcPts val="0"/>
                        </a:spcAft>
                        <a:buSzPts val="1400"/>
                        <a:buChar char="●"/>
                      </a:pPr>
                      <a:r>
                        <a:rPr lang="en"/>
                        <a:t>For decoding and rendering files</a:t>
                      </a:r>
                      <a:endParaRPr/>
                    </a:p>
                    <a:p>
                      <a:pPr marL="609600" lvl="0" indent="-393700" algn="l" rtl="0">
                        <a:spcBef>
                          <a:spcPts val="0"/>
                        </a:spcBef>
                        <a:spcAft>
                          <a:spcPts val="0"/>
                        </a:spcAft>
                        <a:buSzPts val="1400"/>
                        <a:buChar char="●"/>
                      </a:pPr>
                      <a:r>
                        <a:rPr lang="en"/>
                        <a:t>Long-term management of files</a:t>
                      </a:r>
                      <a:endParaRPr/>
                    </a:p>
                    <a:p>
                      <a:pPr marL="609600" lvl="0" indent="-393700" algn="l" rtl="0">
                        <a:spcBef>
                          <a:spcPts val="0"/>
                        </a:spcBef>
                        <a:spcAft>
                          <a:spcPts val="0"/>
                        </a:spcAft>
                        <a:buSzPts val="1400"/>
                        <a:buChar char="●"/>
                      </a:pPr>
                      <a:r>
                        <a:rPr lang="en"/>
                        <a:t>Intellectual property rights attached to content</a:t>
                      </a:r>
                      <a:endParaRPr/>
                    </a:p>
                  </a:txBody>
                  <a:tcPr marL="91425" marR="91425" marT="121900" marB="121900">
                    <a:solidFill>
                      <a:srgbClr val="FFFFFF"/>
                    </a:solidFill>
                  </a:tcPr>
                </a:tc>
                <a:extLst>
                  <a:ext uri="{0D108BD9-81ED-4DB2-BD59-A6C34878D82A}">
                    <a16:rowId xmlns:a16="http://schemas.microsoft.com/office/drawing/2014/main" val="10001"/>
                  </a:ext>
                </a:extLst>
              </a:tr>
              <a:tr h="524125">
                <a:tc>
                  <a:txBody>
                    <a:bodyPr/>
                    <a:lstStyle/>
                    <a:p>
                      <a:pPr marL="0" lvl="0" indent="0" algn="l" rtl="0">
                        <a:spcBef>
                          <a:spcPts val="0"/>
                        </a:spcBef>
                        <a:spcAft>
                          <a:spcPts val="0"/>
                        </a:spcAft>
                        <a:buNone/>
                      </a:pPr>
                      <a:r>
                        <a:rPr lang="en"/>
                        <a:t>Structural metadata</a:t>
                      </a:r>
                      <a:endParaRPr/>
                    </a:p>
                  </a:txBody>
                  <a:tcPr marL="91425" marR="91425" marT="121900" marB="121900">
                    <a:solidFill>
                      <a:srgbClr val="FFFFFF"/>
                    </a:solidFill>
                  </a:tcPr>
                </a:tc>
                <a:tc>
                  <a:txBody>
                    <a:bodyPr/>
                    <a:lstStyle/>
                    <a:p>
                      <a:pPr marL="0" lvl="0" indent="0" algn="l" rtl="0">
                        <a:spcBef>
                          <a:spcPts val="0"/>
                        </a:spcBef>
                        <a:spcAft>
                          <a:spcPts val="0"/>
                        </a:spcAft>
                        <a:buNone/>
                      </a:pPr>
                      <a:r>
                        <a:rPr lang="en"/>
                        <a:t>Relationships of parts of resources to one another</a:t>
                      </a:r>
                      <a:endParaRPr/>
                    </a:p>
                  </a:txBody>
                  <a:tcPr marL="91425" marR="91425" marT="121900" marB="121900">
                    <a:solidFill>
                      <a:srgbClr val="FFFFFF"/>
                    </a:solidFill>
                  </a:tcPr>
                </a:tc>
                <a:extLst>
                  <a:ext uri="{0D108BD9-81ED-4DB2-BD59-A6C34878D82A}">
                    <a16:rowId xmlns:a16="http://schemas.microsoft.com/office/drawing/2014/main" val="10002"/>
                  </a:ext>
                </a:extLst>
              </a:tr>
              <a:tr h="707825">
                <a:tc>
                  <a:txBody>
                    <a:bodyPr/>
                    <a:lstStyle/>
                    <a:p>
                      <a:pPr marL="0" lvl="0" indent="0" algn="l" rtl="0">
                        <a:spcBef>
                          <a:spcPts val="0"/>
                        </a:spcBef>
                        <a:spcAft>
                          <a:spcPts val="0"/>
                        </a:spcAft>
                        <a:buNone/>
                      </a:pPr>
                      <a:r>
                        <a:rPr lang="en"/>
                        <a:t>Markup languages</a:t>
                      </a:r>
                      <a:endParaRPr/>
                    </a:p>
                  </a:txBody>
                  <a:tcPr marL="91425" marR="91425" marT="121900" marB="121900">
                    <a:solidFill>
                      <a:srgbClr val="FFFFFF"/>
                    </a:solidFill>
                  </a:tcPr>
                </a:tc>
                <a:tc>
                  <a:txBody>
                    <a:bodyPr/>
                    <a:lstStyle/>
                    <a:p>
                      <a:pPr marL="0" lvl="0" indent="0" algn="l" rtl="0">
                        <a:spcBef>
                          <a:spcPts val="0"/>
                        </a:spcBef>
                        <a:spcAft>
                          <a:spcPts val="0"/>
                        </a:spcAft>
                        <a:buNone/>
                      </a:pPr>
                      <a:r>
                        <a:rPr lang="en"/>
                        <a:t>Integrates metadata and flags for other structural or semantic features within content</a:t>
                      </a:r>
                      <a:endParaRPr/>
                    </a:p>
                  </a:txBody>
                  <a:tcPr marL="91425" marR="91425" marT="121900" marB="121900">
                    <a:solidFill>
                      <a:srgbClr val="FFFFFF"/>
                    </a:solidFill>
                  </a:tcPr>
                </a:tc>
                <a:extLst>
                  <a:ext uri="{0D108BD9-81ED-4DB2-BD59-A6C34878D82A}">
                    <a16:rowId xmlns:a16="http://schemas.microsoft.com/office/drawing/2014/main" val="10003"/>
                  </a:ext>
                </a:extLst>
              </a:tr>
            </a:tbl>
          </a:graphicData>
        </a:graphic>
      </p:graphicFrame>
      <p:sp>
        <p:nvSpPr>
          <p:cNvPr id="74" name="Google Shape;74;p14"/>
          <p:cNvSpPr txBox="1"/>
          <p:nvPr/>
        </p:nvSpPr>
        <p:spPr>
          <a:xfrm>
            <a:off x="1879350" y="5766159"/>
            <a:ext cx="8433300" cy="7107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 sz="1100" dirty="0">
                <a:solidFill>
                  <a:schemeClr val="dk1"/>
                </a:solidFill>
              </a:rPr>
              <a:t>From Understanding Metadata: What is Metadata, and What is it For? By Jenn Riley. Accessed 10/2/2018:</a:t>
            </a:r>
            <a:r>
              <a:rPr lang="en" sz="1100" dirty="0"/>
              <a:t> </a:t>
            </a:r>
            <a:r>
              <a:rPr lang="en" sz="1100" u="sng" dirty="0">
                <a:solidFill>
                  <a:schemeClr val="hlink"/>
                </a:solidFill>
                <a:hlinkClick r:id="rId3"/>
              </a:rPr>
              <a:t>https://groups.niso.org/apps/group_public/download.php/17446/Understanding%20Metadata.pdf</a:t>
            </a:r>
            <a:r>
              <a:rPr lang="en" sz="1100" dirty="0"/>
              <a:t> </a:t>
            </a:r>
            <a:endParaRPr sz="1100" dirty="0"/>
          </a:p>
        </p:txBody>
      </p:sp>
    </p:spTree>
    <p:extLst>
      <p:ext uri="{BB962C8B-B14F-4D97-AF65-F5344CB8AC3E}">
        <p14:creationId xmlns:p14="http://schemas.microsoft.com/office/powerpoint/2010/main" val="5106658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title"/>
          </p:nvPr>
        </p:nvSpPr>
        <p:spPr/>
        <p:txBody>
          <a:bodyPr/>
          <a:lstStyle/>
          <a:p>
            <a:r>
              <a:rPr lang="en-US"/>
              <a:t>Tiers of Metadata</a:t>
            </a:r>
          </a:p>
        </p:txBody>
      </p:sp>
      <p:sp>
        <p:nvSpPr>
          <p:cNvPr id="80" name="Google Shape;80;p15"/>
          <p:cNvSpPr txBox="1">
            <a:spLocks noGrp="1"/>
          </p:cNvSpPr>
          <p:nvPr>
            <p:ph idx="1"/>
          </p:nvPr>
        </p:nvSpPr>
        <p:spPr/>
        <p:txBody>
          <a:bodyPr/>
          <a:lstStyle/>
          <a:p>
            <a:r>
              <a:rPr lang="en-US" dirty="0"/>
              <a:t>Metadata can be created at a variety of levels. Landsat metadata can be grouped into three main tiers:  </a:t>
            </a:r>
          </a:p>
          <a:p>
            <a:r>
              <a:rPr lang="en-US" dirty="0"/>
              <a:t>Collection-level metadata (preservation)</a:t>
            </a:r>
          </a:p>
          <a:p>
            <a:pPr lvl="1"/>
            <a:r>
              <a:rPr lang="en-US" dirty="0"/>
              <a:t>Granule-level metadata (technical/descriptive)</a:t>
            </a:r>
          </a:p>
          <a:p>
            <a:pPr lvl="2"/>
            <a:r>
              <a:rPr lang="en-US" dirty="0"/>
              <a:t>Pixel-level metadata (technical/descriptive)</a:t>
            </a:r>
          </a:p>
          <a:p>
            <a:r>
              <a:rPr lang="en-US" dirty="0"/>
              <a:t>Landsat Collection 2 Changes</a:t>
            </a:r>
          </a:p>
          <a:p>
            <a:pPr lvl="1"/>
            <a:r>
              <a:rPr lang="en-US" dirty="0"/>
              <a:t>Minor changes for Level-1 product metadata</a:t>
            </a:r>
          </a:p>
          <a:p>
            <a:pPr lvl="1"/>
            <a:r>
              <a:rPr lang="en-US" dirty="0"/>
              <a:t>Normalize Level-2 product metadata to be similar to Level-1 product metadata</a:t>
            </a:r>
          </a:p>
          <a:p>
            <a:pPr lvl="1"/>
            <a:r>
              <a:rPr lang="en-US" dirty="0"/>
              <a:t>Provenance</a:t>
            </a:r>
          </a:p>
          <a:p>
            <a:pPr lvl="2"/>
            <a:r>
              <a:rPr lang="en-US" dirty="0"/>
              <a:t>Collections define processing system and overall dataset parameters</a:t>
            </a:r>
          </a:p>
          <a:p>
            <a:pPr lvl="2"/>
            <a:r>
              <a:rPr lang="en-US" dirty="0"/>
              <a:t>Metadata will identify input data where necessary</a:t>
            </a:r>
          </a:p>
          <a:p>
            <a:pPr lvl="2"/>
            <a:r>
              <a:rPr lang="en-US" dirty="0"/>
              <a:t>SHA-512 </a:t>
            </a:r>
          </a:p>
          <a:p>
            <a:pPr lvl="2"/>
            <a:r>
              <a:rPr lang="en-US" dirty="0"/>
              <a:t>?? How much info in each product metadata file versus collection ??</a:t>
            </a:r>
          </a:p>
        </p:txBody>
      </p:sp>
    </p:spTree>
    <p:extLst>
      <p:ext uri="{BB962C8B-B14F-4D97-AF65-F5344CB8AC3E}">
        <p14:creationId xmlns:p14="http://schemas.microsoft.com/office/powerpoint/2010/main" val="3584773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2"/>
          <p:cNvSpPr txBox="1">
            <a:spLocks noGrp="1"/>
          </p:cNvSpPr>
          <p:nvPr>
            <p:ph type="title"/>
          </p:nvPr>
        </p:nvSpPr>
        <p:spPr/>
        <p:txBody>
          <a:bodyPr/>
          <a:lstStyle/>
          <a:p>
            <a:r>
              <a:rPr lang="en-US"/>
              <a:t>SpatioTemporal Asset Catalog (STAC)</a:t>
            </a:r>
          </a:p>
        </p:txBody>
      </p:sp>
      <p:sp>
        <p:nvSpPr>
          <p:cNvPr id="122" name="Google Shape;122;p22"/>
          <p:cNvSpPr txBox="1">
            <a:spLocks noGrp="1"/>
          </p:cNvSpPr>
          <p:nvPr>
            <p:ph idx="1"/>
          </p:nvPr>
        </p:nvSpPr>
        <p:spPr/>
        <p:txBody>
          <a:bodyPr/>
          <a:lstStyle/>
          <a:p>
            <a:r>
              <a:rPr lang="en-US"/>
              <a:t>From the website: </a:t>
            </a:r>
          </a:p>
          <a:p>
            <a:r>
              <a:rPr lang="en-US"/>
              <a:t>“The SpatioTemporal Asset Catalog (STAC) specification aims to standardize the way geospatial assets are exposed online and queried. A 'spatiotemporal asset' is any file that represents information about the earth captured in a certain space and time. The initial focus is primarily remotely-sensed imagery (from satellites, but also planes, drones, balloons, etc), but the core is designed to be extensible to SAR, full motion video, point clouds, hyperspectral, LiDAR and derived data like NDVI, Digital Elevation Models, mosaics, etc.”</a:t>
            </a:r>
          </a:p>
          <a:p>
            <a:endParaRPr lang="en-US"/>
          </a:p>
          <a:p>
            <a:r>
              <a:rPr lang="en-US"/>
              <a:t>Source: https://github.com/radiantearth/stac-spec/blob/master/README.md</a:t>
            </a:r>
          </a:p>
        </p:txBody>
      </p:sp>
    </p:spTree>
    <p:extLst>
      <p:ext uri="{BB962C8B-B14F-4D97-AF65-F5344CB8AC3E}">
        <p14:creationId xmlns:p14="http://schemas.microsoft.com/office/powerpoint/2010/main" val="23816647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p:txBody>
          <a:bodyPr/>
          <a:lstStyle/>
          <a:p>
            <a:r>
              <a:rPr lang="en-US"/>
              <a:t>SpatioTemporal Asset Catalog (STAC)</a:t>
            </a:r>
          </a:p>
        </p:txBody>
      </p:sp>
      <p:sp>
        <p:nvSpPr>
          <p:cNvPr id="128" name="Google Shape;128;p23"/>
          <p:cNvSpPr txBox="1">
            <a:spLocks noGrp="1"/>
          </p:cNvSpPr>
          <p:nvPr>
            <p:ph idx="1"/>
          </p:nvPr>
        </p:nvSpPr>
        <p:spPr/>
        <p:txBody>
          <a:bodyPr/>
          <a:lstStyle/>
          <a:p>
            <a:r>
              <a:rPr lang="en-US" sz="2000"/>
              <a:t>Collaborative effort with the private sector to make metadata more uniform and accessible across multiple platforms</a:t>
            </a:r>
          </a:p>
          <a:p>
            <a:r>
              <a:rPr lang="en-US" sz="2000"/>
              <a:t>Transforms metadata into a JSON format, which is cloud friendly</a:t>
            </a:r>
          </a:p>
          <a:p>
            <a:r>
              <a:rPr lang="en-US" sz="2000"/>
              <a:t>Fields are grouped to help identify universal fields against sensor specific</a:t>
            </a:r>
          </a:p>
          <a:p>
            <a:pPr lvl="1"/>
            <a:r>
              <a:rPr lang="en-US" sz="1800"/>
              <a:t>Collection-level fields start with c: </a:t>
            </a:r>
          </a:p>
          <a:p>
            <a:pPr lvl="1"/>
            <a:r>
              <a:rPr lang="en-US" sz="1800"/>
              <a:t>Universal Earth Observation fields start with eo: </a:t>
            </a:r>
          </a:p>
          <a:p>
            <a:pPr lvl="1"/>
            <a:r>
              <a:rPr lang="en-US" sz="1800"/>
              <a:t>Landsat-specific fields start with landsat:</a:t>
            </a:r>
          </a:p>
          <a:p>
            <a:pPr lvl="1"/>
            <a:r>
              <a:rPr lang="en-US" sz="1800"/>
              <a:t>Other standard fields, such as s3path and datetime, are not prefaced with anything</a:t>
            </a:r>
          </a:p>
          <a:p>
            <a:r>
              <a:rPr lang="en-US" sz="2000"/>
              <a:t>Other adopters include:</a:t>
            </a:r>
          </a:p>
          <a:p>
            <a:pPr lvl="1"/>
            <a:r>
              <a:rPr lang="en-US" sz="1800"/>
              <a:t>Spacenet</a:t>
            </a:r>
          </a:p>
          <a:p>
            <a:pPr lvl="1"/>
            <a:r>
              <a:rPr lang="en-US" sz="1800"/>
              <a:t>CBERS</a:t>
            </a:r>
          </a:p>
          <a:p>
            <a:pPr lvl="1"/>
            <a:r>
              <a:rPr lang="en-US" sz="1800"/>
              <a:t>ISERV</a:t>
            </a:r>
          </a:p>
          <a:p>
            <a:pPr lvl="1"/>
            <a:r>
              <a:rPr lang="en-US" sz="1800"/>
              <a:t>Planet Disaster Data</a:t>
            </a:r>
          </a:p>
          <a:p>
            <a:pPr lvl="1"/>
            <a:r>
              <a:rPr lang="en-US" sz="1800"/>
              <a:t>DigitalGlobe</a:t>
            </a:r>
          </a:p>
          <a:p>
            <a:pPr lvl="1"/>
            <a:r>
              <a:rPr lang="en-US" sz="1800"/>
              <a:t>NASA EOSDIS Common Metadata Repository API (</a:t>
            </a:r>
            <a:r>
              <a:rPr lang="en-US" sz="1800">
                <a:hlinkClick r:id="rId3"/>
              </a:rPr>
              <a:t>Element84</a:t>
            </a:r>
            <a:r>
              <a:rPr lang="en-US" sz="1800"/>
              <a:t>) </a:t>
            </a:r>
            <a:endParaRPr lang="en-US" sz="1800" dirty="0"/>
          </a:p>
        </p:txBody>
      </p:sp>
    </p:spTree>
    <p:extLst>
      <p:ext uri="{BB962C8B-B14F-4D97-AF65-F5344CB8AC3E}">
        <p14:creationId xmlns:p14="http://schemas.microsoft.com/office/powerpoint/2010/main" val="33956000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title"/>
          </p:nvPr>
        </p:nvSpPr>
        <p:spPr/>
        <p:txBody>
          <a:bodyPr/>
          <a:lstStyle/>
          <a:p>
            <a:r>
              <a:rPr lang="en-US"/>
              <a:t>SpatioTemporal Asset Catalog (STAC)</a:t>
            </a:r>
          </a:p>
        </p:txBody>
      </p:sp>
      <p:sp>
        <p:nvSpPr>
          <p:cNvPr id="134" name="Google Shape;134;p24"/>
          <p:cNvSpPr txBox="1">
            <a:spLocks noGrp="1"/>
          </p:cNvSpPr>
          <p:nvPr>
            <p:ph idx="1"/>
          </p:nvPr>
        </p:nvSpPr>
        <p:spPr/>
        <p:txBody>
          <a:bodyPr/>
          <a:lstStyle/>
          <a:p>
            <a:r>
              <a:rPr lang="en-US"/>
              <a:t>Sample metadata: </a:t>
            </a:r>
          </a:p>
        </p:txBody>
      </p:sp>
      <p:sp>
        <p:nvSpPr>
          <p:cNvPr id="135" name="Google Shape;135;p24"/>
          <p:cNvSpPr txBox="1"/>
          <p:nvPr/>
        </p:nvSpPr>
        <p:spPr>
          <a:xfrm>
            <a:off x="1524000" y="1433500"/>
            <a:ext cx="7680960" cy="4709160"/>
          </a:xfrm>
          <a:prstGeom prst="rect">
            <a:avLst/>
          </a:prstGeom>
          <a:solidFill>
            <a:srgbClr val="EFEFEF"/>
          </a:solidFill>
          <a:ln>
            <a:noFill/>
          </a:ln>
        </p:spPr>
        <p:txBody>
          <a:bodyPr spcFirstLastPara="1" wrap="square" lIns="91425" tIns="91425" rIns="91425" bIns="91425" anchor="t" anchorCtr="0">
            <a:noAutofit/>
          </a:bodyPr>
          <a:lstStyle/>
          <a:p>
            <a:pPr>
              <a:spcBef>
                <a:spcPts val="0"/>
              </a:spcBef>
              <a:spcAft>
                <a:spcPts val="0"/>
              </a:spcAft>
            </a:pPr>
            <a:r>
              <a:rPr lang="en" sz="1600" b="1" dirty="0">
                <a:latin typeface="Courier New"/>
                <a:ea typeface="Courier New"/>
                <a:cs typeface="Courier New"/>
                <a:sym typeface="Courier New"/>
              </a:rPr>
              <a:t>{</a:t>
            </a:r>
            <a:endParaRPr sz="1600" b="1" dirty="0">
              <a:latin typeface="Courier New"/>
              <a:ea typeface="Courier New"/>
              <a:cs typeface="Courier New"/>
              <a:sym typeface="Courier New"/>
            </a:endParaRPr>
          </a:p>
          <a:p>
            <a:pPr>
              <a:spcBef>
                <a:spcPts val="0"/>
              </a:spcBef>
              <a:spcAft>
                <a:spcPts val="0"/>
              </a:spcAft>
            </a:pPr>
            <a:r>
              <a:rPr lang="en" sz="1600" b="1" dirty="0">
                <a:latin typeface="Courier New"/>
                <a:ea typeface="Courier New"/>
                <a:cs typeface="Courier New"/>
                <a:sym typeface="Courier New"/>
              </a:rPr>
              <a:t>    "c:description": "Landsat-8 Analysis Ready Data (ARD)",</a:t>
            </a:r>
            <a:endParaRPr sz="1600" b="1" dirty="0">
              <a:latin typeface="Courier New"/>
              <a:ea typeface="Courier New"/>
              <a:cs typeface="Courier New"/>
              <a:sym typeface="Courier New"/>
            </a:endParaRPr>
          </a:p>
          <a:p>
            <a:pPr>
              <a:spcBef>
                <a:spcPts val="0"/>
              </a:spcBef>
              <a:spcAft>
                <a:spcPts val="0"/>
              </a:spcAft>
            </a:pPr>
            <a:r>
              <a:rPr lang="en" sz="1600" b="1" dirty="0">
                <a:latin typeface="Courier New"/>
                <a:ea typeface="Courier New"/>
                <a:cs typeface="Courier New"/>
                <a:sym typeface="Courier New"/>
              </a:rPr>
              <a:t>    "c:id": "landsat-8-l2",</a:t>
            </a:r>
            <a:endParaRPr sz="1600" b="1" dirty="0">
              <a:latin typeface="Courier New"/>
              <a:ea typeface="Courier New"/>
              <a:cs typeface="Courier New"/>
              <a:sym typeface="Courier New"/>
            </a:endParaRPr>
          </a:p>
          <a:p>
            <a:pPr>
              <a:spcBef>
                <a:spcPts val="0"/>
              </a:spcBef>
              <a:spcAft>
                <a:spcPts val="0"/>
              </a:spcAft>
            </a:pPr>
            <a:r>
              <a:rPr lang="en" sz="1600" b="1" dirty="0">
                <a:latin typeface="Courier New"/>
                <a:ea typeface="Courier New"/>
                <a:cs typeface="Courier New"/>
                <a:sym typeface="Courier New"/>
              </a:rPr>
              <a:t>    "c:name": "Landsat-8 ARD",</a:t>
            </a:r>
            <a:endParaRPr sz="1600" b="1" dirty="0">
              <a:latin typeface="Courier New"/>
              <a:ea typeface="Courier New"/>
              <a:cs typeface="Courier New"/>
              <a:sym typeface="Courier New"/>
            </a:endParaRPr>
          </a:p>
          <a:p>
            <a:pPr>
              <a:spcBef>
                <a:spcPts val="0"/>
              </a:spcBef>
              <a:spcAft>
                <a:spcPts val="0"/>
              </a:spcAft>
            </a:pPr>
            <a:r>
              <a:rPr lang="en" sz="1600" b="1" dirty="0">
                <a:latin typeface="Courier New"/>
                <a:ea typeface="Courier New"/>
                <a:cs typeface="Courier New"/>
                <a:sym typeface="Courier New"/>
              </a:rPr>
              <a:t>    "datetime": "2014-07-24T18:45:57.219Z",</a:t>
            </a:r>
            <a:endParaRPr sz="1600" b="1" dirty="0">
              <a:latin typeface="Courier New"/>
              <a:ea typeface="Courier New"/>
              <a:cs typeface="Courier New"/>
              <a:sym typeface="Courier New"/>
            </a:endParaRPr>
          </a:p>
          <a:p>
            <a:pPr>
              <a:spcBef>
                <a:spcPts val="0"/>
              </a:spcBef>
              <a:spcAft>
                <a:spcPts val="0"/>
              </a:spcAft>
            </a:pPr>
            <a:r>
              <a:rPr lang="en" sz="1600" b="1" dirty="0">
                <a:latin typeface="Courier New"/>
                <a:ea typeface="Courier New"/>
                <a:cs typeface="Courier New"/>
                <a:sym typeface="Courier New"/>
              </a:rPr>
              <a:t>    "eo:cloud_cover": 0,</a:t>
            </a:r>
            <a:endParaRPr sz="1600" b="1" dirty="0">
              <a:latin typeface="Courier New"/>
              <a:ea typeface="Courier New"/>
              <a:cs typeface="Courier New"/>
              <a:sym typeface="Courier New"/>
            </a:endParaRPr>
          </a:p>
          <a:p>
            <a:pPr>
              <a:spcBef>
                <a:spcPts val="0"/>
              </a:spcBef>
              <a:spcAft>
                <a:spcPts val="0"/>
              </a:spcAft>
            </a:pPr>
            <a:r>
              <a:rPr lang="en" sz="1600" b="1" dirty="0">
                <a:latin typeface="Courier New"/>
                <a:ea typeface="Courier New"/>
                <a:cs typeface="Courier New"/>
                <a:sym typeface="Courier New"/>
              </a:rPr>
              <a:t>    "eo:gsd": 15,</a:t>
            </a:r>
            <a:endParaRPr sz="1600" b="1" dirty="0">
              <a:latin typeface="Courier New"/>
              <a:ea typeface="Courier New"/>
              <a:cs typeface="Courier New"/>
              <a:sym typeface="Courier New"/>
            </a:endParaRPr>
          </a:p>
          <a:p>
            <a:pPr>
              <a:spcBef>
                <a:spcPts val="0"/>
              </a:spcBef>
              <a:spcAft>
                <a:spcPts val="0"/>
              </a:spcAft>
            </a:pPr>
            <a:r>
              <a:rPr lang="en" sz="1600" b="1" dirty="0">
                <a:latin typeface="Courier New"/>
                <a:ea typeface="Courier New"/>
                <a:cs typeface="Courier New"/>
                <a:sym typeface="Courier New"/>
              </a:rPr>
              <a:t>    "eo:instrument": "OLI_TIRS",</a:t>
            </a:r>
            <a:endParaRPr sz="1600" b="1" dirty="0">
              <a:latin typeface="Courier New"/>
              <a:ea typeface="Courier New"/>
              <a:cs typeface="Courier New"/>
              <a:sym typeface="Courier New"/>
            </a:endParaRPr>
          </a:p>
          <a:p>
            <a:pPr>
              <a:spcBef>
                <a:spcPts val="0"/>
              </a:spcBef>
              <a:spcAft>
                <a:spcPts val="0"/>
              </a:spcAft>
            </a:pPr>
            <a:r>
              <a:rPr lang="en" sz="1600" b="1" dirty="0">
                <a:latin typeface="Courier New"/>
                <a:ea typeface="Courier New"/>
                <a:cs typeface="Courier New"/>
                <a:sym typeface="Courier New"/>
              </a:rPr>
              <a:t>    "eo:off_nadir": 0,</a:t>
            </a:r>
            <a:endParaRPr sz="1600" b="1" dirty="0">
              <a:latin typeface="Courier New"/>
              <a:ea typeface="Courier New"/>
              <a:cs typeface="Courier New"/>
              <a:sym typeface="Courier New"/>
            </a:endParaRPr>
          </a:p>
          <a:p>
            <a:pPr>
              <a:spcBef>
                <a:spcPts val="0"/>
              </a:spcBef>
              <a:spcAft>
                <a:spcPts val="0"/>
              </a:spcAft>
            </a:pPr>
            <a:r>
              <a:rPr lang="en" sz="1600" b="1" dirty="0">
                <a:latin typeface="Courier New"/>
                <a:ea typeface="Courier New"/>
                <a:cs typeface="Courier New"/>
                <a:sym typeface="Courier New"/>
              </a:rPr>
              <a:t>    "eo:platform": "landsat-8",</a:t>
            </a:r>
            <a:endParaRPr sz="1600" b="1" dirty="0">
              <a:latin typeface="Courier New"/>
              <a:ea typeface="Courier New"/>
              <a:cs typeface="Courier New"/>
              <a:sym typeface="Courier New"/>
            </a:endParaRPr>
          </a:p>
          <a:p>
            <a:pPr>
              <a:spcBef>
                <a:spcPts val="0"/>
              </a:spcBef>
              <a:spcAft>
                <a:spcPts val="0"/>
              </a:spcAft>
            </a:pPr>
            <a:r>
              <a:rPr lang="en" sz="1600" b="1" dirty="0">
                <a:latin typeface="Courier New"/>
                <a:ea typeface="Courier New"/>
                <a:cs typeface="Courier New"/>
                <a:sym typeface="Courier New"/>
              </a:rPr>
              <a:t>    "eo:sun_azimuth": 126.32495884,</a:t>
            </a:r>
            <a:endParaRPr sz="1600" b="1" dirty="0">
              <a:latin typeface="Courier New"/>
              <a:ea typeface="Courier New"/>
              <a:cs typeface="Courier New"/>
              <a:sym typeface="Courier New"/>
            </a:endParaRPr>
          </a:p>
          <a:p>
            <a:pPr>
              <a:spcBef>
                <a:spcPts val="0"/>
              </a:spcBef>
              <a:spcAft>
                <a:spcPts val="0"/>
              </a:spcAft>
            </a:pPr>
            <a:r>
              <a:rPr lang="en" sz="1600" b="1" dirty="0">
                <a:latin typeface="Courier New"/>
                <a:ea typeface="Courier New"/>
                <a:cs typeface="Courier New"/>
                <a:sym typeface="Courier New"/>
              </a:rPr>
              <a:t>    "eo:sun_elevation": 63.77280901,</a:t>
            </a:r>
            <a:endParaRPr sz="1600" b="1" dirty="0">
              <a:latin typeface="Courier New"/>
              <a:ea typeface="Courier New"/>
              <a:cs typeface="Courier New"/>
              <a:sym typeface="Courier New"/>
            </a:endParaRPr>
          </a:p>
          <a:p>
            <a:pPr>
              <a:spcBef>
                <a:spcPts val="0"/>
              </a:spcBef>
              <a:spcAft>
                <a:spcPts val="0"/>
              </a:spcAft>
            </a:pPr>
            <a:r>
              <a:rPr lang="en" sz="1600" b="1" dirty="0">
                <a:latin typeface="Courier New"/>
                <a:ea typeface="Courier New"/>
                <a:cs typeface="Courier New"/>
                <a:sym typeface="Courier New"/>
              </a:rPr>
              <a:t>    "id": "LC08_L2SP_044034_20140724_20171210_01_A1",</a:t>
            </a:r>
            <a:endParaRPr sz="1600" b="1" dirty="0">
              <a:latin typeface="Courier New"/>
              <a:ea typeface="Courier New"/>
              <a:cs typeface="Courier New"/>
              <a:sym typeface="Courier New"/>
            </a:endParaRPr>
          </a:p>
          <a:p>
            <a:pPr>
              <a:spcBef>
                <a:spcPts val="0"/>
              </a:spcBef>
              <a:spcAft>
                <a:spcPts val="0"/>
              </a:spcAft>
            </a:pPr>
            <a:r>
              <a:rPr lang="en" sz="1600" b="1" dirty="0">
                <a:latin typeface="Courier New"/>
                <a:ea typeface="Courier New"/>
                <a:cs typeface="Courier New"/>
                <a:sym typeface="Courier New"/>
              </a:rPr>
              <a:t>    "landsat:path": 44,</a:t>
            </a:r>
            <a:endParaRPr sz="1600" b="1" dirty="0">
              <a:latin typeface="Courier New"/>
              <a:ea typeface="Courier New"/>
              <a:cs typeface="Courier New"/>
              <a:sym typeface="Courier New"/>
            </a:endParaRPr>
          </a:p>
          <a:p>
            <a:pPr>
              <a:spcBef>
                <a:spcPts val="0"/>
              </a:spcBef>
              <a:spcAft>
                <a:spcPts val="0"/>
              </a:spcAft>
            </a:pPr>
            <a:r>
              <a:rPr lang="en" sz="1600" b="1" dirty="0">
                <a:latin typeface="Courier New"/>
                <a:ea typeface="Courier New"/>
                <a:cs typeface="Courier New"/>
                <a:sym typeface="Courier New"/>
              </a:rPr>
              <a:t>    "landsat:row": 34,</a:t>
            </a:r>
            <a:endParaRPr sz="1600" b="1" dirty="0">
              <a:latin typeface="Courier New"/>
              <a:ea typeface="Courier New"/>
              <a:cs typeface="Courier New"/>
              <a:sym typeface="Courier New"/>
            </a:endParaRPr>
          </a:p>
          <a:p>
            <a:pPr>
              <a:spcBef>
                <a:spcPts val="0"/>
              </a:spcBef>
              <a:spcAft>
                <a:spcPts val="0"/>
              </a:spcAft>
            </a:pPr>
            <a:r>
              <a:rPr lang="en" sz="1600" b="1" dirty="0">
                <a:latin typeface="Courier New"/>
                <a:ea typeface="Courier New"/>
                <a:cs typeface="Courier New"/>
                <a:sym typeface="Courier New"/>
              </a:rPr>
              <a:t>    "provider": "USGS",</a:t>
            </a:r>
            <a:endParaRPr sz="1600" b="1" dirty="0">
              <a:latin typeface="Courier New"/>
              <a:ea typeface="Courier New"/>
              <a:cs typeface="Courier New"/>
              <a:sym typeface="Courier New"/>
            </a:endParaRPr>
          </a:p>
          <a:p>
            <a:pPr>
              <a:spcBef>
                <a:spcPts val="0"/>
              </a:spcBef>
              <a:spcAft>
                <a:spcPts val="0"/>
              </a:spcAft>
            </a:pPr>
            <a:r>
              <a:rPr lang="en" sz="1600" b="1" dirty="0">
                <a:latin typeface="Courier New"/>
                <a:ea typeface="Courier New"/>
                <a:cs typeface="Courier New"/>
                <a:sym typeface="Courier New"/>
              </a:rPr>
              <a:t>    "s3path": "L08/2014/044/034/LC08_L2SP_044034_20140724_20171210_01_A1",</a:t>
            </a:r>
            <a:endParaRPr sz="1600" b="1" dirty="0">
              <a:latin typeface="Courier New"/>
              <a:ea typeface="Courier New"/>
              <a:cs typeface="Courier New"/>
              <a:sym typeface="Courier New"/>
            </a:endParaRPr>
          </a:p>
          <a:p>
            <a:pPr>
              <a:spcBef>
                <a:spcPts val="0"/>
              </a:spcBef>
              <a:spcAft>
                <a:spcPts val="0"/>
              </a:spcAft>
            </a:pPr>
            <a:r>
              <a:rPr lang="en" sz="1600" b="1" dirty="0">
                <a:latin typeface="Courier New"/>
                <a:ea typeface="Courier New"/>
                <a:cs typeface="Courier New"/>
                <a:sym typeface="Courier New"/>
              </a:rPr>
              <a:t>}</a:t>
            </a:r>
            <a:endParaRPr sz="1600" b="1" dirty="0">
              <a:latin typeface="Courier New"/>
              <a:ea typeface="Courier New"/>
              <a:cs typeface="Courier New"/>
              <a:sym typeface="Courier New"/>
            </a:endParaRPr>
          </a:p>
        </p:txBody>
      </p:sp>
    </p:spTree>
    <p:extLst>
      <p:ext uri="{BB962C8B-B14F-4D97-AF65-F5344CB8AC3E}">
        <p14:creationId xmlns:p14="http://schemas.microsoft.com/office/powerpoint/2010/main" val="1283650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16B0-5F13-4EB2-A664-D280608A1FFB}"/>
              </a:ext>
            </a:extLst>
          </p:cNvPr>
          <p:cNvSpPr>
            <a:spLocks noGrp="1"/>
          </p:cNvSpPr>
          <p:nvPr>
            <p:ph type="title"/>
          </p:nvPr>
        </p:nvSpPr>
        <p:spPr/>
        <p:txBody>
          <a:bodyPr/>
          <a:lstStyle/>
          <a:p>
            <a:r>
              <a:rPr lang="en-US" dirty="0"/>
              <a:t>Cloud Optimized </a:t>
            </a:r>
            <a:r>
              <a:rPr lang="en-US" dirty="0" err="1"/>
              <a:t>Geotiff</a:t>
            </a:r>
            <a:endParaRPr lang="en-US" dirty="0"/>
          </a:p>
        </p:txBody>
      </p:sp>
      <p:pic>
        <p:nvPicPr>
          <p:cNvPr id="5" name="Content Placeholder 4">
            <a:extLst>
              <a:ext uri="{FF2B5EF4-FFF2-40B4-BE49-F238E27FC236}">
                <a16:creationId xmlns:a16="http://schemas.microsoft.com/office/drawing/2014/main" id="{31F5E726-AB84-4FB3-9038-034FD7300951}"/>
              </a:ext>
            </a:extLst>
          </p:cNvPr>
          <p:cNvPicPr>
            <a:picLocks noGrp="1" noChangeAspect="1"/>
          </p:cNvPicPr>
          <p:nvPr>
            <p:ph idx="1"/>
          </p:nvPr>
        </p:nvPicPr>
        <p:blipFill>
          <a:blip r:embed="rId2"/>
          <a:stretch>
            <a:fillRect/>
          </a:stretch>
        </p:blipFill>
        <p:spPr>
          <a:xfrm>
            <a:off x="23252" y="0"/>
            <a:ext cx="12168748" cy="6884486"/>
          </a:xfrm>
        </p:spPr>
      </p:pic>
    </p:spTree>
    <p:extLst>
      <p:ext uri="{BB962C8B-B14F-4D97-AF65-F5344CB8AC3E}">
        <p14:creationId xmlns:p14="http://schemas.microsoft.com/office/powerpoint/2010/main" val="813984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000645-6BAF-4956-9677-A6DF10616ABD}"/>
              </a:ext>
            </a:extLst>
          </p:cNvPr>
          <p:cNvSpPr>
            <a:spLocks noGrp="1"/>
          </p:cNvSpPr>
          <p:nvPr>
            <p:ph type="title" idx="4294967295"/>
          </p:nvPr>
        </p:nvSpPr>
        <p:spPr>
          <a:xfrm>
            <a:off x="914400" y="2514600"/>
            <a:ext cx="10363200" cy="1362075"/>
          </a:xfrm>
        </p:spPr>
        <p:txBody>
          <a:bodyPr/>
          <a:lstStyle/>
          <a:p>
            <a:pPr algn="ctr"/>
            <a:r>
              <a:rPr lang="en-US" sz="4400" dirty="0"/>
              <a:t>QUESTIONS?</a:t>
            </a:r>
          </a:p>
        </p:txBody>
      </p:sp>
    </p:spTree>
    <p:extLst>
      <p:ext uri="{BB962C8B-B14F-4D97-AF65-F5344CB8AC3E}">
        <p14:creationId xmlns:p14="http://schemas.microsoft.com/office/powerpoint/2010/main" val="26302377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A778B-0348-4090-96A2-465467D68F74}"/>
              </a:ext>
            </a:extLst>
          </p:cNvPr>
          <p:cNvSpPr>
            <a:spLocks noGrp="1"/>
          </p:cNvSpPr>
          <p:nvPr>
            <p:ph type="title"/>
          </p:nvPr>
        </p:nvSpPr>
        <p:spPr/>
        <p:txBody>
          <a:bodyPr/>
          <a:lstStyle/>
          <a:p>
            <a:r>
              <a:rPr lang="en-US" dirty="0"/>
              <a:t>WGCV-1 Task</a:t>
            </a:r>
          </a:p>
        </p:txBody>
      </p:sp>
      <p:graphicFrame>
        <p:nvGraphicFramePr>
          <p:cNvPr id="4" name="Content Placeholder 3">
            <a:extLst>
              <a:ext uri="{FF2B5EF4-FFF2-40B4-BE49-F238E27FC236}">
                <a16:creationId xmlns:a16="http://schemas.microsoft.com/office/drawing/2014/main" id="{4A5F3490-C84B-4914-9CEF-7BAD61AA7648}"/>
              </a:ext>
            </a:extLst>
          </p:cNvPr>
          <p:cNvGraphicFramePr>
            <a:graphicFrameLocks noGrp="1"/>
          </p:cNvGraphicFramePr>
          <p:nvPr>
            <p:ph idx="1"/>
            <p:extLst>
              <p:ext uri="{D42A27DB-BD31-4B8C-83A1-F6EECF244321}">
                <p14:modId xmlns:p14="http://schemas.microsoft.com/office/powerpoint/2010/main" val="182467854"/>
              </p:ext>
            </p:extLst>
          </p:nvPr>
        </p:nvGraphicFramePr>
        <p:xfrm>
          <a:off x="609600" y="1051560"/>
          <a:ext cx="11040110" cy="3769360"/>
        </p:xfrm>
        <a:graphic>
          <a:graphicData uri="http://schemas.openxmlformats.org/drawingml/2006/table">
            <a:tbl>
              <a:tblPr/>
              <a:tblGrid>
                <a:gridCol w="1828800">
                  <a:extLst>
                    <a:ext uri="{9D8B030D-6E8A-4147-A177-3AD203B41FA5}">
                      <a16:colId xmlns:a16="http://schemas.microsoft.com/office/drawing/2014/main" val="550517138"/>
                    </a:ext>
                  </a:extLst>
                </a:gridCol>
                <a:gridCol w="2194560">
                  <a:extLst>
                    <a:ext uri="{9D8B030D-6E8A-4147-A177-3AD203B41FA5}">
                      <a16:colId xmlns:a16="http://schemas.microsoft.com/office/drawing/2014/main" val="3492938742"/>
                    </a:ext>
                  </a:extLst>
                </a:gridCol>
                <a:gridCol w="1463040">
                  <a:extLst>
                    <a:ext uri="{9D8B030D-6E8A-4147-A177-3AD203B41FA5}">
                      <a16:colId xmlns:a16="http://schemas.microsoft.com/office/drawing/2014/main" val="226556523"/>
                    </a:ext>
                  </a:extLst>
                </a:gridCol>
                <a:gridCol w="4023360">
                  <a:extLst>
                    <a:ext uri="{9D8B030D-6E8A-4147-A177-3AD203B41FA5}">
                      <a16:colId xmlns:a16="http://schemas.microsoft.com/office/drawing/2014/main" val="2866736469"/>
                    </a:ext>
                  </a:extLst>
                </a:gridCol>
                <a:gridCol w="1530350">
                  <a:extLst>
                    <a:ext uri="{9D8B030D-6E8A-4147-A177-3AD203B41FA5}">
                      <a16:colId xmlns:a16="http://schemas.microsoft.com/office/drawing/2014/main" val="155726797"/>
                    </a:ext>
                  </a:extLst>
                </a:gridCol>
              </a:tblGrid>
              <a:tr h="0">
                <a:tc>
                  <a:txBody>
                    <a:bodyPr/>
                    <a:lstStyle/>
                    <a:p>
                      <a:r>
                        <a:rPr lang="en-US" sz="1800" b="1" dirty="0">
                          <a:effectLst/>
                          <a:latin typeface="Roboto" panose="02000000000000000000" pitchFamily="2" charset="0"/>
                        </a:rPr>
                        <a:t>Task Objective</a:t>
                      </a:r>
                      <a:endParaRPr lang="en-US" sz="1800" dirty="0">
                        <a:effectLst/>
                        <a:latin typeface="Roboto" panose="02000000000000000000" pitchFamily="2"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99CCFF"/>
                    </a:solidFill>
                  </a:tcPr>
                </a:tc>
                <a:tc>
                  <a:txBody>
                    <a:bodyPr/>
                    <a:lstStyle/>
                    <a:p>
                      <a:r>
                        <a:rPr lang="en-US" sz="1800" b="1" dirty="0">
                          <a:effectLst/>
                          <a:latin typeface="Roboto" panose="02000000000000000000" pitchFamily="2" charset="0"/>
                        </a:rPr>
                        <a:t>Deliverables</a:t>
                      </a:r>
                      <a:endParaRPr lang="en-US" sz="1800" dirty="0">
                        <a:effectLst/>
                        <a:latin typeface="Roboto" panose="02000000000000000000" pitchFamily="2"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99CCFF"/>
                    </a:solidFill>
                  </a:tcPr>
                </a:tc>
                <a:tc>
                  <a:txBody>
                    <a:bodyPr/>
                    <a:lstStyle/>
                    <a:p>
                      <a:r>
                        <a:rPr lang="en-US" sz="1800" b="1" dirty="0">
                          <a:effectLst/>
                          <a:latin typeface="Roboto" panose="02000000000000000000" pitchFamily="2" charset="0"/>
                        </a:rPr>
                        <a:t>Projected Completion Date</a:t>
                      </a:r>
                      <a:endParaRPr lang="en-US" sz="1800" dirty="0">
                        <a:effectLst/>
                        <a:latin typeface="Roboto" panose="02000000000000000000" pitchFamily="2"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99CCFF"/>
                    </a:solidFill>
                  </a:tcPr>
                </a:tc>
                <a:tc>
                  <a:txBody>
                    <a:bodyPr/>
                    <a:lstStyle/>
                    <a:p>
                      <a:r>
                        <a:rPr lang="en-US" sz="1800" b="1" dirty="0">
                          <a:effectLst/>
                          <a:latin typeface="Roboto" panose="02000000000000000000" pitchFamily="2" charset="0"/>
                        </a:rPr>
                        <a:t>Background Information</a:t>
                      </a:r>
                      <a:endParaRPr lang="en-US" sz="1800" dirty="0">
                        <a:effectLst/>
                        <a:latin typeface="Roboto" panose="02000000000000000000" pitchFamily="2"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99CCFF"/>
                    </a:solidFill>
                  </a:tcPr>
                </a:tc>
                <a:tc>
                  <a:txBody>
                    <a:bodyPr/>
                    <a:lstStyle/>
                    <a:p>
                      <a:r>
                        <a:rPr lang="en-US" sz="1800" b="1" dirty="0">
                          <a:effectLst/>
                          <a:latin typeface="Roboto" panose="02000000000000000000" pitchFamily="2" charset="0"/>
                        </a:rPr>
                        <a:t>Working Group (IG)</a:t>
                      </a:r>
                      <a:endParaRPr lang="en-US" sz="1800" dirty="0">
                        <a:effectLst/>
                        <a:latin typeface="Roboto" panose="02000000000000000000" pitchFamily="2" charset="0"/>
                      </a:endParaRPr>
                    </a:p>
                    <a:p>
                      <a:r>
                        <a:rPr lang="en-US" dirty="0">
                          <a:effectLst/>
                          <a:latin typeface="Roboto" panose="02000000000000000000" pitchFamily="2" charset="0"/>
                        </a:rPr>
                        <a:t> </a:t>
                      </a: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99CCFF"/>
                    </a:solidFill>
                  </a:tcPr>
                </a:tc>
                <a:extLst>
                  <a:ext uri="{0D108BD9-81ED-4DB2-BD59-A6C34878D82A}">
                    <a16:rowId xmlns:a16="http://schemas.microsoft.com/office/drawing/2014/main" val="755530633"/>
                  </a:ext>
                </a:extLst>
              </a:tr>
              <a:tr h="0">
                <a:tc>
                  <a:txBody>
                    <a:bodyPr/>
                    <a:lstStyle/>
                    <a:p>
                      <a:r>
                        <a:rPr lang="en-US" sz="1800" b="1" dirty="0">
                          <a:effectLst/>
                          <a:latin typeface="Cambria" panose="02040503050406030204" pitchFamily="18" charset="0"/>
                        </a:rPr>
                        <a:t>WGCV-1</a:t>
                      </a:r>
                      <a:r>
                        <a:rPr lang="en-US" sz="1800" dirty="0">
                          <a:effectLst/>
                          <a:latin typeface="Cambria" panose="02040503050406030204" pitchFamily="18" charset="0"/>
                        </a:rPr>
                        <a:t>: Data Formats and Interoperability in the frame of FDA</a:t>
                      </a:r>
                      <a:endParaRPr lang="en-US" sz="5400" dirty="0">
                        <a:effectLst/>
                        <a:latin typeface="Roboto" panose="02000000000000000000" pitchFamily="2"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tc>
                  <a:txBody>
                    <a:bodyPr/>
                    <a:lstStyle/>
                    <a:p>
                      <a:r>
                        <a:rPr lang="en-US" sz="1800" dirty="0">
                          <a:effectLst/>
                          <a:latin typeface="Cambria" panose="02040503050406030204" pitchFamily="18" charset="0"/>
                        </a:rPr>
                        <a:t>Perform analysis of quality/uncertainty parameters for Analysis Ready data (ARD).</a:t>
                      </a:r>
                      <a:endParaRPr lang="en-US" sz="5400" dirty="0">
                        <a:effectLst/>
                        <a:latin typeface="Roboto" panose="02000000000000000000" pitchFamily="2"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tc>
                  <a:txBody>
                    <a:bodyPr/>
                    <a:lstStyle/>
                    <a:p>
                      <a:r>
                        <a:rPr lang="en-US" sz="1800" dirty="0">
                          <a:effectLst/>
                          <a:latin typeface="Cambria" panose="02040503050406030204" pitchFamily="18" charset="0"/>
                        </a:rPr>
                        <a:t>Q2 2018</a:t>
                      </a:r>
                      <a:endParaRPr lang="en-US" sz="5400" dirty="0">
                        <a:effectLst/>
                        <a:latin typeface="Roboto" panose="02000000000000000000" pitchFamily="2"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tc>
                  <a:txBody>
                    <a:bodyPr/>
                    <a:lstStyle/>
                    <a:p>
                      <a:r>
                        <a:rPr lang="en-US" sz="1800" dirty="0">
                          <a:effectLst/>
                          <a:latin typeface="Cambria" panose="02040503050406030204" pitchFamily="18" charset="0"/>
                        </a:rPr>
                        <a:t>Work to define a set of quality/uncertainty parameters to be included within ARD and determine an initial method to incorporate these along with their provenance into the data stream, including education of the data community on how to provide provenance information. Coordinate with relevant working groups and stakeholders within CEOS.</a:t>
                      </a:r>
                      <a:endParaRPr lang="en-US" sz="5400" dirty="0">
                        <a:effectLst/>
                        <a:latin typeface="Roboto" panose="02000000000000000000" pitchFamily="2"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tc>
                  <a:txBody>
                    <a:bodyPr/>
                    <a:lstStyle/>
                    <a:p>
                      <a:r>
                        <a:rPr lang="en-US" sz="1800" dirty="0">
                          <a:effectLst/>
                          <a:latin typeface="Cambria" panose="02040503050406030204" pitchFamily="18" charset="0"/>
                        </a:rPr>
                        <a:t>WGCV with the support of WGISS</a:t>
                      </a:r>
                      <a:endParaRPr lang="en-US" sz="5400" dirty="0">
                        <a:effectLst/>
                        <a:latin typeface="Roboto" panose="02000000000000000000" pitchFamily="2" charset="0"/>
                      </a:endParaRPr>
                    </a:p>
                  </a:txBody>
                  <a:tcPr marL="50800" marR="50800" marT="50800" marB="50800">
                    <a:lnL w="12700" cap="flat" cmpd="sng" algn="ctr">
                      <a:solidFill>
                        <a:srgbClr val="A3A3A3"/>
                      </a:solidFill>
                      <a:prstDash val="solid"/>
                      <a:round/>
                      <a:headEnd type="none" w="med" len="med"/>
                      <a:tailEnd type="none" w="med" len="med"/>
                    </a:lnL>
                    <a:lnR w="12700" cap="flat" cmpd="sng" algn="ctr">
                      <a:solidFill>
                        <a:srgbClr val="A3A3A3"/>
                      </a:solidFill>
                      <a:prstDash val="solid"/>
                      <a:round/>
                      <a:headEnd type="none" w="med" len="med"/>
                      <a:tailEnd type="none" w="med" len="med"/>
                    </a:lnR>
                    <a:lnT w="12700" cap="flat" cmpd="sng" algn="ctr">
                      <a:solidFill>
                        <a:srgbClr val="A3A3A3"/>
                      </a:solidFill>
                      <a:prstDash val="solid"/>
                      <a:round/>
                      <a:headEnd type="none" w="med" len="med"/>
                      <a:tailEnd type="none" w="med" len="med"/>
                    </a:lnT>
                    <a:lnB w="12700" cap="flat" cmpd="sng" algn="ctr">
                      <a:solidFill>
                        <a:srgbClr val="A3A3A3"/>
                      </a:solidFill>
                      <a:prstDash val="solid"/>
                      <a:round/>
                      <a:headEnd type="none" w="med" len="med"/>
                      <a:tailEnd type="none" w="med" len="med"/>
                    </a:lnB>
                    <a:solidFill>
                      <a:srgbClr val="FFFFFF"/>
                    </a:solidFill>
                  </a:tcPr>
                </a:tc>
                <a:extLst>
                  <a:ext uri="{0D108BD9-81ED-4DB2-BD59-A6C34878D82A}">
                    <a16:rowId xmlns:a16="http://schemas.microsoft.com/office/drawing/2014/main" val="191091022"/>
                  </a:ext>
                </a:extLst>
              </a:tr>
            </a:tbl>
          </a:graphicData>
        </a:graphic>
      </p:graphicFrame>
      <p:sp>
        <p:nvSpPr>
          <p:cNvPr id="5" name="Rectangle 1">
            <a:extLst>
              <a:ext uri="{FF2B5EF4-FFF2-40B4-BE49-F238E27FC236}">
                <a16:creationId xmlns:a16="http://schemas.microsoft.com/office/drawing/2014/main" id="{FCD4C1A2-6105-4D18-A4CA-CDFA23E08243}"/>
              </a:ext>
            </a:extLst>
          </p:cNvPr>
          <p:cNvSpPr>
            <a:spLocks noChangeArrowheads="1"/>
          </p:cNvSpPr>
          <p:nvPr/>
        </p:nvSpPr>
        <p:spPr bwMode="auto">
          <a:xfrm>
            <a:off x="881063" y="26416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222222"/>
                </a:solidFill>
                <a:effectLst/>
                <a:latin typeface="Arial" panose="020B0604020202020204" pitchFamily="34" charset="0"/>
                <a:cs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94170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itle 1">
            <a:extLst>
              <a:ext uri="{FF2B5EF4-FFF2-40B4-BE49-F238E27FC236}">
                <a16:creationId xmlns:a16="http://schemas.microsoft.com/office/drawing/2014/main" id="{095176FF-A7B1-144D-94D4-5E695658B8CD}"/>
              </a:ext>
            </a:extLst>
          </p:cNvPr>
          <p:cNvSpPr>
            <a:spLocks noGrp="1"/>
          </p:cNvSpPr>
          <p:nvPr>
            <p:ph type="title"/>
          </p:nvPr>
        </p:nvSpPr>
        <p:spPr/>
        <p:txBody>
          <a:bodyPr/>
          <a:lstStyle/>
          <a:p>
            <a:r>
              <a:rPr lang="en-US" altLang="en-US" dirty="0"/>
              <a:t>What is Analysis Ready Data (ARD)?</a:t>
            </a:r>
          </a:p>
        </p:txBody>
      </p:sp>
      <p:sp>
        <p:nvSpPr>
          <p:cNvPr id="3" name="Content Placeholder 2">
            <a:extLst>
              <a:ext uri="{FF2B5EF4-FFF2-40B4-BE49-F238E27FC236}">
                <a16:creationId xmlns:a16="http://schemas.microsoft.com/office/drawing/2014/main" id="{75C0B00B-8641-464B-AFE7-79250F590B68}"/>
              </a:ext>
            </a:extLst>
          </p:cNvPr>
          <p:cNvSpPr>
            <a:spLocks noGrp="1"/>
          </p:cNvSpPr>
          <p:nvPr>
            <p:ph idx="1"/>
          </p:nvPr>
        </p:nvSpPr>
        <p:spPr/>
        <p:txBody>
          <a:bodyPr/>
          <a:lstStyle/>
          <a:p>
            <a:r>
              <a:rPr lang="en-US" altLang="en-US" sz="1800" dirty="0"/>
              <a:t>Data processed to a level that enables direct use in applications</a:t>
            </a:r>
          </a:p>
          <a:p>
            <a:pPr lvl="1"/>
            <a:r>
              <a:rPr lang="en-US" altLang="en-US" sz="1600" dirty="0"/>
              <a:t>Allows geospatial, multi-spectral, and multi-temporal manipulations for the purposes of data reduction, analysis, and interpretation</a:t>
            </a:r>
          </a:p>
          <a:p>
            <a:pPr lvl="1"/>
            <a:r>
              <a:rPr lang="en-US" altLang="en-US" sz="1600" dirty="0"/>
              <a:t>Consistent radiometric processing scaled to surface reflectance and surface temperature</a:t>
            </a:r>
          </a:p>
          <a:p>
            <a:pPr lvl="1"/>
            <a:r>
              <a:rPr lang="en-US" altLang="en-US" sz="1600" dirty="0"/>
              <a:t>Consistent geometry including spatial coverage and cartographic projection – e.g., pixels align through time</a:t>
            </a:r>
          </a:p>
          <a:p>
            <a:pPr lvl="1"/>
            <a:r>
              <a:rPr lang="en-US" altLang="en-US" sz="1600" dirty="0"/>
              <a:t>Metadata of sufficient detail on data provenance, geographic extent, scaling coefficients, and data type</a:t>
            </a:r>
          </a:p>
        </p:txBody>
      </p:sp>
      <p:pic>
        <p:nvPicPr>
          <p:cNvPr id="76803" name="Picture 3">
            <a:extLst>
              <a:ext uri="{FF2B5EF4-FFF2-40B4-BE49-F238E27FC236}">
                <a16:creationId xmlns:a16="http://schemas.microsoft.com/office/drawing/2014/main" id="{52647D14-1F3F-0044-B6B4-F7CCC9EB1577}"/>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44833" y="3979954"/>
            <a:ext cx="2917832" cy="194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5" descr="Cube_Layers.png">
            <a:extLst>
              <a:ext uri="{FF2B5EF4-FFF2-40B4-BE49-F238E27FC236}">
                <a16:creationId xmlns:a16="http://schemas.microsoft.com/office/drawing/2014/main" id="{BD8DA044-8643-A946-B603-B3194826C6D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52561" y="3831507"/>
            <a:ext cx="1472744" cy="206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5" name="Group 8">
            <a:extLst>
              <a:ext uri="{FF2B5EF4-FFF2-40B4-BE49-F238E27FC236}">
                <a16:creationId xmlns:a16="http://schemas.microsoft.com/office/drawing/2014/main" id="{9A6678EA-CA10-7B46-BC91-A903224BC8BC}"/>
              </a:ext>
            </a:extLst>
          </p:cNvPr>
          <p:cNvGrpSpPr>
            <a:grpSpLocks/>
          </p:cNvGrpSpPr>
          <p:nvPr/>
        </p:nvGrpSpPr>
        <p:grpSpPr bwMode="auto">
          <a:xfrm>
            <a:off x="4379719" y="3865852"/>
            <a:ext cx="2068437" cy="2006973"/>
            <a:chOff x="1211160" y="1912736"/>
            <a:chExt cx="5942306" cy="3204862"/>
          </a:xfrm>
        </p:grpSpPr>
        <p:pic>
          <p:nvPicPr>
            <p:cNvPr id="76808" name="Picture 9">
              <a:extLst>
                <a:ext uri="{FF2B5EF4-FFF2-40B4-BE49-F238E27FC236}">
                  <a16:creationId xmlns:a16="http://schemas.microsoft.com/office/drawing/2014/main" id="{EEDBCE79-EE77-8B45-A871-6858AA352B5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11160" y="1917197"/>
              <a:ext cx="3940862" cy="320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809" name="Group 10">
              <a:extLst>
                <a:ext uri="{FF2B5EF4-FFF2-40B4-BE49-F238E27FC236}">
                  <a16:creationId xmlns:a16="http://schemas.microsoft.com/office/drawing/2014/main" id="{5B64280F-265E-6A49-8586-14E35F4B8CB3}"/>
                </a:ext>
              </a:extLst>
            </p:cNvPr>
            <p:cNvGrpSpPr>
              <a:grpSpLocks/>
            </p:cNvGrpSpPr>
            <p:nvPr/>
          </p:nvGrpSpPr>
          <p:grpSpPr bwMode="auto">
            <a:xfrm>
              <a:off x="3510655" y="1912736"/>
              <a:ext cx="3642811" cy="3022328"/>
              <a:chOff x="3331668" y="3211032"/>
              <a:chExt cx="3642811" cy="3022328"/>
            </a:xfrm>
          </p:grpSpPr>
          <p:pic>
            <p:nvPicPr>
              <p:cNvPr id="76811" name="Picture 13">
                <a:extLst>
                  <a:ext uri="{FF2B5EF4-FFF2-40B4-BE49-F238E27FC236}">
                    <a16:creationId xmlns:a16="http://schemas.microsoft.com/office/drawing/2014/main" id="{4DB9AE49-BD12-1145-98EC-714CBFF1CA5B}"/>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18050" y="3871350"/>
                <a:ext cx="956429" cy="2362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2" name="Curved Down Arrow 14">
                <a:extLst>
                  <a:ext uri="{FF2B5EF4-FFF2-40B4-BE49-F238E27FC236}">
                    <a16:creationId xmlns:a16="http://schemas.microsoft.com/office/drawing/2014/main" id="{E0E4B742-6A77-314D-96B4-D2F559515467}"/>
                  </a:ext>
                </a:extLst>
              </p:cNvPr>
              <p:cNvSpPr>
                <a:spLocks noChangeArrowheads="1"/>
              </p:cNvSpPr>
              <p:nvPr/>
            </p:nvSpPr>
            <p:spPr bwMode="auto">
              <a:xfrm>
                <a:off x="3331668" y="3211032"/>
                <a:ext cx="3168354" cy="593256"/>
              </a:xfrm>
              <a:prstGeom prst="curvedDownArrow">
                <a:avLst>
                  <a:gd name="adj1" fmla="val 24994"/>
                  <a:gd name="adj2" fmla="val 50009"/>
                  <a:gd name="adj3" fmla="val 25000"/>
                </a:avLst>
              </a:prstGeom>
              <a:solidFill>
                <a:srgbClr val="FF0000">
                  <a:alpha val="58823"/>
                </a:srgbClr>
              </a:solidFill>
              <a:ln w="9525">
                <a:solidFill>
                  <a:schemeClr val="tx1"/>
                </a:solidFill>
                <a:round/>
                <a:headEnd/>
                <a:tailEnd/>
              </a:ln>
            </p:spPr>
            <p:txBody>
              <a:bodyPr lIns="90000" tIns="46800" rIns="90000" bIns="46800">
                <a:spAutoFit/>
              </a:bodyPr>
              <a:lstStyle>
                <a:lvl1pPr>
                  <a:spcBef>
                    <a:spcPct val="20000"/>
                  </a:spcBef>
                  <a:buClr>
                    <a:srgbClr val="FFFF99"/>
                  </a:buClr>
                  <a:buSzPct val="125000"/>
                  <a:buFont typeface="Wingdings" pitchFamily="2" charset="2"/>
                  <a:buChar char="§"/>
                  <a:defRPr sz="2800" b="1">
                    <a:solidFill>
                      <a:schemeClr val="bg1"/>
                    </a:solidFill>
                    <a:latin typeface="Arial" panose="020B0604020202020204" pitchFamily="34" charset="0"/>
                  </a:defRPr>
                </a:lvl1pPr>
                <a:lvl2pPr marL="742950" indent="-285750">
                  <a:spcBef>
                    <a:spcPct val="20000"/>
                  </a:spcBef>
                  <a:buClr>
                    <a:srgbClr val="FFFF99"/>
                  </a:buClr>
                  <a:buSzPct val="125000"/>
                  <a:buFont typeface="Wingdings" pitchFamily="2" charset="2"/>
                  <a:buChar char="§"/>
                  <a:defRPr sz="24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itchFamily="2" charset="2"/>
                  <a:buChar char="§"/>
                  <a:defRPr sz="2000" b="1">
                    <a:solidFill>
                      <a:schemeClr val="bg1"/>
                    </a:solidFill>
                    <a:latin typeface="Arial" panose="020B0604020202020204" pitchFamily="34" charset="0"/>
                  </a:defRPr>
                </a:lvl3pPr>
                <a:lvl4pPr marL="1600200" indent="-228600">
                  <a:spcBef>
                    <a:spcPct val="20000"/>
                  </a:spcBef>
                  <a:buClr>
                    <a:srgbClr val="FFFF99"/>
                  </a:buClr>
                  <a:buSzPct val="125000"/>
                  <a:buFont typeface="Wingdings" pitchFamily="2" charset="2"/>
                  <a:buChar char="§"/>
                  <a:defRPr b="1">
                    <a:solidFill>
                      <a:schemeClr val="bg1"/>
                    </a:solidFill>
                    <a:latin typeface="Arial" panose="020B0604020202020204" pitchFamily="34" charset="0"/>
                  </a:defRPr>
                </a:lvl4pPr>
                <a:lvl5pPr marL="2057400" indent="-228600">
                  <a:spcBef>
                    <a:spcPct val="20000"/>
                  </a:spcBef>
                  <a:buClr>
                    <a:srgbClr val="FFFF99"/>
                  </a:buClr>
                  <a:buSzPct val="125000"/>
                  <a:buFont typeface="Wingdings" pitchFamily="2" charset="2"/>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itchFamily="2" charset="2"/>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itchFamily="2" charset="2"/>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itchFamily="2" charset="2"/>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itchFamily="2" charset="2"/>
                  <a:buChar char="§"/>
                  <a:defRPr b="1">
                    <a:solidFill>
                      <a:schemeClr val="bg1"/>
                    </a:solidFill>
                    <a:latin typeface="Arial" panose="020B0604020202020204" pitchFamily="34" charset="0"/>
                  </a:defRPr>
                </a:lvl9pPr>
              </a:lstStyle>
              <a:p>
                <a:pPr>
                  <a:spcBef>
                    <a:spcPct val="0"/>
                  </a:spcBef>
                  <a:buClrTx/>
                  <a:buSzTx/>
                  <a:buFontTx/>
                  <a:buNone/>
                </a:pPr>
                <a:endParaRPr lang="en-AU" altLang="en-US" sz="1800" b="0">
                  <a:solidFill>
                    <a:schemeClr val="tx1"/>
                  </a:solidFill>
                  <a:cs typeface="ＭＳ Ｐゴシック" panose="020B0600070205080204" pitchFamily="34" charset="-128"/>
                </a:endParaRPr>
              </a:p>
            </p:txBody>
          </p:sp>
        </p:grpSp>
        <p:sp>
          <p:nvSpPr>
            <p:cNvPr id="76810" name="Content Placeholder 2">
              <a:extLst>
                <a:ext uri="{FF2B5EF4-FFF2-40B4-BE49-F238E27FC236}">
                  <a16:creationId xmlns:a16="http://schemas.microsoft.com/office/drawing/2014/main" id="{B6902C72-0009-DC4C-9DC7-8BF7E32BDB37}"/>
                </a:ext>
              </a:extLst>
            </p:cNvPr>
            <p:cNvSpPr txBox="1">
              <a:spLocks/>
            </p:cNvSpPr>
            <p:nvPr/>
          </p:nvSpPr>
          <p:spPr bwMode="auto">
            <a:xfrm>
              <a:off x="1627080" y="4541999"/>
              <a:ext cx="1151162" cy="39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sz="4000">
                  <a:solidFill>
                    <a:schemeClr val="tx1"/>
                  </a:solidFill>
                  <a:latin typeface="Arial" panose="020B0604020202020204" pitchFamily="34" charset="0"/>
                </a:defRPr>
              </a:lvl1pPr>
              <a:lvl2pPr indent="457200" defTabSz="457200">
                <a:defRPr sz="4000">
                  <a:solidFill>
                    <a:schemeClr val="tx1"/>
                  </a:solidFill>
                  <a:latin typeface="Arial" panose="020B0604020202020204" pitchFamily="34" charset="0"/>
                </a:defRPr>
              </a:lvl2pPr>
              <a:lvl3pPr indent="914400" defTabSz="457200">
                <a:defRPr sz="4000">
                  <a:solidFill>
                    <a:schemeClr val="tx1"/>
                  </a:solidFill>
                  <a:latin typeface="Arial" panose="020B0604020202020204" pitchFamily="34" charset="0"/>
                </a:defRPr>
              </a:lvl3pPr>
              <a:lvl4pPr indent="1371600" defTabSz="457200">
                <a:defRPr sz="4000">
                  <a:solidFill>
                    <a:schemeClr val="tx1"/>
                  </a:solidFill>
                  <a:latin typeface="Arial" panose="020B0604020202020204" pitchFamily="34" charset="0"/>
                </a:defRPr>
              </a:lvl4pPr>
              <a:lvl5pPr indent="1828800" defTabSz="457200">
                <a:defRPr sz="4000">
                  <a:solidFill>
                    <a:schemeClr val="tx1"/>
                  </a:solidFill>
                  <a:latin typeface="Arial" panose="020B0604020202020204" pitchFamily="34" charset="0"/>
                </a:defRPr>
              </a:lvl5pPr>
              <a:lvl6pPr indent="1828800" defTabSz="457200" eaLnBrk="0" fontAlgn="base" hangingPunct="0">
                <a:spcBef>
                  <a:spcPct val="0"/>
                </a:spcBef>
                <a:spcAft>
                  <a:spcPct val="0"/>
                </a:spcAft>
                <a:defRPr sz="4000">
                  <a:solidFill>
                    <a:schemeClr val="tx1"/>
                  </a:solidFill>
                  <a:latin typeface="Arial" panose="020B0604020202020204" pitchFamily="34" charset="0"/>
                </a:defRPr>
              </a:lvl6pPr>
              <a:lvl7pPr indent="1828800" defTabSz="457200" eaLnBrk="0" fontAlgn="base" hangingPunct="0">
                <a:spcBef>
                  <a:spcPct val="0"/>
                </a:spcBef>
                <a:spcAft>
                  <a:spcPct val="0"/>
                </a:spcAft>
                <a:defRPr sz="4000">
                  <a:solidFill>
                    <a:schemeClr val="tx1"/>
                  </a:solidFill>
                  <a:latin typeface="Arial" panose="020B0604020202020204" pitchFamily="34" charset="0"/>
                </a:defRPr>
              </a:lvl7pPr>
              <a:lvl8pPr indent="1828800" defTabSz="457200" eaLnBrk="0" fontAlgn="base" hangingPunct="0">
                <a:spcBef>
                  <a:spcPct val="0"/>
                </a:spcBef>
                <a:spcAft>
                  <a:spcPct val="0"/>
                </a:spcAft>
                <a:defRPr sz="4000">
                  <a:solidFill>
                    <a:schemeClr val="tx1"/>
                  </a:solidFill>
                  <a:latin typeface="Arial" panose="020B0604020202020204" pitchFamily="34" charset="0"/>
                </a:defRPr>
              </a:lvl8pPr>
              <a:lvl9pPr indent="1828800" defTabSz="457200" eaLnBrk="0" fontAlgn="base" hangingPunct="0">
                <a:spcBef>
                  <a:spcPct val="0"/>
                </a:spcBef>
                <a:spcAft>
                  <a:spcPct val="0"/>
                </a:spcAft>
                <a:defRPr sz="4000">
                  <a:solidFill>
                    <a:schemeClr val="tx1"/>
                  </a:solidFill>
                  <a:latin typeface="Arial" panose="020B0604020202020204" pitchFamily="34" charset="0"/>
                </a:defRPr>
              </a:lvl9pPr>
            </a:lstStyle>
            <a:p>
              <a:endParaRPr lang="en-AU" altLang="en-US" sz="2800" b="1">
                <a:solidFill>
                  <a:srgbClr val="000000"/>
                </a:solidFill>
                <a:latin typeface="Calibri" panose="020F0502020204030204" pitchFamily="34" charset="0"/>
                <a:cs typeface="Calibri" panose="020F0502020204030204" pitchFamily="34" charset="0"/>
              </a:endParaRPr>
            </a:p>
          </p:txBody>
        </p:sp>
      </p:grpSp>
      <p:sp>
        <p:nvSpPr>
          <p:cNvPr id="76806" name="Curved Down Arrow 15">
            <a:extLst>
              <a:ext uri="{FF2B5EF4-FFF2-40B4-BE49-F238E27FC236}">
                <a16:creationId xmlns:a16="http://schemas.microsoft.com/office/drawing/2014/main" id="{FF1FDE3A-28E5-604E-8C90-8A01E067EB00}"/>
              </a:ext>
            </a:extLst>
          </p:cNvPr>
          <p:cNvSpPr>
            <a:spLocks noChangeArrowheads="1"/>
          </p:cNvSpPr>
          <p:nvPr/>
        </p:nvSpPr>
        <p:spPr bwMode="auto">
          <a:xfrm rot="601592">
            <a:off x="6445739" y="3982010"/>
            <a:ext cx="1036020" cy="291783"/>
          </a:xfrm>
          <a:prstGeom prst="curvedDownArrow">
            <a:avLst>
              <a:gd name="adj1" fmla="val 25012"/>
              <a:gd name="adj2" fmla="val 50005"/>
              <a:gd name="adj3" fmla="val 25000"/>
            </a:avLst>
          </a:prstGeom>
          <a:solidFill>
            <a:srgbClr val="FF0000"/>
          </a:solidFill>
          <a:ln w="50800">
            <a:solidFill>
              <a:srgbClr val="C00000"/>
            </a:solidFill>
            <a:round/>
            <a:headEnd/>
            <a:tailEnd/>
          </a:ln>
        </p:spPr>
        <p:txBody>
          <a:bodyPr/>
          <a:lstStyle>
            <a:lvl1pPr>
              <a:spcBef>
                <a:spcPct val="20000"/>
              </a:spcBef>
              <a:buClr>
                <a:srgbClr val="FFFF99"/>
              </a:buClr>
              <a:buSzPct val="125000"/>
              <a:buFont typeface="Wingdings" pitchFamily="2" charset="2"/>
              <a:buChar char="§"/>
              <a:defRPr sz="2800" b="1">
                <a:solidFill>
                  <a:schemeClr val="bg1"/>
                </a:solidFill>
                <a:latin typeface="Arial" panose="020B0604020202020204" pitchFamily="34" charset="0"/>
              </a:defRPr>
            </a:lvl1pPr>
            <a:lvl2pPr marL="742950" indent="-285750">
              <a:spcBef>
                <a:spcPct val="20000"/>
              </a:spcBef>
              <a:buClr>
                <a:srgbClr val="FFFF99"/>
              </a:buClr>
              <a:buSzPct val="125000"/>
              <a:buFont typeface="Wingdings" pitchFamily="2" charset="2"/>
              <a:buChar char="§"/>
              <a:defRPr sz="2400" b="1">
                <a:solidFill>
                  <a:schemeClr val="bg1"/>
                </a:solidFill>
                <a:latin typeface="Arial" panose="020B0604020202020204" pitchFamily="34" charset="0"/>
              </a:defRPr>
            </a:lvl2pPr>
            <a:lvl3pPr marL="1143000" indent="-228600">
              <a:spcBef>
                <a:spcPct val="20000"/>
              </a:spcBef>
              <a:buClr>
                <a:srgbClr val="FFFF99"/>
              </a:buClr>
              <a:buSzPct val="125000"/>
              <a:buFont typeface="Wingdings" pitchFamily="2" charset="2"/>
              <a:buChar char="§"/>
              <a:defRPr sz="2000" b="1">
                <a:solidFill>
                  <a:schemeClr val="bg1"/>
                </a:solidFill>
                <a:latin typeface="Arial" panose="020B0604020202020204" pitchFamily="34" charset="0"/>
              </a:defRPr>
            </a:lvl3pPr>
            <a:lvl4pPr marL="1600200" indent="-228600">
              <a:spcBef>
                <a:spcPct val="20000"/>
              </a:spcBef>
              <a:buClr>
                <a:srgbClr val="FFFF99"/>
              </a:buClr>
              <a:buSzPct val="125000"/>
              <a:buFont typeface="Wingdings" pitchFamily="2" charset="2"/>
              <a:buChar char="§"/>
              <a:defRPr b="1">
                <a:solidFill>
                  <a:schemeClr val="bg1"/>
                </a:solidFill>
                <a:latin typeface="Arial" panose="020B0604020202020204" pitchFamily="34" charset="0"/>
              </a:defRPr>
            </a:lvl4pPr>
            <a:lvl5pPr marL="2057400" indent="-228600">
              <a:spcBef>
                <a:spcPct val="20000"/>
              </a:spcBef>
              <a:buClr>
                <a:srgbClr val="FFFF99"/>
              </a:buClr>
              <a:buSzPct val="125000"/>
              <a:buFont typeface="Wingdings" pitchFamily="2" charset="2"/>
              <a:buChar char="§"/>
              <a:defRPr b="1">
                <a:solidFill>
                  <a:schemeClr val="bg1"/>
                </a:solidFill>
                <a:latin typeface="Arial" panose="020B0604020202020204" pitchFamily="34" charset="0"/>
              </a:defRPr>
            </a:lvl5pPr>
            <a:lvl6pPr marL="2514600" indent="-228600" eaLnBrk="0" fontAlgn="base" hangingPunct="0">
              <a:spcBef>
                <a:spcPct val="20000"/>
              </a:spcBef>
              <a:spcAft>
                <a:spcPct val="0"/>
              </a:spcAft>
              <a:buClr>
                <a:srgbClr val="FFFF99"/>
              </a:buClr>
              <a:buSzPct val="125000"/>
              <a:buFont typeface="Wingdings" pitchFamily="2" charset="2"/>
              <a:buChar char="§"/>
              <a:defRPr b="1">
                <a:solidFill>
                  <a:schemeClr val="bg1"/>
                </a:solidFill>
                <a:latin typeface="Arial" panose="020B0604020202020204" pitchFamily="34" charset="0"/>
              </a:defRPr>
            </a:lvl6pPr>
            <a:lvl7pPr marL="2971800" indent="-228600" eaLnBrk="0" fontAlgn="base" hangingPunct="0">
              <a:spcBef>
                <a:spcPct val="20000"/>
              </a:spcBef>
              <a:spcAft>
                <a:spcPct val="0"/>
              </a:spcAft>
              <a:buClr>
                <a:srgbClr val="FFFF99"/>
              </a:buClr>
              <a:buSzPct val="125000"/>
              <a:buFont typeface="Wingdings" pitchFamily="2" charset="2"/>
              <a:buChar char="§"/>
              <a:defRPr b="1">
                <a:solidFill>
                  <a:schemeClr val="bg1"/>
                </a:solidFill>
                <a:latin typeface="Arial" panose="020B0604020202020204" pitchFamily="34" charset="0"/>
              </a:defRPr>
            </a:lvl7pPr>
            <a:lvl8pPr marL="3429000" indent="-228600" eaLnBrk="0" fontAlgn="base" hangingPunct="0">
              <a:spcBef>
                <a:spcPct val="20000"/>
              </a:spcBef>
              <a:spcAft>
                <a:spcPct val="0"/>
              </a:spcAft>
              <a:buClr>
                <a:srgbClr val="FFFF99"/>
              </a:buClr>
              <a:buSzPct val="125000"/>
              <a:buFont typeface="Wingdings" pitchFamily="2" charset="2"/>
              <a:buChar char="§"/>
              <a:defRPr b="1">
                <a:solidFill>
                  <a:schemeClr val="bg1"/>
                </a:solidFill>
                <a:latin typeface="Arial" panose="020B0604020202020204" pitchFamily="34" charset="0"/>
              </a:defRPr>
            </a:lvl8pPr>
            <a:lvl9pPr marL="3886200" indent="-228600" eaLnBrk="0" fontAlgn="base" hangingPunct="0">
              <a:spcBef>
                <a:spcPct val="20000"/>
              </a:spcBef>
              <a:spcAft>
                <a:spcPct val="0"/>
              </a:spcAft>
              <a:buClr>
                <a:srgbClr val="FFFF99"/>
              </a:buClr>
              <a:buSzPct val="125000"/>
              <a:buFont typeface="Wingdings" pitchFamily="2" charset="2"/>
              <a:buChar char="§"/>
              <a:defRPr b="1">
                <a:solidFill>
                  <a:schemeClr val="bg1"/>
                </a:solidFill>
                <a:latin typeface="Arial" panose="020B0604020202020204" pitchFamily="34" charset="0"/>
              </a:defRPr>
            </a:lvl9pPr>
          </a:lstStyle>
          <a:p>
            <a:pPr>
              <a:spcBef>
                <a:spcPct val="0"/>
              </a:spcBef>
              <a:buClrTx/>
              <a:buSzTx/>
              <a:buFontTx/>
              <a:buNone/>
            </a:pPr>
            <a:endParaRPr lang="en-US" altLang="en-US" sz="4000" b="0">
              <a:solidFill>
                <a:schemeClr val="tx1"/>
              </a:solidFill>
              <a:cs typeface="ＭＳ Ｐゴシック" panose="020B0600070205080204" pitchFamily="34" charset="-128"/>
            </a:endParaRPr>
          </a:p>
        </p:txBody>
      </p:sp>
      <p:sp>
        <p:nvSpPr>
          <p:cNvPr id="17" name="Rectangle 16">
            <a:extLst>
              <a:ext uri="{FF2B5EF4-FFF2-40B4-BE49-F238E27FC236}">
                <a16:creationId xmlns:a16="http://schemas.microsoft.com/office/drawing/2014/main" id="{CF6B2B13-18CD-AE4D-803B-454924A6F754}"/>
              </a:ext>
            </a:extLst>
          </p:cNvPr>
          <p:cNvSpPr/>
          <p:nvPr/>
        </p:nvSpPr>
        <p:spPr>
          <a:xfrm>
            <a:off x="1822817" y="3201257"/>
            <a:ext cx="8458200" cy="584775"/>
          </a:xfrm>
          <a:prstGeom prst="rect">
            <a:avLst/>
          </a:prstGeom>
          <a:solidFill>
            <a:schemeClr val="bg1">
              <a:lumMod val="95000"/>
            </a:schemeClr>
          </a:solidFill>
        </p:spPr>
        <p:txBody>
          <a:bodyPr wrap="square">
            <a:spAutoFit/>
          </a:bodyPr>
          <a:lstStyle>
            <a:lvl1pPr>
              <a:defRPr sz="4000">
                <a:solidFill>
                  <a:schemeClr val="tx1"/>
                </a:solidFill>
                <a:latin typeface="Arial" charset="0"/>
                <a:ea typeface="ＭＳ Ｐゴシック" charset="-128"/>
              </a:defRPr>
            </a:lvl1pPr>
            <a:lvl2pPr marL="742950" indent="-285750">
              <a:defRPr sz="4000">
                <a:solidFill>
                  <a:schemeClr val="tx1"/>
                </a:solidFill>
                <a:latin typeface="Arial" charset="0"/>
                <a:ea typeface="ＭＳ Ｐゴシック" charset="-128"/>
              </a:defRPr>
            </a:lvl2pPr>
            <a:lvl3pPr marL="1143000" indent="-228600">
              <a:defRPr sz="4000">
                <a:solidFill>
                  <a:schemeClr val="tx1"/>
                </a:solidFill>
                <a:latin typeface="Arial" charset="0"/>
                <a:ea typeface="ＭＳ Ｐゴシック" charset="-128"/>
              </a:defRPr>
            </a:lvl3pPr>
            <a:lvl4pPr marL="1600200" indent="-228600">
              <a:defRPr sz="4000">
                <a:solidFill>
                  <a:schemeClr val="tx1"/>
                </a:solidFill>
                <a:latin typeface="Arial" charset="0"/>
                <a:ea typeface="ＭＳ Ｐゴシック" charset="-128"/>
              </a:defRPr>
            </a:lvl4pPr>
            <a:lvl5pPr marL="2057400" indent="-228600">
              <a:defRPr sz="4000">
                <a:solidFill>
                  <a:schemeClr val="tx1"/>
                </a:solidFill>
                <a:latin typeface="Arial" charset="0"/>
                <a:ea typeface="ＭＳ Ｐゴシック" charset="-128"/>
              </a:defRPr>
            </a:lvl5pPr>
            <a:lvl6pPr marL="2514600" indent="-228600" eaLnBrk="0" fontAlgn="base" hangingPunct="0">
              <a:spcBef>
                <a:spcPct val="0"/>
              </a:spcBef>
              <a:spcAft>
                <a:spcPct val="0"/>
              </a:spcAft>
              <a:defRPr sz="4000">
                <a:solidFill>
                  <a:schemeClr val="tx1"/>
                </a:solidFill>
                <a:latin typeface="Arial" charset="0"/>
                <a:ea typeface="ＭＳ Ｐゴシック" charset="-128"/>
              </a:defRPr>
            </a:lvl6pPr>
            <a:lvl7pPr marL="2971800" indent="-228600" eaLnBrk="0" fontAlgn="base" hangingPunct="0">
              <a:spcBef>
                <a:spcPct val="0"/>
              </a:spcBef>
              <a:spcAft>
                <a:spcPct val="0"/>
              </a:spcAft>
              <a:defRPr sz="4000">
                <a:solidFill>
                  <a:schemeClr val="tx1"/>
                </a:solidFill>
                <a:latin typeface="Arial" charset="0"/>
                <a:ea typeface="ＭＳ Ｐゴシック" charset="-128"/>
              </a:defRPr>
            </a:lvl7pPr>
            <a:lvl8pPr marL="3429000" indent="-228600" eaLnBrk="0" fontAlgn="base" hangingPunct="0">
              <a:spcBef>
                <a:spcPct val="0"/>
              </a:spcBef>
              <a:spcAft>
                <a:spcPct val="0"/>
              </a:spcAft>
              <a:defRPr sz="4000">
                <a:solidFill>
                  <a:schemeClr val="tx1"/>
                </a:solidFill>
                <a:latin typeface="Arial" charset="0"/>
                <a:ea typeface="ＭＳ Ｐゴシック" charset="-128"/>
              </a:defRPr>
            </a:lvl8pPr>
            <a:lvl9pPr marL="3886200" indent="-228600" eaLnBrk="0" fontAlgn="base" hangingPunct="0">
              <a:spcBef>
                <a:spcPct val="0"/>
              </a:spcBef>
              <a:spcAft>
                <a:spcPct val="0"/>
              </a:spcAft>
              <a:defRPr sz="4000">
                <a:solidFill>
                  <a:schemeClr val="tx1"/>
                </a:solidFill>
                <a:latin typeface="Arial" charset="0"/>
                <a:ea typeface="ＭＳ Ｐゴシック" charset="-128"/>
              </a:defRPr>
            </a:lvl9pPr>
          </a:lstStyle>
          <a:p>
            <a:pPr>
              <a:defRPr/>
            </a:pPr>
            <a:r>
              <a:rPr lang="en-US" altLang="en-US" sz="1600" dirty="0"/>
              <a:t>Initial ARD production is focused on the TM through OLI record (1982 – present) for the U.S., but to eventually back through MSS (1972) and global scale</a:t>
            </a:r>
          </a:p>
        </p:txBody>
      </p:sp>
    </p:spTree>
    <p:extLst>
      <p:ext uri="{BB962C8B-B14F-4D97-AF65-F5344CB8AC3E}">
        <p14:creationId xmlns:p14="http://schemas.microsoft.com/office/powerpoint/2010/main" val="2285355414"/>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85929" y="1531230"/>
            <a:ext cx="4405313" cy="418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6"/>
          <p:cNvSpPr>
            <a:spLocks noChangeArrowheads="1"/>
          </p:cNvSpPr>
          <p:nvPr/>
        </p:nvSpPr>
        <p:spPr bwMode="auto">
          <a:xfrm>
            <a:off x="1856510" y="1540755"/>
            <a:ext cx="42204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algn="r">
              <a:spcBef>
                <a:spcPct val="0"/>
              </a:spcBef>
              <a:buClrTx/>
              <a:buSzTx/>
              <a:buNone/>
            </a:pPr>
            <a:r>
              <a:rPr lang="en-US" altLang="en-US" sz="2400" dirty="0">
                <a:solidFill>
                  <a:srgbClr val="FFFFFF"/>
                </a:solidFill>
                <a:effectLst>
                  <a:outerShdw blurRad="38100" dist="38100" dir="2700000" algn="tl">
                    <a:srgbClr val="000000">
                      <a:alpha val="43137"/>
                    </a:srgbClr>
                  </a:outerShdw>
                </a:effectLst>
              </a:rPr>
              <a:t>Top of Atmosphere</a:t>
            </a:r>
          </a:p>
          <a:p>
            <a:pPr algn="r">
              <a:spcBef>
                <a:spcPct val="0"/>
              </a:spcBef>
              <a:buClrTx/>
              <a:buSzTx/>
              <a:buNone/>
            </a:pPr>
            <a:r>
              <a:rPr lang="en-US" altLang="en-US" sz="2400" dirty="0">
                <a:solidFill>
                  <a:srgbClr val="FFFFFF"/>
                </a:solidFill>
                <a:effectLst>
                  <a:outerShdw blurRad="38100" dist="38100" dir="2700000" algn="tl">
                    <a:srgbClr val="000000">
                      <a:alpha val="43137"/>
                    </a:srgbClr>
                  </a:outerShdw>
                </a:effectLst>
              </a:rPr>
              <a:t>        Reflectance (“Level 1”) </a:t>
            </a:r>
            <a:endParaRPr lang="en-US" altLang="en-US" sz="2400" dirty="0">
              <a:solidFill>
                <a:srgbClr val="000000"/>
              </a:solidFill>
              <a:effectLst>
                <a:outerShdw blurRad="38100" dist="38100" dir="2700000" algn="tl">
                  <a:srgbClr val="000000">
                    <a:alpha val="43137"/>
                  </a:srgbClr>
                </a:outerShdw>
              </a:effectLst>
            </a:endParaRPr>
          </a:p>
        </p:txBody>
      </p:sp>
      <p:pic>
        <p:nvPicPr>
          <p:cNvPr id="7" name="Picture 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696532" y="1526853"/>
            <a:ext cx="4382217" cy="420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24600" y="1523291"/>
            <a:ext cx="4116388"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Rectangle 7"/>
          <p:cNvSpPr>
            <a:spLocks noChangeArrowheads="1"/>
          </p:cNvSpPr>
          <p:nvPr/>
        </p:nvSpPr>
        <p:spPr bwMode="auto">
          <a:xfrm>
            <a:off x="7021796" y="1531228"/>
            <a:ext cx="34239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algn="r">
              <a:spcBef>
                <a:spcPct val="0"/>
              </a:spcBef>
              <a:buClrTx/>
              <a:buSzTx/>
              <a:buNone/>
            </a:pPr>
            <a:r>
              <a:rPr lang="en-US" altLang="en-US" sz="2400" dirty="0">
                <a:solidFill>
                  <a:srgbClr val="FFFFFF"/>
                </a:solidFill>
                <a:effectLst>
                  <a:outerShdw blurRad="38100" dist="38100" dir="2700000" algn="tl">
                    <a:srgbClr val="000000">
                      <a:alpha val="43137"/>
                    </a:srgbClr>
                  </a:outerShdw>
                </a:effectLst>
              </a:rPr>
              <a:t>Surface Reflectance (“Level 2”)</a:t>
            </a:r>
            <a:endParaRPr lang="en-US" altLang="en-US" sz="2400" dirty="0">
              <a:solidFill>
                <a:srgbClr val="000000"/>
              </a:solidFill>
              <a:effectLst>
                <a:outerShdw blurRad="38100" dist="38100" dir="2700000" algn="tl">
                  <a:srgbClr val="000000">
                    <a:alpha val="43137"/>
                  </a:srgbClr>
                </a:outerShdw>
              </a:effectLst>
            </a:endParaRPr>
          </a:p>
        </p:txBody>
      </p:sp>
      <p:sp>
        <p:nvSpPr>
          <p:cNvPr id="8" name="TextBox 1"/>
          <p:cNvSpPr txBox="1">
            <a:spLocks noChangeArrowheads="1"/>
          </p:cNvSpPr>
          <p:nvPr/>
        </p:nvSpPr>
        <p:spPr bwMode="auto">
          <a:xfrm>
            <a:off x="1685537" y="5248284"/>
            <a:ext cx="41719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eaLnBrk="1" hangingPunct="1">
              <a:spcBef>
                <a:spcPct val="0"/>
              </a:spcBef>
              <a:buClrTx/>
              <a:buSzTx/>
              <a:buNone/>
            </a:pPr>
            <a:r>
              <a:rPr lang="en-US" altLang="en-US" sz="2400" dirty="0">
                <a:solidFill>
                  <a:srgbClr val="FFFF00"/>
                </a:solidFill>
                <a:effectLst>
                  <a:outerShdw blurRad="38100" dist="38100" dir="2700000" algn="tl">
                    <a:srgbClr val="000000">
                      <a:alpha val="43137"/>
                    </a:srgbClr>
                  </a:outerShdw>
                </a:effectLst>
                <a:ea typeface="ヒラギノ角ゴ Pro W3" charset="-128"/>
              </a:rPr>
              <a:t>Cloud metadata</a:t>
            </a:r>
          </a:p>
        </p:txBody>
      </p:sp>
      <p:sp>
        <p:nvSpPr>
          <p:cNvPr id="2" name="TextBox 1"/>
          <p:cNvSpPr txBox="1"/>
          <p:nvPr/>
        </p:nvSpPr>
        <p:spPr>
          <a:xfrm>
            <a:off x="3777154" y="5830730"/>
            <a:ext cx="6606296" cy="584775"/>
          </a:xfrm>
          <a:prstGeom prst="rect">
            <a:avLst/>
          </a:prstGeom>
          <a:noFill/>
        </p:spPr>
        <p:txBody>
          <a:bodyPr wrap="none" rtlCol="0">
            <a:spAutoFit/>
          </a:bodyPr>
          <a:lstStyle/>
          <a:p>
            <a:r>
              <a:rPr lang="en-US" sz="3200" dirty="0">
                <a:effectLst>
                  <a:outerShdw blurRad="38100" dist="38100" dir="2700000" algn="tl">
                    <a:srgbClr val="000000">
                      <a:alpha val="43137"/>
                    </a:srgbClr>
                  </a:outerShdw>
                </a:effectLst>
              </a:rPr>
              <a:t>Landsat 8, path 15, row 33 (WRS2)</a:t>
            </a:r>
          </a:p>
        </p:txBody>
      </p:sp>
      <p:cxnSp>
        <p:nvCxnSpPr>
          <p:cNvPr id="11" name="Straight Connector 10"/>
          <p:cNvCxnSpPr/>
          <p:nvPr/>
        </p:nvCxnSpPr>
        <p:spPr>
          <a:xfrm>
            <a:off x="1981200" y="6356351"/>
            <a:ext cx="7440398"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0285444" y="6356351"/>
            <a:ext cx="382561" cy="0"/>
          </a:xfrm>
          <a:prstGeom prst="line">
            <a:avLst/>
          </a:prstGeom>
          <a:ln w="317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rot="941128">
            <a:off x="7467279" y="4800171"/>
            <a:ext cx="1144865" cy="461665"/>
          </a:xfrm>
          <a:prstGeom prst="rect">
            <a:avLst/>
          </a:prstGeom>
          <a:noFill/>
        </p:spPr>
        <p:txBody>
          <a:bodyPr wrap="none" rtlCol="0">
            <a:spAutoFit/>
          </a:bodyPr>
          <a:lstStyle/>
          <a:p>
            <a:r>
              <a:rPr lang="en-US" sz="2400" b="1" dirty="0">
                <a:solidFill>
                  <a:srgbClr val="FFFF00"/>
                </a:solidFill>
                <a:effectLst>
                  <a:outerShdw blurRad="38100" dist="38100" dir="2700000" algn="tl">
                    <a:srgbClr val="000000">
                      <a:alpha val="43137"/>
                    </a:srgbClr>
                  </a:outerShdw>
                </a:effectLst>
              </a:rPr>
              <a:t>185km</a:t>
            </a:r>
          </a:p>
        </p:txBody>
      </p:sp>
      <p:cxnSp>
        <p:nvCxnSpPr>
          <p:cNvPr id="16" name="Straight Arrow Connector 15"/>
          <p:cNvCxnSpPr/>
          <p:nvPr/>
        </p:nvCxnSpPr>
        <p:spPr>
          <a:xfrm>
            <a:off x="8606934" y="5213445"/>
            <a:ext cx="1051132" cy="31389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5" idx="1"/>
          </p:cNvCxnSpPr>
          <p:nvPr/>
        </p:nvCxnSpPr>
        <p:spPr>
          <a:xfrm flipH="1" flipV="1">
            <a:off x="6392885" y="4544704"/>
            <a:ext cx="1095711" cy="33153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2E364EC8-5831-4C56-A07B-48C7F2905181}"/>
              </a:ext>
            </a:extLst>
          </p:cNvPr>
          <p:cNvSpPr>
            <a:spLocks noGrp="1"/>
          </p:cNvSpPr>
          <p:nvPr>
            <p:ph type="title"/>
          </p:nvPr>
        </p:nvSpPr>
        <p:spPr/>
        <p:txBody>
          <a:bodyPr/>
          <a:lstStyle/>
          <a:p>
            <a:r>
              <a:rPr lang="en-US" altLang="en-US" dirty="0"/>
              <a:t>Example of Landsat scene-based products</a:t>
            </a:r>
            <a:endParaRPr lang="en-US" dirty="0"/>
          </a:p>
        </p:txBody>
      </p:sp>
    </p:spTree>
    <p:extLst>
      <p:ext uri="{BB962C8B-B14F-4D97-AF65-F5344CB8AC3E}">
        <p14:creationId xmlns:p14="http://schemas.microsoft.com/office/powerpoint/2010/main" val="4592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500"/>
                                        <p:tgtEl>
                                          <p:spTgt spid="7"/>
                                        </p:tgtEl>
                                      </p:cBhvr>
                                    </p:animEffect>
                                  </p:childTnLst>
                                </p:cTn>
                              </p:par>
                            </p:childTnLst>
                          </p:cTn>
                        </p:par>
                        <p:par>
                          <p:cTn id="8" fill="hold">
                            <p:stCondLst>
                              <p:cond delay="1500"/>
                            </p:stCondLst>
                            <p:childTnLst>
                              <p:par>
                                <p:cTn id="9" presetID="22" presetClass="entr" presetSubtype="8" fill="hold" grpId="0" nodeType="afterEffect">
                                  <p:stCondLst>
                                    <p:cond delay="0"/>
                                  </p:stCondLst>
                                  <p:iterate type="lt">
                                    <p:tmPct val="10000"/>
                                  </p:iterate>
                                  <p:childTnLst>
                                    <p:set>
                                      <p:cBhvr>
                                        <p:cTn id="10" dur="1" fill="hold">
                                          <p:stCondLst>
                                            <p:cond delay="0"/>
                                          </p:stCondLst>
                                        </p:cTn>
                                        <p:tgtEl>
                                          <p:spTgt spid="8">
                                            <p:txEl>
                                              <p:pRg st="0" end="0"/>
                                            </p:txEl>
                                          </p:spTgt>
                                        </p:tgtEl>
                                        <p:attrNameLst>
                                          <p:attrName>style.visibility</p:attrName>
                                        </p:attrNameLst>
                                      </p:cBhvr>
                                      <p:to>
                                        <p:strVal val="visible"/>
                                      </p:to>
                                    </p:set>
                                    <p:animEffect transition="in" filter="wipe(left)">
                                      <p:cBhvr>
                                        <p:cTn id="1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5"/>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07D72-9F43-4F48-A7E9-86E3F692A7FB}"/>
              </a:ext>
            </a:extLst>
          </p:cNvPr>
          <p:cNvSpPr>
            <a:spLocks noGrp="1"/>
          </p:cNvSpPr>
          <p:nvPr>
            <p:ph type="title"/>
          </p:nvPr>
        </p:nvSpPr>
        <p:spPr/>
        <p:txBody>
          <a:bodyPr/>
          <a:lstStyle/>
          <a:p>
            <a:r>
              <a:rPr lang="en-US" dirty="0"/>
              <a:t>Natural orbital drift of scene-based products</a:t>
            </a:r>
          </a:p>
        </p:txBody>
      </p:sp>
      <p:pic>
        <p:nvPicPr>
          <p:cNvPr id="4" name="orbitShifts">
            <a:hlinkClick r:id="" action="ppaction://media"/>
            <a:extLst>
              <a:ext uri="{FF2B5EF4-FFF2-40B4-BE49-F238E27FC236}">
                <a16:creationId xmlns:a16="http://schemas.microsoft.com/office/drawing/2014/main" id="{3870FC4D-2D5A-47B6-8607-895331A1547B}"/>
              </a:ext>
            </a:extLst>
          </p:cNvPr>
          <p:cNvPicPr>
            <a:picLocks noChangeAspect="1"/>
          </p:cNvPicPr>
          <p:nvPr>
            <a:videoFile r:link="rId1"/>
            <p:extLst>
              <p:ext uri="{DAA4B4D4-6D71-4841-9C94-3DE7FCFB9230}">
                <p14:media xmlns:p14="http://schemas.microsoft.com/office/powerpoint/2010/main" r:embed="rId2">
                  <p14:trim end="1377.9444"/>
                </p14:media>
              </p:ext>
            </p:extLst>
          </p:nvPr>
        </p:nvPicPr>
        <p:blipFill>
          <a:blip r:embed="rId4"/>
          <a:stretch>
            <a:fillRect/>
          </a:stretch>
        </p:blipFill>
        <p:spPr>
          <a:xfrm>
            <a:off x="1524000" y="857250"/>
            <a:ext cx="9144000" cy="5143500"/>
          </a:xfrm>
          <a:prstGeom prst="rect">
            <a:avLst/>
          </a:prstGeom>
        </p:spPr>
      </p:pic>
      <p:sp>
        <p:nvSpPr>
          <p:cNvPr id="5" name="TextBox 4">
            <a:extLst>
              <a:ext uri="{FF2B5EF4-FFF2-40B4-BE49-F238E27FC236}">
                <a16:creationId xmlns:a16="http://schemas.microsoft.com/office/drawing/2014/main" id="{87E1AD4A-11BF-4192-A19A-ECB6C46DE724}"/>
              </a:ext>
            </a:extLst>
          </p:cNvPr>
          <p:cNvSpPr txBox="1"/>
          <p:nvPr/>
        </p:nvSpPr>
        <p:spPr>
          <a:xfrm rot="503122">
            <a:off x="4835047" y="2882662"/>
            <a:ext cx="1460656" cy="584775"/>
          </a:xfrm>
          <a:prstGeom prst="rect">
            <a:avLst/>
          </a:prstGeom>
          <a:noFill/>
        </p:spPr>
        <p:txBody>
          <a:bodyPr wrap="none" rtlCol="0">
            <a:spAutoFit/>
          </a:bodyPr>
          <a:lstStyle/>
          <a:p>
            <a:r>
              <a:rPr lang="en-US" sz="3200" b="1" dirty="0">
                <a:solidFill>
                  <a:srgbClr val="FFFF00"/>
                </a:solidFill>
                <a:effectLst>
                  <a:outerShdw blurRad="38100" dist="38100" dir="2700000" algn="tl">
                    <a:srgbClr val="000000">
                      <a:alpha val="43137"/>
                    </a:srgbClr>
                  </a:outerShdw>
                </a:effectLst>
              </a:rPr>
              <a:t>185km</a:t>
            </a:r>
          </a:p>
        </p:txBody>
      </p:sp>
      <p:cxnSp>
        <p:nvCxnSpPr>
          <p:cNvPr id="12" name="Straight Arrow Connector 11">
            <a:extLst>
              <a:ext uri="{FF2B5EF4-FFF2-40B4-BE49-F238E27FC236}">
                <a16:creationId xmlns:a16="http://schemas.microsoft.com/office/drawing/2014/main" id="{CAC92898-C556-44C6-A952-75E36E9FB0F2}"/>
              </a:ext>
            </a:extLst>
          </p:cNvPr>
          <p:cNvCxnSpPr>
            <a:cxnSpLocks/>
          </p:cNvCxnSpPr>
          <p:nvPr/>
        </p:nvCxnSpPr>
        <p:spPr>
          <a:xfrm>
            <a:off x="3219794" y="3225338"/>
            <a:ext cx="4754880" cy="748144"/>
          </a:xfrm>
          <a:prstGeom prst="straightConnector1">
            <a:avLst/>
          </a:prstGeom>
          <a:ln w="57150">
            <a:solidFill>
              <a:srgbClr val="FFFF00"/>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ECF61ECE-5700-4FC3-9A69-2106B8BCF066}"/>
              </a:ext>
            </a:extLst>
          </p:cNvPr>
          <p:cNvSpPr txBox="1"/>
          <p:nvPr/>
        </p:nvSpPr>
        <p:spPr>
          <a:xfrm rot="503122">
            <a:off x="4792492" y="3542526"/>
            <a:ext cx="1345240" cy="584775"/>
          </a:xfrm>
          <a:prstGeom prst="rect">
            <a:avLst/>
          </a:prstGeom>
          <a:noFill/>
        </p:spPr>
        <p:txBody>
          <a:bodyPr wrap="none" rtlCol="0">
            <a:spAutoFit/>
          </a:bodyPr>
          <a:lstStyle/>
          <a:p>
            <a:r>
              <a:rPr lang="en-US" sz="3200" b="1" dirty="0">
                <a:solidFill>
                  <a:srgbClr val="FFFF00"/>
                </a:solidFill>
                <a:effectLst>
                  <a:outerShdw blurRad="38100" dist="38100" dir="2700000" algn="tl">
                    <a:srgbClr val="000000">
                      <a:alpha val="43137"/>
                    </a:srgbClr>
                  </a:outerShdw>
                </a:effectLst>
              </a:rPr>
              <a:t>swath</a:t>
            </a:r>
          </a:p>
        </p:txBody>
      </p:sp>
    </p:spTree>
    <p:extLst>
      <p:ext uri="{BB962C8B-B14F-4D97-AF65-F5344CB8AC3E}">
        <p14:creationId xmlns:p14="http://schemas.microsoft.com/office/powerpoint/2010/main" val="249079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C0B4E-49A5-4DD2-A7D2-197519DDC6F1}"/>
              </a:ext>
            </a:extLst>
          </p:cNvPr>
          <p:cNvSpPr>
            <a:spLocks noGrp="1"/>
          </p:cNvSpPr>
          <p:nvPr>
            <p:ph type="title"/>
          </p:nvPr>
        </p:nvSpPr>
        <p:spPr/>
        <p:txBody>
          <a:bodyPr/>
          <a:lstStyle/>
          <a:p>
            <a:r>
              <a:rPr lang="en-US"/>
              <a:t>Analysis Ready Data</a:t>
            </a:r>
            <a:endParaRPr lang="en-US" dirty="0"/>
          </a:p>
        </p:txBody>
      </p:sp>
      <p:pic>
        <p:nvPicPr>
          <p:cNvPr id="3" name="ARD_grid">
            <a:hlinkClick r:id="" action="ppaction://media"/>
            <a:extLst>
              <a:ext uri="{FF2B5EF4-FFF2-40B4-BE49-F238E27FC236}">
                <a16:creationId xmlns:a16="http://schemas.microsoft.com/office/drawing/2014/main" id="{DACA71BF-3791-4C01-8D81-21B0930B6E29}"/>
              </a:ext>
            </a:extLst>
          </p:cNvPr>
          <p:cNvPicPr>
            <a:picLocks noChangeAspect="1"/>
          </p:cNvPicPr>
          <p:nvPr>
            <a:videoFile r:link="rId1"/>
            <p:extLst>
              <p:ext uri="{DAA4B4D4-6D71-4841-9C94-3DE7FCFB9230}">
                <p14:media xmlns:p14="http://schemas.microsoft.com/office/powerpoint/2010/main" r:embed="rId2">
                  <p14:trim end="1541.4555"/>
                </p14:media>
              </p:ext>
            </p:extLst>
          </p:nvPr>
        </p:nvPicPr>
        <p:blipFill>
          <a:blip r:embed="rId4"/>
          <a:stretch>
            <a:fillRect/>
          </a:stretch>
        </p:blipFill>
        <p:spPr>
          <a:xfrm>
            <a:off x="1524000" y="857250"/>
            <a:ext cx="9144000" cy="5143500"/>
          </a:xfrm>
          <a:prstGeom prst="rect">
            <a:avLst/>
          </a:prstGeom>
        </p:spPr>
      </p:pic>
      <p:sp>
        <p:nvSpPr>
          <p:cNvPr id="4" name="TextBox 3">
            <a:extLst>
              <a:ext uri="{FF2B5EF4-FFF2-40B4-BE49-F238E27FC236}">
                <a16:creationId xmlns:a16="http://schemas.microsoft.com/office/drawing/2014/main" id="{F2B3A3E8-16E1-492A-9A5E-693861F20B3A}"/>
              </a:ext>
            </a:extLst>
          </p:cNvPr>
          <p:cNvSpPr txBox="1"/>
          <p:nvPr/>
        </p:nvSpPr>
        <p:spPr>
          <a:xfrm>
            <a:off x="3169920" y="5902727"/>
            <a:ext cx="5062604" cy="696406"/>
          </a:xfrm>
          <a:prstGeom prst="rect">
            <a:avLst/>
          </a:prstGeom>
          <a:noFill/>
        </p:spPr>
        <p:txBody>
          <a:bodyPr wrap="none" rtlCol="0">
            <a:spAutoFit/>
          </a:bodyPr>
          <a:lstStyle/>
          <a:p>
            <a:r>
              <a:rPr lang="en-US" dirty="0">
                <a:solidFill>
                  <a:srgbClr val="0000FF"/>
                </a:solidFill>
                <a:effectLst>
                  <a:outerShdw blurRad="38100" dist="38100" dir="2700000" algn="tl">
                    <a:srgbClr val="000000">
                      <a:alpha val="43137"/>
                    </a:srgbClr>
                  </a:outerShdw>
                </a:effectLst>
              </a:rPr>
              <a:t>Facilitates time-series analysis</a:t>
            </a:r>
          </a:p>
        </p:txBody>
      </p:sp>
    </p:spTree>
    <p:extLst>
      <p:ext uri="{BB962C8B-B14F-4D97-AF65-F5344CB8AC3E}">
        <p14:creationId xmlns:p14="http://schemas.microsoft.com/office/powerpoint/2010/main" val="209963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83" fill="hold"/>
                                        <p:tgtEl>
                                          <p:spTgt spid="3"/>
                                        </p:tgtEl>
                                      </p:cBhvr>
                                    </p:cmd>
                                  </p:childTnLst>
                                </p:cTn>
                              </p:par>
                            </p:childTnLst>
                          </p:cTn>
                        </p:par>
                        <p:par>
                          <p:cTn id="7" fill="hold">
                            <p:stCondLst>
                              <p:cond delay="31283"/>
                            </p:stCondLst>
                            <p:childTnLst>
                              <p:par>
                                <p:cTn id="8" presetID="22" presetClass="entr" presetSubtype="8"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3783E-32EF-407F-940F-26D574FE8A95}"/>
              </a:ext>
            </a:extLst>
          </p:cNvPr>
          <p:cNvSpPr>
            <a:spLocks noGrp="1"/>
          </p:cNvSpPr>
          <p:nvPr>
            <p:ph type="title"/>
          </p:nvPr>
        </p:nvSpPr>
        <p:spPr/>
        <p:txBody>
          <a:bodyPr/>
          <a:lstStyle/>
          <a:p>
            <a:r>
              <a:rPr lang="en-US"/>
              <a:t>ARD Quality Assurance (QA) data to automate filtering</a:t>
            </a:r>
            <a:endParaRPr lang="en-US" dirty="0"/>
          </a:p>
        </p:txBody>
      </p:sp>
      <p:pic>
        <p:nvPicPr>
          <p:cNvPr id="4" name="ARD_cloud_detect">
            <a:hlinkClick r:id="" action="ppaction://media"/>
            <a:extLst>
              <a:ext uri="{FF2B5EF4-FFF2-40B4-BE49-F238E27FC236}">
                <a16:creationId xmlns:a16="http://schemas.microsoft.com/office/drawing/2014/main" id="{A443411D-D566-4E3B-A8C4-7554D2C551D6}"/>
              </a:ext>
            </a:extLst>
          </p:cNvPr>
          <p:cNvPicPr>
            <a:picLocks noChangeAspect="1"/>
          </p:cNvPicPr>
          <p:nvPr>
            <a:videoFile r:link="rId1"/>
            <p:extLst>
              <p:ext uri="{DAA4B4D4-6D71-4841-9C94-3DE7FCFB9230}">
                <p14:media xmlns:p14="http://schemas.microsoft.com/office/powerpoint/2010/main" r:embed="rId2">
                  <p14:trim end="2176.1888"/>
                </p14:media>
              </p:ext>
            </p:extLst>
          </p:nvPr>
        </p:nvPicPr>
        <p:blipFill>
          <a:blip r:embed="rId4"/>
          <a:stretch>
            <a:fillRect/>
          </a:stretch>
        </p:blipFill>
        <p:spPr>
          <a:xfrm>
            <a:off x="1524000" y="857250"/>
            <a:ext cx="9144000" cy="5143500"/>
          </a:xfrm>
          <a:prstGeom prst="rect">
            <a:avLst/>
          </a:prstGeom>
        </p:spPr>
      </p:pic>
    </p:spTree>
    <p:extLst>
      <p:ext uri="{BB962C8B-B14F-4D97-AF65-F5344CB8AC3E}">
        <p14:creationId xmlns:p14="http://schemas.microsoft.com/office/powerpoint/2010/main" val="2251489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2055667" y="4694821"/>
            <a:ext cx="8777123" cy="461665"/>
            <a:chOff x="531666" y="5695961"/>
            <a:chExt cx="8777123" cy="461665"/>
          </a:xfrm>
        </p:grpSpPr>
        <p:sp>
          <p:nvSpPr>
            <p:cNvPr id="4" name="TextBox 3"/>
            <p:cNvSpPr txBox="1"/>
            <p:nvPr/>
          </p:nvSpPr>
          <p:spPr>
            <a:xfrm>
              <a:off x="531666" y="5695961"/>
              <a:ext cx="870751" cy="461665"/>
            </a:xfrm>
            <a:prstGeom prst="rect">
              <a:avLst/>
            </a:prstGeom>
            <a:noFill/>
          </p:spPr>
          <p:txBody>
            <a:bodyPr wrap="none" rtlCol="0">
              <a:spAutoFit/>
            </a:bodyPr>
            <a:lstStyle/>
            <a:p>
              <a:r>
                <a:rPr lang="en-US" sz="2400" dirty="0"/>
                <a:t>1984</a:t>
              </a:r>
            </a:p>
          </p:txBody>
        </p:sp>
        <p:sp>
          <p:nvSpPr>
            <p:cNvPr id="17" name="TextBox 16"/>
            <p:cNvSpPr txBox="1"/>
            <p:nvPr/>
          </p:nvSpPr>
          <p:spPr>
            <a:xfrm>
              <a:off x="1693187" y="5695961"/>
              <a:ext cx="870751" cy="461665"/>
            </a:xfrm>
            <a:prstGeom prst="rect">
              <a:avLst/>
            </a:prstGeom>
            <a:noFill/>
          </p:spPr>
          <p:txBody>
            <a:bodyPr wrap="none" rtlCol="0">
              <a:spAutoFit/>
            </a:bodyPr>
            <a:lstStyle/>
            <a:p>
              <a:r>
                <a:rPr lang="en-US" sz="2400" dirty="0"/>
                <a:t>1988</a:t>
              </a:r>
            </a:p>
          </p:txBody>
        </p:sp>
        <p:sp>
          <p:nvSpPr>
            <p:cNvPr id="18" name="TextBox 17"/>
            <p:cNvSpPr txBox="1"/>
            <p:nvPr/>
          </p:nvSpPr>
          <p:spPr>
            <a:xfrm>
              <a:off x="8438038" y="5695961"/>
              <a:ext cx="870751" cy="461665"/>
            </a:xfrm>
            <a:prstGeom prst="rect">
              <a:avLst/>
            </a:prstGeom>
            <a:noFill/>
          </p:spPr>
          <p:txBody>
            <a:bodyPr wrap="none" rtlCol="0">
              <a:spAutoFit/>
            </a:bodyPr>
            <a:lstStyle/>
            <a:p>
              <a:r>
                <a:rPr lang="en-US" sz="2400" dirty="0"/>
                <a:t>2012</a:t>
              </a:r>
            </a:p>
          </p:txBody>
        </p:sp>
        <p:sp>
          <p:nvSpPr>
            <p:cNvPr id="19" name="TextBox 18"/>
            <p:cNvSpPr txBox="1"/>
            <p:nvPr/>
          </p:nvSpPr>
          <p:spPr>
            <a:xfrm>
              <a:off x="2854708" y="5695961"/>
              <a:ext cx="870751" cy="461665"/>
            </a:xfrm>
            <a:prstGeom prst="rect">
              <a:avLst/>
            </a:prstGeom>
            <a:noFill/>
          </p:spPr>
          <p:txBody>
            <a:bodyPr wrap="none" rtlCol="0">
              <a:spAutoFit/>
            </a:bodyPr>
            <a:lstStyle/>
            <a:p>
              <a:r>
                <a:rPr lang="en-US" sz="2400" dirty="0"/>
                <a:t>1992</a:t>
              </a:r>
            </a:p>
          </p:txBody>
        </p:sp>
        <p:sp>
          <p:nvSpPr>
            <p:cNvPr id="20" name="TextBox 19"/>
            <p:cNvSpPr txBox="1"/>
            <p:nvPr/>
          </p:nvSpPr>
          <p:spPr>
            <a:xfrm>
              <a:off x="3990351" y="5695961"/>
              <a:ext cx="870751" cy="461665"/>
            </a:xfrm>
            <a:prstGeom prst="rect">
              <a:avLst/>
            </a:prstGeom>
            <a:noFill/>
          </p:spPr>
          <p:txBody>
            <a:bodyPr wrap="none" rtlCol="0">
              <a:spAutoFit/>
            </a:bodyPr>
            <a:lstStyle/>
            <a:p>
              <a:r>
                <a:rPr lang="en-US" sz="2400" dirty="0"/>
                <a:t>1996</a:t>
              </a:r>
            </a:p>
          </p:txBody>
        </p:sp>
        <p:sp>
          <p:nvSpPr>
            <p:cNvPr id="21" name="TextBox 20"/>
            <p:cNvSpPr txBox="1"/>
            <p:nvPr/>
          </p:nvSpPr>
          <p:spPr>
            <a:xfrm>
              <a:off x="5151872" y="5695961"/>
              <a:ext cx="870751" cy="461665"/>
            </a:xfrm>
            <a:prstGeom prst="rect">
              <a:avLst/>
            </a:prstGeom>
            <a:noFill/>
          </p:spPr>
          <p:txBody>
            <a:bodyPr wrap="none" rtlCol="0">
              <a:spAutoFit/>
            </a:bodyPr>
            <a:lstStyle/>
            <a:p>
              <a:r>
                <a:rPr lang="en-US" sz="2400" dirty="0"/>
                <a:t>2000</a:t>
              </a:r>
            </a:p>
          </p:txBody>
        </p:sp>
        <p:sp>
          <p:nvSpPr>
            <p:cNvPr id="23" name="TextBox 22"/>
            <p:cNvSpPr txBox="1"/>
            <p:nvPr/>
          </p:nvSpPr>
          <p:spPr>
            <a:xfrm>
              <a:off x="6313393" y="5695961"/>
              <a:ext cx="870751" cy="461665"/>
            </a:xfrm>
            <a:prstGeom prst="rect">
              <a:avLst/>
            </a:prstGeom>
            <a:noFill/>
          </p:spPr>
          <p:txBody>
            <a:bodyPr wrap="none" rtlCol="0">
              <a:spAutoFit/>
            </a:bodyPr>
            <a:lstStyle/>
            <a:p>
              <a:r>
                <a:rPr lang="en-US" sz="2400" dirty="0"/>
                <a:t>2004</a:t>
              </a:r>
            </a:p>
          </p:txBody>
        </p:sp>
        <p:sp>
          <p:nvSpPr>
            <p:cNvPr id="25" name="TextBox 24"/>
            <p:cNvSpPr txBox="1"/>
            <p:nvPr/>
          </p:nvSpPr>
          <p:spPr>
            <a:xfrm>
              <a:off x="7466288" y="5695961"/>
              <a:ext cx="870751" cy="461665"/>
            </a:xfrm>
            <a:prstGeom prst="rect">
              <a:avLst/>
            </a:prstGeom>
            <a:noFill/>
          </p:spPr>
          <p:txBody>
            <a:bodyPr wrap="none" rtlCol="0">
              <a:spAutoFit/>
            </a:bodyPr>
            <a:lstStyle/>
            <a:p>
              <a:r>
                <a:rPr lang="en-US" sz="2400" dirty="0"/>
                <a:t>2008</a:t>
              </a:r>
            </a:p>
          </p:txBody>
        </p:sp>
      </p:grpSp>
      <p:pic>
        <p:nvPicPr>
          <p:cNvPr id="7" name="Picture 2" descr="C:\Users\olofsson\Documents\presentations\thailand_january\time_series_multi.jpg"/>
          <p:cNvPicPr preferRelativeResize="0">
            <a:picLocks noChangeAspect="1" noChangeArrowheads="1"/>
          </p:cNvPicPr>
          <p:nvPr/>
        </p:nvPicPr>
        <p:blipFill rotWithShape="1">
          <a:blip r:embed="rId3">
            <a:extLst>
              <a:ext uri="{28A0092B-C50C-407E-A947-70E740481C1C}">
                <a14:useLocalDpi xmlns:a14="http://schemas.microsoft.com/office/drawing/2010/main" val="0"/>
              </a:ext>
            </a:extLst>
          </a:blip>
          <a:srcRect l="5098" t="12104" r="10245" b="12278"/>
          <a:stretch/>
        </p:blipFill>
        <p:spPr bwMode="auto">
          <a:xfrm>
            <a:off x="1983495" y="2469366"/>
            <a:ext cx="8599443" cy="220836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090170" y="2564259"/>
            <a:ext cx="8426530" cy="1868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16200000">
            <a:off x="611830" y="3151948"/>
            <a:ext cx="2252540" cy="461665"/>
          </a:xfrm>
          <a:prstGeom prst="rect">
            <a:avLst/>
          </a:prstGeom>
          <a:noFill/>
        </p:spPr>
        <p:txBody>
          <a:bodyPr wrap="none" rtlCol="0">
            <a:spAutoFit/>
          </a:bodyPr>
          <a:lstStyle/>
          <a:p>
            <a:r>
              <a:rPr lang="en-US" sz="2400" b="1" dirty="0">
                <a:solidFill>
                  <a:srgbClr val="0000FF"/>
                </a:solidFill>
              </a:rPr>
              <a:t>Pixel Intensity</a:t>
            </a:r>
          </a:p>
        </p:txBody>
      </p:sp>
      <p:sp>
        <p:nvSpPr>
          <p:cNvPr id="26" name="TextBox 25"/>
          <p:cNvSpPr txBox="1"/>
          <p:nvPr/>
        </p:nvSpPr>
        <p:spPr>
          <a:xfrm>
            <a:off x="5500875" y="4989894"/>
            <a:ext cx="1142347" cy="461665"/>
          </a:xfrm>
          <a:prstGeom prst="rect">
            <a:avLst/>
          </a:prstGeom>
          <a:noFill/>
        </p:spPr>
        <p:txBody>
          <a:bodyPr wrap="square" rtlCol="0">
            <a:spAutoFit/>
          </a:bodyPr>
          <a:lstStyle/>
          <a:p>
            <a:pPr algn="ctr"/>
            <a:r>
              <a:rPr lang="en-US" sz="2400" b="1" dirty="0">
                <a:solidFill>
                  <a:srgbClr val="0000FF"/>
                </a:solidFill>
              </a:rPr>
              <a:t>Time</a:t>
            </a:r>
          </a:p>
        </p:txBody>
      </p:sp>
      <p:cxnSp>
        <p:nvCxnSpPr>
          <p:cNvPr id="44" name="Straight Arrow Connector 43"/>
          <p:cNvCxnSpPr/>
          <p:nvPr/>
        </p:nvCxnSpPr>
        <p:spPr>
          <a:xfrm flipV="1">
            <a:off x="1968932" y="2243498"/>
            <a:ext cx="14563" cy="243423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1959881" y="4677730"/>
            <a:ext cx="865546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6144" name="Group 6143"/>
          <p:cNvGrpSpPr/>
          <p:nvPr/>
        </p:nvGrpSpPr>
        <p:grpSpPr>
          <a:xfrm>
            <a:off x="1757604" y="5258446"/>
            <a:ext cx="7372183" cy="810865"/>
            <a:chOff x="377994" y="6039520"/>
            <a:chExt cx="7372183" cy="810865"/>
          </a:xfrm>
        </p:grpSpPr>
        <p:sp>
          <p:nvSpPr>
            <p:cNvPr id="62" name="TextBox 38"/>
            <p:cNvSpPr txBox="1">
              <a:spLocks noChangeArrowheads="1"/>
            </p:cNvSpPr>
            <p:nvPr/>
          </p:nvSpPr>
          <p:spPr bwMode="auto">
            <a:xfrm>
              <a:off x="1409701" y="6388720"/>
              <a:ext cx="63404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a:spcBef>
                  <a:spcPct val="0"/>
                </a:spcBef>
                <a:buClrTx/>
                <a:buSzTx/>
                <a:buNone/>
              </a:pPr>
              <a:r>
                <a:rPr lang="en-US" altLang="en-US" sz="1200" b="0" dirty="0">
                  <a:solidFill>
                    <a:schemeClr val="tx1"/>
                  </a:solidFill>
                  <a:cs typeface="Arial" pitchFamily="34" charset="0"/>
                </a:rPr>
                <a:t>Zhu, Z. and C.E. Woodcock. 2014. Continuous change detection and classification of land cover using all available Landsat data. Remote Sensing of Environment 144:152–171.</a:t>
              </a:r>
            </a:p>
          </p:txBody>
        </p:sp>
        <p:sp>
          <p:nvSpPr>
            <p:cNvPr id="13" name="TextBox 12"/>
            <p:cNvSpPr txBox="1"/>
            <p:nvPr/>
          </p:nvSpPr>
          <p:spPr>
            <a:xfrm>
              <a:off x="377994" y="6039520"/>
              <a:ext cx="3046333" cy="246221"/>
            </a:xfrm>
            <a:prstGeom prst="rect">
              <a:avLst/>
            </a:prstGeom>
            <a:noFill/>
          </p:spPr>
          <p:txBody>
            <a:bodyPr wrap="square" rtlCol="0">
              <a:spAutoFit/>
            </a:bodyPr>
            <a:lstStyle/>
            <a:p>
              <a:r>
                <a:rPr lang="en-US" sz="1000" i="1" dirty="0">
                  <a:solidFill>
                    <a:srgbClr val="000099"/>
                  </a:solidFill>
                  <a:cs typeface="Arial" panose="020B0604020202020204" pitchFamily="34" charset="0"/>
                </a:rPr>
                <a:t>Graph adapted from C. Holden, Boston University</a:t>
              </a:r>
            </a:p>
          </p:txBody>
        </p:sp>
      </p:grpSp>
      <p:sp>
        <p:nvSpPr>
          <p:cNvPr id="70" name="Oval 69"/>
          <p:cNvSpPr/>
          <p:nvPr/>
        </p:nvSpPr>
        <p:spPr>
          <a:xfrm>
            <a:off x="8388118" y="3237837"/>
            <a:ext cx="64008" cy="64008"/>
          </a:xfrm>
          <a:prstGeom prst="ellipse">
            <a:avLst/>
          </a:prstGeom>
          <a:solidFill>
            <a:srgbClr val="0000FF"/>
          </a:solid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itle 1"/>
          <p:cNvSpPr txBox="1">
            <a:spLocks/>
          </p:cNvSpPr>
          <p:nvPr/>
        </p:nvSpPr>
        <p:spPr>
          <a:xfrm>
            <a:off x="4735859" y="424601"/>
            <a:ext cx="5351102" cy="104850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b="1" kern="1200">
                <a:solidFill>
                  <a:schemeClr val="tx1"/>
                </a:solidFill>
                <a:latin typeface="+mj-lt"/>
                <a:ea typeface="+mj-ea"/>
                <a:cs typeface="+mj-cs"/>
              </a:defRPr>
            </a:lvl1pPr>
          </a:lstStyle>
          <a:p>
            <a:pPr algn="r"/>
            <a:r>
              <a:rPr lang="en-US" altLang="en-US" sz="2600" dirty="0">
                <a:solidFill>
                  <a:srgbClr val="C00000"/>
                </a:solidFill>
                <a:effectLst>
                  <a:outerShdw blurRad="38100" dist="38100" dir="2700000" algn="tl">
                    <a:srgbClr val="000000">
                      <a:alpha val="43137"/>
                    </a:srgbClr>
                  </a:outerShdw>
                </a:effectLst>
                <a:ea typeface="ＭＳ Ｐゴシック" pitchFamily="34" charset="-128"/>
                <a:sym typeface="Wingdings" panose="05000000000000000000" pitchFamily="2" charset="2"/>
              </a:rPr>
              <a:t> </a:t>
            </a:r>
            <a:r>
              <a:rPr lang="en-US" altLang="en-US" sz="2600" dirty="0">
                <a:solidFill>
                  <a:srgbClr val="C00000"/>
                </a:solidFill>
                <a:effectLst>
                  <a:outerShdw blurRad="38100" dist="38100" dir="2700000" algn="tl">
                    <a:srgbClr val="000000">
                      <a:alpha val="43137"/>
                    </a:srgbClr>
                  </a:outerShdw>
                </a:effectLst>
                <a:ea typeface="ＭＳ Ｐゴシック" pitchFamily="34" charset="-128"/>
              </a:rPr>
              <a:t>“Continuous” change detection &amp; classification (CCDC)</a:t>
            </a:r>
          </a:p>
        </p:txBody>
      </p:sp>
      <p:sp>
        <p:nvSpPr>
          <p:cNvPr id="11" name="TextBox 10"/>
          <p:cNvSpPr txBox="1"/>
          <p:nvPr/>
        </p:nvSpPr>
        <p:spPr>
          <a:xfrm>
            <a:off x="2066087" y="4217386"/>
            <a:ext cx="8787327" cy="430887"/>
          </a:xfrm>
          <a:prstGeom prst="rect">
            <a:avLst/>
          </a:prstGeom>
          <a:noFill/>
        </p:spPr>
        <p:txBody>
          <a:bodyPr wrap="square" rtlCol="0">
            <a:spAutoFit/>
          </a:bodyPr>
          <a:lstStyle/>
          <a:p>
            <a:r>
              <a:rPr lang="en-US" sz="2200" b="1" dirty="0">
                <a:solidFill>
                  <a:srgbClr val="0000FF"/>
                </a:solidFill>
                <a:effectLst>
                  <a:outerShdw blurRad="38100" dist="38100" dir="2700000" algn="tl">
                    <a:srgbClr val="000000">
                      <a:alpha val="43137"/>
                    </a:srgbClr>
                  </a:outerShdw>
                </a:effectLst>
                <a:cs typeface="Arial" panose="020B0604020202020204" pitchFamily="34" charset="0"/>
              </a:rPr>
              <a:t>Fit trend models to understand change continuously.</a:t>
            </a:r>
          </a:p>
        </p:txBody>
      </p:sp>
      <p:sp>
        <p:nvSpPr>
          <p:cNvPr id="22" name="TextBox 21"/>
          <p:cNvSpPr txBox="1"/>
          <p:nvPr/>
        </p:nvSpPr>
        <p:spPr>
          <a:xfrm>
            <a:off x="7779514" y="2138972"/>
            <a:ext cx="3132589" cy="400110"/>
          </a:xfrm>
          <a:prstGeom prst="rect">
            <a:avLst/>
          </a:prstGeom>
          <a:noFill/>
        </p:spPr>
        <p:txBody>
          <a:bodyPr wrap="none" rtlCol="0">
            <a:spAutoFit/>
          </a:bodyPr>
          <a:lstStyle/>
          <a:p>
            <a:r>
              <a:rPr lang="en-US" sz="2000" b="1" dirty="0">
                <a:solidFill>
                  <a:srgbClr val="C00000"/>
                </a:solidFill>
                <a:effectLst>
                  <a:outerShdw blurRad="38100" dist="38100" dir="2700000" algn="tl">
                    <a:srgbClr val="000000">
                      <a:alpha val="43137"/>
                    </a:srgbClr>
                  </a:outerShdw>
                </a:effectLst>
              </a:rPr>
              <a:t>Low Density Residential</a:t>
            </a:r>
          </a:p>
        </p:txBody>
      </p:sp>
      <p:sp>
        <p:nvSpPr>
          <p:cNvPr id="31" name="Left Brace 30"/>
          <p:cNvSpPr/>
          <p:nvPr/>
        </p:nvSpPr>
        <p:spPr>
          <a:xfrm rot="5400000">
            <a:off x="4736800" y="-25698"/>
            <a:ext cx="345692" cy="5392335"/>
          </a:xfrm>
          <a:prstGeom prst="leftBrace">
            <a:avLst>
              <a:gd name="adj1" fmla="val 35783"/>
              <a:gd name="adj2" fmla="val 5016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7" name="TextBox 36"/>
          <p:cNvSpPr txBox="1"/>
          <p:nvPr/>
        </p:nvSpPr>
        <p:spPr>
          <a:xfrm>
            <a:off x="3984008" y="2128292"/>
            <a:ext cx="2082621" cy="461665"/>
          </a:xfrm>
          <a:prstGeom prst="rect">
            <a:avLst/>
          </a:prstGeom>
          <a:noFill/>
        </p:spPr>
        <p:txBody>
          <a:bodyPr wrap="none" rtlCol="0">
            <a:spAutoFit/>
          </a:bodyPr>
          <a:lstStyle/>
          <a:p>
            <a:r>
              <a:rPr lang="en-US" sz="2400" b="1" dirty="0">
                <a:solidFill>
                  <a:srgbClr val="006600"/>
                </a:solidFill>
                <a:effectLst>
                  <a:outerShdw blurRad="38100" dist="38100" dir="2700000" algn="tl">
                    <a:srgbClr val="000000">
                      <a:alpha val="43137"/>
                    </a:srgbClr>
                  </a:outerShdw>
                </a:effectLst>
              </a:rPr>
              <a:t>Mixed Forest</a:t>
            </a:r>
          </a:p>
        </p:txBody>
      </p:sp>
      <p:sp>
        <p:nvSpPr>
          <p:cNvPr id="83" name="Left Brace 82"/>
          <p:cNvSpPr/>
          <p:nvPr/>
        </p:nvSpPr>
        <p:spPr>
          <a:xfrm rot="5400000">
            <a:off x="8939155" y="1269604"/>
            <a:ext cx="345692" cy="2805724"/>
          </a:xfrm>
          <a:prstGeom prst="leftBrace">
            <a:avLst>
              <a:gd name="adj1" fmla="val 35783"/>
              <a:gd name="adj2" fmla="val 5016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63" name="Picture 10" descr="ident_4_onscreen_png"/>
          <p:cNvPicPr>
            <a:picLocks noChangeAspect="1" noChangeArrowheads="1"/>
          </p:cNvPicPr>
          <p:nvPr/>
        </p:nvPicPr>
        <p:blipFill>
          <a:blip r:embed="rId5" cstate="email">
            <a:lum bright="-100000" contrast="-70000"/>
            <a:extLst>
              <a:ext uri="{28A0092B-C50C-407E-A947-70E740481C1C}">
                <a14:useLocalDpi xmlns:a14="http://schemas.microsoft.com/office/drawing/2010/main"/>
              </a:ext>
            </a:extLst>
          </a:blip>
          <a:srcRect/>
          <a:stretch>
            <a:fillRect/>
          </a:stretch>
        </p:blipFill>
        <p:spPr bwMode="auto">
          <a:xfrm>
            <a:off x="1984374" y="6402168"/>
            <a:ext cx="998103" cy="28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9EE25610-DB17-4A40-A4C8-18DD0CEA10D3}"/>
              </a:ext>
            </a:extLst>
          </p:cNvPr>
          <p:cNvGrpSpPr/>
          <p:nvPr/>
        </p:nvGrpSpPr>
        <p:grpSpPr>
          <a:xfrm>
            <a:off x="1968931" y="3135507"/>
            <a:ext cx="6352950" cy="166338"/>
            <a:chOff x="444931" y="4136648"/>
            <a:chExt cx="4325971" cy="166338"/>
          </a:xfrm>
        </p:grpSpPr>
        <p:cxnSp>
          <p:nvCxnSpPr>
            <p:cNvPr id="8" name="Straight Connector 7">
              <a:extLst>
                <a:ext uri="{FF2B5EF4-FFF2-40B4-BE49-F238E27FC236}">
                  <a16:creationId xmlns:a16="http://schemas.microsoft.com/office/drawing/2014/main" id="{B77CC7F1-7FF8-4FE4-A834-CEBA8A666BF3}"/>
                </a:ext>
              </a:extLst>
            </p:cNvPr>
            <p:cNvCxnSpPr>
              <a:cxnSpLocks/>
            </p:cNvCxnSpPr>
            <p:nvPr/>
          </p:nvCxnSpPr>
          <p:spPr>
            <a:xfrm>
              <a:off x="451832" y="4136648"/>
              <a:ext cx="3322189" cy="5453"/>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AD35403D-69C7-4662-8141-F61D6C29EA13}"/>
                </a:ext>
              </a:extLst>
            </p:cNvPr>
            <p:cNvCxnSpPr>
              <a:cxnSpLocks/>
            </p:cNvCxnSpPr>
            <p:nvPr/>
          </p:nvCxnSpPr>
          <p:spPr>
            <a:xfrm flipV="1">
              <a:off x="444931" y="4279668"/>
              <a:ext cx="4325971" cy="23318"/>
            </a:xfrm>
            <a:prstGeom prst="line">
              <a:avLst/>
            </a:prstGeom>
            <a:ln>
              <a:solidFill>
                <a:srgbClr val="FF0000"/>
              </a:solidFill>
              <a:prstDash val="dash"/>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4CA424CE-E23C-4EDF-B28E-9AF45AFE9263}"/>
              </a:ext>
            </a:extLst>
          </p:cNvPr>
          <p:cNvGrpSpPr/>
          <p:nvPr/>
        </p:nvGrpSpPr>
        <p:grpSpPr>
          <a:xfrm>
            <a:off x="2055666" y="2722001"/>
            <a:ext cx="302300" cy="943299"/>
            <a:chOff x="531666" y="3723141"/>
            <a:chExt cx="302300" cy="943299"/>
          </a:xfrm>
        </p:grpSpPr>
        <p:sp>
          <p:nvSpPr>
            <p:cNvPr id="28" name="Arrow: Down 27">
              <a:extLst>
                <a:ext uri="{FF2B5EF4-FFF2-40B4-BE49-F238E27FC236}">
                  <a16:creationId xmlns:a16="http://schemas.microsoft.com/office/drawing/2014/main" id="{0A8F2FB8-C681-4BE5-909A-475F15CFDE81}"/>
                </a:ext>
              </a:extLst>
            </p:cNvPr>
            <p:cNvSpPr/>
            <p:nvPr/>
          </p:nvSpPr>
          <p:spPr>
            <a:xfrm>
              <a:off x="531666" y="3723141"/>
              <a:ext cx="292647" cy="359859"/>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2" name="Arrow: Down 71">
              <a:extLst>
                <a:ext uri="{FF2B5EF4-FFF2-40B4-BE49-F238E27FC236}">
                  <a16:creationId xmlns:a16="http://schemas.microsoft.com/office/drawing/2014/main" id="{EF90FF22-C0B3-422C-AF8B-A8DE6400E073}"/>
                </a:ext>
              </a:extLst>
            </p:cNvPr>
            <p:cNvSpPr/>
            <p:nvPr/>
          </p:nvSpPr>
          <p:spPr>
            <a:xfrm flipV="1">
              <a:off x="541319" y="4306581"/>
              <a:ext cx="292647" cy="359859"/>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71483F6C-8BA5-4200-BBD6-7B767938CC06}"/>
              </a:ext>
            </a:extLst>
          </p:cNvPr>
          <p:cNvSpPr txBox="1"/>
          <p:nvPr/>
        </p:nvSpPr>
        <p:spPr>
          <a:xfrm>
            <a:off x="2410180" y="3307162"/>
            <a:ext cx="5331909" cy="461665"/>
          </a:xfrm>
          <a:prstGeom prst="rect">
            <a:avLst/>
          </a:prstGeom>
          <a:noFill/>
        </p:spPr>
        <p:txBody>
          <a:bodyPr wrap="none" rtlCol="0">
            <a:spAutoFit/>
          </a:bodyPr>
          <a:lstStyle/>
          <a:p>
            <a:r>
              <a:rPr lang="en-US" sz="2400" b="1" dirty="0">
                <a:solidFill>
                  <a:srgbClr val="FF0000"/>
                </a:solidFill>
                <a:effectLst>
                  <a:outerShdw blurRad="38100" dist="38100" dir="2700000" algn="tl">
                    <a:srgbClr val="000000">
                      <a:alpha val="43137"/>
                    </a:srgbClr>
                  </a:outerShdw>
                </a:effectLst>
              </a:rPr>
              <a:t>Measure delta to determine change</a:t>
            </a:r>
          </a:p>
        </p:txBody>
      </p:sp>
      <p:grpSp>
        <p:nvGrpSpPr>
          <p:cNvPr id="73" name="Group 72">
            <a:extLst>
              <a:ext uri="{FF2B5EF4-FFF2-40B4-BE49-F238E27FC236}">
                <a16:creationId xmlns:a16="http://schemas.microsoft.com/office/drawing/2014/main" id="{05B2F95B-67CE-44F8-8A44-65AB95D81607}"/>
              </a:ext>
            </a:extLst>
          </p:cNvPr>
          <p:cNvGrpSpPr/>
          <p:nvPr/>
        </p:nvGrpSpPr>
        <p:grpSpPr>
          <a:xfrm>
            <a:off x="2012851" y="846926"/>
            <a:ext cx="1596208" cy="1474172"/>
            <a:chOff x="922343" y="2956977"/>
            <a:chExt cx="1596208" cy="1474172"/>
          </a:xfrm>
        </p:grpSpPr>
        <p:grpSp>
          <p:nvGrpSpPr>
            <p:cNvPr id="75" name="Group 74">
              <a:extLst>
                <a:ext uri="{FF2B5EF4-FFF2-40B4-BE49-F238E27FC236}">
                  <a16:creationId xmlns:a16="http://schemas.microsoft.com/office/drawing/2014/main" id="{29A4C89D-DAF6-4BD1-B9B0-FEB25A092E98}"/>
                </a:ext>
              </a:extLst>
            </p:cNvPr>
            <p:cNvGrpSpPr/>
            <p:nvPr/>
          </p:nvGrpSpPr>
          <p:grpSpPr>
            <a:xfrm>
              <a:off x="922343" y="3100308"/>
              <a:ext cx="1370269" cy="1330841"/>
              <a:chOff x="922343" y="3428096"/>
              <a:chExt cx="1370269" cy="1330841"/>
            </a:xfrm>
          </p:grpSpPr>
          <p:pic>
            <p:nvPicPr>
              <p:cNvPr id="84" name="Picture 5">
                <a:extLst>
                  <a:ext uri="{FF2B5EF4-FFF2-40B4-BE49-F238E27FC236}">
                    <a16:creationId xmlns:a16="http://schemas.microsoft.com/office/drawing/2014/main" id="{41AC8D90-276B-4C0E-AD62-A6A571F22DAE}"/>
                  </a:ext>
                </a:extLst>
              </p:cNvPr>
              <p:cNvPicPr preferRelativeResize="0">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16000" contrast="39000"/>
                        </a14:imgEffect>
                      </a14:imgLayer>
                    </a14:imgProps>
                  </a:ext>
                  <a:ext uri="{28A0092B-C50C-407E-A947-70E740481C1C}">
                    <a14:useLocalDpi xmlns:a14="http://schemas.microsoft.com/office/drawing/2010/main" val="0"/>
                  </a:ext>
                </a:extLst>
              </a:blip>
              <a:srcRect l="42457" t="32932" r="21241" b="26677"/>
              <a:stretch/>
            </p:blipFill>
            <p:spPr bwMode="auto">
              <a:xfrm>
                <a:off x="991792" y="3447529"/>
                <a:ext cx="1136150" cy="1311408"/>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82" name="TextBox 81">
                <a:extLst>
                  <a:ext uri="{FF2B5EF4-FFF2-40B4-BE49-F238E27FC236}">
                    <a16:creationId xmlns:a16="http://schemas.microsoft.com/office/drawing/2014/main" id="{E4C45751-8A17-496E-966A-C74DF0F33CCB}"/>
                  </a:ext>
                </a:extLst>
              </p:cNvPr>
              <p:cNvSpPr txBox="1"/>
              <p:nvPr/>
            </p:nvSpPr>
            <p:spPr>
              <a:xfrm>
                <a:off x="922343" y="3428096"/>
                <a:ext cx="1370269" cy="461665"/>
              </a:xfrm>
              <a:prstGeom prst="rect">
                <a:avLst/>
              </a:prstGeom>
              <a:noFill/>
            </p:spPr>
            <p:txBody>
              <a:bodyPr wrap="square" rtlCol="0">
                <a:spAutoFit/>
              </a:bodyPr>
              <a:lstStyle/>
              <a:p>
                <a:r>
                  <a:rPr lang="en-US" sz="2400" b="1" dirty="0">
                    <a:solidFill>
                      <a:srgbClr val="FFC000"/>
                    </a:solidFill>
                    <a:effectLst>
                      <a:outerShdw blurRad="38100" dist="38100" dir="2700000" algn="tl">
                        <a:srgbClr val="000000">
                          <a:alpha val="43137"/>
                        </a:srgbClr>
                      </a:outerShdw>
                    </a:effectLst>
                  </a:rPr>
                  <a:t>T1</a:t>
                </a:r>
              </a:p>
            </p:txBody>
          </p:sp>
        </p:grpSp>
        <p:grpSp>
          <p:nvGrpSpPr>
            <p:cNvPr id="76" name="Group 75">
              <a:extLst>
                <a:ext uri="{FF2B5EF4-FFF2-40B4-BE49-F238E27FC236}">
                  <a16:creationId xmlns:a16="http://schemas.microsoft.com/office/drawing/2014/main" id="{0B8F9A76-DDBC-4287-9F97-60A3482F14C5}"/>
                </a:ext>
              </a:extLst>
            </p:cNvPr>
            <p:cNvGrpSpPr/>
            <p:nvPr/>
          </p:nvGrpSpPr>
          <p:grpSpPr>
            <a:xfrm>
              <a:off x="1310352" y="2956977"/>
              <a:ext cx="1208199" cy="1423592"/>
              <a:chOff x="1310352" y="3284765"/>
              <a:chExt cx="1208199" cy="1423592"/>
            </a:xfrm>
          </p:grpSpPr>
          <p:pic>
            <p:nvPicPr>
              <p:cNvPr id="79" name="Picture 78">
                <a:extLst>
                  <a:ext uri="{FF2B5EF4-FFF2-40B4-BE49-F238E27FC236}">
                    <a16:creationId xmlns:a16="http://schemas.microsoft.com/office/drawing/2014/main" id="{E96BA50F-50F3-40C3-9FE1-7DD3B99804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101" t="29370" r="18810" b="13525"/>
              <a:stretch/>
            </p:blipFill>
            <p:spPr>
              <a:xfrm>
                <a:off x="1337286" y="3357628"/>
                <a:ext cx="1181265" cy="1350729"/>
              </a:xfrm>
              <a:prstGeom prst="rect">
                <a:avLst/>
              </a:prstGeom>
              <a:ln>
                <a:solidFill>
                  <a:schemeClr val="tx1">
                    <a:lumMod val="65000"/>
                    <a:lumOff val="35000"/>
                  </a:schemeClr>
                </a:solidFill>
              </a:ln>
            </p:spPr>
          </p:pic>
          <p:sp>
            <p:nvSpPr>
              <p:cNvPr id="78" name="TextBox 77">
                <a:extLst>
                  <a:ext uri="{FF2B5EF4-FFF2-40B4-BE49-F238E27FC236}">
                    <a16:creationId xmlns:a16="http://schemas.microsoft.com/office/drawing/2014/main" id="{55956870-5A11-4881-A633-D706D3267A96}"/>
                  </a:ext>
                </a:extLst>
              </p:cNvPr>
              <p:cNvSpPr txBox="1"/>
              <p:nvPr/>
            </p:nvSpPr>
            <p:spPr>
              <a:xfrm>
                <a:off x="1310352" y="3284765"/>
                <a:ext cx="543739" cy="461665"/>
              </a:xfrm>
              <a:prstGeom prst="rect">
                <a:avLst/>
              </a:prstGeom>
              <a:noFill/>
            </p:spPr>
            <p:txBody>
              <a:bodyPr wrap="none" rtlCol="0">
                <a:spAutoFit/>
              </a:bodyPr>
              <a:lstStyle/>
              <a:p>
                <a:r>
                  <a:rPr lang="en-US" sz="2400" b="1" dirty="0">
                    <a:solidFill>
                      <a:srgbClr val="FFC000"/>
                    </a:solidFill>
                    <a:effectLst>
                      <a:outerShdw blurRad="38100" dist="38100" dir="2700000" algn="tl">
                        <a:srgbClr val="000000">
                          <a:alpha val="43137"/>
                        </a:srgbClr>
                      </a:outerShdw>
                    </a:effectLst>
                  </a:rPr>
                  <a:t>T2</a:t>
                </a:r>
              </a:p>
            </p:txBody>
          </p:sp>
        </p:grpSp>
      </p:grpSp>
      <p:sp>
        <p:nvSpPr>
          <p:cNvPr id="69" name="Oval 68"/>
          <p:cNvSpPr/>
          <p:nvPr/>
        </p:nvSpPr>
        <p:spPr>
          <a:xfrm>
            <a:off x="6865785" y="3109428"/>
            <a:ext cx="64008" cy="64008"/>
          </a:xfrm>
          <a:prstGeom prst="ellipse">
            <a:avLst/>
          </a:prstGeom>
          <a:solidFill>
            <a:srgbClr val="0000FF"/>
          </a:solid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67F75D4A-E276-433B-9C8B-8F9420790860}"/>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Time-series analysis</a:t>
            </a:r>
            <a:endParaRPr lang="en-US" dirty="0"/>
          </a:p>
        </p:txBody>
      </p:sp>
    </p:spTree>
    <p:extLst>
      <p:ext uri="{BB962C8B-B14F-4D97-AF65-F5344CB8AC3E}">
        <p14:creationId xmlns:p14="http://schemas.microsoft.com/office/powerpoint/2010/main" val="56474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2" presetClass="entr" presetSubtype="8"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 calcmode="lin" valueType="num">
                                      <p:cBhvr additive="base">
                                        <p:cTn id="17" dur="750" fill="hold"/>
                                        <p:tgtEl>
                                          <p:spTgt spid="46"/>
                                        </p:tgtEl>
                                        <p:attrNameLst>
                                          <p:attrName>ppt_x</p:attrName>
                                        </p:attrNameLst>
                                      </p:cBhvr>
                                      <p:tavLst>
                                        <p:tav tm="0">
                                          <p:val>
                                            <p:strVal val="0-#ppt_w/2"/>
                                          </p:val>
                                        </p:tav>
                                        <p:tav tm="100000">
                                          <p:val>
                                            <p:strVal val="#ppt_x"/>
                                          </p:val>
                                        </p:tav>
                                      </p:tavLst>
                                    </p:anim>
                                    <p:anim calcmode="lin" valueType="num">
                                      <p:cBhvr additive="base">
                                        <p:cTn id="18" dur="750" fill="hold"/>
                                        <p:tgtEl>
                                          <p:spTgt spid="46"/>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grpId="0" nodeType="after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0-#ppt_w/2"/>
                                          </p:val>
                                        </p:tav>
                                        <p:tav tm="100000">
                                          <p:val>
                                            <p:strVal val="#ppt_x"/>
                                          </p:val>
                                        </p:tav>
                                      </p:tavLst>
                                    </p:anim>
                                    <p:anim calcmode="lin" valueType="num">
                                      <p:cBhvr additive="base">
                                        <p:cTn id="23" dur="500" fill="hold"/>
                                        <p:tgtEl>
                                          <p:spTgt spid="26"/>
                                        </p:tgtEl>
                                        <p:attrNameLst>
                                          <p:attrName>ppt_y</p:attrName>
                                        </p:attrNameLst>
                                      </p:cBhvr>
                                      <p:tavLst>
                                        <p:tav tm="0">
                                          <p:val>
                                            <p:strVal val="#ppt_y"/>
                                          </p:val>
                                        </p:tav>
                                        <p:tav tm="100000">
                                          <p:val>
                                            <p:strVal val="#ppt_y"/>
                                          </p:val>
                                        </p:tav>
                                      </p:tavLst>
                                    </p:anim>
                                  </p:childTnLst>
                                </p:cTn>
                              </p:par>
                              <p:par>
                                <p:cTn id="24" presetID="22" presetClass="entr" presetSubtype="8" fill="hold" nodeType="with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wipe(left)">
                                      <p:cBhvr>
                                        <p:cTn id="26" dur="1000"/>
                                        <p:tgtEl>
                                          <p:spTgt spid="48"/>
                                        </p:tgtEl>
                                      </p:cBhvr>
                                    </p:animEffect>
                                  </p:childTnLst>
                                </p:cTn>
                              </p:par>
                            </p:childTnLst>
                          </p:cTn>
                        </p:par>
                        <p:par>
                          <p:cTn id="27" fill="hold">
                            <p:stCondLst>
                              <p:cond delay="3000"/>
                            </p:stCondLst>
                            <p:childTnLst>
                              <p:par>
                                <p:cTn id="28" presetID="2" presetClass="entr" presetSubtype="1" fill="hold" grpId="0" nodeType="afterEffect">
                                  <p:stCondLst>
                                    <p:cond delay="0"/>
                                  </p:stCondLst>
                                  <p:childTnLst>
                                    <p:set>
                                      <p:cBhvr>
                                        <p:cTn id="29" dur="1" fill="hold">
                                          <p:stCondLst>
                                            <p:cond delay="0"/>
                                          </p:stCondLst>
                                        </p:cTn>
                                        <p:tgtEl>
                                          <p:spTgt spid="69"/>
                                        </p:tgtEl>
                                        <p:attrNameLst>
                                          <p:attrName>style.visibility</p:attrName>
                                        </p:attrNameLst>
                                      </p:cBhvr>
                                      <p:to>
                                        <p:strVal val="visible"/>
                                      </p:to>
                                    </p:set>
                                    <p:anim calcmode="lin" valueType="num">
                                      <p:cBhvr additive="base">
                                        <p:cTn id="30" dur="500" fill="hold"/>
                                        <p:tgtEl>
                                          <p:spTgt spid="69"/>
                                        </p:tgtEl>
                                        <p:attrNameLst>
                                          <p:attrName>ppt_x</p:attrName>
                                        </p:attrNameLst>
                                      </p:cBhvr>
                                      <p:tavLst>
                                        <p:tav tm="0">
                                          <p:val>
                                            <p:strVal val="#ppt_x"/>
                                          </p:val>
                                        </p:tav>
                                        <p:tav tm="100000">
                                          <p:val>
                                            <p:strVal val="#ppt_x"/>
                                          </p:val>
                                        </p:tav>
                                      </p:tavLst>
                                    </p:anim>
                                    <p:anim calcmode="lin" valueType="num">
                                      <p:cBhvr additive="base">
                                        <p:cTn id="31" dur="500" fill="hold"/>
                                        <p:tgtEl>
                                          <p:spTgt spid="69"/>
                                        </p:tgtEl>
                                        <p:attrNameLst>
                                          <p:attrName>ppt_y</p:attrName>
                                        </p:attrNameLst>
                                      </p:cBhvr>
                                      <p:tavLst>
                                        <p:tav tm="0">
                                          <p:val>
                                            <p:strVal val="0-#ppt_h/2"/>
                                          </p:val>
                                        </p:tav>
                                        <p:tav tm="100000">
                                          <p:val>
                                            <p:strVal val="#ppt_y"/>
                                          </p:val>
                                        </p:tav>
                                      </p:tavLst>
                                    </p:anim>
                                  </p:childTnLst>
                                </p:cTn>
                              </p:par>
                            </p:childTnLst>
                          </p:cTn>
                        </p:par>
                        <p:par>
                          <p:cTn id="32" fill="hold">
                            <p:stCondLst>
                              <p:cond delay="3500"/>
                            </p:stCondLst>
                            <p:childTnLst>
                              <p:par>
                                <p:cTn id="33" presetID="2" presetClass="entr" presetSubtype="1" fill="hold" grpId="0" nodeType="afterEffect">
                                  <p:stCondLst>
                                    <p:cond delay="0"/>
                                  </p:stCondLst>
                                  <p:childTnLst>
                                    <p:set>
                                      <p:cBhvr>
                                        <p:cTn id="34" dur="1" fill="hold">
                                          <p:stCondLst>
                                            <p:cond delay="0"/>
                                          </p:stCondLst>
                                        </p:cTn>
                                        <p:tgtEl>
                                          <p:spTgt spid="70"/>
                                        </p:tgtEl>
                                        <p:attrNameLst>
                                          <p:attrName>style.visibility</p:attrName>
                                        </p:attrNameLst>
                                      </p:cBhvr>
                                      <p:to>
                                        <p:strVal val="visible"/>
                                      </p:to>
                                    </p:set>
                                    <p:anim calcmode="lin" valueType="num">
                                      <p:cBhvr additive="base">
                                        <p:cTn id="35" dur="500" fill="hold"/>
                                        <p:tgtEl>
                                          <p:spTgt spid="70"/>
                                        </p:tgtEl>
                                        <p:attrNameLst>
                                          <p:attrName>ppt_x</p:attrName>
                                        </p:attrNameLst>
                                      </p:cBhvr>
                                      <p:tavLst>
                                        <p:tav tm="0">
                                          <p:val>
                                            <p:strVal val="#ppt_x"/>
                                          </p:val>
                                        </p:tav>
                                        <p:tav tm="100000">
                                          <p:val>
                                            <p:strVal val="#ppt_x"/>
                                          </p:val>
                                        </p:tav>
                                      </p:tavLst>
                                    </p:anim>
                                    <p:anim calcmode="lin" valueType="num">
                                      <p:cBhvr additive="base">
                                        <p:cTn id="36" dur="500" fill="hold"/>
                                        <p:tgtEl>
                                          <p:spTgt spid="70"/>
                                        </p:tgtEl>
                                        <p:attrNameLst>
                                          <p:attrName>ppt_y</p:attrName>
                                        </p:attrNameLst>
                                      </p:cBhvr>
                                      <p:tavLst>
                                        <p:tav tm="0">
                                          <p:val>
                                            <p:strVal val="0-#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1000"/>
                                        <p:tgtEl>
                                          <p:spTgt spid="15"/>
                                        </p:tgtEl>
                                      </p:cBhvr>
                                    </p:animEffect>
                                  </p:childTnLst>
                                </p:cTn>
                              </p:par>
                            </p:childTnLst>
                          </p:cTn>
                        </p:par>
                        <p:par>
                          <p:cTn id="42" fill="hold">
                            <p:stCondLst>
                              <p:cond delay="1000"/>
                            </p:stCondLst>
                            <p:childTnLst>
                              <p:par>
                                <p:cTn id="43" presetID="16" presetClass="entr" presetSubtype="26" fill="hold" nodeType="afterEffect">
                                  <p:stCondLst>
                                    <p:cond delay="500"/>
                                  </p:stCondLst>
                                  <p:childTnLst>
                                    <p:set>
                                      <p:cBhvr>
                                        <p:cTn id="44" dur="1" fill="hold">
                                          <p:stCondLst>
                                            <p:cond delay="0"/>
                                          </p:stCondLst>
                                        </p:cTn>
                                        <p:tgtEl>
                                          <p:spTgt spid="29"/>
                                        </p:tgtEl>
                                        <p:attrNameLst>
                                          <p:attrName>style.visibility</p:attrName>
                                        </p:attrNameLst>
                                      </p:cBhvr>
                                      <p:to>
                                        <p:strVal val="visible"/>
                                      </p:to>
                                    </p:set>
                                    <p:animEffect transition="in" filter="barn(inHorizontal)">
                                      <p:cBhvr>
                                        <p:cTn id="45" dur="500"/>
                                        <p:tgtEl>
                                          <p:spTgt spid="29"/>
                                        </p:tgtEl>
                                      </p:cBhvr>
                                    </p:animEffect>
                                  </p:childTnLst>
                                </p:cTn>
                              </p:par>
                            </p:childTnLst>
                          </p:cTn>
                        </p:par>
                        <p:par>
                          <p:cTn id="46" fill="hold">
                            <p:stCondLst>
                              <p:cond delay="2000"/>
                            </p:stCondLst>
                            <p:childTnLst>
                              <p:par>
                                <p:cTn id="47" presetID="22" presetClass="entr" presetSubtype="8" fill="hold" grpId="0" nodeType="after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29"/>
                                        </p:tgtEl>
                                      </p:cBhvr>
                                    </p:animEffect>
                                    <p:set>
                                      <p:cBhvr>
                                        <p:cTn id="57" dur="1" fill="hold">
                                          <p:stCondLst>
                                            <p:cond delay="499"/>
                                          </p:stCondLst>
                                        </p:cTn>
                                        <p:tgtEl>
                                          <p:spTgt spid="29"/>
                                        </p:tgtEl>
                                        <p:attrNameLst>
                                          <p:attrName>style.visibility</p:attrName>
                                        </p:attrNameLst>
                                      </p:cBhvr>
                                      <p:to>
                                        <p:strVal val="hidden"/>
                                      </p:to>
                                    </p:set>
                                  </p:childTnLst>
                                </p:cTn>
                              </p:par>
                            </p:childTnLst>
                          </p:cTn>
                        </p:par>
                        <p:par>
                          <p:cTn id="58" fill="hold">
                            <p:stCondLst>
                              <p:cond delay="500"/>
                            </p:stCondLst>
                            <p:childTnLst>
                              <p:par>
                                <p:cTn id="59" presetID="10" presetClass="exit" presetSubtype="0" fill="hold" grpId="1" nodeType="afterEffect">
                                  <p:stCondLst>
                                    <p:cond delay="0"/>
                                  </p:stCondLst>
                                  <p:childTnLst>
                                    <p:animEffect transition="out" filter="fade">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childTnLst>
                          </p:cTn>
                        </p:par>
                        <p:par>
                          <p:cTn id="62" fill="hold">
                            <p:stCondLst>
                              <p:cond delay="100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3000"/>
                                        <p:tgtEl>
                                          <p:spTgt spid="7"/>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wipe(left)">
                                      <p:cBhvr>
                                        <p:cTn id="70" dur="1500"/>
                                        <p:tgtEl>
                                          <p:spTgt spid="11"/>
                                        </p:tgtEl>
                                      </p:cBhvr>
                                    </p:animEffect>
                                  </p:childTnLst>
                                </p:cTn>
                              </p:par>
                            </p:childTnLst>
                          </p:cTn>
                        </p:par>
                        <p:par>
                          <p:cTn id="71" fill="hold">
                            <p:stCondLst>
                              <p:cond delay="1500"/>
                            </p:stCondLst>
                            <p:childTnLst>
                              <p:par>
                                <p:cTn id="72" presetID="22" presetClass="entr" presetSubtype="8" fill="hold" nodeType="afterEffect">
                                  <p:stCondLst>
                                    <p:cond delay="1000"/>
                                  </p:stCondLst>
                                  <p:childTnLst>
                                    <p:set>
                                      <p:cBhvr>
                                        <p:cTn id="73" dur="1" fill="hold">
                                          <p:stCondLst>
                                            <p:cond delay="0"/>
                                          </p:stCondLst>
                                        </p:cTn>
                                        <p:tgtEl>
                                          <p:spTgt spid="6146"/>
                                        </p:tgtEl>
                                        <p:attrNameLst>
                                          <p:attrName>style.visibility</p:attrName>
                                        </p:attrNameLst>
                                      </p:cBhvr>
                                      <p:to>
                                        <p:strVal val="visible"/>
                                      </p:to>
                                    </p:set>
                                    <p:animEffect transition="in" filter="wipe(left)">
                                      <p:cBhvr>
                                        <p:cTn id="74" dur="5000"/>
                                        <p:tgtEl>
                                          <p:spTgt spid="6146"/>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grpId="0" nodeType="click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left)">
                                      <p:cBhvr>
                                        <p:cTn id="79" dur="1000"/>
                                        <p:tgtEl>
                                          <p:spTgt spid="31"/>
                                        </p:tgtEl>
                                      </p:cBhvr>
                                    </p:animEffect>
                                  </p:childTnLst>
                                </p:cTn>
                              </p:par>
                            </p:childTnLst>
                          </p:cTn>
                        </p:par>
                        <p:par>
                          <p:cTn id="80" fill="hold">
                            <p:stCondLst>
                              <p:cond delay="1000"/>
                            </p:stCondLst>
                            <p:childTnLst>
                              <p:par>
                                <p:cTn id="81" presetID="10" presetClass="entr" presetSubtype="0" fill="hold" grpId="0" nodeType="afterEffect">
                                  <p:stCondLst>
                                    <p:cond delay="0"/>
                                  </p:stCondLst>
                                  <p:childTnLst>
                                    <p:set>
                                      <p:cBhvr>
                                        <p:cTn id="82" dur="1" fill="hold">
                                          <p:stCondLst>
                                            <p:cond delay="0"/>
                                          </p:stCondLst>
                                        </p:cTn>
                                        <p:tgtEl>
                                          <p:spTgt spid="37"/>
                                        </p:tgtEl>
                                        <p:attrNameLst>
                                          <p:attrName>style.visibility</p:attrName>
                                        </p:attrNameLst>
                                      </p:cBhvr>
                                      <p:to>
                                        <p:strVal val="visible"/>
                                      </p:to>
                                    </p:set>
                                    <p:animEffect transition="in" filter="fade">
                                      <p:cBhvr>
                                        <p:cTn id="83" dur="750"/>
                                        <p:tgtEl>
                                          <p:spTgt spid="37"/>
                                        </p:tgtEl>
                                      </p:cBhvr>
                                    </p:animEffect>
                                  </p:childTnLst>
                                </p:cTn>
                              </p:par>
                            </p:childTnLst>
                          </p:cTn>
                        </p:par>
                        <p:par>
                          <p:cTn id="84" fill="hold">
                            <p:stCondLst>
                              <p:cond delay="1750"/>
                            </p:stCondLst>
                            <p:childTnLst>
                              <p:par>
                                <p:cTn id="85" presetID="22" presetClass="entr" presetSubtype="2" fill="hold" grpId="0" nodeType="afterEffect">
                                  <p:stCondLst>
                                    <p:cond delay="250"/>
                                  </p:stCondLst>
                                  <p:childTnLst>
                                    <p:set>
                                      <p:cBhvr>
                                        <p:cTn id="86" dur="1" fill="hold">
                                          <p:stCondLst>
                                            <p:cond delay="0"/>
                                          </p:stCondLst>
                                        </p:cTn>
                                        <p:tgtEl>
                                          <p:spTgt spid="83"/>
                                        </p:tgtEl>
                                        <p:attrNameLst>
                                          <p:attrName>style.visibility</p:attrName>
                                        </p:attrNameLst>
                                      </p:cBhvr>
                                      <p:to>
                                        <p:strVal val="visible"/>
                                      </p:to>
                                    </p:set>
                                    <p:animEffect transition="in" filter="wipe(right)">
                                      <p:cBhvr>
                                        <p:cTn id="87" dur="750"/>
                                        <p:tgtEl>
                                          <p:spTgt spid="83"/>
                                        </p:tgtEl>
                                      </p:cBhvr>
                                    </p:animEffect>
                                  </p:childTnLst>
                                </p:cTn>
                              </p:par>
                            </p:childTnLst>
                          </p:cTn>
                        </p:par>
                        <p:par>
                          <p:cTn id="88" fill="hold">
                            <p:stCondLst>
                              <p:cond delay="2750"/>
                            </p:stCondLst>
                            <p:childTnLst>
                              <p:par>
                                <p:cTn id="89" presetID="10" presetClass="entr" presetSubtype="0" fill="hold" grpId="0" nodeType="after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500"/>
                                        <p:tgtEl>
                                          <p:spTgt spid="22"/>
                                        </p:tgtEl>
                                      </p:cBhvr>
                                    </p:animEffect>
                                  </p:childTnLst>
                                </p:cTn>
                              </p:par>
                            </p:childTnLst>
                          </p:cTn>
                        </p:par>
                        <p:par>
                          <p:cTn id="92" fill="hold">
                            <p:stCondLst>
                              <p:cond delay="3250"/>
                            </p:stCondLst>
                            <p:childTnLst>
                              <p:par>
                                <p:cTn id="93" presetID="22" presetClass="entr" presetSubtype="8" fill="hold" grpId="0" nodeType="afterEffect">
                                  <p:stCondLst>
                                    <p:cond delay="0"/>
                                  </p:stCondLst>
                                  <p:iterate type="lt">
                                    <p:tmPct val="10000"/>
                                  </p:iterate>
                                  <p:childTnLst>
                                    <p:set>
                                      <p:cBhvr>
                                        <p:cTn id="94" dur="1" fill="hold">
                                          <p:stCondLst>
                                            <p:cond delay="0"/>
                                          </p:stCondLst>
                                        </p:cTn>
                                        <p:tgtEl>
                                          <p:spTgt spid="74"/>
                                        </p:tgtEl>
                                        <p:attrNameLst>
                                          <p:attrName>style.visibility</p:attrName>
                                        </p:attrNameLst>
                                      </p:cBhvr>
                                      <p:to>
                                        <p:strVal val="visible"/>
                                      </p:to>
                                    </p:set>
                                    <p:animEffect transition="in" filter="wipe(left)">
                                      <p:cBhvr>
                                        <p:cTn id="95" dur="25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6" grpId="0"/>
      <p:bldP spid="70" grpId="0" animBg="1"/>
      <p:bldP spid="74" grpId="0"/>
      <p:bldP spid="11" grpId="0"/>
      <p:bldP spid="22" grpId="0"/>
      <p:bldP spid="31" grpId="0" animBg="1"/>
      <p:bldP spid="37" grpId="0"/>
      <p:bldP spid="83" grpId="0" animBg="1"/>
      <p:bldP spid="30" grpId="0"/>
      <p:bldP spid="30" grpId="1"/>
      <p:bldP spid="6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C81229A-9640-4F93-9DDB-61D91A77C513}"/>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CCDC revealing different kinds of change over time </a:t>
            </a:r>
            <a:endParaRPr lang="en-US" dirty="0"/>
          </a:p>
        </p:txBody>
      </p:sp>
      <p:grpSp>
        <p:nvGrpSpPr>
          <p:cNvPr id="10" name="Group 9">
            <a:extLst>
              <a:ext uri="{FF2B5EF4-FFF2-40B4-BE49-F238E27FC236}">
                <a16:creationId xmlns:a16="http://schemas.microsoft.com/office/drawing/2014/main" id="{70C652A7-577A-46F9-ABD4-5CF1EF8D5481}"/>
              </a:ext>
            </a:extLst>
          </p:cNvPr>
          <p:cNvGrpSpPr/>
          <p:nvPr/>
        </p:nvGrpSpPr>
        <p:grpSpPr>
          <a:xfrm>
            <a:off x="1158240" y="1261572"/>
            <a:ext cx="9018588" cy="5067306"/>
            <a:chOff x="735012" y="496890"/>
            <a:chExt cx="9512301" cy="6353496"/>
          </a:xfrm>
        </p:grpSpPr>
        <p:grpSp>
          <p:nvGrpSpPr>
            <p:cNvPr id="51202" name="Group 3"/>
            <p:cNvGrpSpPr>
              <a:grpSpLocks/>
            </p:cNvGrpSpPr>
            <p:nvPr/>
          </p:nvGrpSpPr>
          <p:grpSpPr bwMode="auto">
            <a:xfrm>
              <a:off x="735012" y="3548063"/>
              <a:ext cx="9483726" cy="2857520"/>
              <a:chOff x="-789686" y="3378678"/>
              <a:chExt cx="9485112" cy="2857705"/>
            </a:xfrm>
          </p:grpSpPr>
          <p:grpSp>
            <p:nvGrpSpPr>
              <p:cNvPr id="51223" name="Group 4"/>
              <p:cNvGrpSpPr>
                <a:grpSpLocks/>
              </p:cNvGrpSpPr>
              <p:nvPr/>
            </p:nvGrpSpPr>
            <p:grpSpPr bwMode="auto">
              <a:xfrm>
                <a:off x="-789686" y="3378678"/>
                <a:ext cx="9485112" cy="2857705"/>
                <a:chOff x="-789686" y="3378678"/>
                <a:chExt cx="9485112" cy="2857705"/>
              </a:xfrm>
            </p:grpSpPr>
            <p:grpSp>
              <p:nvGrpSpPr>
                <p:cNvPr id="51225" name="Group 6"/>
                <p:cNvGrpSpPr>
                  <a:grpSpLocks/>
                </p:cNvGrpSpPr>
                <p:nvPr/>
              </p:nvGrpSpPr>
              <p:grpSpPr bwMode="auto">
                <a:xfrm>
                  <a:off x="-789686" y="3378678"/>
                  <a:ext cx="9485112" cy="2857705"/>
                  <a:chOff x="-789686" y="2242066"/>
                  <a:chExt cx="9485112" cy="2857705"/>
                </a:xfrm>
              </p:grpSpPr>
              <p:sp>
                <p:nvSpPr>
                  <p:cNvPr id="9" name="Rectangle 8"/>
                  <p:cNvSpPr/>
                  <p:nvPr/>
                </p:nvSpPr>
                <p:spPr>
                  <a:xfrm>
                    <a:off x="456681" y="2242066"/>
                    <a:ext cx="8238745" cy="2857685"/>
                  </a:xfrm>
                  <a:prstGeom prst="rect">
                    <a:avLst/>
                  </a:prstGeom>
                  <a:solidFill>
                    <a:srgbClr val="BFBFB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a:solidFill>
                        <a:schemeClr val="tx1"/>
                      </a:solidFill>
                    </a:endParaRPr>
                  </a:p>
                </p:txBody>
              </p:sp>
              <p:grpSp>
                <p:nvGrpSpPr>
                  <p:cNvPr id="51228" name="Group 9"/>
                  <p:cNvGrpSpPr>
                    <a:grpSpLocks/>
                  </p:cNvGrpSpPr>
                  <p:nvPr/>
                </p:nvGrpSpPr>
                <p:grpSpPr bwMode="auto">
                  <a:xfrm>
                    <a:off x="534834" y="2514600"/>
                    <a:ext cx="8077200" cy="2467017"/>
                    <a:chOff x="534834" y="2514600"/>
                    <a:chExt cx="8077200" cy="2467017"/>
                  </a:xfrm>
                </p:grpSpPr>
                <p:grpSp>
                  <p:nvGrpSpPr>
                    <p:cNvPr id="51234" name="Group 15"/>
                    <p:cNvGrpSpPr>
                      <a:grpSpLocks/>
                    </p:cNvGrpSpPr>
                    <p:nvPr/>
                  </p:nvGrpSpPr>
                  <p:grpSpPr bwMode="auto">
                    <a:xfrm>
                      <a:off x="534834" y="2514600"/>
                      <a:ext cx="8077200" cy="2415261"/>
                      <a:chOff x="591161" y="3604538"/>
                      <a:chExt cx="10443861" cy="2415261"/>
                    </a:xfrm>
                  </p:grpSpPr>
                  <p:pic>
                    <p:nvPicPr>
                      <p:cNvPr id="51236"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1161" y="3604538"/>
                        <a:ext cx="10443861" cy="2415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p:cNvSpPr/>
                      <p:nvPr/>
                    </p:nvSpPr>
                    <p:spPr>
                      <a:xfrm>
                        <a:off x="6419018" y="4257576"/>
                        <a:ext cx="217612" cy="169874"/>
                      </a:xfrm>
                      <a:prstGeom prst="ellipse">
                        <a:avLst/>
                      </a:prstGeom>
                      <a:noFill/>
                      <a:ln w="317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tx1"/>
                          </a:solidFill>
                        </a:endParaRPr>
                      </a:p>
                    </p:txBody>
                  </p:sp>
                  <p:sp>
                    <p:nvSpPr>
                      <p:cNvPr id="20" name="Oval 19"/>
                      <p:cNvSpPr/>
                      <p:nvPr/>
                    </p:nvSpPr>
                    <p:spPr>
                      <a:xfrm>
                        <a:off x="7958728" y="4952947"/>
                        <a:ext cx="215560" cy="169874"/>
                      </a:xfrm>
                      <a:prstGeom prst="ellipse">
                        <a:avLst/>
                      </a:prstGeom>
                      <a:noFill/>
                      <a:ln w="317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tx1"/>
                          </a:solidFill>
                        </a:endParaRPr>
                      </a:p>
                    </p:txBody>
                  </p:sp>
                  <p:sp>
                    <p:nvSpPr>
                      <p:cNvPr id="21" name="Oval 20"/>
                      <p:cNvSpPr/>
                      <p:nvPr/>
                    </p:nvSpPr>
                    <p:spPr>
                      <a:xfrm>
                        <a:off x="4292165" y="4697343"/>
                        <a:ext cx="217612" cy="171461"/>
                      </a:xfrm>
                      <a:prstGeom prst="ellipse">
                        <a:avLst/>
                      </a:prstGeom>
                      <a:noFill/>
                      <a:ln w="317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tx1"/>
                          </a:solidFill>
                        </a:endParaRPr>
                      </a:p>
                    </p:txBody>
                  </p:sp>
                  <p:sp>
                    <p:nvSpPr>
                      <p:cNvPr id="22" name="Oval 21"/>
                      <p:cNvSpPr/>
                      <p:nvPr/>
                    </p:nvSpPr>
                    <p:spPr>
                      <a:xfrm>
                        <a:off x="1806048" y="4411574"/>
                        <a:ext cx="217612" cy="171461"/>
                      </a:xfrm>
                      <a:prstGeom prst="ellipse">
                        <a:avLst/>
                      </a:prstGeom>
                      <a:noFill/>
                      <a:ln w="3175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solidFill>
                            <a:schemeClr val="tx1"/>
                          </a:solidFill>
                        </a:endParaRPr>
                      </a:p>
                    </p:txBody>
                  </p:sp>
                </p:grpSp>
                <p:sp>
                  <p:nvSpPr>
                    <p:cNvPr id="17" name="Rectangle 16"/>
                    <p:cNvSpPr/>
                    <p:nvPr/>
                  </p:nvSpPr>
                  <p:spPr>
                    <a:xfrm>
                      <a:off x="4389495" y="4801282"/>
                      <a:ext cx="563645" cy="180987"/>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a:solidFill>
                          <a:schemeClr val="tx1"/>
                        </a:solidFill>
                      </a:endParaRPr>
                    </a:p>
                  </p:txBody>
                </p:sp>
              </p:grpSp>
              <p:grpSp>
                <p:nvGrpSpPr>
                  <p:cNvPr id="51229" name="Group 10"/>
                  <p:cNvGrpSpPr>
                    <a:grpSpLocks/>
                  </p:cNvGrpSpPr>
                  <p:nvPr/>
                </p:nvGrpSpPr>
                <p:grpSpPr bwMode="auto">
                  <a:xfrm>
                    <a:off x="-789686" y="3115248"/>
                    <a:ext cx="2512593" cy="1371689"/>
                    <a:chOff x="-789686" y="3072118"/>
                    <a:chExt cx="2512593" cy="1371689"/>
                  </a:xfrm>
                </p:grpSpPr>
                <p:sp>
                  <p:nvSpPr>
                    <p:cNvPr id="14" name="Rectangle 13"/>
                    <p:cNvSpPr/>
                    <p:nvPr/>
                  </p:nvSpPr>
                  <p:spPr>
                    <a:xfrm>
                      <a:off x="499550" y="3072118"/>
                      <a:ext cx="152422" cy="1371689"/>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a:solidFill>
                          <a:schemeClr val="tx1"/>
                        </a:solidFill>
                      </a:endParaRPr>
                    </a:p>
                  </p:txBody>
                </p:sp>
                <p:sp>
                  <p:nvSpPr>
                    <p:cNvPr id="15" name="TextBox 14"/>
                    <p:cNvSpPr txBox="1"/>
                    <p:nvPr/>
                  </p:nvSpPr>
                  <p:spPr>
                    <a:xfrm>
                      <a:off x="-789686" y="3546895"/>
                      <a:ext cx="2512593" cy="218535"/>
                    </a:xfrm>
                    <a:prstGeom prst="rect">
                      <a:avLst/>
                    </a:prstGeom>
                    <a:noFill/>
                    <a:scene3d>
                      <a:camera prst="orthographicFront">
                        <a:rot lat="0" lon="0" rev="5400000"/>
                      </a:camera>
                      <a:lightRig rig="threePt" dir="t"/>
                    </a:scene3d>
                  </p:spPr>
                  <p:txBody>
                    <a:bodyPr wrap="none" tIns="9144" bIns="9144">
                      <a:spAutoFit/>
                    </a:bodyPr>
                    <a:lstStyle/>
                    <a:p>
                      <a:pPr>
                        <a:defRPr/>
                      </a:pPr>
                      <a:r>
                        <a:rPr lang="en-US" sz="1300" dirty="0">
                          <a:ea typeface="ＭＳ Ｐゴシック" charset="0"/>
                          <a:cs typeface="Arial" panose="020B0604020202020204" pitchFamily="34" charset="0"/>
                        </a:rPr>
                        <a:t>Reflectance </a:t>
                      </a:r>
                      <a:r>
                        <a:rPr lang="en-US" sz="1200" dirty="0">
                          <a:ea typeface="ＭＳ Ｐゴシック" charset="0"/>
                          <a:cs typeface="Arial" panose="020B0604020202020204" pitchFamily="34" charset="0"/>
                        </a:rPr>
                        <a:t>(scale factor 0.0001)</a:t>
                      </a:r>
                      <a:endParaRPr lang="en-US" sz="1300" dirty="0">
                        <a:ea typeface="ＭＳ Ｐゴシック" charset="0"/>
                        <a:cs typeface="Arial" panose="020B0604020202020204" pitchFamily="34" charset="0"/>
                      </a:endParaRPr>
                    </a:p>
                  </p:txBody>
                </p:sp>
              </p:grpSp>
              <p:sp>
                <p:nvSpPr>
                  <p:cNvPr id="51230" name="TextBox 11"/>
                  <p:cNvSpPr txBox="1">
                    <a:spLocks noChangeArrowheads="1"/>
                  </p:cNvSpPr>
                  <p:nvPr/>
                </p:nvSpPr>
                <p:spPr bwMode="auto">
                  <a:xfrm>
                    <a:off x="4407277" y="4791974"/>
                    <a:ext cx="563057" cy="30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a:spcBef>
                        <a:spcPct val="0"/>
                      </a:spcBef>
                      <a:buClrTx/>
                      <a:buSzTx/>
                      <a:buNone/>
                    </a:pPr>
                    <a:r>
                      <a:rPr lang="en-US" altLang="en-US" sz="1400" b="0">
                        <a:solidFill>
                          <a:schemeClr val="tx1"/>
                        </a:solidFill>
                        <a:cs typeface="Arial" pitchFamily="34" charset="0"/>
                      </a:rPr>
                      <a:t>Date</a:t>
                    </a:r>
                  </a:p>
                </p:txBody>
              </p:sp>
            </p:grpSp>
            <p:sp>
              <p:nvSpPr>
                <p:cNvPr id="8" name="Rectangle 7"/>
                <p:cNvSpPr/>
                <p:nvPr/>
              </p:nvSpPr>
              <p:spPr>
                <a:xfrm>
                  <a:off x="761525" y="5842638"/>
                  <a:ext cx="7468694" cy="138121"/>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a:solidFill>
                      <a:schemeClr val="tx1"/>
                    </a:solidFill>
                  </a:endParaRPr>
                </a:p>
              </p:txBody>
            </p:sp>
          </p:grpSp>
          <p:sp>
            <p:nvSpPr>
              <p:cNvPr id="51224" name="TextBox 5"/>
              <p:cNvSpPr txBox="1">
                <a:spLocks noChangeArrowheads="1"/>
              </p:cNvSpPr>
              <p:nvPr/>
            </p:nvSpPr>
            <p:spPr bwMode="auto">
              <a:xfrm>
                <a:off x="668548" y="5792265"/>
                <a:ext cx="7662192" cy="2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a:spcBef>
                    <a:spcPct val="0"/>
                  </a:spcBef>
                  <a:buClrTx/>
                  <a:buSzTx/>
                  <a:buNone/>
                </a:pPr>
                <a:r>
                  <a:rPr lang="en-US" altLang="en-US" sz="1000">
                    <a:solidFill>
                      <a:schemeClr val="tx1"/>
                    </a:solidFill>
                    <a:cs typeface="Arial" pitchFamily="34" charset="0"/>
                  </a:rPr>
                  <a:t>1984     1986       1988       1990      1992       1994       1996      1998       2000       2002      2004       2006       2008      2010       2012</a:t>
                </a:r>
              </a:p>
            </p:txBody>
          </p:sp>
        </p:grpSp>
        <p:grpSp>
          <p:nvGrpSpPr>
            <p:cNvPr id="7" name="Group 6">
              <a:extLst>
                <a:ext uri="{FF2B5EF4-FFF2-40B4-BE49-F238E27FC236}">
                  <a16:creationId xmlns:a16="http://schemas.microsoft.com/office/drawing/2014/main" id="{685C15DF-33CB-4DCE-98D3-2160B3F7B88F}"/>
                </a:ext>
              </a:extLst>
            </p:cNvPr>
            <p:cNvGrpSpPr/>
            <p:nvPr/>
          </p:nvGrpSpPr>
          <p:grpSpPr>
            <a:xfrm>
              <a:off x="1614488" y="496890"/>
              <a:ext cx="8632825" cy="6353496"/>
              <a:chOff x="1614488" y="496890"/>
              <a:chExt cx="8632825" cy="6353496"/>
            </a:xfrm>
          </p:grpSpPr>
          <p:sp>
            <p:nvSpPr>
              <p:cNvPr id="53" name="Rectangle 52"/>
              <p:cNvSpPr/>
              <p:nvPr/>
            </p:nvSpPr>
            <p:spPr>
              <a:xfrm>
                <a:off x="4152901" y="6429375"/>
                <a:ext cx="3990975" cy="38100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2" name="Group 1"/>
              <p:cNvGrpSpPr/>
              <p:nvPr/>
            </p:nvGrpSpPr>
            <p:grpSpPr>
              <a:xfrm>
                <a:off x="2005013" y="496890"/>
                <a:ext cx="2259012" cy="2106612"/>
                <a:chOff x="481013" y="496890"/>
                <a:chExt cx="2259012" cy="2106612"/>
              </a:xfrm>
            </p:grpSpPr>
            <p:pic>
              <p:nvPicPr>
                <p:cNvPr id="51203" name="Picture 22"/>
                <p:cNvPicPr preferRelativeResize="0">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1013" y="496890"/>
                  <a:ext cx="2259012" cy="2106612"/>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13" name="TextBox 33"/>
                <p:cNvSpPr txBox="1">
                  <a:spLocks noChangeArrowheads="1"/>
                </p:cNvSpPr>
                <p:nvPr/>
              </p:nvSpPr>
              <p:spPr bwMode="auto">
                <a:xfrm>
                  <a:off x="849316" y="522288"/>
                  <a:ext cx="13115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a:spcBef>
                      <a:spcPct val="0"/>
                    </a:spcBef>
                    <a:buClrTx/>
                    <a:buSzTx/>
                    <a:buNone/>
                  </a:pPr>
                  <a:r>
                    <a:rPr lang="en-US" altLang="en-US" sz="2000" dirty="0">
                      <a:solidFill>
                        <a:srgbClr val="FFFF00"/>
                      </a:solidFill>
                      <a:effectLst>
                        <a:outerShdw blurRad="38100" dist="38100" dir="2700000" algn="tl">
                          <a:srgbClr val="000000">
                            <a:alpha val="43137"/>
                          </a:srgbClr>
                        </a:outerShdw>
                      </a:effectLst>
                      <a:cs typeface="Arial" pitchFamily="34" charset="0"/>
                    </a:rPr>
                    <a:t>Cropland</a:t>
                  </a:r>
                </a:p>
              </p:txBody>
            </p:sp>
          </p:grpSp>
          <p:cxnSp>
            <p:nvCxnSpPr>
              <p:cNvPr id="25" name="Straight Arrow Connector 24"/>
              <p:cNvCxnSpPr>
                <a:stCxn id="22" idx="0"/>
              </p:cNvCxnSpPr>
              <p:nvPr/>
            </p:nvCxnSpPr>
            <p:spPr>
              <a:xfrm flipV="1">
                <a:off x="3082925" y="1536704"/>
                <a:ext cx="7938" cy="30908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941768" y="749300"/>
                <a:ext cx="2300287" cy="2159002"/>
                <a:chOff x="2417767" y="749300"/>
                <a:chExt cx="2300287" cy="2159002"/>
              </a:xfrm>
            </p:grpSpPr>
            <p:pic>
              <p:nvPicPr>
                <p:cNvPr id="24" name="Picture 23"/>
                <p:cNvPicPr preferRelativeResize="0">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17767" y="768351"/>
                  <a:ext cx="2300287" cy="2139951"/>
                </a:xfrm>
                <a:prstGeom prst="rect">
                  <a:avLst/>
                </a:prstGeom>
                <a:noFill/>
                <a:ln w="19050">
                  <a:solidFill>
                    <a:schemeClr val="tx1"/>
                  </a:solidFill>
                  <a:miter lim="800000"/>
                  <a:headEnd/>
                  <a:tailEnd/>
                </a:ln>
                <a:effectLst>
                  <a:outerShdw blurRad="50800" dist="76201"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51207" name="TextBox 26"/>
                <p:cNvSpPr txBox="1">
                  <a:spLocks noChangeArrowheads="1"/>
                </p:cNvSpPr>
                <p:nvPr/>
              </p:nvSpPr>
              <p:spPr bwMode="auto">
                <a:xfrm>
                  <a:off x="2838453" y="749300"/>
                  <a:ext cx="16674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a:spcBef>
                      <a:spcPct val="0"/>
                    </a:spcBef>
                    <a:buClrTx/>
                    <a:buSzTx/>
                    <a:buNone/>
                  </a:pPr>
                  <a:r>
                    <a:rPr lang="en-US" altLang="en-US" sz="2000" dirty="0">
                      <a:solidFill>
                        <a:srgbClr val="FFFF00"/>
                      </a:solidFill>
                      <a:effectLst>
                        <a:outerShdw blurRad="38100" dist="38100" dir="2700000" algn="tl">
                          <a:srgbClr val="000000">
                            <a:alpha val="43137"/>
                          </a:srgbClr>
                        </a:outerShdw>
                      </a:effectLst>
                      <a:cs typeface="Arial" pitchFamily="34" charset="0"/>
                    </a:rPr>
                    <a:t>Hay/Pasture</a:t>
                  </a:r>
                </a:p>
              </p:txBody>
            </p:sp>
          </p:grpSp>
          <p:grpSp>
            <p:nvGrpSpPr>
              <p:cNvPr id="4" name="Group 3"/>
              <p:cNvGrpSpPr/>
              <p:nvPr/>
            </p:nvGrpSpPr>
            <p:grpSpPr>
              <a:xfrm>
                <a:off x="5918201" y="1079502"/>
                <a:ext cx="2314575" cy="2073275"/>
                <a:chOff x="4394200" y="1079501"/>
                <a:chExt cx="2314575" cy="2073275"/>
              </a:xfrm>
            </p:grpSpPr>
            <p:pic>
              <p:nvPicPr>
                <p:cNvPr id="28" name="Picture 27"/>
                <p:cNvPicPr preferRelativeResize="0">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94200" y="1079501"/>
                  <a:ext cx="2314575" cy="2073275"/>
                </a:xfrm>
                <a:prstGeom prst="rect">
                  <a:avLst/>
                </a:prstGeom>
                <a:noFill/>
                <a:ln w="19050">
                  <a:solidFill>
                    <a:schemeClr val="tx1"/>
                  </a:solidFill>
                  <a:miter lim="800000"/>
                  <a:headEnd/>
                  <a:tailEnd/>
                </a:ln>
                <a:effectLst>
                  <a:outerShdw blurRad="50800" dist="76201"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51211" name="TextBox 31"/>
                <p:cNvSpPr txBox="1">
                  <a:spLocks noChangeArrowheads="1"/>
                </p:cNvSpPr>
                <p:nvPr/>
              </p:nvSpPr>
              <p:spPr bwMode="auto">
                <a:xfrm>
                  <a:off x="4614864" y="1096963"/>
                  <a:ext cx="18517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a:spcBef>
                      <a:spcPct val="0"/>
                    </a:spcBef>
                    <a:buClrTx/>
                    <a:buSzTx/>
                    <a:buNone/>
                  </a:pPr>
                  <a:r>
                    <a:rPr lang="en-US" altLang="en-US" sz="2000" dirty="0">
                      <a:solidFill>
                        <a:srgbClr val="FFFF00"/>
                      </a:solidFill>
                      <a:effectLst>
                        <a:outerShdw blurRad="38100" dist="38100" dir="2700000" algn="tl">
                          <a:srgbClr val="000000">
                            <a:alpha val="43137"/>
                          </a:srgbClr>
                        </a:outerShdw>
                      </a:effectLst>
                      <a:cs typeface="Arial" pitchFamily="34" charset="0"/>
                    </a:rPr>
                    <a:t>In conversion</a:t>
                  </a:r>
                </a:p>
              </p:txBody>
            </p:sp>
          </p:grpSp>
          <p:grpSp>
            <p:nvGrpSpPr>
              <p:cNvPr id="5" name="Group 4"/>
              <p:cNvGrpSpPr/>
              <p:nvPr/>
            </p:nvGrpSpPr>
            <p:grpSpPr>
              <a:xfrm>
                <a:off x="7908925" y="1384301"/>
                <a:ext cx="2273300" cy="2081215"/>
                <a:chOff x="6384925" y="1384300"/>
                <a:chExt cx="2273300" cy="2081215"/>
              </a:xfrm>
            </p:grpSpPr>
            <p:pic>
              <p:nvPicPr>
                <p:cNvPr id="29" name="Picture 28"/>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84925" y="1385890"/>
                  <a:ext cx="2273300" cy="2079625"/>
                </a:xfrm>
                <a:prstGeom prst="rect">
                  <a:avLst/>
                </a:prstGeom>
                <a:noFill/>
                <a:ln w="19050">
                  <a:solidFill>
                    <a:schemeClr val="tx1"/>
                  </a:solidFill>
                  <a:miter lim="800000"/>
                  <a:headEnd/>
                  <a:tailEnd/>
                </a:ln>
                <a:effectLst>
                  <a:outerShdw blurRad="50800" dist="76201"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51212" name="TextBox 32"/>
                <p:cNvSpPr txBox="1">
                  <a:spLocks noChangeArrowheads="1"/>
                </p:cNvSpPr>
                <p:nvPr/>
              </p:nvSpPr>
              <p:spPr bwMode="auto">
                <a:xfrm>
                  <a:off x="6800850" y="1384300"/>
                  <a:ext cx="14830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a:spcBef>
                      <a:spcPct val="0"/>
                    </a:spcBef>
                    <a:buClrTx/>
                    <a:buSzTx/>
                    <a:buNone/>
                  </a:pPr>
                  <a:r>
                    <a:rPr lang="en-US" altLang="en-US" sz="2000">
                      <a:solidFill>
                        <a:srgbClr val="FFFF00"/>
                      </a:solidFill>
                      <a:effectLst>
                        <a:outerShdw blurRad="38100" dist="38100" dir="2700000" algn="tl">
                          <a:srgbClr val="000000">
                            <a:alpha val="43137"/>
                          </a:srgbClr>
                        </a:outerShdw>
                      </a:effectLst>
                      <a:cs typeface="Arial" pitchFamily="34" charset="0"/>
                    </a:rPr>
                    <a:t>Developed</a:t>
                  </a:r>
                </a:p>
              </p:txBody>
            </p:sp>
          </p:grpSp>
          <p:sp>
            <p:nvSpPr>
              <p:cNvPr id="51216" name="TextBox 37"/>
              <p:cNvSpPr txBox="1">
                <a:spLocks noChangeArrowheads="1"/>
              </p:cNvSpPr>
              <p:nvPr/>
            </p:nvSpPr>
            <p:spPr bwMode="auto">
              <a:xfrm>
                <a:off x="1614488" y="2892196"/>
                <a:ext cx="552296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a:spcBef>
                    <a:spcPct val="0"/>
                  </a:spcBef>
                  <a:buClrTx/>
                  <a:buSzTx/>
                  <a:buNone/>
                </a:pPr>
                <a:r>
                  <a:rPr lang="en-US" altLang="en-US" sz="2000" dirty="0">
                    <a:solidFill>
                      <a:srgbClr val="006600"/>
                    </a:solidFill>
                    <a:effectLst>
                      <a:outerShdw blurRad="38100" dist="38100" dir="2700000" algn="tl">
                        <a:srgbClr val="000000">
                          <a:alpha val="43137"/>
                        </a:srgbClr>
                      </a:outerShdw>
                    </a:effectLst>
                    <a:latin typeface="+mn-lt"/>
                    <a:cs typeface="Arial" pitchFamily="34" charset="0"/>
                  </a:rPr>
                  <a:t>A pixel history of a location in </a:t>
                </a:r>
              </a:p>
              <a:p>
                <a:pPr>
                  <a:spcBef>
                    <a:spcPct val="0"/>
                  </a:spcBef>
                  <a:buClrTx/>
                  <a:buSzTx/>
                  <a:buNone/>
                </a:pPr>
                <a:r>
                  <a:rPr lang="en-US" altLang="en-US" sz="2000" dirty="0">
                    <a:solidFill>
                      <a:srgbClr val="006600"/>
                    </a:solidFill>
                    <a:effectLst>
                      <a:outerShdw blurRad="38100" dist="38100" dir="2700000" algn="tl">
                        <a:srgbClr val="000000">
                          <a:alpha val="43137"/>
                        </a:srgbClr>
                      </a:outerShdw>
                    </a:effectLst>
                    <a:latin typeface="+mn-lt"/>
                    <a:cs typeface="Arial" pitchFamily="34" charset="0"/>
                  </a:rPr>
                  <a:t>Fort Collins, Colorado</a:t>
                </a:r>
              </a:p>
            </p:txBody>
          </p:sp>
          <p:cxnSp>
            <p:nvCxnSpPr>
              <p:cNvPr id="31" name="Straight Arrow Connector 30"/>
              <p:cNvCxnSpPr>
                <a:stCxn id="20" idx="0"/>
              </p:cNvCxnSpPr>
              <p:nvPr/>
            </p:nvCxnSpPr>
            <p:spPr>
              <a:xfrm flipV="1">
                <a:off x="7840663" y="2408240"/>
                <a:ext cx="1155700" cy="27606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1" idx="0"/>
              </p:cNvCxnSpPr>
              <p:nvPr/>
            </p:nvCxnSpPr>
            <p:spPr>
              <a:xfrm flipV="1">
                <a:off x="5005393" y="1808166"/>
                <a:ext cx="52387" cy="31051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9" idx="0"/>
              </p:cNvCxnSpPr>
              <p:nvPr/>
            </p:nvCxnSpPr>
            <p:spPr>
              <a:xfrm flipV="1">
                <a:off x="6650038" y="2117726"/>
                <a:ext cx="379412" cy="23558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3215141" y="3584061"/>
                <a:ext cx="2145139" cy="523220"/>
              </a:xfrm>
              <a:prstGeom prst="rect">
                <a:avLst/>
              </a:prstGeom>
              <a:solidFill>
                <a:srgbClr val="BFBFBF"/>
              </a:solidFill>
            </p:spPr>
            <p:txBody>
              <a:bodyPr wrap="none" rtlCol="0">
                <a:spAutoFit/>
              </a:bodyPr>
              <a:lstStyle/>
              <a:p>
                <a:r>
                  <a:rPr lang="en-US" dirty="0">
                    <a:solidFill>
                      <a:srgbClr val="C00000"/>
                    </a:solidFill>
                    <a:cs typeface="Arial" panose="020B0604020202020204" pitchFamily="34" charset="0"/>
                  </a:rPr>
                  <a:t>Mid-IR band</a:t>
                </a:r>
              </a:p>
            </p:txBody>
          </p:sp>
          <p:sp>
            <p:nvSpPr>
              <p:cNvPr id="18" name="Rectangle 17"/>
              <p:cNvSpPr/>
              <p:nvPr/>
            </p:nvSpPr>
            <p:spPr>
              <a:xfrm>
                <a:off x="2411416" y="4059241"/>
                <a:ext cx="1474784" cy="1911778"/>
              </a:xfrm>
              <a:prstGeom prst="rect">
                <a:avLst/>
              </a:prstGeom>
              <a:solidFill>
                <a:schemeClr val="accent1">
                  <a:lumMod val="75000"/>
                  <a:alpha val="25098"/>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7" name="Rectangle 56"/>
              <p:cNvSpPr/>
              <p:nvPr/>
            </p:nvSpPr>
            <p:spPr>
              <a:xfrm>
                <a:off x="3886200" y="4071510"/>
                <a:ext cx="2355854" cy="1911778"/>
              </a:xfrm>
              <a:prstGeom prst="rect">
                <a:avLst/>
              </a:prstGeom>
              <a:solidFill>
                <a:schemeClr val="accent3">
                  <a:lumMod val="20000"/>
                  <a:lumOff val="80000"/>
                  <a:alpha val="25098"/>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6242054" y="4071510"/>
                <a:ext cx="692146" cy="1911778"/>
              </a:xfrm>
              <a:prstGeom prst="rect">
                <a:avLst/>
              </a:prstGeom>
              <a:solidFill>
                <a:schemeClr val="accent2">
                  <a:lumMod val="75000"/>
                  <a:alpha val="25098"/>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6937431" y="4071510"/>
                <a:ext cx="2806643" cy="1911778"/>
              </a:xfrm>
              <a:prstGeom prst="rect">
                <a:avLst/>
              </a:prstGeom>
              <a:solidFill>
                <a:schemeClr val="accent5">
                  <a:lumMod val="60000"/>
                  <a:lumOff val="40000"/>
                  <a:alpha val="25098"/>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8430790" y="3213103"/>
                <a:ext cx="1816523" cy="1414461"/>
                <a:chOff x="6906789" y="3213102"/>
                <a:chExt cx="1816523" cy="1414461"/>
              </a:xfrm>
            </p:grpSpPr>
            <p:pic>
              <p:nvPicPr>
                <p:cNvPr id="35" name="Picture 34"/>
                <p:cNvPicPr preferRelativeResize="0">
                  <a:picLocks noChangeAspect="1"/>
                </p:cNvPicPr>
                <p:nvPr/>
              </p:nvPicPr>
              <p:blipFill>
                <a:blip r:embed="rId8"/>
                <a:srcRect l="34998" t="30667" r="29311" b="34666"/>
                <a:stretch>
                  <a:fillRect/>
                </a:stretch>
              </p:blipFill>
              <p:spPr bwMode="auto">
                <a:xfrm>
                  <a:off x="6934204" y="3213102"/>
                  <a:ext cx="1693863" cy="1343025"/>
                </a:xfrm>
                <a:prstGeom prst="rect">
                  <a:avLst/>
                </a:prstGeom>
                <a:noFill/>
                <a:ln w="38100">
                  <a:solidFill>
                    <a:srgbClr val="828282"/>
                  </a:solidFill>
                  <a:miter lim="800000"/>
                  <a:headEnd/>
                  <a:tailEnd/>
                </a:ln>
                <a:effectLst>
                  <a:outerShdw blurRad="50800" dist="101600" dir="2700000" algn="tl" rotWithShape="0">
                    <a:srgbClr val="808080">
                      <a:alpha val="39999"/>
                    </a:srgbClr>
                  </a:outerShdw>
                </a:effectLst>
                <a:extLst>
                  <a:ext uri="{909E8E84-426E-40DD-AFC4-6F175D3DCCD1}">
                    <a14:hiddenFill xmlns:a14="http://schemas.microsoft.com/office/drawing/2010/main">
                      <a:solidFill>
                        <a:srgbClr val="FFFFFF"/>
                      </a:solidFill>
                    </a14:hiddenFill>
                  </a:ext>
                </a:extLst>
              </p:spPr>
            </p:pic>
            <p:sp>
              <p:nvSpPr>
                <p:cNvPr id="51222" name="TextBox 36"/>
                <p:cNvSpPr txBox="1">
                  <a:spLocks noChangeArrowheads="1"/>
                </p:cNvSpPr>
                <p:nvPr/>
              </p:nvSpPr>
              <p:spPr bwMode="auto">
                <a:xfrm>
                  <a:off x="6906789" y="4289005"/>
                  <a:ext cx="1816523" cy="33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a:spcBef>
                      <a:spcPct val="0"/>
                    </a:spcBef>
                    <a:buClrTx/>
                    <a:buSzTx/>
                    <a:buNone/>
                  </a:pPr>
                  <a:r>
                    <a:rPr lang="en-US" altLang="en-US" sz="1600" dirty="0">
                      <a:solidFill>
                        <a:srgbClr val="FFFF00"/>
                      </a:solidFill>
                      <a:effectLst>
                        <a:outerShdw blurRad="38100" dist="38100" dir="2700000" algn="tl">
                          <a:srgbClr val="000000">
                            <a:alpha val="43137"/>
                          </a:srgbClr>
                        </a:outerShdw>
                      </a:effectLst>
                      <a:cs typeface="Arial" pitchFamily="34" charset="0"/>
                    </a:rPr>
                    <a:t>Ft. Collins USGS</a:t>
                  </a:r>
                </a:p>
              </p:txBody>
            </p:sp>
          </p:grpSp>
          <p:sp>
            <p:nvSpPr>
              <p:cNvPr id="23" name="TextBox 22"/>
              <p:cNvSpPr txBox="1"/>
              <p:nvPr/>
            </p:nvSpPr>
            <p:spPr>
              <a:xfrm>
                <a:off x="2687079" y="5572497"/>
                <a:ext cx="1082348" cy="400110"/>
              </a:xfrm>
              <a:prstGeom prst="rect">
                <a:avLst/>
              </a:prstGeom>
              <a:noFill/>
            </p:spPr>
            <p:txBody>
              <a:bodyPr wrap="none" rtlCol="0">
                <a:spAutoFit/>
              </a:bodyPr>
              <a:lstStyle/>
              <a:p>
                <a:r>
                  <a:rPr lang="en-US" sz="2000" b="1" dirty="0">
                    <a:solidFill>
                      <a:srgbClr val="0000FF"/>
                    </a:solidFill>
                    <a:effectLst>
                      <a:outerShdw blurRad="38100" dist="38100" dir="2700000" algn="tl">
                        <a:srgbClr val="000000">
                          <a:alpha val="43137"/>
                        </a:srgbClr>
                      </a:outerShdw>
                    </a:effectLst>
                  </a:rPr>
                  <a:t>Class 1</a:t>
                </a:r>
              </a:p>
            </p:txBody>
          </p:sp>
          <p:sp>
            <p:nvSpPr>
              <p:cNvPr id="61" name="TextBox 60"/>
              <p:cNvSpPr txBox="1"/>
              <p:nvPr/>
            </p:nvSpPr>
            <p:spPr>
              <a:xfrm>
                <a:off x="4553968" y="5572497"/>
                <a:ext cx="1082348" cy="400110"/>
              </a:xfrm>
              <a:prstGeom prst="rect">
                <a:avLst/>
              </a:prstGeom>
              <a:noFill/>
            </p:spPr>
            <p:txBody>
              <a:bodyPr wrap="none" rtlCol="0">
                <a:spAutoFit/>
              </a:bodyPr>
              <a:lstStyle/>
              <a:p>
                <a:r>
                  <a:rPr lang="en-US" sz="2000" b="1" dirty="0">
                    <a:solidFill>
                      <a:srgbClr val="008000"/>
                    </a:solidFill>
                    <a:effectLst>
                      <a:outerShdw blurRad="38100" dist="38100" dir="2700000" algn="tl">
                        <a:srgbClr val="000000">
                          <a:alpha val="43137"/>
                        </a:srgbClr>
                      </a:outerShdw>
                    </a:effectLst>
                  </a:rPr>
                  <a:t>Class 2</a:t>
                </a:r>
              </a:p>
            </p:txBody>
          </p:sp>
          <p:sp>
            <p:nvSpPr>
              <p:cNvPr id="62" name="TextBox 61"/>
              <p:cNvSpPr txBox="1"/>
              <p:nvPr/>
            </p:nvSpPr>
            <p:spPr>
              <a:xfrm>
                <a:off x="6138864" y="5572497"/>
                <a:ext cx="1082348" cy="400110"/>
              </a:xfrm>
              <a:prstGeom prst="rect">
                <a:avLst/>
              </a:prstGeom>
              <a:noFill/>
            </p:spPr>
            <p:txBody>
              <a:bodyPr wrap="none" rtlCol="0">
                <a:spAutoFit/>
              </a:bodyPr>
              <a:lstStyle/>
              <a:p>
                <a:r>
                  <a:rPr lang="en-US" sz="2000" b="1" dirty="0">
                    <a:solidFill>
                      <a:srgbClr val="FF0000"/>
                    </a:solidFill>
                    <a:effectLst>
                      <a:outerShdw blurRad="38100" dist="38100" dir="2700000" algn="tl">
                        <a:srgbClr val="000000">
                          <a:alpha val="43137"/>
                        </a:srgbClr>
                      </a:outerShdw>
                    </a:effectLst>
                  </a:rPr>
                  <a:t>Class 3</a:t>
                </a:r>
              </a:p>
            </p:txBody>
          </p:sp>
          <p:sp>
            <p:nvSpPr>
              <p:cNvPr id="63" name="TextBox 62"/>
              <p:cNvSpPr txBox="1"/>
              <p:nvPr/>
            </p:nvSpPr>
            <p:spPr>
              <a:xfrm>
                <a:off x="7873444" y="5572497"/>
                <a:ext cx="1082348" cy="400110"/>
              </a:xfrm>
              <a:prstGeom prst="rect">
                <a:avLst/>
              </a:prstGeom>
              <a:noFill/>
            </p:spPr>
            <p:txBody>
              <a:bodyPr wrap="none" rtlCol="0">
                <a:spAutoFit/>
              </a:bodyPr>
              <a:lstStyle/>
              <a:p>
                <a:r>
                  <a:rPr lang="en-US" sz="2000" b="1" dirty="0">
                    <a:solidFill>
                      <a:srgbClr val="00CCFF"/>
                    </a:solidFill>
                    <a:effectLst>
                      <a:outerShdw blurRad="38100" dist="38100" dir="2700000" algn="tl">
                        <a:srgbClr val="000000">
                          <a:alpha val="43137"/>
                        </a:srgbClr>
                      </a:outerShdw>
                    </a:effectLst>
                  </a:rPr>
                  <a:t>Class 4</a:t>
                </a:r>
              </a:p>
            </p:txBody>
          </p:sp>
          <p:cxnSp>
            <p:nvCxnSpPr>
              <p:cNvPr id="36" name="Straight Arrow Connector 35"/>
              <p:cNvCxnSpPr/>
              <p:nvPr/>
            </p:nvCxnSpPr>
            <p:spPr>
              <a:xfrm>
                <a:off x="9029700" y="2432054"/>
                <a:ext cx="114300" cy="1617663"/>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0" name="TextBox 38">
                <a:extLst>
                  <a:ext uri="{FF2B5EF4-FFF2-40B4-BE49-F238E27FC236}">
                    <a16:creationId xmlns:a16="http://schemas.microsoft.com/office/drawing/2014/main" id="{D30357AB-1317-4186-8931-6E4446DDFC19}"/>
                  </a:ext>
                </a:extLst>
              </p:cNvPr>
              <p:cNvSpPr txBox="1">
                <a:spLocks noChangeArrowheads="1"/>
              </p:cNvSpPr>
              <p:nvPr/>
            </p:nvSpPr>
            <p:spPr bwMode="auto">
              <a:xfrm>
                <a:off x="2933701" y="6388721"/>
                <a:ext cx="63404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FCC539"/>
                  </a:buClr>
                  <a:buSzPct val="125000"/>
                  <a:buFont typeface="Wingdings" pitchFamily="2" charset="2"/>
                  <a:buChar char="§"/>
                  <a:defRPr sz="2800" b="1">
                    <a:solidFill>
                      <a:schemeClr val="bg1"/>
                    </a:solidFill>
                    <a:latin typeface="Arial" pitchFamily="34" charset="0"/>
                    <a:ea typeface="ＭＳ Ｐゴシック" pitchFamily="34" charset="-128"/>
                  </a:defRPr>
                </a:lvl1pPr>
                <a:lvl2pPr marL="742950" indent="-285750" eaLnBrk="0" hangingPunct="0">
                  <a:spcBef>
                    <a:spcPct val="20000"/>
                  </a:spcBef>
                  <a:buClr>
                    <a:srgbClr val="FCC539"/>
                  </a:buClr>
                  <a:buSzPct val="125000"/>
                  <a:buFont typeface="Wingdings" pitchFamily="2" charset="2"/>
                  <a:buChar char="§"/>
                  <a:defRPr sz="2400">
                    <a:solidFill>
                      <a:schemeClr val="bg1"/>
                    </a:solidFill>
                    <a:latin typeface="Arial" pitchFamily="34" charset="0"/>
                    <a:ea typeface="ＭＳ Ｐゴシック" pitchFamily="34" charset="-128"/>
                  </a:defRPr>
                </a:lvl2pPr>
                <a:lvl3pPr marL="1143000" indent="-228600" eaLnBrk="0" hangingPunct="0">
                  <a:spcBef>
                    <a:spcPct val="20000"/>
                  </a:spcBef>
                  <a:buClr>
                    <a:srgbClr val="FCC539"/>
                  </a:buClr>
                  <a:buSzPct val="125000"/>
                  <a:buFont typeface="Wingdings" pitchFamily="2" charset="2"/>
                  <a:buChar char="§"/>
                  <a:defRPr sz="2000">
                    <a:solidFill>
                      <a:schemeClr val="bg1"/>
                    </a:solidFill>
                    <a:latin typeface="Arial" pitchFamily="34" charset="0"/>
                    <a:ea typeface="ＭＳ Ｐゴシック" pitchFamily="34" charset="-128"/>
                  </a:defRPr>
                </a:lvl3pPr>
                <a:lvl4pPr marL="16002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4pPr>
                <a:lvl5pPr marL="2057400" indent="-228600" eaLnBrk="0" hangingPunct="0">
                  <a:spcBef>
                    <a:spcPct val="20000"/>
                  </a:spcBef>
                  <a:buClr>
                    <a:srgbClr val="FCC539"/>
                  </a:buClr>
                  <a:buSzPct val="125000"/>
                  <a:buFont typeface="Wingdings" pitchFamily="2" charset="2"/>
                  <a:buChar char="§"/>
                  <a:defRPr>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lr>
                    <a:srgbClr val="FCC539"/>
                  </a:buClr>
                  <a:buSzPct val="125000"/>
                  <a:buFont typeface="Wingdings" pitchFamily="2" charset="2"/>
                  <a:buChar char="§"/>
                  <a:defRPr>
                    <a:solidFill>
                      <a:schemeClr val="bg1"/>
                    </a:solidFill>
                    <a:latin typeface="Arial" pitchFamily="34" charset="0"/>
                    <a:ea typeface="ＭＳ Ｐゴシック" pitchFamily="34" charset="-128"/>
                  </a:defRPr>
                </a:lvl9pPr>
              </a:lstStyle>
              <a:p>
                <a:pPr>
                  <a:spcBef>
                    <a:spcPct val="0"/>
                  </a:spcBef>
                  <a:buClrTx/>
                  <a:buSzTx/>
                  <a:buNone/>
                </a:pPr>
                <a:r>
                  <a:rPr lang="en-US" altLang="en-US" sz="1200" b="0" dirty="0">
                    <a:solidFill>
                      <a:schemeClr val="tx1"/>
                    </a:solidFill>
                    <a:cs typeface="Arial" pitchFamily="34" charset="0"/>
                  </a:rPr>
                  <a:t>Zhu, Z. and C.E. Woodcock. 2014. Continuous change detection and classification of land cover using all available Landsat data. Remote Sensing of Environment 144:152–171.</a:t>
                </a:r>
              </a:p>
            </p:txBody>
          </p:sp>
        </p:grpSp>
      </p:grpSp>
    </p:spTree>
    <p:extLst>
      <p:ext uri="{BB962C8B-B14F-4D97-AF65-F5344CB8AC3E}">
        <p14:creationId xmlns:p14="http://schemas.microsoft.com/office/powerpoint/2010/main" val="1363853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68A23C12A8CD45A132C264C8005E3A" ma:contentTypeVersion="24" ma:contentTypeDescription="Create a new document." ma:contentTypeScope="" ma:versionID="6b5c731375bcbcdba730177b7eef2ef7">
  <xsd:schema xmlns:xsd="http://www.w3.org/2001/XMLSchema" xmlns:xs="http://www.w3.org/2001/XMLSchema" xmlns:p="http://schemas.microsoft.com/office/2006/metadata/properties" xmlns:ns2="669743c0-3d9c-49c8-8584-f0fa56c13706" targetNamespace="http://schemas.microsoft.com/office/2006/metadata/properties" ma:root="true" ma:fieldsID="99e440bed027b7374e33e471acb4a748" ns2:_="">
    <xsd:import namespace="669743c0-3d9c-49c8-8584-f0fa56c13706"/>
    <xsd:element name="properties">
      <xsd:complexType>
        <xsd:sequence>
          <xsd:element name="documentManagement">
            <xsd:complexType>
              <xsd:all>
                <xsd:element ref="ns2:Project_x002f_Task"/>
                <xsd:element ref="ns2:Artifact_x0020_Type"/>
                <xsd:element ref="ns2:IC_x0020_Sub_x002d_Type" minOccurs="0"/>
                <xsd:element ref="ns2:Fiscal_x0020_Year"/>
                <xsd:element ref="ns2:Project_x002f_Task_x003a_LRS_x0020_Cost_x0020_Center" minOccurs="0"/>
                <xsd:element ref="ns2:Project_x002f_Task_x003a_Account_x0020_Code_x0020__x002d__x0020_Lookup" minOccurs="0"/>
                <xsd:element ref="ns2:Project_x002f_Task_x003a_Project_x0020_PI_x0020__x002d__x0020_Lookup" minOccurs="0"/>
                <xsd:element ref="ns2:Project_x002f_Task_x003a_Task_x0020_PI_x0020__x002d__x0020_Lookup"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9743c0-3d9c-49c8-8584-f0fa56c13706" elementFormDefault="qualified">
    <xsd:import namespace="http://schemas.microsoft.com/office/2006/documentManagement/types"/>
    <xsd:import namespace="http://schemas.microsoft.com/office/infopath/2007/PartnerControls"/>
    <xsd:element name="Project_x002f_Task" ma:index="1" ma:displayName="Project/Task" ma:indexed="true" ma:list="{a6fc4fd5-011f-446b-9273-e7a24cac1f76}" ma:internalName="Project_x002f_Task" ma:showField="Project_x002f_Task">
      <xsd:simpleType>
        <xsd:restriction base="dms:Lookup"/>
      </xsd:simpleType>
    </xsd:element>
    <xsd:element name="Artifact_x0020_Type" ma:index="2" ma:displayName="Artifact Type" ma:format="Dropdown" ma:internalName="Artifact_x0020_Type">
      <xsd:simpleType>
        <xsd:restriction base="dms:Choice">
          <xsd:enumeration value="Budget"/>
          <xsd:enumeration value="Confluence Site Export"/>
          <xsd:enumeration value="Correspondence"/>
          <xsd:enumeration value="FA01 LSDS Project Estimator"/>
          <xsd:enumeration value="Financial Control Board"/>
          <xsd:enumeration value="International Partnerships"/>
          <xsd:enumeration value="Presentations"/>
          <xsd:enumeration value="Reports"/>
          <xsd:enumeration value="Reviews"/>
          <xsd:enumeration value="Risk"/>
          <xsd:enumeration value="Security"/>
          <xsd:enumeration value="Technical Information"/>
        </xsd:restriction>
      </xsd:simpleType>
    </xsd:element>
    <xsd:element name="IC_x0020_Sub_x002d_Type" ma:index="3" nillable="true" ma:displayName="IC Sub-Type" ma:default="None" ma:format="Dropdown" ma:internalName="IC_x0020_Sub_x002d_Type">
      <xsd:simpleType>
        <xsd:restriction base="dms:Choice">
          <xsd:enumeration value="None"/>
          <xsd:enumeration value="Augustana"/>
          <xsd:enumeration value="Billings"/>
          <xsd:enumeration value="IC Income"/>
          <xsd:enumeration value="Procurements"/>
        </xsd:restriction>
      </xsd:simpleType>
    </xsd:element>
    <xsd:element name="Fiscal_x0020_Year" ma:index="4" ma:displayName="Fiscal Year" ma:format="Dropdown" ma:internalName="Fiscal_x0020_Year">
      <xsd:simpleType>
        <xsd:restriction base="dms:Choice">
          <xsd:enumeration value="2019"/>
          <xsd:enumeration value="2018"/>
          <xsd:enumeration value="2017"/>
          <xsd:enumeration value="2016"/>
          <xsd:enumeration value="2015"/>
          <xsd:enumeration value="2014"/>
          <xsd:enumeration value="2013"/>
          <xsd:enumeration value="2012"/>
          <xsd:enumeration value="2011"/>
          <xsd:enumeration value="2010"/>
          <xsd:enumeration value="2009"/>
          <xsd:enumeration value="2008"/>
          <xsd:enumeration value="2007"/>
          <xsd:enumeration value="2006"/>
          <xsd:enumeration value="2005"/>
          <xsd:enumeration value="2004"/>
          <xsd:enumeration value="2003"/>
          <xsd:enumeration value="2002"/>
          <xsd:enumeration value="2001"/>
          <xsd:enumeration value="2000"/>
        </xsd:restriction>
      </xsd:simpleType>
    </xsd:element>
    <xsd:element name="Project_x002f_Task_x003a_LRS_x0020_Cost_x0020_Center" ma:index="12" nillable="true" ma:displayName="LRS Cost Center" ma:list="{a6fc4fd5-011f-446b-9273-e7a24cac1f76}" ma:internalName="Project_x002f_Task_x003a_LRS_x0020_Cost_x0020_Center" ma:readOnly="true" ma:showField="LRS_x0020_Cost_x0020_Center" ma:web="6b31981f-247e-4798-9b4b-45cdccf3e450">
      <xsd:simpleType>
        <xsd:restriction base="dms:Lookup"/>
      </xsd:simpleType>
    </xsd:element>
    <xsd:element name="Project_x002f_Task_x003a_Account_x0020_Code_x0020__x002d__x0020_Lookup" ma:index="13" nillable="true" ma:displayName="Account Code" ma:list="{a6fc4fd5-011f-446b-9273-e7a24cac1f76}" ma:internalName="Project_x002f_Task_x003a_Account_x0020_Code_x0020__x002d__x0020_Lookup" ma:readOnly="true" ma:showField="Account_x0020_Code_x0020__x002d_" ma:web="6b31981f-247e-4798-9b4b-45cdccf3e450">
      <xsd:simpleType>
        <xsd:restriction base="dms:Lookup"/>
      </xsd:simpleType>
    </xsd:element>
    <xsd:element name="Project_x002f_Task_x003a_Project_x0020_PI_x0020__x002d__x0020_Lookup" ma:index="14" nillable="true" ma:displayName="Project PI" ma:list="{a6fc4fd5-011f-446b-9273-e7a24cac1f76}" ma:internalName="Project_x002f_Task_x003a_Project_x0020_PI_x0020__x002d__x0020_Lookup" ma:readOnly="true" ma:showField="Project_x0020_PI_x0020__x002d__x" ma:web="6b31981f-247e-4798-9b4b-45cdccf3e450">
      <xsd:simpleType>
        <xsd:restriction base="dms:Lookup"/>
      </xsd:simpleType>
    </xsd:element>
    <xsd:element name="Project_x002f_Task_x003a_Task_x0020_PI_x0020__x002d__x0020_Lookup" ma:index="15" nillable="true" ma:displayName="Task PI" ma:list="{a6fc4fd5-011f-446b-9273-e7a24cac1f76}" ma:internalName="Project_x002f_Task_x003a_Task_x0020_PI_x0020__x002d__x0020_Lookup" ma:readOnly="true" ma:showField="Task_x0020_PI_x0020__x002d__x002" ma:web="6b31981f-247e-4798-9b4b-45cdccf3e450">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5"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Artifact_x0020_Type xmlns="669743c0-3d9c-49c8-8584-f0fa56c13706">Reviews</Artifact_x0020_Type>
    <IC_x0020_Sub_x002d_Type xmlns="669743c0-3d9c-49c8-8584-f0fa56c13706">None</IC_x0020_Sub_x002d_Type>
    <Fiscal_x0020_Year xmlns="669743c0-3d9c-49c8-8584-f0fa56c13706">2018</Fiscal_x0020_Year>
    <Project_x002f_Task xmlns="669743c0-3d9c-49c8-8584-f0fa56c13706">19</Project_x002f_Task>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8C6D63-FF1B-44D5-82A2-88BB5B3AF1FF}">
  <ds:schemaRefs>
    <ds:schemaRef ds:uri="http://schemas.microsoft.com/office/2006/metadata/longProperties"/>
  </ds:schemaRefs>
</ds:datastoreItem>
</file>

<file path=customXml/itemProps2.xml><?xml version="1.0" encoding="utf-8"?>
<ds:datastoreItem xmlns:ds="http://schemas.openxmlformats.org/officeDocument/2006/customXml" ds:itemID="{B359C07F-634B-4F8A-926F-AC56A43B52D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9743c0-3d9c-49c8-8584-f0fa56c137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353891-B67A-42A6-A0BA-FE3C4E575C90}">
  <ds:schemaRefs>
    <ds:schemaRef ds:uri="669743c0-3d9c-49c8-8584-f0fa56c13706"/>
    <ds:schemaRef ds:uri="http://schemas.microsoft.com/office/2006/documentManagement/types"/>
    <ds:schemaRef ds:uri="http://schemas.openxmlformats.org/package/2006/metadata/core-properties"/>
    <ds:schemaRef ds:uri="http://purl.org/dc/dcmitype/"/>
    <ds:schemaRef ds:uri="http://www.w3.org/XML/1998/namespace"/>
    <ds:schemaRef ds:uri="http://purl.org/dc/terms/"/>
    <ds:schemaRef ds:uri="http://purl.org/dc/elements/1.1/"/>
    <ds:schemaRef ds:uri="http://schemas.microsoft.com/office/2006/metadata/properties"/>
    <ds:schemaRef ds:uri="http://schemas.microsoft.com/office/infopath/2007/PartnerControls"/>
  </ds:schemaRefs>
</ds:datastoreItem>
</file>

<file path=customXml/itemProps4.xml><?xml version="1.0" encoding="utf-8"?>
<ds:datastoreItem xmlns:ds="http://schemas.openxmlformats.org/officeDocument/2006/customXml" ds:itemID="{A855C207-330C-4053-B36D-4A55F284783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27953</TotalTime>
  <Words>1046</Words>
  <Application>Microsoft Office PowerPoint</Application>
  <PresentationFormat>Widescreen</PresentationFormat>
  <Paragraphs>169</Paragraphs>
  <Slides>17</Slides>
  <Notes>8</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ＭＳ Ｐゴシック</vt:lpstr>
      <vt:lpstr>Arial</vt:lpstr>
      <vt:lpstr>Calibri</vt:lpstr>
      <vt:lpstr>Cambria</vt:lpstr>
      <vt:lpstr>Courier New</vt:lpstr>
      <vt:lpstr>Roboto</vt:lpstr>
      <vt:lpstr>Wingdings</vt:lpstr>
      <vt:lpstr>ヒラギノ角ゴ Pro W3</vt:lpstr>
      <vt:lpstr>Default Design</vt:lpstr>
      <vt:lpstr>CEOS WGISS #46 Data Interoperability and Use WGCV-1: Data formats and interoperability</vt:lpstr>
      <vt:lpstr>WGCV-1 Task</vt:lpstr>
      <vt:lpstr>What is Analysis Ready Data (ARD)?</vt:lpstr>
      <vt:lpstr>Example of Landsat scene-based products</vt:lpstr>
      <vt:lpstr>Natural orbital drift of scene-based products</vt:lpstr>
      <vt:lpstr>Analysis Ready Data</vt:lpstr>
      <vt:lpstr>ARD Quality Assurance (QA) data to automate filtering</vt:lpstr>
      <vt:lpstr>Time-series analysis</vt:lpstr>
      <vt:lpstr>CCDC revealing different kinds of change over time </vt:lpstr>
      <vt:lpstr>Data Science and the 80/20 rule</vt:lpstr>
      <vt:lpstr>Types of Metadata</vt:lpstr>
      <vt:lpstr>Tiers of Metadata</vt:lpstr>
      <vt:lpstr>SpatioTemporal Asset Catalog (STAC)</vt:lpstr>
      <vt:lpstr>SpatioTemporal Asset Catalog (STAC)</vt:lpstr>
      <vt:lpstr>SpatioTemporal Asset Catalog (STAC)</vt:lpstr>
      <vt:lpstr>Cloud Optimized Geotiff</vt:lpstr>
      <vt:lpstr>QUESTIONS?</vt:lpstr>
    </vt:vector>
  </TitlesOfParts>
  <Company>USGS/EROS Data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of Land Imaging  Governance Model</dc:title>
  <dc:creator>Tom Holm</dc:creator>
  <cp:lastModifiedBy>Anne Kennerley</cp:lastModifiedBy>
  <cp:revision>556</cp:revision>
  <cp:lastPrinted>2016-03-03T17:21:58Z</cp:lastPrinted>
  <dcterms:created xsi:type="dcterms:W3CDTF">2006-08-30T17:50:36Z</dcterms:created>
  <dcterms:modified xsi:type="dcterms:W3CDTF">2018-10-24T18:53:35Z</dcterms:modified>
</cp:coreProperties>
</file>