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636" r:id="rId3"/>
    <p:sldId id="637" r:id="rId4"/>
    <p:sldId id="638" r:id="rId5"/>
    <p:sldId id="640" r:id="rId6"/>
    <p:sldId id="635" r:id="rId7"/>
    <p:sldId id="641" r:id="rId8"/>
    <p:sldId id="642" r:id="rId9"/>
    <p:sldId id="643" r:id="rId10"/>
    <p:sldId id="639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521415D9-36F7-43E2-AB2F-B90AF26B5E84}">
      <p14:sectionLst xmlns:p14="http://schemas.microsoft.com/office/powerpoint/2010/main">
        <p14:section name="Intro" id="{ADA2BBC5-5623-4F94-9385-8E6DA1A69686}">
          <p14:sldIdLst>
            <p14:sldId id="256"/>
            <p14:sldId id="636"/>
            <p14:sldId id="637"/>
            <p14:sldId id="638"/>
            <p14:sldId id="640"/>
            <p14:sldId id="635"/>
            <p14:sldId id="641"/>
            <p14:sldId id="642"/>
            <p14:sldId id="643"/>
            <p14:sldId id="6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/>
    <p:restoredTop sz="77529" autoAdjust="0"/>
  </p:normalViewPr>
  <p:slideViewPr>
    <p:cSldViewPr>
      <p:cViewPr varScale="1">
        <p:scale>
          <a:sx n="35" d="100"/>
          <a:sy n="35" d="100"/>
        </p:scale>
        <p:origin x="154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10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Woodcock" userId="0ab3be80ed1e9d36" providerId="LiveId" clId="{209945E7-53B1-4A5B-9E17-97CAEF388443}"/>
    <pc:docChg chg="custSel modSld">
      <pc:chgData name="Rob Woodcock" userId="0ab3be80ed1e9d36" providerId="LiveId" clId="{209945E7-53B1-4A5B-9E17-97CAEF388443}" dt="2018-10-24T03:56:46.135" v="423" actId="14"/>
      <pc:docMkLst>
        <pc:docMk/>
      </pc:docMkLst>
      <pc:sldChg chg="modSp">
        <pc:chgData name="Rob Woodcock" userId="0ab3be80ed1e9d36" providerId="LiveId" clId="{209945E7-53B1-4A5B-9E17-97CAEF388443}" dt="2018-10-24T03:24:57.667" v="106" actId="20577"/>
        <pc:sldMkLst>
          <pc:docMk/>
          <pc:sldMk cId="1062750804" sldId="636"/>
        </pc:sldMkLst>
        <pc:spChg chg="mod">
          <ac:chgData name="Rob Woodcock" userId="0ab3be80ed1e9d36" providerId="LiveId" clId="{209945E7-53B1-4A5B-9E17-97CAEF388443}" dt="2018-10-24T03:24:57.667" v="106" actId="20577"/>
          <ac:spMkLst>
            <pc:docMk/>
            <pc:sldMk cId="1062750804" sldId="636"/>
            <ac:spMk id="3" creationId="{3D3CDD18-B80A-4D20-B554-6BE7A16B99BE}"/>
          </ac:spMkLst>
        </pc:spChg>
      </pc:sldChg>
      <pc:sldChg chg="modSp">
        <pc:chgData name="Rob Woodcock" userId="0ab3be80ed1e9d36" providerId="LiveId" clId="{209945E7-53B1-4A5B-9E17-97CAEF388443}" dt="2018-10-24T03:25:10.245" v="107" actId="114"/>
        <pc:sldMkLst>
          <pc:docMk/>
          <pc:sldMk cId="638986396" sldId="637"/>
        </pc:sldMkLst>
        <pc:spChg chg="mod">
          <ac:chgData name="Rob Woodcock" userId="0ab3be80ed1e9d36" providerId="LiveId" clId="{209945E7-53B1-4A5B-9E17-97CAEF388443}" dt="2018-10-24T03:25:10.245" v="107" actId="114"/>
          <ac:spMkLst>
            <pc:docMk/>
            <pc:sldMk cId="638986396" sldId="637"/>
            <ac:spMk id="3" creationId="{0150AC4B-D0FF-4245-B6EB-E40F9EFF33F8}"/>
          </ac:spMkLst>
        </pc:spChg>
      </pc:sldChg>
      <pc:sldChg chg="modSp">
        <pc:chgData name="Rob Woodcock" userId="0ab3be80ed1e9d36" providerId="LiveId" clId="{209945E7-53B1-4A5B-9E17-97CAEF388443}" dt="2018-10-24T03:56:46.135" v="423" actId="14"/>
        <pc:sldMkLst>
          <pc:docMk/>
          <pc:sldMk cId="1419343777" sldId="639"/>
        </pc:sldMkLst>
        <pc:spChg chg="mod">
          <ac:chgData name="Rob Woodcock" userId="0ab3be80ed1e9d36" providerId="LiveId" clId="{209945E7-53B1-4A5B-9E17-97CAEF388443}" dt="2018-10-24T03:56:46.135" v="423" actId="14"/>
          <ac:spMkLst>
            <pc:docMk/>
            <pc:sldMk cId="1419343777" sldId="639"/>
            <ac:spMk id="3" creationId="{31A941E3-15C7-43A6-A3D3-21489FA7F508}"/>
          </ac:spMkLst>
        </pc:spChg>
      </pc:sldChg>
      <pc:sldChg chg="modNotesTx">
        <pc:chgData name="Rob Woodcock" userId="0ab3be80ed1e9d36" providerId="LiveId" clId="{209945E7-53B1-4A5B-9E17-97CAEF388443}" dt="2018-10-24T03:26:48.806" v="339" actId="20577"/>
        <pc:sldMkLst>
          <pc:docMk/>
          <pc:sldMk cId="3434070925" sldId="64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ECEBB-FF56-224E-BE5E-CFAD7D5EAA4D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76412-A592-7C4C-A9F2-369C553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18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34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CEOS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the </a:t>
            </a:r>
            <a:r>
              <a:rPr lang="en-A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right setting</a:t>
            </a:r>
            <a:r>
              <a:rPr lang="en-AU" sz="24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 the authorities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en-AU" sz="24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the </a:t>
            </a:r>
            <a:r>
              <a:rPr lang="en-A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right setting </a:t>
            </a:r>
            <a:r>
              <a:rPr lang="en-AU" sz="24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empower the other Actors to contribute/consume at scale</a:t>
            </a:r>
          </a:p>
          <a:p>
            <a:pPr marL="0" indent="0">
              <a:spcAft>
                <a:spcPts val="0"/>
              </a:spcAft>
              <a:buFontTx/>
              <a:buNone/>
            </a:pPr>
            <a:endParaRPr lang="en-AU" sz="24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FontTx/>
              <a:buNone/>
            </a:pPr>
            <a:r>
              <a:rPr lang="en-AU" sz="24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is what the FDAW should communicate</a:t>
            </a:r>
            <a:endParaRPr lang="en-A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A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Provider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EO or other information services to CEOS community and users. The Data Provider remains the custodian of the data.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USGS, ESA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Supplier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Supplies EO data or other information resources to Data Provider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 Distributor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an alternate, non-custodial, storage location and distribution service.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AWS Public Datasets, Google Earth Engine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Service Provider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Publishes a service. There are a wide range of service types including discovery, data access, calibration, validation, analysis, archiving, provenance.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 authority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community endorsed information models or vocabularies for adoption within the CEOS community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WGISS, LSI-VC, WGCV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Coordinating authority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 essential coordination and integration services for the broader community</a:t>
            </a:r>
          </a:p>
          <a:p>
            <a:pPr>
              <a:spcAft>
                <a:spcPts val="0"/>
              </a:spcAft>
            </a:pPr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WGISS</a:t>
            </a:r>
          </a:p>
          <a:p>
            <a:pPr>
              <a:spcAft>
                <a:spcPts val="0"/>
              </a:spcAft>
            </a:pP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User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Discovers and accesses information and analytics through the FDAW services</a:t>
            </a:r>
          </a:p>
          <a:p>
            <a:r>
              <a:rPr lang="en-A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include machine users, such as decision support and monitoring systems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5581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Could we do with a features registry – to help with AI classification? Could be crowd-sourced, not warrantied, its just works alongside what WGISS does?</a:t>
            </a:r>
          </a:p>
        </p:txBody>
      </p:sp>
    </p:spTree>
    <p:extLst>
      <p:ext uri="{BB962C8B-B14F-4D97-AF65-F5344CB8AC3E}">
        <p14:creationId xmlns:p14="http://schemas.microsoft.com/office/powerpoint/2010/main" val="286159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6" y="274638"/>
            <a:ext cx="8461374" cy="852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457285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991" y="6504332"/>
            <a:ext cx="6083845" cy="124274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Earth Observation Informatics TCP  |  Arnold Dekker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69827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Woodcock@csiro.a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0000"/>
          </a:bodyPr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>
                <a:solidFill>
                  <a:srgbClr val="FFFFFF"/>
                </a:solidFill>
                <a:latin typeface="+mj-lt"/>
              </a:rPr>
              <a:t>FDA-08 FDA Whitepaper</a:t>
            </a:r>
            <a:br>
              <a:rPr lang="en-AU" sz="4200" b="1" dirty="0">
                <a:solidFill>
                  <a:srgbClr val="FFFFFF"/>
                </a:solidFill>
                <a:latin typeface="+mj-lt"/>
              </a:rPr>
            </a:br>
            <a:r>
              <a:rPr lang="en-AU" sz="4200" b="1" dirty="0">
                <a:solidFill>
                  <a:srgbClr val="FFFFFF"/>
                </a:solidFill>
                <a:latin typeface="+mj-lt"/>
              </a:rPr>
              <a:t>Update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WGISS 46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 Robert Woodcock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7D178-B702-48D3-87A7-AF3F5B6A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Finishing FDA-08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941E3-15C7-43A6-A3D3-21489FA7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“War and Peace” or a Fact sheet</a:t>
            </a:r>
          </a:p>
          <a:p>
            <a:pPr lvl="1"/>
            <a:r>
              <a:rPr lang="en-AU" dirty="0"/>
              <a:t>Can FDA-08 focus only on what is changing and current gaps?</a:t>
            </a:r>
          </a:p>
          <a:p>
            <a:r>
              <a:rPr lang="en-AU" dirty="0"/>
              <a:t>Contributors – its low</a:t>
            </a:r>
          </a:p>
          <a:p>
            <a:pPr lvl="1"/>
            <a:r>
              <a:rPr lang="en-AU" dirty="0"/>
              <a:t>Not necessarily a problem now, but fails if it stays small</a:t>
            </a:r>
          </a:p>
          <a:p>
            <a:pPr lvl="1"/>
            <a:r>
              <a:rPr lang="en-AU" dirty="0"/>
              <a:t>Elevating outputs from Agency activities to the CEOS community level, WGISS Information systems – how? timeliness?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6527D-4FF0-40B1-AE0C-86950F3B6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10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934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24E4-17B0-4B8E-B92A-50B9EC37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FDA-08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CDD18-B80A-4D20-B554-6BE7A16B9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Establish a common description of Future Data Architecture functional blocks and identify interfaces and interoperability approaches.</a:t>
            </a:r>
          </a:p>
          <a:p>
            <a:endParaRPr lang="en-AU" dirty="0"/>
          </a:p>
          <a:p>
            <a:r>
              <a:rPr lang="en-AU" dirty="0"/>
              <a:t>The WHAT of FDA, not just the WHY</a:t>
            </a:r>
          </a:p>
          <a:p>
            <a:pPr lvl="1"/>
            <a:r>
              <a:rPr lang="en-AU" dirty="0"/>
              <a:t>Less on How…</a:t>
            </a:r>
            <a:r>
              <a:rPr lang="en-AU" i="1" dirty="0"/>
              <a:t>though How is being worked on independently everywhere</a:t>
            </a:r>
          </a:p>
          <a:p>
            <a:endParaRPr lang="en-AU" dirty="0"/>
          </a:p>
          <a:p>
            <a:r>
              <a:rPr lang="en-AU" dirty="0"/>
              <a:t>"The challenge is in providing </a:t>
            </a:r>
            <a:r>
              <a:rPr lang="en-AU" b="1" i="1" dirty="0"/>
              <a:t>the right settings </a:t>
            </a:r>
            <a:r>
              <a:rPr lang="en-AU" dirty="0"/>
              <a:t>so the potential can translate to reality both for individual CEOS members through to global initiatives.“</a:t>
            </a:r>
          </a:p>
          <a:p>
            <a:pPr lvl="1"/>
            <a:r>
              <a:rPr lang="en-AU" dirty="0"/>
              <a:t>FDA Interim Report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EED5B-CBE4-4479-8568-04DEE8EE2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2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275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DC7E-3041-445B-BD93-E2E2CE15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FDA Why to FDA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0AC4B-D0FF-4245-B6EB-E40F9EFF3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413"/>
            <a:ext cx="8461375" cy="5132387"/>
          </a:xfrm>
        </p:spPr>
        <p:txBody>
          <a:bodyPr/>
          <a:lstStyle/>
          <a:p>
            <a:r>
              <a:rPr lang="en-AU" dirty="0"/>
              <a:t>FDA-08 Confluence site active since August 2018</a:t>
            </a:r>
          </a:p>
          <a:p>
            <a:pPr lvl="1"/>
            <a:r>
              <a:rPr lang="en-AU" dirty="0"/>
              <a:t>6 registered contributors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2 active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To register/contribute contact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Robert.Woodcock@csiro.au</a:t>
            </a:r>
            <a:endParaRPr lang="en-AU" dirty="0">
              <a:solidFill>
                <a:schemeClr val="tx1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First step:</a:t>
            </a:r>
          </a:p>
          <a:p>
            <a:pPr lvl="1"/>
            <a:r>
              <a:rPr lang="en-AU" dirty="0">
                <a:solidFill>
                  <a:schemeClr val="tx1"/>
                </a:solidFill>
              </a:rPr>
              <a:t>A brave soul volunteered an initial draft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It provided </a:t>
            </a:r>
            <a:r>
              <a:rPr lang="en-AU" i="1" dirty="0">
                <a:solidFill>
                  <a:schemeClr val="tx1"/>
                </a:solidFill>
              </a:rPr>
              <a:t>A</a:t>
            </a:r>
            <a:r>
              <a:rPr lang="en-AU" dirty="0">
                <a:solidFill>
                  <a:schemeClr val="tx1"/>
                </a:solidFill>
              </a:rPr>
              <a:t> view into the FDA ecosystem</a:t>
            </a:r>
          </a:p>
          <a:p>
            <a:pPr lvl="1"/>
            <a:r>
              <a:rPr lang="en-AU" dirty="0">
                <a:solidFill>
                  <a:schemeClr val="tx1"/>
                </a:solidFill>
              </a:rPr>
              <a:t>Whilst simple the single view was could not communicate all necessary information</a:t>
            </a:r>
          </a:p>
          <a:p>
            <a:r>
              <a:rPr lang="en-AU" dirty="0">
                <a:solidFill>
                  <a:schemeClr val="tx1"/>
                </a:solidFill>
              </a:rPr>
              <a:t>Conclusion: Use multiple views per the Reference Model for Open Distributed Processing (RM-ODP)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69D31-91F2-42FC-9B73-0A67FCF38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3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898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FE47-880C-485D-BE5D-653EB133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Viewpoints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3175E-F963-4E28-BF33-57AA4779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The RM-ODP framework factors an architecture description into the following five complementary viewpoints:</a:t>
            </a:r>
          </a:p>
          <a:p>
            <a:pPr lvl="1"/>
            <a:r>
              <a:rPr lang="en-AU" b="1" dirty="0"/>
              <a:t>Enterprise</a:t>
            </a:r>
            <a:r>
              <a:rPr lang="en-AU" b="1" u="sng" dirty="0"/>
              <a:t> </a:t>
            </a:r>
            <a:r>
              <a:rPr lang="en-AU" b="1" dirty="0"/>
              <a:t>Viewpoint: (Why)</a:t>
            </a:r>
          </a:p>
          <a:p>
            <a:pPr lvl="2"/>
            <a:r>
              <a:rPr lang="en-AU" dirty="0"/>
              <a:t>defining the purpose, scope and policies of the system</a:t>
            </a:r>
          </a:p>
          <a:p>
            <a:pPr lvl="1"/>
            <a:r>
              <a:rPr lang="en-AU" dirty="0"/>
              <a:t>Information Viewpoint: (What)</a:t>
            </a:r>
          </a:p>
          <a:p>
            <a:pPr lvl="2"/>
            <a:r>
              <a:rPr lang="en-AU" dirty="0"/>
              <a:t>describing the semantics of information and information processing within the system</a:t>
            </a:r>
          </a:p>
          <a:p>
            <a:pPr lvl="1"/>
            <a:r>
              <a:rPr lang="en-AU" dirty="0"/>
              <a:t>Computational Viewpoint: (What)</a:t>
            </a:r>
          </a:p>
          <a:p>
            <a:pPr lvl="2"/>
            <a:r>
              <a:rPr lang="en-AU" dirty="0"/>
              <a:t>a decomposition of the system into computational interfaces</a:t>
            </a:r>
          </a:p>
          <a:p>
            <a:pPr lvl="1"/>
            <a:r>
              <a:rPr lang="en-AU" dirty="0"/>
              <a:t>Engineering Viewpoint: (What)</a:t>
            </a:r>
          </a:p>
          <a:p>
            <a:pPr lvl="2"/>
            <a:r>
              <a:rPr lang="en-AU" dirty="0"/>
              <a:t>describing the system infrastructure and mechanisms supporting distribution</a:t>
            </a:r>
          </a:p>
          <a:p>
            <a:pPr lvl="1"/>
            <a:r>
              <a:rPr lang="en-AU" dirty="0"/>
              <a:t>Technology Viewpoint: (How)</a:t>
            </a:r>
          </a:p>
          <a:p>
            <a:pPr lvl="2"/>
            <a:r>
              <a:rPr lang="en-AU" dirty="0"/>
              <a:t>a focus on technology choices to realise the system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9DF2D-F6B2-4790-8DDC-790D8FF78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4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926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36647-8D70-4E1A-B0F9-EE637672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E16D-0062-4AD2-A7FE-309685E59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Introduction</a:t>
            </a:r>
          </a:p>
          <a:p>
            <a:r>
              <a:rPr lang="en-AU" dirty="0"/>
              <a:t>Enterprise Viewpoint</a:t>
            </a:r>
          </a:p>
          <a:p>
            <a:pPr lvl="1"/>
            <a:r>
              <a:rPr lang="en-AU" dirty="0"/>
              <a:t>Purpose</a:t>
            </a:r>
          </a:p>
          <a:p>
            <a:pPr lvl="1"/>
            <a:r>
              <a:rPr lang="en-AU" dirty="0"/>
              <a:t>Scope</a:t>
            </a:r>
          </a:p>
          <a:p>
            <a:pPr lvl="1"/>
            <a:r>
              <a:rPr lang="en-AU" dirty="0"/>
              <a:t>Policies</a:t>
            </a:r>
          </a:p>
          <a:p>
            <a:pPr lvl="1"/>
            <a:r>
              <a:rPr lang="en-AU" dirty="0">
                <a:solidFill>
                  <a:srgbClr val="00B0F0"/>
                </a:solidFill>
              </a:rPr>
              <a:t>Roles and Functions</a:t>
            </a:r>
          </a:p>
          <a:p>
            <a:r>
              <a:rPr lang="en-AU" dirty="0"/>
              <a:t>Information Viewpoint</a:t>
            </a:r>
          </a:p>
          <a:p>
            <a:pPr lvl="1"/>
            <a:r>
              <a:rPr lang="en-AU" dirty="0"/>
              <a:t>Information Standards</a:t>
            </a:r>
          </a:p>
          <a:p>
            <a:pPr lvl="1"/>
            <a:r>
              <a:rPr lang="en-AU" dirty="0"/>
              <a:t>Geospatial Information Standards</a:t>
            </a:r>
          </a:p>
          <a:p>
            <a:pPr lvl="1"/>
            <a:r>
              <a:rPr lang="en-AU" dirty="0"/>
              <a:t>Dataset Metadata</a:t>
            </a:r>
          </a:p>
          <a:p>
            <a:pPr lvl="1"/>
            <a:r>
              <a:rPr lang="en-AU" dirty="0"/>
              <a:t>Discovery Metadata</a:t>
            </a:r>
          </a:p>
          <a:p>
            <a:pPr lvl="1"/>
            <a:r>
              <a:rPr lang="en-AU" dirty="0"/>
              <a:t>EO Analytics Metadata</a:t>
            </a:r>
          </a:p>
          <a:p>
            <a:pPr lvl="1"/>
            <a:r>
              <a:rPr lang="en-AU" dirty="0"/>
              <a:t>Geography </a:t>
            </a:r>
            <a:r>
              <a:rPr lang="en-AU" dirty="0" err="1"/>
              <a:t>Markup</a:t>
            </a:r>
            <a:r>
              <a:rPr lang="en-AU" dirty="0"/>
              <a:t> Language</a:t>
            </a:r>
          </a:p>
          <a:p>
            <a:pPr lvl="1"/>
            <a:r>
              <a:rPr lang="en-AU" dirty="0"/>
              <a:t>Earth Observation Information Standards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3C7C7-C143-4539-9319-6C1BDE4CF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5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96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3E64B-418C-4A2A-9A14-69516E67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Enterprise Viewpoint: Actors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076F9-F054-4CFF-9526-53B579612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6</a:t>
            </a:fld>
            <a:r>
              <a:rPr lang="en-AU"/>
              <a:t>  |</a:t>
            </a:r>
            <a:endParaRPr lang="en-AU" dirty="0"/>
          </a:p>
        </p:txBody>
      </p:sp>
      <p:pic>
        <p:nvPicPr>
          <p:cNvPr id="7" name="Picture 6" descr="C:\217993368e10c20198c49cf62b3f8200">
            <a:extLst>
              <a:ext uri="{FF2B5EF4-FFF2-40B4-BE49-F238E27FC236}">
                <a16:creationId xmlns:a16="http://schemas.microsoft.com/office/drawing/2014/main" id="{D3FED885-7A5C-4BD9-BFB0-31969DC079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83" y="1195778"/>
            <a:ext cx="8306959" cy="5662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3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36647-8D70-4E1A-B0F9-EE637672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6" y="274638"/>
            <a:ext cx="8461374" cy="852487"/>
          </a:xfrm>
        </p:spPr>
        <p:txBody>
          <a:bodyPr/>
          <a:lstStyle/>
          <a:p>
            <a:pPr algn="ctr"/>
            <a:r>
              <a:rPr lang="en-AU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E16D-0062-4AD2-A7FE-309685E59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268413"/>
            <a:ext cx="3984625" cy="4572855"/>
          </a:xfrm>
        </p:spPr>
        <p:txBody>
          <a:bodyPr>
            <a:normAutofit fontScale="62500" lnSpcReduction="20000"/>
          </a:bodyPr>
          <a:lstStyle/>
          <a:p>
            <a:endParaRPr lang="en-AU" dirty="0"/>
          </a:p>
          <a:p>
            <a:r>
              <a:rPr lang="en-AU" dirty="0"/>
              <a:t>Computational Viewpoint</a:t>
            </a:r>
          </a:p>
          <a:p>
            <a:pPr lvl="1"/>
            <a:r>
              <a:rPr lang="en-AU" dirty="0"/>
              <a:t>Analytical Services</a:t>
            </a:r>
          </a:p>
          <a:p>
            <a:pPr lvl="2"/>
            <a:r>
              <a:rPr lang="en-AU" dirty="0"/>
              <a:t>EO Analytics Services</a:t>
            </a:r>
          </a:p>
          <a:p>
            <a:pPr lvl="3"/>
            <a:r>
              <a:rPr lang="en-AU" dirty="0"/>
              <a:t>Service Categories</a:t>
            </a:r>
          </a:p>
          <a:p>
            <a:pPr lvl="3"/>
            <a:r>
              <a:rPr lang="en-AU" dirty="0"/>
              <a:t>Service Interface Standards</a:t>
            </a:r>
          </a:p>
          <a:p>
            <a:pPr lvl="2"/>
            <a:r>
              <a:rPr lang="en-AU" dirty="0">
                <a:solidFill>
                  <a:srgbClr val="00B0F0"/>
                </a:solidFill>
              </a:rPr>
              <a:t>EO Analysis Ready Data Processing Service</a:t>
            </a:r>
          </a:p>
          <a:p>
            <a:pPr lvl="1"/>
            <a:r>
              <a:rPr lang="en-AU" dirty="0"/>
              <a:t>Data Access Services</a:t>
            </a:r>
          </a:p>
          <a:p>
            <a:pPr lvl="2"/>
            <a:r>
              <a:rPr lang="en-AU" dirty="0"/>
              <a:t>Web Coverage Services</a:t>
            </a:r>
          </a:p>
          <a:p>
            <a:pPr lvl="2"/>
            <a:r>
              <a:rPr lang="en-AU" dirty="0"/>
              <a:t>File Download Service</a:t>
            </a:r>
          </a:p>
          <a:p>
            <a:pPr lvl="2"/>
            <a:r>
              <a:rPr lang="en-AU" dirty="0"/>
              <a:t>Web Features Service</a:t>
            </a:r>
          </a:p>
          <a:p>
            <a:pPr lvl="1"/>
            <a:r>
              <a:rPr lang="en-AU" dirty="0"/>
              <a:t>Data Portrayal Services</a:t>
            </a:r>
          </a:p>
          <a:p>
            <a:pPr lvl="2"/>
            <a:r>
              <a:rPr lang="en-AU" dirty="0"/>
              <a:t>Types of Visualization</a:t>
            </a:r>
          </a:p>
          <a:p>
            <a:pPr lvl="2"/>
            <a:r>
              <a:rPr lang="en-AU" dirty="0"/>
              <a:t>Service Interface Standards</a:t>
            </a:r>
          </a:p>
          <a:p>
            <a:pPr lvl="3"/>
            <a:r>
              <a:rPr lang="en-AU" dirty="0"/>
              <a:t>Map-related Standards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3C7C7-C143-4539-9319-6C1BDE4CF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7</a:t>
            </a:fld>
            <a:r>
              <a:rPr lang="en-AU"/>
              <a:t>  |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E25BF9-455B-448E-A657-7405168D4C61}"/>
              </a:ext>
            </a:extLst>
          </p:cNvPr>
          <p:cNvSpPr txBox="1">
            <a:spLocks/>
          </p:cNvSpPr>
          <p:nvPr/>
        </p:nvSpPr>
        <p:spPr>
          <a:xfrm>
            <a:off x="4539916" y="1268413"/>
            <a:ext cx="3984625" cy="457285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endParaRPr lang="en-AU" dirty="0"/>
          </a:p>
          <a:p>
            <a:pPr defTabSz="914400"/>
            <a:r>
              <a:rPr lang="en-AU" dirty="0"/>
              <a:t>Computational Viewpoint</a:t>
            </a:r>
          </a:p>
          <a:p>
            <a:pPr lvl="1" defTabSz="914400"/>
            <a:r>
              <a:rPr lang="en-AU" dirty="0"/>
              <a:t>Data Generation Services</a:t>
            </a:r>
          </a:p>
          <a:p>
            <a:pPr lvl="2" defTabSz="914400"/>
            <a:r>
              <a:rPr lang="en-AU" dirty="0"/>
              <a:t>Data Acquisition</a:t>
            </a:r>
          </a:p>
          <a:p>
            <a:pPr lvl="1" defTabSz="914400"/>
            <a:r>
              <a:rPr lang="en-AU" dirty="0"/>
              <a:t>Discovery Services</a:t>
            </a:r>
          </a:p>
          <a:p>
            <a:pPr lvl="2" defTabSz="914400"/>
            <a:r>
              <a:rPr lang="en-AU" dirty="0"/>
              <a:t>Catalogue Service for the Web</a:t>
            </a:r>
          </a:p>
          <a:p>
            <a:pPr lvl="2" defTabSz="914400"/>
            <a:r>
              <a:rPr lang="en-AU" dirty="0"/>
              <a:t>WGISS Connected Data Assets</a:t>
            </a:r>
          </a:p>
          <a:p>
            <a:pPr lvl="2" defTabSz="914400"/>
            <a:r>
              <a:rPr lang="en-AU" dirty="0"/>
              <a:t>Support Services</a:t>
            </a:r>
          </a:p>
          <a:p>
            <a:pPr lvl="2" defTabSz="914400"/>
            <a:r>
              <a:rPr lang="en-AU" dirty="0">
                <a:solidFill>
                  <a:srgbClr val="00B0F0"/>
                </a:solidFill>
              </a:rPr>
              <a:t>Provenance Service</a:t>
            </a:r>
          </a:p>
          <a:p>
            <a:pPr lvl="2" defTabSz="914400"/>
            <a:r>
              <a:rPr lang="en-AU" dirty="0">
                <a:solidFill>
                  <a:srgbClr val="00B0F0"/>
                </a:solidFill>
              </a:rPr>
              <a:t>Vocabulary Services</a:t>
            </a:r>
          </a:p>
          <a:p>
            <a:pPr lvl="3" defTabSz="914400"/>
            <a:r>
              <a:rPr lang="en-AU" dirty="0">
                <a:solidFill>
                  <a:srgbClr val="00B0F0"/>
                </a:solidFill>
              </a:rPr>
              <a:t>Earth Observation parameters and observables Registry</a:t>
            </a:r>
          </a:p>
          <a:p>
            <a:pPr lvl="2" defTabSz="914400"/>
            <a:r>
              <a:rPr lang="en-AU" dirty="0">
                <a:solidFill>
                  <a:srgbClr val="00B0F0"/>
                </a:solidFill>
              </a:rPr>
              <a:t>Monitoring Sites and networks Registry</a:t>
            </a:r>
          </a:p>
          <a:p>
            <a:pPr lvl="2" defTabSz="914400"/>
            <a:r>
              <a:rPr lang="en-AU" dirty="0"/>
              <a:t>Authentication, Authorisation and Accounting Services</a:t>
            </a:r>
          </a:p>
          <a:p>
            <a:pPr lvl="1" defTabSz="914400"/>
            <a:r>
              <a:rPr lang="en-AU" dirty="0">
                <a:solidFill>
                  <a:srgbClr val="00B0F0"/>
                </a:solidFill>
              </a:rPr>
              <a:t>Service Orchestration</a:t>
            </a:r>
          </a:p>
          <a:p>
            <a:pPr lvl="2" defTabSz="914400"/>
            <a:r>
              <a:rPr lang="en-AU" dirty="0"/>
              <a:t>Synchronous vs. Asynchronous Services</a:t>
            </a:r>
          </a:p>
          <a:p>
            <a:pPr defTabSz="91440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407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36647-8D70-4E1A-B0F9-EE637672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E16D-0062-4AD2-A7FE-309685E59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rgbClr val="00B0F0"/>
                </a:solidFill>
              </a:rPr>
              <a:t>Engineering Viewpoint</a:t>
            </a:r>
          </a:p>
          <a:p>
            <a:r>
              <a:rPr lang="en-AU" dirty="0"/>
              <a:t>Technology Viewpoint</a:t>
            </a:r>
          </a:p>
          <a:p>
            <a:r>
              <a:rPr lang="en-AU" dirty="0"/>
              <a:t>Appendix A - FDA Interim Report Architectural Principles</a:t>
            </a:r>
          </a:p>
          <a:p>
            <a:pPr lvl="1"/>
            <a:r>
              <a:rPr lang="en-AU" dirty="0"/>
              <a:t>Discovery and Access</a:t>
            </a:r>
          </a:p>
          <a:p>
            <a:pPr lvl="1"/>
            <a:r>
              <a:rPr lang="en-AU" dirty="0"/>
              <a:t>Usage</a:t>
            </a:r>
          </a:p>
          <a:p>
            <a:pPr lvl="1"/>
            <a:r>
              <a:rPr lang="en-AU" dirty="0"/>
              <a:t>Integration</a:t>
            </a:r>
          </a:p>
          <a:p>
            <a:pPr lvl="1"/>
            <a:r>
              <a:rPr lang="en-AU" dirty="0"/>
              <a:t>Infrastructure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3C7C7-C143-4539-9319-6C1BDE4CF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8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595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D958-7110-4E17-B982-F468C150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FDA enabled…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A0162-12D0-4629-BE72-0E5B8648E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9</a:t>
            </a:fld>
            <a:r>
              <a:rPr lang="en-AU"/>
              <a:t>  |</a:t>
            </a:r>
            <a:endParaRPr lang="en-AU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95741FC-06D9-420F-BD35-A67E75BCCC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052" y="1268413"/>
            <a:ext cx="8130821" cy="4573587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78584F8F-8818-4B74-9605-B6492C27825E}"/>
              </a:ext>
            </a:extLst>
          </p:cNvPr>
          <p:cNvSpPr/>
          <p:nvPr/>
        </p:nvSpPr>
        <p:spPr>
          <a:xfrm>
            <a:off x="4267200" y="1722492"/>
            <a:ext cx="1600200" cy="519348"/>
          </a:xfrm>
          <a:prstGeom prst="wedgeEllipseCallou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/>
              <a:t>Cached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557291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CSIRO Sk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41B6E6"/>
      </a:accent1>
      <a:accent2>
        <a:srgbClr val="004B87"/>
      </a:accent2>
      <a:accent3>
        <a:srgbClr val="78BE20"/>
      </a:accent3>
      <a:accent4>
        <a:srgbClr val="4A7729"/>
      </a:accent4>
      <a:accent5>
        <a:srgbClr val="00A9CE"/>
      </a:accent5>
      <a:accent6>
        <a:srgbClr val="00313C"/>
      </a:accent6>
      <a:hlink>
        <a:srgbClr val="9FAEE5"/>
      </a:hlink>
      <a:folHlink>
        <a:srgbClr val="1E22AA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10064</TotalTime>
  <Words>671</Words>
  <Application>Microsoft Office PowerPoint</Application>
  <PresentationFormat>On-screen Show (4:3)</PresentationFormat>
  <Paragraphs>132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Bold</vt:lpstr>
      <vt:lpstr>Avenir Roman</vt:lpstr>
      <vt:lpstr>Calibri</vt:lpstr>
      <vt:lpstr>Droid Serif</vt:lpstr>
      <vt:lpstr>Helvetica</vt:lpstr>
      <vt:lpstr>Times New Roman</vt:lpstr>
      <vt:lpstr>Default</vt:lpstr>
      <vt:lpstr>FDA-08 FDA Whitepaper Update</vt:lpstr>
      <vt:lpstr>FDA-08</vt:lpstr>
      <vt:lpstr>FDA Why to FDA What</vt:lpstr>
      <vt:lpstr>Viewpoints</vt:lpstr>
      <vt:lpstr>Table of Contents</vt:lpstr>
      <vt:lpstr>Enterprise Viewpoint: Actors</vt:lpstr>
      <vt:lpstr>Table of Contents</vt:lpstr>
      <vt:lpstr>Table of Contents</vt:lpstr>
      <vt:lpstr>FDA enabled…</vt:lpstr>
      <vt:lpstr>Finishing FDA-08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Anne Kennerley</cp:lastModifiedBy>
  <cp:revision>178</cp:revision>
  <dcterms:modified xsi:type="dcterms:W3CDTF">2018-10-24T05:35:59Z</dcterms:modified>
</cp:coreProperties>
</file>