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328" r:id="rId3"/>
    <p:sldId id="329" r:id="rId4"/>
    <p:sldId id="331" r:id="rId5"/>
    <p:sldId id="330" r:id="rId6"/>
    <p:sldId id="336" r:id="rId7"/>
    <p:sldId id="334" r:id="rId8"/>
    <p:sldId id="335" r:id="rId9"/>
    <p:sldId id="305" r:id="rId10"/>
    <p:sldId id="346" r:id="rId11"/>
    <p:sldId id="344" r:id="rId12"/>
    <p:sldId id="338" r:id="rId13"/>
    <p:sldId id="343" r:id="rId14"/>
    <p:sldId id="332" r:id="rId15"/>
    <p:sldId id="345" r:id="rId16"/>
    <p:sldId id="333" r:id="rId17"/>
    <p:sldId id="269" r:id="rId18"/>
  </p:sldIdLst>
  <p:sldSz cx="9144000" cy="6858000" type="screen4x3"/>
  <p:notesSz cx="6805613" cy="9944100"/>
  <p:defaultTextStyle>
    <a:defPPr>
      <a:defRPr lang="en-GB"/>
    </a:defPPr>
    <a:lvl1pPr algn="l" rtl="0" fontAlgn="base">
      <a:spcBef>
        <a:spcPct val="0"/>
      </a:spcBef>
      <a:spcAft>
        <a:spcPct val="0"/>
      </a:spcAft>
      <a:defRPr sz="1200" kern="1200">
        <a:solidFill>
          <a:srgbClr val="0F5494"/>
        </a:solidFill>
        <a:latin typeface="Verdana" pitchFamily="34" charset="0"/>
        <a:ea typeface="+mn-ea"/>
        <a:cs typeface="+mn-cs"/>
      </a:defRPr>
    </a:lvl1pPr>
    <a:lvl2pPr marL="457200" algn="l" rtl="0" fontAlgn="base">
      <a:spcBef>
        <a:spcPct val="0"/>
      </a:spcBef>
      <a:spcAft>
        <a:spcPct val="0"/>
      </a:spcAft>
      <a:defRPr sz="1200" kern="1200">
        <a:solidFill>
          <a:srgbClr val="0F5494"/>
        </a:solidFill>
        <a:latin typeface="Verdana" pitchFamily="34" charset="0"/>
        <a:ea typeface="+mn-ea"/>
        <a:cs typeface="+mn-cs"/>
      </a:defRPr>
    </a:lvl2pPr>
    <a:lvl3pPr marL="914400" algn="l" rtl="0" fontAlgn="base">
      <a:spcBef>
        <a:spcPct val="0"/>
      </a:spcBef>
      <a:spcAft>
        <a:spcPct val="0"/>
      </a:spcAft>
      <a:defRPr sz="1200" kern="1200">
        <a:solidFill>
          <a:srgbClr val="0F5494"/>
        </a:solidFill>
        <a:latin typeface="Verdana" pitchFamily="34" charset="0"/>
        <a:ea typeface="+mn-ea"/>
        <a:cs typeface="+mn-cs"/>
      </a:defRPr>
    </a:lvl3pPr>
    <a:lvl4pPr marL="1371600" algn="l" rtl="0" fontAlgn="base">
      <a:spcBef>
        <a:spcPct val="0"/>
      </a:spcBef>
      <a:spcAft>
        <a:spcPct val="0"/>
      </a:spcAft>
      <a:defRPr sz="1200" kern="1200">
        <a:solidFill>
          <a:srgbClr val="0F5494"/>
        </a:solidFill>
        <a:latin typeface="Verdana" pitchFamily="34" charset="0"/>
        <a:ea typeface="+mn-ea"/>
        <a:cs typeface="+mn-cs"/>
      </a:defRPr>
    </a:lvl4pPr>
    <a:lvl5pPr marL="1828800" algn="l" rtl="0" fontAlgn="base">
      <a:spcBef>
        <a:spcPct val="0"/>
      </a:spcBef>
      <a:spcAft>
        <a:spcPct val="0"/>
      </a:spcAft>
      <a:defRPr sz="1200" kern="1200">
        <a:solidFill>
          <a:srgbClr val="0F5494"/>
        </a:solidFill>
        <a:latin typeface="Verdana" pitchFamily="34" charset="0"/>
        <a:ea typeface="+mn-ea"/>
        <a:cs typeface="+mn-cs"/>
      </a:defRPr>
    </a:lvl5pPr>
    <a:lvl6pPr marL="2286000" algn="l" defTabSz="914400" rtl="0" eaLnBrk="1" latinLnBrk="0" hangingPunct="1">
      <a:defRPr sz="1200" kern="1200">
        <a:solidFill>
          <a:srgbClr val="0F5494"/>
        </a:solidFill>
        <a:latin typeface="Verdana" pitchFamily="34" charset="0"/>
        <a:ea typeface="+mn-ea"/>
        <a:cs typeface="+mn-cs"/>
      </a:defRPr>
    </a:lvl6pPr>
    <a:lvl7pPr marL="2743200" algn="l" defTabSz="914400" rtl="0" eaLnBrk="1" latinLnBrk="0" hangingPunct="1">
      <a:defRPr sz="1200" kern="1200">
        <a:solidFill>
          <a:srgbClr val="0F5494"/>
        </a:solidFill>
        <a:latin typeface="Verdana" pitchFamily="34" charset="0"/>
        <a:ea typeface="+mn-ea"/>
        <a:cs typeface="+mn-cs"/>
      </a:defRPr>
    </a:lvl7pPr>
    <a:lvl8pPr marL="3200400" algn="l" defTabSz="914400" rtl="0" eaLnBrk="1" latinLnBrk="0" hangingPunct="1">
      <a:defRPr sz="1200" kern="1200">
        <a:solidFill>
          <a:srgbClr val="0F5494"/>
        </a:solidFill>
        <a:latin typeface="Verdana" pitchFamily="34" charset="0"/>
        <a:ea typeface="+mn-ea"/>
        <a:cs typeface="+mn-cs"/>
      </a:defRPr>
    </a:lvl8pPr>
    <a:lvl9pPr marL="3657600" algn="l" defTabSz="914400" rtl="0" eaLnBrk="1" latinLnBrk="0" hangingPunct="1">
      <a:defRPr sz="1200" kern="1200">
        <a:solidFill>
          <a:srgbClr val="0F5494"/>
        </a:solidFill>
        <a:latin typeface="Verdana" pitchFamily="34" charset="0"/>
        <a:ea typeface="+mn-ea"/>
        <a:cs typeface="+mn-cs"/>
      </a:defRPr>
    </a:lvl9pPr>
  </p:defaultTextStyle>
  <p:extLst>
    <p:ext uri="{EFAFB233-063F-42B5-8137-9DF3F51BA10A}">
      <p15:sldGuideLst xmlns:p15="http://schemas.microsoft.com/office/powerpoint/2012/main">
        <p15:guide id="1" orient="horz" pos="1570">
          <p15:clr>
            <a:srgbClr val="A4A3A4"/>
          </p15:clr>
        </p15:guide>
        <p15:guide id="2" pos="2064">
          <p15:clr>
            <a:srgbClr val="A4A3A4"/>
          </p15:clr>
        </p15:guide>
      </p15:sldGuideLst>
    </p:ext>
    <p:ext uri="{2D200454-40CA-4A62-9FC3-DE9A4176ACB9}">
      <p15:notesGuideLst xmlns:p15="http://schemas.microsoft.com/office/powerpoint/2012/main">
        <p15:guide id="1" orient="horz" pos="3132">
          <p15:clr>
            <a:srgbClr val="A4A3A4"/>
          </p15:clr>
        </p15:guide>
        <p15:guide id="2" pos="2143">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N MEERLOO Marjan (RTD)" initials="MvM"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5494"/>
    <a:srgbClr val="3166CF"/>
    <a:srgbClr val="99CCFF"/>
    <a:srgbClr val="2D5EC1"/>
    <a:srgbClr val="3E6FD2"/>
    <a:srgbClr val="BDDEFF"/>
    <a:srgbClr val="808080"/>
    <a:srgbClr val="FFD6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994" autoAdjust="0"/>
  </p:normalViewPr>
  <p:slideViewPr>
    <p:cSldViewPr>
      <p:cViewPr varScale="1">
        <p:scale>
          <a:sx n="41" d="100"/>
          <a:sy n="41" d="100"/>
        </p:scale>
        <p:origin x="1356" y="60"/>
      </p:cViewPr>
      <p:guideLst>
        <p:guide orient="horz" pos="1570"/>
        <p:guide pos="2064"/>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2916" y="-90"/>
      </p:cViewPr>
      <p:guideLst>
        <p:guide orient="horz" pos="3132"/>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1" y="1"/>
            <a:ext cx="2949841" cy="497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8" tIns="45784" rIns="91568" bIns="45784" numCol="1" anchor="t" anchorCtr="0" compatLnSpc="1">
            <a:prstTxWarp prst="textNoShape">
              <a:avLst/>
            </a:prstTxWarp>
          </a:bodyPr>
          <a:lstStyle>
            <a:lvl1pPr>
              <a:defRPr>
                <a:solidFill>
                  <a:schemeClr val="tx1"/>
                </a:solidFill>
                <a:latin typeface="Arial" charset="0"/>
              </a:defRPr>
            </a:lvl1pPr>
          </a:lstStyle>
          <a:p>
            <a:endParaRPr lang="en-GB" altLang="en-US"/>
          </a:p>
        </p:txBody>
      </p:sp>
      <p:sp>
        <p:nvSpPr>
          <p:cNvPr id="37891" name="Rectangle 3"/>
          <p:cNvSpPr>
            <a:spLocks noGrp="1" noChangeArrowheads="1"/>
          </p:cNvSpPr>
          <p:nvPr>
            <p:ph type="dt" sz="quarter" idx="1"/>
          </p:nvPr>
        </p:nvSpPr>
        <p:spPr bwMode="auto">
          <a:xfrm>
            <a:off x="3854184" y="1"/>
            <a:ext cx="2949841" cy="497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8" tIns="45784" rIns="91568" bIns="45784" numCol="1" anchor="t" anchorCtr="0" compatLnSpc="1">
            <a:prstTxWarp prst="textNoShape">
              <a:avLst/>
            </a:prstTxWarp>
          </a:bodyPr>
          <a:lstStyle>
            <a:lvl1pPr algn="r">
              <a:defRPr>
                <a:solidFill>
                  <a:schemeClr val="tx1"/>
                </a:solidFill>
                <a:latin typeface="Arial" charset="0"/>
              </a:defRPr>
            </a:lvl1pPr>
          </a:lstStyle>
          <a:p>
            <a:endParaRPr lang="en-GB" altLang="en-US"/>
          </a:p>
        </p:txBody>
      </p:sp>
      <p:sp>
        <p:nvSpPr>
          <p:cNvPr id="37892" name="Rectangle 4"/>
          <p:cNvSpPr>
            <a:spLocks noGrp="1" noChangeArrowheads="1"/>
          </p:cNvSpPr>
          <p:nvPr>
            <p:ph type="ftr" sz="quarter" idx="2"/>
          </p:nvPr>
        </p:nvSpPr>
        <p:spPr bwMode="auto">
          <a:xfrm>
            <a:off x="1" y="9444750"/>
            <a:ext cx="2949841" cy="497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8" tIns="45784" rIns="91568" bIns="45784" numCol="1" anchor="b" anchorCtr="0" compatLnSpc="1">
            <a:prstTxWarp prst="textNoShape">
              <a:avLst/>
            </a:prstTxWarp>
          </a:bodyPr>
          <a:lstStyle>
            <a:lvl1pPr>
              <a:defRPr>
                <a:solidFill>
                  <a:schemeClr val="tx1"/>
                </a:solidFill>
                <a:latin typeface="Arial" charset="0"/>
              </a:defRPr>
            </a:lvl1pPr>
          </a:lstStyle>
          <a:p>
            <a:endParaRPr lang="en-GB" altLang="en-US"/>
          </a:p>
        </p:txBody>
      </p:sp>
      <p:sp>
        <p:nvSpPr>
          <p:cNvPr id="37893" name="Rectangle 5"/>
          <p:cNvSpPr>
            <a:spLocks noGrp="1" noChangeArrowheads="1"/>
          </p:cNvSpPr>
          <p:nvPr>
            <p:ph type="sldNum" sz="quarter" idx="3"/>
          </p:nvPr>
        </p:nvSpPr>
        <p:spPr bwMode="auto">
          <a:xfrm>
            <a:off x="3854184" y="9444750"/>
            <a:ext cx="2949841" cy="497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8" tIns="45784" rIns="91568" bIns="45784" numCol="1" anchor="b" anchorCtr="0" compatLnSpc="1">
            <a:prstTxWarp prst="textNoShape">
              <a:avLst/>
            </a:prstTxWarp>
          </a:bodyPr>
          <a:lstStyle>
            <a:lvl1pPr algn="r">
              <a:defRPr>
                <a:solidFill>
                  <a:schemeClr val="tx1"/>
                </a:solidFill>
                <a:latin typeface="Arial" charset="0"/>
              </a:defRPr>
            </a:lvl1pPr>
          </a:lstStyle>
          <a:p>
            <a:fld id="{108D884F-C731-4689-ABE0-5D9C30631E55}" type="slidenum">
              <a:rPr lang="en-GB" altLang="en-US"/>
              <a:pPr/>
              <a:t>‹#›</a:t>
            </a:fld>
            <a:endParaRPr lang="en-GB" altLang="en-US"/>
          </a:p>
        </p:txBody>
      </p:sp>
    </p:spTree>
    <p:extLst>
      <p:ext uri="{BB962C8B-B14F-4D97-AF65-F5344CB8AC3E}">
        <p14:creationId xmlns:p14="http://schemas.microsoft.com/office/powerpoint/2010/main" val="1749402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1" y="1"/>
            <a:ext cx="2949841" cy="497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8" tIns="45784" rIns="91568" bIns="45784" numCol="1" anchor="t" anchorCtr="0" compatLnSpc="1">
            <a:prstTxWarp prst="textNoShape">
              <a:avLst/>
            </a:prstTxWarp>
          </a:bodyPr>
          <a:lstStyle>
            <a:lvl1pPr>
              <a:defRPr>
                <a:solidFill>
                  <a:schemeClr val="tx1"/>
                </a:solidFill>
                <a:latin typeface="Arial" charset="0"/>
              </a:defRPr>
            </a:lvl1pPr>
          </a:lstStyle>
          <a:p>
            <a:endParaRPr lang="en-GB" altLang="en-US"/>
          </a:p>
        </p:txBody>
      </p:sp>
      <p:sp>
        <p:nvSpPr>
          <p:cNvPr id="36867" name="Rectangle 3"/>
          <p:cNvSpPr>
            <a:spLocks noGrp="1" noChangeArrowheads="1"/>
          </p:cNvSpPr>
          <p:nvPr>
            <p:ph type="dt" idx="1"/>
          </p:nvPr>
        </p:nvSpPr>
        <p:spPr bwMode="auto">
          <a:xfrm>
            <a:off x="3854184" y="1"/>
            <a:ext cx="2949841" cy="497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8" tIns="45784" rIns="91568" bIns="45784" numCol="1" anchor="t" anchorCtr="0" compatLnSpc="1">
            <a:prstTxWarp prst="textNoShape">
              <a:avLst/>
            </a:prstTxWarp>
          </a:bodyPr>
          <a:lstStyle>
            <a:lvl1pPr algn="r">
              <a:defRPr>
                <a:solidFill>
                  <a:schemeClr val="tx1"/>
                </a:solidFill>
                <a:latin typeface="Arial" charset="0"/>
              </a:defRPr>
            </a:lvl1pPr>
          </a:lstStyle>
          <a:p>
            <a:endParaRPr lang="en-GB" altLang="en-US"/>
          </a:p>
        </p:txBody>
      </p:sp>
      <p:sp>
        <p:nvSpPr>
          <p:cNvPr id="36868" name="Rectangle 4"/>
          <p:cNvSpPr>
            <a:spLocks noGrp="1" noRot="1" noChangeAspect="1" noChangeArrowheads="1" noTextEdit="1"/>
          </p:cNvSpPr>
          <p:nvPr>
            <p:ph type="sldImg" idx="2"/>
          </p:nvPr>
        </p:nvSpPr>
        <p:spPr bwMode="auto">
          <a:xfrm>
            <a:off x="917575" y="744538"/>
            <a:ext cx="4972050" cy="37306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9" name="Rectangle 5"/>
          <p:cNvSpPr>
            <a:spLocks noGrp="1" noChangeArrowheads="1"/>
          </p:cNvSpPr>
          <p:nvPr>
            <p:ph type="body" sz="quarter" idx="3"/>
          </p:nvPr>
        </p:nvSpPr>
        <p:spPr bwMode="auto">
          <a:xfrm>
            <a:off x="680245" y="4723171"/>
            <a:ext cx="5445126" cy="44750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8" tIns="45784" rIns="91568" bIns="45784"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36870" name="Rectangle 6"/>
          <p:cNvSpPr>
            <a:spLocks noGrp="1" noChangeArrowheads="1"/>
          </p:cNvSpPr>
          <p:nvPr>
            <p:ph type="ftr" sz="quarter" idx="4"/>
          </p:nvPr>
        </p:nvSpPr>
        <p:spPr bwMode="auto">
          <a:xfrm>
            <a:off x="1" y="9444750"/>
            <a:ext cx="2949841" cy="497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8" tIns="45784" rIns="91568" bIns="45784" numCol="1" anchor="b" anchorCtr="0" compatLnSpc="1">
            <a:prstTxWarp prst="textNoShape">
              <a:avLst/>
            </a:prstTxWarp>
          </a:bodyPr>
          <a:lstStyle>
            <a:lvl1pPr>
              <a:defRPr>
                <a:solidFill>
                  <a:schemeClr val="tx1"/>
                </a:solidFill>
                <a:latin typeface="Arial" charset="0"/>
              </a:defRPr>
            </a:lvl1pPr>
          </a:lstStyle>
          <a:p>
            <a:endParaRPr lang="en-GB" altLang="en-US"/>
          </a:p>
        </p:txBody>
      </p:sp>
      <p:sp>
        <p:nvSpPr>
          <p:cNvPr id="36871" name="Rectangle 7"/>
          <p:cNvSpPr>
            <a:spLocks noGrp="1" noChangeArrowheads="1"/>
          </p:cNvSpPr>
          <p:nvPr>
            <p:ph type="sldNum" sz="quarter" idx="5"/>
          </p:nvPr>
        </p:nvSpPr>
        <p:spPr bwMode="auto">
          <a:xfrm>
            <a:off x="3854184" y="9444750"/>
            <a:ext cx="2949841" cy="497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8" tIns="45784" rIns="91568" bIns="45784" numCol="1" anchor="b" anchorCtr="0" compatLnSpc="1">
            <a:prstTxWarp prst="textNoShape">
              <a:avLst/>
            </a:prstTxWarp>
          </a:bodyPr>
          <a:lstStyle>
            <a:lvl1pPr algn="r">
              <a:defRPr>
                <a:solidFill>
                  <a:schemeClr val="tx1"/>
                </a:solidFill>
                <a:latin typeface="Arial" charset="0"/>
              </a:defRPr>
            </a:lvl1pPr>
          </a:lstStyle>
          <a:p>
            <a:fld id="{47E3D448-02B0-4207-93D0-7B5B7B5C8F53}" type="slidenum">
              <a:rPr lang="en-GB" altLang="en-US"/>
              <a:pPr/>
              <a:t>‹#›</a:t>
            </a:fld>
            <a:endParaRPr lang="en-GB" altLang="en-US"/>
          </a:p>
        </p:txBody>
      </p:sp>
    </p:spTree>
    <p:extLst>
      <p:ext uri="{BB962C8B-B14F-4D97-AF65-F5344CB8AC3E}">
        <p14:creationId xmlns:p14="http://schemas.microsoft.com/office/powerpoint/2010/main" val="407969910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7E3D448-02B0-4207-93D0-7B5B7B5C8F53}" type="slidenum">
              <a:rPr lang="en-GB" altLang="en-US" smtClean="0"/>
              <a:pPr/>
              <a:t>1</a:t>
            </a:fld>
            <a:endParaRPr lang="en-GB" altLang="en-US"/>
          </a:p>
        </p:txBody>
      </p:sp>
    </p:spTree>
    <p:extLst>
      <p:ext uri="{BB962C8B-B14F-4D97-AF65-F5344CB8AC3E}">
        <p14:creationId xmlns:p14="http://schemas.microsoft.com/office/powerpoint/2010/main" val="39249807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7E3D448-02B0-4207-93D0-7B5B7B5C8F53}" type="slidenum">
              <a:rPr lang="en-GB" altLang="en-US" smtClean="0"/>
              <a:pPr/>
              <a:t>10</a:t>
            </a:fld>
            <a:endParaRPr lang="en-GB" altLang="en-US"/>
          </a:p>
        </p:txBody>
      </p:sp>
    </p:spTree>
    <p:extLst>
      <p:ext uri="{BB962C8B-B14F-4D97-AF65-F5344CB8AC3E}">
        <p14:creationId xmlns:p14="http://schemas.microsoft.com/office/powerpoint/2010/main" val="36411081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7E3D448-02B0-4207-93D0-7B5B7B5C8F53}" type="slidenum">
              <a:rPr lang="en-GB" altLang="en-US" smtClean="0"/>
              <a:pPr/>
              <a:t>11</a:t>
            </a:fld>
            <a:endParaRPr lang="en-GB" altLang="en-US"/>
          </a:p>
        </p:txBody>
      </p:sp>
    </p:spTree>
    <p:extLst>
      <p:ext uri="{BB962C8B-B14F-4D97-AF65-F5344CB8AC3E}">
        <p14:creationId xmlns:p14="http://schemas.microsoft.com/office/powerpoint/2010/main" val="30706660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7E3D448-02B0-4207-93D0-7B5B7B5C8F53}" type="slidenum">
              <a:rPr lang="en-GB" altLang="en-US" smtClean="0"/>
              <a:pPr/>
              <a:t>12</a:t>
            </a:fld>
            <a:endParaRPr lang="en-GB" altLang="en-US"/>
          </a:p>
        </p:txBody>
      </p:sp>
    </p:spTree>
    <p:extLst>
      <p:ext uri="{BB962C8B-B14F-4D97-AF65-F5344CB8AC3E}">
        <p14:creationId xmlns:p14="http://schemas.microsoft.com/office/powerpoint/2010/main" val="41492502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7E3D448-02B0-4207-93D0-7B5B7B5C8F53}" type="slidenum">
              <a:rPr lang="en-GB" altLang="en-US" smtClean="0"/>
              <a:pPr/>
              <a:t>13</a:t>
            </a:fld>
            <a:endParaRPr lang="en-GB" altLang="en-US"/>
          </a:p>
        </p:txBody>
      </p:sp>
    </p:spTree>
    <p:extLst>
      <p:ext uri="{BB962C8B-B14F-4D97-AF65-F5344CB8AC3E}">
        <p14:creationId xmlns:p14="http://schemas.microsoft.com/office/powerpoint/2010/main" val="25069924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7E3D448-02B0-4207-93D0-7B5B7B5C8F53}" type="slidenum">
              <a:rPr lang="en-GB" altLang="en-US" smtClean="0"/>
              <a:pPr/>
              <a:t>14</a:t>
            </a:fld>
            <a:endParaRPr lang="en-GB" altLang="en-US"/>
          </a:p>
        </p:txBody>
      </p:sp>
    </p:spTree>
    <p:extLst>
      <p:ext uri="{BB962C8B-B14F-4D97-AF65-F5344CB8AC3E}">
        <p14:creationId xmlns:p14="http://schemas.microsoft.com/office/powerpoint/2010/main" val="12739727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7E3D448-02B0-4207-93D0-7B5B7B5C8F53}" type="slidenum">
              <a:rPr lang="en-GB" altLang="en-US" smtClean="0"/>
              <a:pPr/>
              <a:t>15</a:t>
            </a:fld>
            <a:endParaRPr lang="en-GB" altLang="en-US"/>
          </a:p>
        </p:txBody>
      </p:sp>
    </p:spTree>
    <p:extLst>
      <p:ext uri="{BB962C8B-B14F-4D97-AF65-F5344CB8AC3E}">
        <p14:creationId xmlns:p14="http://schemas.microsoft.com/office/powerpoint/2010/main" val="23513654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7E3D448-02B0-4207-93D0-7B5B7B5C8F53}" type="slidenum">
              <a:rPr lang="en-GB" altLang="en-US" smtClean="0"/>
              <a:pPr/>
              <a:t>16</a:t>
            </a:fld>
            <a:endParaRPr lang="en-GB" altLang="en-US"/>
          </a:p>
        </p:txBody>
      </p:sp>
    </p:spTree>
    <p:extLst>
      <p:ext uri="{BB962C8B-B14F-4D97-AF65-F5344CB8AC3E}">
        <p14:creationId xmlns:p14="http://schemas.microsoft.com/office/powerpoint/2010/main" val="3392044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6388"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404" indent="-284562" eaLnBrk="0" hangingPunct="0">
              <a:spcBef>
                <a:spcPct val="30000"/>
              </a:spcBef>
              <a:defRPr sz="1200">
                <a:solidFill>
                  <a:schemeClr val="tx1"/>
                </a:solidFill>
                <a:latin typeface="Arial" charset="0"/>
              </a:defRPr>
            </a:lvl2pPr>
            <a:lvl3pPr marL="1143015" indent="-227331" eaLnBrk="0" hangingPunct="0">
              <a:spcBef>
                <a:spcPct val="30000"/>
              </a:spcBef>
              <a:defRPr sz="1200">
                <a:solidFill>
                  <a:schemeClr val="tx1"/>
                </a:solidFill>
                <a:latin typeface="Arial" charset="0"/>
              </a:defRPr>
            </a:lvl3pPr>
            <a:lvl4pPr marL="1599266" indent="-227331" eaLnBrk="0" hangingPunct="0">
              <a:spcBef>
                <a:spcPct val="30000"/>
              </a:spcBef>
              <a:defRPr sz="1200">
                <a:solidFill>
                  <a:schemeClr val="tx1"/>
                </a:solidFill>
                <a:latin typeface="Arial" charset="0"/>
              </a:defRPr>
            </a:lvl4pPr>
            <a:lvl5pPr marL="2058698" indent="-227331" eaLnBrk="0" hangingPunct="0">
              <a:spcBef>
                <a:spcPct val="30000"/>
              </a:spcBef>
              <a:defRPr sz="1200">
                <a:solidFill>
                  <a:schemeClr val="tx1"/>
                </a:solidFill>
                <a:latin typeface="Arial" charset="0"/>
              </a:defRPr>
            </a:lvl5pPr>
            <a:lvl6pPr marL="2516541" indent="-227331" eaLnBrk="0" fontAlgn="base" hangingPunct="0">
              <a:spcBef>
                <a:spcPct val="30000"/>
              </a:spcBef>
              <a:spcAft>
                <a:spcPct val="0"/>
              </a:spcAft>
              <a:defRPr sz="1200">
                <a:solidFill>
                  <a:schemeClr val="tx1"/>
                </a:solidFill>
                <a:latin typeface="Arial" charset="0"/>
              </a:defRPr>
            </a:lvl6pPr>
            <a:lvl7pPr marL="2974382" indent="-227331" eaLnBrk="0" fontAlgn="base" hangingPunct="0">
              <a:spcBef>
                <a:spcPct val="30000"/>
              </a:spcBef>
              <a:spcAft>
                <a:spcPct val="0"/>
              </a:spcAft>
              <a:defRPr sz="1200">
                <a:solidFill>
                  <a:schemeClr val="tx1"/>
                </a:solidFill>
                <a:latin typeface="Arial" charset="0"/>
              </a:defRPr>
            </a:lvl7pPr>
            <a:lvl8pPr marL="3432224" indent="-227331" eaLnBrk="0" fontAlgn="base" hangingPunct="0">
              <a:spcBef>
                <a:spcPct val="30000"/>
              </a:spcBef>
              <a:spcAft>
                <a:spcPct val="0"/>
              </a:spcAft>
              <a:defRPr sz="1200">
                <a:solidFill>
                  <a:schemeClr val="tx1"/>
                </a:solidFill>
                <a:latin typeface="Arial" charset="0"/>
              </a:defRPr>
            </a:lvl8pPr>
            <a:lvl9pPr marL="3890065" indent="-227331" eaLnBrk="0" fontAlgn="base" hangingPunct="0">
              <a:spcBef>
                <a:spcPct val="30000"/>
              </a:spcBef>
              <a:spcAft>
                <a:spcPct val="0"/>
              </a:spcAft>
              <a:defRPr sz="1200">
                <a:solidFill>
                  <a:schemeClr val="tx1"/>
                </a:solidFill>
                <a:latin typeface="Arial" charset="0"/>
              </a:defRPr>
            </a:lvl9pPr>
          </a:lstStyle>
          <a:p>
            <a:pPr eaLnBrk="1" hangingPunct="1">
              <a:spcBef>
                <a:spcPct val="0"/>
              </a:spcBef>
              <a:defRPr/>
            </a:pPr>
            <a:fld id="{37690D58-7EB8-456A-BC1A-8455C722EA96}" type="slidenum">
              <a:rPr lang="en-GB" altLang="en-US" smtClean="0"/>
              <a:pPr eaLnBrk="1" hangingPunct="1">
                <a:spcBef>
                  <a:spcPct val="0"/>
                </a:spcBef>
                <a:defRPr/>
              </a:pPr>
              <a:t>17</a:t>
            </a:fld>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7E3D448-02B0-4207-93D0-7B5B7B5C8F53}" type="slidenum">
              <a:rPr lang="en-GB" altLang="en-US" smtClean="0"/>
              <a:pPr/>
              <a:t>2</a:t>
            </a:fld>
            <a:endParaRPr lang="en-GB" altLang="en-US"/>
          </a:p>
        </p:txBody>
      </p:sp>
    </p:spTree>
    <p:extLst>
      <p:ext uri="{BB962C8B-B14F-4D97-AF65-F5344CB8AC3E}">
        <p14:creationId xmlns:p14="http://schemas.microsoft.com/office/powerpoint/2010/main" val="274702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7E3D448-02B0-4207-93D0-7B5B7B5C8F53}" type="slidenum">
              <a:rPr lang="en-GB" altLang="en-US" smtClean="0"/>
              <a:pPr/>
              <a:t>3</a:t>
            </a:fld>
            <a:endParaRPr lang="en-GB" altLang="en-US"/>
          </a:p>
        </p:txBody>
      </p:sp>
    </p:spTree>
    <p:extLst>
      <p:ext uri="{BB962C8B-B14F-4D97-AF65-F5344CB8AC3E}">
        <p14:creationId xmlns:p14="http://schemas.microsoft.com/office/powerpoint/2010/main" val="2368071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chemeClr val="accent5">
                  <a:lumMod val="50000"/>
                </a:schemeClr>
              </a:buClr>
              <a:buFont typeface="Arial" panose="020B0604020202020204" pitchFamily="34" charset="0"/>
              <a:buChar char="•"/>
              <a:defRPr/>
            </a:pPr>
            <a:r>
              <a:rPr lang="en-GB" sz="1200" dirty="0" smtClean="0"/>
              <a:t>Overseen by the HLWG (European Caucus)</a:t>
            </a:r>
          </a:p>
          <a:p>
            <a:pPr>
              <a:buClr>
                <a:schemeClr val="accent5">
                  <a:lumMod val="50000"/>
                </a:schemeClr>
              </a:buClr>
              <a:buFont typeface="Arial" panose="020B0604020202020204" pitchFamily="34" charset="0"/>
              <a:buChar char="•"/>
              <a:defRPr/>
            </a:pPr>
            <a:r>
              <a:rPr lang="en-GB" sz="1200" dirty="0" smtClean="0"/>
              <a:t>Coordination Group (chaired by the Commission (DG GROW + DG RTD)</a:t>
            </a:r>
          </a:p>
          <a:p>
            <a:pPr>
              <a:buClr>
                <a:schemeClr val="accent5">
                  <a:lumMod val="50000"/>
                </a:schemeClr>
              </a:buClr>
              <a:buFont typeface="Arial" panose="020B0604020202020204" pitchFamily="34" charset="0"/>
              <a:buChar char="•"/>
              <a:defRPr/>
            </a:pPr>
            <a:r>
              <a:rPr lang="en-GB" sz="1200" dirty="0" smtClean="0"/>
              <a:t>Coordination group members represent most of the European countries and participating organisations in GEO</a:t>
            </a:r>
          </a:p>
          <a:p>
            <a:pPr>
              <a:buClr>
                <a:schemeClr val="accent5">
                  <a:lumMod val="50000"/>
                </a:schemeClr>
              </a:buClr>
              <a:buFont typeface="Arial" panose="020B0604020202020204" pitchFamily="34" charset="0"/>
              <a:buChar char="•"/>
              <a:defRPr/>
            </a:pPr>
            <a:r>
              <a:rPr lang="en-GB" sz="1200" dirty="0" smtClean="0"/>
              <a:t>Action groups: Implementation building on existing actions &amp;  bring them together</a:t>
            </a:r>
          </a:p>
          <a:p>
            <a:endParaRPr lang="en-GB" dirty="0"/>
          </a:p>
        </p:txBody>
      </p:sp>
      <p:sp>
        <p:nvSpPr>
          <p:cNvPr id="4" name="Slide Number Placeholder 3"/>
          <p:cNvSpPr>
            <a:spLocks noGrp="1"/>
          </p:cNvSpPr>
          <p:nvPr>
            <p:ph type="sldNum" sz="quarter" idx="10"/>
          </p:nvPr>
        </p:nvSpPr>
        <p:spPr/>
        <p:txBody>
          <a:bodyPr/>
          <a:lstStyle/>
          <a:p>
            <a:fld id="{47E3D448-02B0-4207-93D0-7B5B7B5C8F53}" type="slidenum">
              <a:rPr lang="en-GB" altLang="en-US" smtClean="0"/>
              <a:pPr/>
              <a:t>4</a:t>
            </a:fld>
            <a:endParaRPr lang="en-GB" altLang="en-US"/>
          </a:p>
        </p:txBody>
      </p:sp>
    </p:spTree>
    <p:extLst>
      <p:ext uri="{BB962C8B-B14F-4D97-AF65-F5344CB8AC3E}">
        <p14:creationId xmlns:p14="http://schemas.microsoft.com/office/powerpoint/2010/main" val="1128830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7E3D448-02B0-4207-93D0-7B5B7B5C8F53}" type="slidenum">
              <a:rPr lang="en-GB" altLang="en-US" smtClean="0"/>
              <a:pPr/>
              <a:t>5</a:t>
            </a:fld>
            <a:endParaRPr lang="en-GB" altLang="en-US"/>
          </a:p>
        </p:txBody>
      </p:sp>
    </p:spTree>
    <p:extLst>
      <p:ext uri="{BB962C8B-B14F-4D97-AF65-F5344CB8AC3E}">
        <p14:creationId xmlns:p14="http://schemas.microsoft.com/office/powerpoint/2010/main" val="2234673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7E3D448-02B0-4207-93D0-7B5B7B5C8F53}" type="slidenum">
              <a:rPr lang="en-GB" altLang="en-US" smtClean="0"/>
              <a:pPr/>
              <a:t>6</a:t>
            </a:fld>
            <a:endParaRPr lang="en-GB" altLang="en-US"/>
          </a:p>
        </p:txBody>
      </p:sp>
    </p:spTree>
    <p:extLst>
      <p:ext uri="{BB962C8B-B14F-4D97-AF65-F5344CB8AC3E}">
        <p14:creationId xmlns:p14="http://schemas.microsoft.com/office/powerpoint/2010/main" val="11675917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7E3D448-02B0-4207-93D0-7B5B7B5C8F53}" type="slidenum">
              <a:rPr lang="en-GB" altLang="en-US" smtClean="0"/>
              <a:pPr/>
              <a:t>7</a:t>
            </a:fld>
            <a:endParaRPr lang="en-GB" altLang="en-US"/>
          </a:p>
        </p:txBody>
      </p:sp>
    </p:spTree>
    <p:extLst>
      <p:ext uri="{BB962C8B-B14F-4D97-AF65-F5344CB8AC3E}">
        <p14:creationId xmlns:p14="http://schemas.microsoft.com/office/powerpoint/2010/main" val="3149733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1" indent="-342900" defTabSz="457200" fontAlgn="auto">
              <a:lnSpc>
                <a:spcPct val="110000"/>
              </a:lnSpc>
              <a:spcAft>
                <a:spcPts val="0"/>
              </a:spcAft>
              <a:buClr>
                <a:schemeClr val="accent5">
                  <a:lumMod val="50000"/>
                </a:schemeClr>
              </a:buClr>
              <a:defRPr/>
            </a:pPr>
            <a:r>
              <a:rPr lang="en-US" sz="1800" b="0" kern="1200" dirty="0" smtClean="0">
                <a:latin typeface="Verdana" panose="020B0604030504040204" pitchFamily="34" charset="0"/>
                <a:ea typeface="Verdana" panose="020B0604030504040204" pitchFamily="34" charset="0"/>
                <a:cs typeface="Verdana" panose="020B0604030504040204" pitchFamily="34" charset="0"/>
              </a:rPr>
              <a:t>The GCI (including its GEOSS Web Portal and Data Access Broker) to discover and access GEOSS data and knowledge </a:t>
            </a:r>
          </a:p>
          <a:p>
            <a:pPr marL="342900" lvl="1" indent="-342900" defTabSz="457200" fontAlgn="auto">
              <a:lnSpc>
                <a:spcPct val="110000"/>
              </a:lnSpc>
              <a:spcAft>
                <a:spcPts val="0"/>
              </a:spcAft>
              <a:buClr>
                <a:schemeClr val="accent5">
                  <a:lumMod val="50000"/>
                </a:schemeClr>
              </a:buClr>
              <a:defRPr/>
            </a:pPr>
            <a:r>
              <a:rPr lang="en-US" sz="1800" b="0" kern="1200" dirty="0" smtClean="0">
                <a:latin typeface="Verdana" panose="020B0604030504040204" pitchFamily="34" charset="0"/>
                <a:ea typeface="Verdana" panose="020B0604030504040204" pitchFamily="34" charset="0"/>
                <a:cs typeface="Verdana" panose="020B0604030504040204" pitchFamily="34" charset="0"/>
              </a:rPr>
              <a:t>The Copernicus-DIAS to access Copernicus data and products </a:t>
            </a:r>
          </a:p>
          <a:p>
            <a:pPr marL="342900" lvl="1" indent="-342900" defTabSz="457200" fontAlgn="auto">
              <a:lnSpc>
                <a:spcPct val="110000"/>
              </a:lnSpc>
              <a:spcAft>
                <a:spcPts val="0"/>
              </a:spcAft>
              <a:buClr>
                <a:schemeClr val="accent5">
                  <a:lumMod val="50000"/>
                </a:schemeClr>
              </a:buClr>
              <a:defRPr/>
            </a:pPr>
            <a:r>
              <a:rPr lang="en-US" sz="1800" b="0" kern="1200" dirty="0" smtClean="0">
                <a:latin typeface="Verdana" panose="020B0604030504040204" pitchFamily="34" charset="0"/>
                <a:ea typeface="Verdana" panose="020B0604030504040204" pitchFamily="34" charset="0"/>
                <a:cs typeface="Verdana" panose="020B0604030504040204" pitchFamily="34" charset="0"/>
              </a:rPr>
              <a:t>ESA-funded Thematic Exploitation Platforms (TEP) to access e.g. computing resources and storage facilities </a:t>
            </a:r>
          </a:p>
          <a:p>
            <a:pPr marL="342900" lvl="1" indent="-342900" defTabSz="457200" fontAlgn="auto">
              <a:lnSpc>
                <a:spcPct val="110000"/>
              </a:lnSpc>
              <a:spcAft>
                <a:spcPts val="0"/>
              </a:spcAft>
              <a:buClr>
                <a:schemeClr val="accent5">
                  <a:lumMod val="50000"/>
                </a:schemeClr>
              </a:buClr>
              <a:defRPr/>
            </a:pPr>
            <a:r>
              <a:rPr lang="en-US" sz="1800" b="0" kern="1200" dirty="0" smtClean="0">
                <a:latin typeface="Verdana" panose="020B0604030504040204" pitchFamily="34" charset="0"/>
                <a:ea typeface="Verdana" panose="020B0604030504040204" pitchFamily="34" charset="0"/>
                <a:cs typeface="Verdana" panose="020B0604030504040204" pitchFamily="34" charset="0"/>
              </a:rPr>
              <a:t>Data hubs being developed such as e.g. The </a:t>
            </a:r>
            <a:r>
              <a:rPr lang="en-US" sz="1800" b="0" kern="1200" dirty="0" err="1" smtClean="0">
                <a:latin typeface="Verdana" panose="020B0604030504040204" pitchFamily="34" charset="0"/>
                <a:ea typeface="Verdana" panose="020B0604030504040204" pitchFamily="34" charset="0"/>
                <a:cs typeface="Verdana" panose="020B0604030504040204" pitchFamily="34" charset="0"/>
              </a:rPr>
              <a:t>NextGEOSS</a:t>
            </a:r>
            <a:r>
              <a:rPr lang="en-US" sz="1800" b="0" kern="1200" dirty="0" smtClean="0">
                <a:latin typeface="Verdana" panose="020B0604030504040204" pitchFamily="34" charset="0"/>
                <a:ea typeface="Verdana" panose="020B0604030504040204" pitchFamily="34" charset="0"/>
                <a:cs typeface="Verdana" panose="020B0604030504040204" pitchFamily="34" charset="0"/>
              </a:rPr>
              <a:t> test-bed and online prototype platform to harvest and integrate European EO and non-EO data into new GEO-relevant applications </a:t>
            </a:r>
          </a:p>
          <a:p>
            <a:pPr marL="342900" lvl="1" indent="-342900" defTabSz="457200" fontAlgn="auto">
              <a:lnSpc>
                <a:spcPct val="110000"/>
              </a:lnSpc>
              <a:spcAft>
                <a:spcPts val="0"/>
              </a:spcAft>
              <a:buClr>
                <a:schemeClr val="accent5">
                  <a:lumMod val="50000"/>
                </a:schemeClr>
              </a:buClr>
              <a:defRPr/>
            </a:pPr>
            <a:r>
              <a:rPr lang="en-US" sz="1800" b="0" kern="1200" dirty="0" smtClean="0">
                <a:latin typeface="Verdana" panose="020B0604030504040204" pitchFamily="34" charset="0"/>
                <a:ea typeface="Verdana" panose="020B0604030504040204" pitchFamily="34" charset="0"/>
                <a:cs typeface="Verdana" panose="020B0604030504040204" pitchFamily="34" charset="0"/>
              </a:rPr>
              <a:t>The European Open Science Cloud that will allow European researchers and science and technology professionals to store, share and re-use their data across disciplines and borders</a:t>
            </a:r>
            <a:endParaRPr lang="en-GB" sz="1800" b="0" kern="1200" dirty="0" smtClean="0">
              <a:latin typeface="Verdana" panose="020B0604030504040204" pitchFamily="34" charset="0"/>
              <a:ea typeface="Verdana" panose="020B0604030504040204" pitchFamily="34" charset="0"/>
              <a:cs typeface="Verdana" panose="020B0604030504040204" pitchFamily="34" charset="0"/>
            </a:endParaRPr>
          </a:p>
          <a:p>
            <a:endParaRPr lang="en-GB" dirty="0"/>
          </a:p>
        </p:txBody>
      </p:sp>
      <p:sp>
        <p:nvSpPr>
          <p:cNvPr id="4" name="Slide Number Placeholder 3"/>
          <p:cNvSpPr>
            <a:spLocks noGrp="1"/>
          </p:cNvSpPr>
          <p:nvPr>
            <p:ph type="sldNum" sz="quarter" idx="10"/>
          </p:nvPr>
        </p:nvSpPr>
        <p:spPr/>
        <p:txBody>
          <a:bodyPr/>
          <a:lstStyle/>
          <a:p>
            <a:fld id="{47E3D448-02B0-4207-93D0-7B5B7B5C8F53}" type="slidenum">
              <a:rPr lang="en-GB" altLang="en-US" smtClean="0"/>
              <a:pPr/>
              <a:t>8</a:t>
            </a:fld>
            <a:endParaRPr lang="en-GB" altLang="en-US"/>
          </a:p>
        </p:txBody>
      </p:sp>
    </p:spTree>
    <p:extLst>
      <p:ext uri="{BB962C8B-B14F-4D97-AF65-F5344CB8AC3E}">
        <p14:creationId xmlns:p14="http://schemas.microsoft.com/office/powerpoint/2010/main" val="36333981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altLang="ja-JP" sz="1200" kern="1200" dirty="0" smtClean="0">
                <a:latin typeface="Verdana" panose="020B0604030504040204" pitchFamily="34" charset="0"/>
                <a:ea typeface="Verdana" panose="020B0604030504040204" pitchFamily="34" charset="0"/>
                <a:cs typeface="Verdana" panose="020B0604030504040204" pitchFamily="34" charset="0"/>
              </a:rPr>
              <a:t>Two clear routes for the implementation of </a:t>
            </a:r>
            <a:r>
              <a:rPr lang="en-GB" altLang="ja-JP" sz="1200" kern="1200" dirty="0" err="1" smtClean="0">
                <a:latin typeface="Verdana" panose="020B0604030504040204" pitchFamily="34" charset="0"/>
                <a:ea typeface="Verdana" panose="020B0604030504040204" pitchFamily="34" charset="0"/>
                <a:cs typeface="Verdana" panose="020B0604030504040204" pitchFamily="34" charset="0"/>
              </a:rPr>
              <a:t>EuroGEOSS</a:t>
            </a:r>
            <a:r>
              <a:rPr lang="en-GB" altLang="ja-JP" sz="1200" kern="1200" dirty="0" smtClean="0">
                <a:latin typeface="Verdana" panose="020B0604030504040204" pitchFamily="34" charset="0"/>
                <a:ea typeface="Verdana" panose="020B0604030504040204" pitchFamily="34" charset="0"/>
                <a:cs typeface="Verdana" panose="020B0604030504040204" pitchFamily="34" charset="0"/>
              </a:rPr>
              <a:t>: 1) Through new fixed term projects 2) Through open innovation partnerships bringing together existing projects. How GEO can help sustain </a:t>
            </a:r>
            <a:r>
              <a:rPr lang="en-GB" altLang="ja-JP" sz="1200" kern="1200" dirty="0" err="1" smtClean="0">
                <a:latin typeface="Verdana" panose="020B0604030504040204" pitchFamily="34" charset="0"/>
                <a:ea typeface="Verdana" panose="020B0604030504040204" pitchFamily="34" charset="0"/>
                <a:cs typeface="Verdana" panose="020B0604030504040204" pitchFamily="34" charset="0"/>
              </a:rPr>
              <a:t>EuroGEOSS</a:t>
            </a:r>
            <a:r>
              <a:rPr lang="en-GB" altLang="ja-JP" sz="1200" kern="1200" dirty="0" smtClean="0">
                <a:latin typeface="Verdana" panose="020B0604030504040204" pitchFamily="34" charset="0"/>
                <a:ea typeface="Verdana" panose="020B0604030504040204" pitchFamily="34" charset="0"/>
                <a:cs typeface="Verdana" panose="020B0604030504040204" pitchFamily="34" charset="0"/>
              </a:rPr>
              <a:t> products/services? </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GB" altLang="ja-JP" sz="1200" kern="1200" dirty="0" smtClean="0">
                <a:latin typeface="Verdana" panose="020B0604030504040204" pitchFamily="34" charset="0"/>
                <a:ea typeface="Verdana" panose="020B0604030504040204" pitchFamily="34" charset="0"/>
                <a:cs typeface="Verdana" panose="020B0604030504040204" pitchFamily="34" charset="0"/>
              </a:rPr>
              <a:t> </a:t>
            </a:r>
          </a:p>
          <a:p>
            <a:endParaRPr lang="en-GB" dirty="0"/>
          </a:p>
        </p:txBody>
      </p:sp>
      <p:sp>
        <p:nvSpPr>
          <p:cNvPr id="4" name="Slide Number Placeholder 3"/>
          <p:cNvSpPr>
            <a:spLocks noGrp="1"/>
          </p:cNvSpPr>
          <p:nvPr>
            <p:ph type="sldNum" sz="quarter" idx="10"/>
          </p:nvPr>
        </p:nvSpPr>
        <p:spPr/>
        <p:txBody>
          <a:bodyPr/>
          <a:lstStyle/>
          <a:p>
            <a:fld id="{47E3D448-02B0-4207-93D0-7B5B7B5C8F53}" type="slidenum">
              <a:rPr lang="en-GB" altLang="en-US" smtClean="0"/>
              <a:pPr/>
              <a:t>9</a:t>
            </a:fld>
            <a:endParaRPr lang="en-GB" altLang="en-US"/>
          </a:p>
        </p:txBody>
      </p:sp>
    </p:spTree>
    <p:extLst>
      <p:ext uri="{BB962C8B-B14F-4D97-AF65-F5344CB8AC3E}">
        <p14:creationId xmlns:p14="http://schemas.microsoft.com/office/powerpoint/2010/main" val="89150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9"/>
              </a:srgbClr>
            </a:outerShdw>
          </a:effectLst>
        </p:spPr>
        <p:txBody>
          <a:bodyPr anchor="ctr"/>
          <a:lstStyle/>
          <a:p>
            <a:pPr algn="ctr" defTabSz="457200" fontAlgn="auto">
              <a:spcBef>
                <a:spcPts val="0"/>
              </a:spcBef>
              <a:spcAft>
                <a:spcPts val="0"/>
              </a:spcAft>
              <a:defRPr/>
            </a:pPr>
            <a:endParaRPr lang="en-US" sz="1800">
              <a:solidFill>
                <a:schemeClr val="lt1"/>
              </a:solidFill>
              <a:latin typeface="+mn-lt"/>
            </a:endParaRPr>
          </a:p>
        </p:txBody>
      </p:sp>
      <p:pic>
        <p:nvPicPr>
          <p:cNvPr id="3086" name="Picture 6" descr="LOGO CE-EN-quadri.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7638"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en-US" altLang="en-US" noProof="0" smtClean="0"/>
              <a:t>Click to edit Master title style</a:t>
            </a:r>
            <a:endParaRPr lang="en-GB" altLang="en-US" noProof="0" smtClean="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en-US" altLang="en-US" noProof="0" smtClean="0"/>
              <a:t>Click to edit Master subtitle style</a:t>
            </a:r>
            <a:endParaRPr lang="en-GB" altLang="en-US" noProof="0" smtClean="0"/>
          </a:p>
        </p:txBody>
      </p:sp>
      <p:sp>
        <p:nvSpPr>
          <p:cNvPr id="3078" name="Rectangle 6"/>
          <p:cNvSpPr>
            <a:spLocks noGrp="1" noChangeArrowheads="1"/>
          </p:cNvSpPr>
          <p:nvPr>
            <p:ph type="dt" sz="half" idx="2"/>
          </p:nvPr>
        </p:nvSpPr>
        <p:spPr/>
        <p:txBody>
          <a:bodyPr/>
          <a:lstStyle>
            <a:lvl1pPr>
              <a:defRPr sz="1200" b="1">
                <a:solidFill>
                  <a:schemeClr val="bg1"/>
                </a:solidFill>
                <a:latin typeface="+mn-lt"/>
              </a:defRPr>
            </a:lvl1pPr>
          </a:lstStyle>
          <a:p>
            <a:endParaRPr lang="en-GB" altLang="en-US"/>
          </a:p>
        </p:txBody>
      </p:sp>
      <p:sp>
        <p:nvSpPr>
          <p:cNvPr id="3079" name="Rectangle 7"/>
          <p:cNvSpPr>
            <a:spLocks noGrp="1" noChangeArrowheads="1"/>
          </p:cNvSpPr>
          <p:nvPr>
            <p:ph type="ftr" sz="quarter" idx="3"/>
          </p:nvPr>
        </p:nvSpPr>
        <p:spPr/>
        <p:txBody>
          <a:bodyPr/>
          <a:lstStyle>
            <a:lvl1pPr>
              <a:defRPr>
                <a:solidFill>
                  <a:schemeClr val="bg1"/>
                </a:solidFill>
                <a:latin typeface="+mn-lt"/>
              </a:defRPr>
            </a:lvl1pPr>
          </a:lstStyle>
          <a:p>
            <a:endParaRPr lang="en-GB" altLang="en-US"/>
          </a:p>
        </p:txBody>
      </p:sp>
      <p:sp>
        <p:nvSpPr>
          <p:cNvPr id="3080" name="Rectangle 8"/>
          <p:cNvSpPr>
            <a:spLocks noGrp="1" noChangeArrowheads="1"/>
          </p:cNvSpPr>
          <p:nvPr>
            <p:ph type="sldNum" sz="quarter" idx="4"/>
          </p:nvPr>
        </p:nvSpPr>
        <p:spPr/>
        <p:txBody>
          <a:bodyPr/>
          <a:lstStyle>
            <a:lvl1pPr>
              <a:defRPr>
                <a:solidFill>
                  <a:schemeClr val="bg1"/>
                </a:solidFill>
                <a:latin typeface="+mn-lt"/>
              </a:defRPr>
            </a:lvl1pPr>
          </a:lstStyle>
          <a:p>
            <a:fld id="{383F7102-2C19-4FA7-BDE8-734EC928E878}" type="slidenum">
              <a:rPr lang="en-GB" altLang="en-US"/>
              <a:pPr/>
              <a:t>‹#›</a:t>
            </a:fld>
            <a:endParaRPr lang="en-GB" altLang="en-US"/>
          </a:p>
        </p:txBody>
      </p:sp>
      <p:sp>
        <p:nvSpPr>
          <p:cNvPr id="7" name="Rectangle 6"/>
          <p:cNvSpPr/>
          <p:nvPr userDrawn="1"/>
        </p:nvSpPr>
        <p:spPr>
          <a:xfrm>
            <a:off x="4267200" y="6659563"/>
            <a:ext cx="611188"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51DD76BA-E4F0-4738-98C8-FDDE4F4CA1B3}" type="slidenum">
              <a:rPr lang="en-GB" altLang="en-US"/>
              <a:pPr/>
              <a:t>‹#›</a:t>
            </a:fld>
            <a:endParaRPr lang="en-GB" altLang="en-US"/>
          </a:p>
        </p:txBody>
      </p:sp>
    </p:spTree>
    <p:extLst>
      <p:ext uri="{BB962C8B-B14F-4D97-AF65-F5344CB8AC3E}">
        <p14:creationId xmlns:p14="http://schemas.microsoft.com/office/powerpoint/2010/main" val="3312297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91AD1CD5-2591-4CC4-A966-2910DDE58B35}" type="slidenum">
              <a:rPr lang="en-GB" altLang="en-US"/>
              <a:pPr/>
              <a:t>‹#›</a:t>
            </a:fld>
            <a:endParaRPr lang="en-GB" altLang="en-US"/>
          </a:p>
        </p:txBody>
      </p:sp>
    </p:spTree>
    <p:extLst>
      <p:ext uri="{BB962C8B-B14F-4D97-AF65-F5344CB8AC3E}">
        <p14:creationId xmlns:p14="http://schemas.microsoft.com/office/powerpoint/2010/main" val="3263165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E0CB395E-9979-45B1-A33C-4613B96EBADB}" type="slidenum">
              <a:rPr lang="en-GB" altLang="en-US"/>
              <a:pPr/>
              <a:t>‹#›</a:t>
            </a:fld>
            <a:endParaRPr lang="en-GB" altLang="en-US"/>
          </a:p>
        </p:txBody>
      </p:sp>
    </p:spTree>
    <p:extLst>
      <p:ext uri="{BB962C8B-B14F-4D97-AF65-F5344CB8AC3E}">
        <p14:creationId xmlns:p14="http://schemas.microsoft.com/office/powerpoint/2010/main" val="4260358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8E5DA372-CBFA-495C-A7F3-F3C41BDF35C7}" type="slidenum">
              <a:rPr lang="en-GB" altLang="en-US"/>
              <a:pPr/>
              <a:t>‹#›</a:t>
            </a:fld>
            <a:endParaRPr lang="en-GB" altLang="en-US"/>
          </a:p>
        </p:txBody>
      </p:sp>
    </p:spTree>
    <p:extLst>
      <p:ext uri="{BB962C8B-B14F-4D97-AF65-F5344CB8AC3E}">
        <p14:creationId xmlns:p14="http://schemas.microsoft.com/office/powerpoint/2010/main" val="2992624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C1F14D65-4C1C-465D-8D02-F99EFB24D660}" type="slidenum">
              <a:rPr lang="en-GB" altLang="en-US"/>
              <a:pPr/>
              <a:t>‹#›</a:t>
            </a:fld>
            <a:endParaRPr lang="en-GB" altLang="en-US"/>
          </a:p>
        </p:txBody>
      </p:sp>
    </p:spTree>
    <p:extLst>
      <p:ext uri="{BB962C8B-B14F-4D97-AF65-F5344CB8AC3E}">
        <p14:creationId xmlns:p14="http://schemas.microsoft.com/office/powerpoint/2010/main" val="2537708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FF2852FA-C27F-488B-AD21-6B85643C6D1E}" type="slidenum">
              <a:rPr lang="en-GB" altLang="en-US"/>
              <a:pPr/>
              <a:t>‹#›</a:t>
            </a:fld>
            <a:endParaRPr lang="en-GB" altLang="en-US"/>
          </a:p>
        </p:txBody>
      </p:sp>
    </p:spTree>
    <p:extLst>
      <p:ext uri="{BB962C8B-B14F-4D97-AF65-F5344CB8AC3E}">
        <p14:creationId xmlns:p14="http://schemas.microsoft.com/office/powerpoint/2010/main" val="2966890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30091578-F37A-4D21-9635-D179B1872CFA}" type="slidenum">
              <a:rPr lang="en-GB" altLang="en-US"/>
              <a:pPr/>
              <a:t>‹#›</a:t>
            </a:fld>
            <a:endParaRPr lang="en-GB" altLang="en-US"/>
          </a:p>
        </p:txBody>
      </p:sp>
    </p:spTree>
    <p:extLst>
      <p:ext uri="{BB962C8B-B14F-4D97-AF65-F5344CB8AC3E}">
        <p14:creationId xmlns:p14="http://schemas.microsoft.com/office/powerpoint/2010/main" val="321364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AE6BE8E2-E61A-4D8F-8717-17CFBE3457F0}" type="slidenum">
              <a:rPr lang="en-GB" altLang="en-US"/>
              <a:pPr/>
              <a:t>‹#›</a:t>
            </a:fld>
            <a:endParaRPr lang="en-GB" altLang="en-US"/>
          </a:p>
        </p:txBody>
      </p:sp>
    </p:spTree>
    <p:extLst>
      <p:ext uri="{BB962C8B-B14F-4D97-AF65-F5344CB8AC3E}">
        <p14:creationId xmlns:p14="http://schemas.microsoft.com/office/powerpoint/2010/main" val="2422509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7CA5FC97-F007-4EA7-8E59-E8B5E00A1DDA}" type="slidenum">
              <a:rPr lang="en-GB" altLang="en-US"/>
              <a:pPr/>
              <a:t>‹#›</a:t>
            </a:fld>
            <a:endParaRPr lang="en-GB" altLang="en-US"/>
          </a:p>
        </p:txBody>
      </p:sp>
    </p:spTree>
    <p:extLst>
      <p:ext uri="{BB962C8B-B14F-4D97-AF65-F5344CB8AC3E}">
        <p14:creationId xmlns:p14="http://schemas.microsoft.com/office/powerpoint/2010/main" val="1269386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35532DE9-A4AE-4623-84F7-15F9F00E5025}" type="slidenum">
              <a:rPr lang="en-GB" altLang="en-US"/>
              <a:pPr/>
              <a:t>‹#›</a:t>
            </a:fld>
            <a:endParaRPr lang="en-GB" altLang="en-US"/>
          </a:p>
        </p:txBody>
      </p:sp>
    </p:spTree>
    <p:extLst>
      <p:ext uri="{BB962C8B-B14F-4D97-AF65-F5344CB8AC3E}">
        <p14:creationId xmlns:p14="http://schemas.microsoft.com/office/powerpoint/2010/main" val="3075361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altLang="en-US" smtClean="0"/>
              <a:t>Second level</a:t>
            </a:r>
            <a:endParaRPr lang="en-GB" altLang="en-US" smtClean="0"/>
          </a:p>
          <a:p>
            <a:pPr lvl="1"/>
            <a:r>
              <a:rPr lang="en-GB" altLang="en-US" smtClean="0"/>
              <a:t>Third level</a:t>
            </a:r>
          </a:p>
          <a:p>
            <a:pPr lvl="2"/>
            <a:r>
              <a:rPr lang="en-GB" altLang="en-US"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fld id="{89FC9F8E-5F1D-4538-84AC-9FC2BE3B91E9}" type="slidenum">
              <a:rPr lang="en-GB" altLang="en-US"/>
              <a:pPr/>
              <a:t>‹#›</a:t>
            </a:fld>
            <a:endParaRPr lang="en-GB" altLang="en-US"/>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
        <p:nvSpPr>
          <p:cNvPr id="7" name="Rectangle 6"/>
          <p:cNvSpPr/>
          <p:nvPr/>
        </p:nvSpPr>
        <p:spPr>
          <a:xfrm>
            <a:off x="4262438" y="6659563"/>
            <a:ext cx="611187"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pic>
        <p:nvPicPr>
          <p:cNvPr id="1041" name="Picture 17" descr="LOGO CE_Vertical_EN_NEG_quadri_H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957638" y="258763"/>
            <a:ext cx="1436687" cy="10048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p:titleStyle>
    <p:bodyStyle>
      <a:lvl1pPr marL="342900" indent="-342900" algn="l" rtl="0" eaLnBrk="1" fontAlgn="base" hangingPunct="1">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1" fontAlgn="base" hangingPunct="1">
        <a:spcBef>
          <a:spcPct val="20000"/>
        </a:spcBef>
        <a:spcAft>
          <a:spcPct val="0"/>
        </a:spcAft>
        <a:buClr>
          <a:srgbClr val="009FBA"/>
        </a:buClr>
        <a:buChar char="•"/>
        <a:defRPr sz="2000" b="1">
          <a:solidFill>
            <a:srgbClr val="0F5494"/>
          </a:solidFill>
          <a:latin typeface="+mn-lt"/>
        </a:defRPr>
      </a:lvl2pPr>
      <a:lvl3pPr marL="1143000" indent="-228600" algn="l" rtl="0" eaLnBrk="1" fontAlgn="base" hangingPunct="1">
        <a:spcBef>
          <a:spcPct val="20000"/>
        </a:spcBef>
        <a:spcAft>
          <a:spcPct val="0"/>
        </a:spcAft>
        <a:defRPr sz="1400">
          <a:solidFill>
            <a:srgbClr val="0F5494"/>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5" name="Rectangle 5"/>
          <p:cNvSpPr>
            <a:spLocks noGrp="1" noChangeArrowheads="1"/>
          </p:cNvSpPr>
          <p:nvPr>
            <p:ph type="ctrTitle"/>
          </p:nvPr>
        </p:nvSpPr>
        <p:spPr>
          <a:xfrm>
            <a:off x="399114" y="3068960"/>
            <a:ext cx="8345772" cy="790575"/>
          </a:xfrm>
        </p:spPr>
        <p:txBody>
          <a:bodyPr/>
          <a:lstStyle/>
          <a:p>
            <a:pPr algn="ctr"/>
            <a:r>
              <a:rPr lang="fr-BE" altLang="en-US" sz="4800" dirty="0" err="1" smtClean="0"/>
              <a:t>EuroGEOSS</a:t>
            </a:r>
            <a:r>
              <a:rPr lang="fr-BE" altLang="en-US" sz="4800" dirty="0" smtClean="0"/>
              <a:t> initiative</a:t>
            </a:r>
            <a:br>
              <a:rPr lang="fr-BE" altLang="en-US" sz="4800" dirty="0" smtClean="0"/>
            </a:br>
            <a:r>
              <a:rPr lang="fr-BE" altLang="en-US" sz="1800" dirty="0"/>
              <a:t/>
            </a:r>
            <a:br>
              <a:rPr lang="fr-BE" altLang="en-US" sz="1800" dirty="0"/>
            </a:br>
            <a:r>
              <a:rPr lang="fr-BE" altLang="en-US" sz="4800" dirty="0" smtClean="0"/>
              <a:t> </a:t>
            </a:r>
            <a:endParaRPr lang="en-GB" altLang="en-US" sz="4800" dirty="0"/>
          </a:p>
        </p:txBody>
      </p:sp>
      <p:pic>
        <p:nvPicPr>
          <p:cNvPr id="81927"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579"/>
            <a:ext cx="1475656" cy="999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6"/>
          <p:cNvSpPr txBox="1">
            <a:spLocks noChangeArrowheads="1"/>
          </p:cNvSpPr>
          <p:nvPr/>
        </p:nvSpPr>
        <p:spPr bwMode="auto">
          <a:xfrm>
            <a:off x="323528" y="5035253"/>
            <a:ext cx="4248472" cy="1346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20000"/>
              </a:spcBef>
              <a:spcAft>
                <a:spcPct val="0"/>
              </a:spcAft>
              <a:buClr>
                <a:schemeClr val="bg1"/>
              </a:buClr>
              <a:buFontTx/>
              <a:buNone/>
              <a:defRPr sz="3000" b="1" i="0">
                <a:solidFill>
                  <a:schemeClr val="bg1"/>
                </a:solidFill>
                <a:latin typeface="+mn-lt"/>
                <a:ea typeface="+mn-ea"/>
                <a:cs typeface="+mn-cs"/>
              </a:defRPr>
            </a:lvl1pPr>
            <a:lvl2pPr marL="742950" indent="-285750" algn="l" rtl="0" eaLnBrk="1" fontAlgn="base" hangingPunct="1">
              <a:spcBef>
                <a:spcPct val="20000"/>
              </a:spcBef>
              <a:spcAft>
                <a:spcPct val="0"/>
              </a:spcAft>
              <a:buClr>
                <a:srgbClr val="009FBA"/>
              </a:buClr>
              <a:buChar char="•"/>
              <a:defRPr sz="2000" b="1">
                <a:solidFill>
                  <a:srgbClr val="0F5494"/>
                </a:solidFill>
                <a:latin typeface="+mn-lt"/>
              </a:defRPr>
            </a:lvl2pPr>
            <a:lvl3pPr marL="1143000" indent="-228600" algn="l" rtl="0" eaLnBrk="1" fontAlgn="base" hangingPunct="1">
              <a:spcBef>
                <a:spcPct val="20000"/>
              </a:spcBef>
              <a:spcAft>
                <a:spcPct val="0"/>
              </a:spcAft>
              <a:defRPr sz="1400">
                <a:solidFill>
                  <a:srgbClr val="0F5494"/>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r>
              <a:rPr lang="en-US" altLang="en-US" sz="1400" kern="0" dirty="0" smtClean="0"/>
              <a:t>Anica Huck</a:t>
            </a:r>
          </a:p>
          <a:p>
            <a:r>
              <a:rPr lang="en-GB" altLang="en-US" sz="1400" kern="0" dirty="0" smtClean="0">
                <a:solidFill>
                  <a:srgbClr val="99CCFF"/>
                </a:solidFill>
              </a:rPr>
              <a:t>European Commission - DG RTD</a:t>
            </a:r>
            <a:br>
              <a:rPr lang="en-GB" altLang="en-US" sz="1400" kern="0" dirty="0" smtClean="0">
                <a:solidFill>
                  <a:srgbClr val="99CCFF"/>
                </a:solidFill>
              </a:rPr>
            </a:br>
            <a:r>
              <a:rPr lang="en-GB" altLang="en-US" sz="1400" kern="0" dirty="0" smtClean="0">
                <a:solidFill>
                  <a:srgbClr val="99CCFF"/>
                </a:solidFill>
              </a:rPr>
              <a:t>Earth Observation sector</a:t>
            </a:r>
          </a:p>
        </p:txBody>
      </p:sp>
      <p:sp>
        <p:nvSpPr>
          <p:cNvPr id="5" name="Rectangle 6"/>
          <p:cNvSpPr txBox="1">
            <a:spLocks noChangeArrowheads="1"/>
          </p:cNvSpPr>
          <p:nvPr/>
        </p:nvSpPr>
        <p:spPr bwMode="auto">
          <a:xfrm>
            <a:off x="4788024" y="4986697"/>
            <a:ext cx="4248472" cy="1346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20000"/>
              </a:spcBef>
              <a:spcAft>
                <a:spcPct val="0"/>
              </a:spcAft>
              <a:buClr>
                <a:schemeClr val="bg1"/>
              </a:buClr>
              <a:buFontTx/>
              <a:buNone/>
              <a:defRPr sz="3000" b="1" i="0">
                <a:solidFill>
                  <a:schemeClr val="bg1"/>
                </a:solidFill>
                <a:latin typeface="+mn-lt"/>
                <a:ea typeface="+mn-ea"/>
                <a:cs typeface="+mn-cs"/>
              </a:defRPr>
            </a:lvl1pPr>
            <a:lvl2pPr marL="742950" indent="-285750" algn="l" rtl="0" eaLnBrk="1" fontAlgn="base" hangingPunct="1">
              <a:spcBef>
                <a:spcPct val="20000"/>
              </a:spcBef>
              <a:spcAft>
                <a:spcPct val="0"/>
              </a:spcAft>
              <a:buClr>
                <a:srgbClr val="009FBA"/>
              </a:buClr>
              <a:buChar char="•"/>
              <a:defRPr sz="2000" b="1">
                <a:solidFill>
                  <a:srgbClr val="0F5494"/>
                </a:solidFill>
                <a:latin typeface="+mn-lt"/>
              </a:defRPr>
            </a:lvl2pPr>
            <a:lvl3pPr marL="1143000" indent="-228600" algn="l" rtl="0" eaLnBrk="1" fontAlgn="base" hangingPunct="1">
              <a:spcBef>
                <a:spcPct val="20000"/>
              </a:spcBef>
              <a:spcAft>
                <a:spcPct val="0"/>
              </a:spcAft>
              <a:defRPr sz="1400">
                <a:solidFill>
                  <a:srgbClr val="0F5494"/>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algn="r"/>
            <a:r>
              <a:rPr lang="en-GB" sz="1400" dirty="0" smtClean="0"/>
              <a:t>CEOS WGISS-46 meeting</a:t>
            </a:r>
          </a:p>
          <a:p>
            <a:pPr algn="r"/>
            <a:r>
              <a:rPr lang="en-GB" sz="1400" kern="0" dirty="0">
                <a:solidFill>
                  <a:srgbClr val="99CCFF"/>
                </a:solidFill>
              </a:rPr>
              <a:t>October 24, 2018</a:t>
            </a:r>
          </a:p>
          <a:p>
            <a:pPr algn="r"/>
            <a:r>
              <a:rPr lang="en-US" altLang="en-US" sz="1400" kern="0" dirty="0" smtClean="0">
                <a:solidFill>
                  <a:srgbClr val="99CCFF"/>
                </a:solidFill>
              </a:rPr>
              <a:t>Oberpfaffenhofen</a:t>
            </a:r>
            <a:endParaRPr lang="en-GB" altLang="en-US" sz="1400" kern="0" dirty="0" smtClean="0">
              <a:solidFill>
                <a:srgbClr val="99CCFF"/>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0" y="1219693"/>
            <a:ext cx="8229600" cy="936625"/>
          </a:xfrm>
        </p:spPr>
        <p:txBody>
          <a:bodyPr/>
          <a:lstStyle/>
          <a:p>
            <a:r>
              <a:rPr lang="en-GB" dirty="0" smtClean="0">
                <a:solidFill>
                  <a:srgbClr val="0070C0"/>
                </a:solidFill>
              </a:rPr>
              <a:t>Addressing current gaps in the GEO</a:t>
            </a:r>
            <a:endParaRPr lang="en-US" altLang="en-US" dirty="0">
              <a:solidFill>
                <a:srgbClr val="0070C0"/>
              </a:solidFill>
            </a:endParaRPr>
          </a:p>
        </p:txBody>
      </p:sp>
      <p:sp>
        <p:nvSpPr>
          <p:cNvPr id="10" name="Espace réservé du contenu 2"/>
          <p:cNvSpPr>
            <a:spLocks noGrp="1"/>
          </p:cNvSpPr>
          <p:nvPr>
            <p:ph idx="1"/>
          </p:nvPr>
        </p:nvSpPr>
        <p:spPr>
          <a:xfrm>
            <a:off x="467544" y="2375990"/>
            <a:ext cx="8064896" cy="4482009"/>
          </a:xfrm>
          <a:noFill/>
          <a:ln>
            <a:noFill/>
          </a:ln>
        </p:spPr>
        <p:txBody>
          <a:bodyPr>
            <a:normAutofit/>
          </a:bodyPr>
          <a:lstStyle/>
          <a:p>
            <a:pPr marL="741363" lvl="2" indent="-285750">
              <a:lnSpc>
                <a:spcPct val="80000"/>
              </a:lnSpc>
              <a:spcBef>
                <a:spcPts val="1200"/>
              </a:spcBef>
              <a:spcAft>
                <a:spcPts val="600"/>
              </a:spcAft>
              <a:buClr>
                <a:srgbClr val="005FAA"/>
              </a:buClr>
              <a:buFont typeface="Arial" panose="020B0604020202020204" pitchFamily="34" charset="0"/>
              <a:buChar char="•"/>
              <a:defRPr/>
            </a:pPr>
            <a:r>
              <a:rPr lang="en-GB" altLang="ja-JP" sz="1700" kern="1200" dirty="0">
                <a:latin typeface="Verdana" panose="020B0604030504040204" pitchFamily="34" charset="0"/>
                <a:ea typeface="Verdana" panose="020B0604030504040204" pitchFamily="34" charset="0"/>
                <a:cs typeface="Verdana" panose="020B0604030504040204" pitchFamily="34" charset="0"/>
              </a:rPr>
              <a:t>Two clear routes for the </a:t>
            </a:r>
            <a:r>
              <a:rPr lang="en-GB" altLang="ja-JP" sz="1700" b="1" kern="1200" dirty="0">
                <a:latin typeface="Verdana" panose="020B0604030504040204" pitchFamily="34" charset="0"/>
                <a:ea typeface="Verdana" panose="020B0604030504040204" pitchFamily="34" charset="0"/>
                <a:cs typeface="Verdana" panose="020B0604030504040204" pitchFamily="34" charset="0"/>
              </a:rPr>
              <a:t>implementation</a:t>
            </a:r>
            <a:r>
              <a:rPr lang="en-GB" altLang="ja-JP" sz="1700" kern="1200" dirty="0">
                <a:latin typeface="Verdana" panose="020B0604030504040204" pitchFamily="34" charset="0"/>
                <a:ea typeface="Verdana" panose="020B0604030504040204" pitchFamily="34" charset="0"/>
                <a:cs typeface="Verdana" panose="020B0604030504040204" pitchFamily="34" charset="0"/>
              </a:rPr>
              <a:t> of </a:t>
            </a:r>
            <a:r>
              <a:rPr lang="en-GB" altLang="ja-JP" sz="1700" kern="1200" dirty="0" err="1" smtClean="0">
                <a:latin typeface="Verdana" panose="020B0604030504040204" pitchFamily="34" charset="0"/>
                <a:ea typeface="Verdana" panose="020B0604030504040204" pitchFamily="34" charset="0"/>
                <a:cs typeface="Verdana" panose="020B0604030504040204" pitchFamily="34" charset="0"/>
              </a:rPr>
              <a:t>EuroGEOSS</a:t>
            </a:r>
            <a:r>
              <a:rPr lang="en-GB" altLang="ja-JP" sz="1700" kern="1200" dirty="0" smtClean="0">
                <a:latin typeface="Verdana" panose="020B0604030504040204" pitchFamily="34" charset="0"/>
                <a:ea typeface="Verdana" panose="020B0604030504040204" pitchFamily="34" charset="0"/>
                <a:cs typeface="Verdana" panose="020B0604030504040204" pitchFamily="34" charset="0"/>
              </a:rPr>
              <a:t> through </a:t>
            </a:r>
            <a:r>
              <a:rPr lang="en-GB" altLang="ja-JP" sz="1700" kern="1200" dirty="0">
                <a:latin typeface="Verdana" panose="020B0604030504040204" pitchFamily="34" charset="0"/>
                <a:ea typeface="Verdana" panose="020B0604030504040204" pitchFamily="34" charset="0"/>
                <a:cs typeface="Verdana" panose="020B0604030504040204" pitchFamily="34" charset="0"/>
              </a:rPr>
              <a:t>new fixed term projects </a:t>
            </a:r>
            <a:r>
              <a:rPr lang="en-GB" altLang="ja-JP" sz="1700" kern="1200" dirty="0" smtClean="0">
                <a:latin typeface="Verdana" panose="020B0604030504040204" pitchFamily="34" charset="0"/>
                <a:ea typeface="Verdana" panose="020B0604030504040204" pitchFamily="34" charset="0"/>
                <a:cs typeface="Verdana" panose="020B0604030504040204" pitchFamily="34" charset="0"/>
              </a:rPr>
              <a:t>or open </a:t>
            </a:r>
            <a:r>
              <a:rPr lang="en-GB" altLang="ja-JP" sz="1700" kern="1200" dirty="0">
                <a:latin typeface="Verdana" panose="020B0604030504040204" pitchFamily="34" charset="0"/>
                <a:ea typeface="Verdana" panose="020B0604030504040204" pitchFamily="34" charset="0"/>
                <a:cs typeface="Verdana" panose="020B0604030504040204" pitchFamily="34" charset="0"/>
              </a:rPr>
              <a:t>innovation partnerships bringing together existing projects </a:t>
            </a:r>
            <a:endParaRPr lang="en-GB" altLang="ja-JP" sz="1700" kern="1200" dirty="0" smtClean="0">
              <a:latin typeface="Verdana" panose="020B0604030504040204" pitchFamily="34" charset="0"/>
              <a:ea typeface="Verdana" panose="020B0604030504040204" pitchFamily="34" charset="0"/>
              <a:cs typeface="Verdana" panose="020B0604030504040204" pitchFamily="34" charset="0"/>
            </a:endParaRPr>
          </a:p>
          <a:p>
            <a:pPr marL="741363" lvl="2" indent="-285750">
              <a:lnSpc>
                <a:spcPct val="80000"/>
              </a:lnSpc>
              <a:spcBef>
                <a:spcPts val="1200"/>
              </a:spcBef>
              <a:spcAft>
                <a:spcPts val="600"/>
              </a:spcAft>
              <a:buClr>
                <a:srgbClr val="005FAA"/>
              </a:buClr>
              <a:buFont typeface="Wingdings" panose="05000000000000000000" pitchFamily="2" charset="2"/>
              <a:buChar char="Ø"/>
              <a:defRPr/>
            </a:pPr>
            <a:r>
              <a:rPr lang="en-GB" altLang="ja-JP" sz="1700" kern="1200" dirty="0">
                <a:latin typeface="Verdana" panose="020B0604030504040204" pitchFamily="34" charset="0"/>
                <a:ea typeface="Verdana" panose="020B0604030504040204" pitchFamily="34" charset="0"/>
                <a:cs typeface="Verdana" panose="020B0604030504040204" pitchFamily="34" charset="0"/>
              </a:rPr>
              <a:t>H</a:t>
            </a:r>
            <a:r>
              <a:rPr lang="en-GB" altLang="ja-JP" sz="1700" kern="1200" dirty="0" smtClean="0">
                <a:latin typeface="Verdana" panose="020B0604030504040204" pitchFamily="34" charset="0"/>
                <a:ea typeface="Verdana" panose="020B0604030504040204" pitchFamily="34" charset="0"/>
                <a:cs typeface="Verdana" panose="020B0604030504040204" pitchFamily="34" charset="0"/>
              </a:rPr>
              <a:t>ow </a:t>
            </a:r>
            <a:r>
              <a:rPr lang="en-GB" altLang="ja-JP" sz="1700" kern="1200" dirty="0">
                <a:latin typeface="Verdana" panose="020B0604030504040204" pitchFamily="34" charset="0"/>
                <a:ea typeface="Verdana" panose="020B0604030504040204" pitchFamily="34" charset="0"/>
                <a:cs typeface="Verdana" panose="020B0604030504040204" pitchFamily="34" charset="0"/>
              </a:rPr>
              <a:t>GEO can help sustain </a:t>
            </a:r>
            <a:r>
              <a:rPr lang="en-GB" altLang="ja-JP" sz="1700" kern="1200" dirty="0" err="1">
                <a:latin typeface="Verdana" panose="020B0604030504040204" pitchFamily="34" charset="0"/>
                <a:ea typeface="Verdana" panose="020B0604030504040204" pitchFamily="34" charset="0"/>
                <a:cs typeface="Verdana" panose="020B0604030504040204" pitchFamily="34" charset="0"/>
              </a:rPr>
              <a:t>EuroGEOSS</a:t>
            </a:r>
            <a:r>
              <a:rPr lang="en-GB" altLang="ja-JP" sz="1700" kern="1200" dirty="0">
                <a:latin typeface="Verdana" panose="020B0604030504040204" pitchFamily="34" charset="0"/>
                <a:ea typeface="Verdana" panose="020B0604030504040204" pitchFamily="34" charset="0"/>
                <a:cs typeface="Verdana" panose="020B0604030504040204" pitchFamily="34" charset="0"/>
              </a:rPr>
              <a:t> products/services</a:t>
            </a:r>
            <a:r>
              <a:rPr lang="en-GB" altLang="ja-JP" sz="1700" kern="1200" dirty="0" smtClean="0">
                <a:latin typeface="Verdana" panose="020B0604030504040204" pitchFamily="34" charset="0"/>
                <a:ea typeface="Verdana" panose="020B0604030504040204" pitchFamily="34" charset="0"/>
                <a:cs typeface="Verdana" panose="020B0604030504040204" pitchFamily="34" charset="0"/>
              </a:rPr>
              <a:t>? </a:t>
            </a:r>
          </a:p>
          <a:p>
            <a:pPr marL="741363" lvl="2" indent="-285750">
              <a:lnSpc>
                <a:spcPct val="80000"/>
              </a:lnSpc>
              <a:spcBef>
                <a:spcPts val="1200"/>
              </a:spcBef>
              <a:spcAft>
                <a:spcPts val="600"/>
              </a:spcAft>
              <a:buClr>
                <a:srgbClr val="005FAA"/>
              </a:buClr>
              <a:buFont typeface="Arial" panose="020B0604020202020204" pitchFamily="34" charset="0"/>
              <a:buChar char="•"/>
              <a:defRPr/>
            </a:pPr>
            <a:r>
              <a:rPr lang="en-GB" altLang="ja-JP" sz="1700" kern="1200" dirty="0">
                <a:latin typeface="Verdana" panose="020B0604030504040204" pitchFamily="34" charset="0"/>
                <a:ea typeface="Verdana" panose="020B0604030504040204" pitchFamily="34" charset="0"/>
                <a:cs typeface="Verdana" panose="020B0604030504040204" pitchFamily="34" charset="0"/>
              </a:rPr>
              <a:t>C</a:t>
            </a:r>
            <a:r>
              <a:rPr lang="en-GB" altLang="ja-JP" sz="1700" kern="1200" dirty="0" smtClean="0">
                <a:latin typeface="Verdana" panose="020B0604030504040204" pitchFamily="34" charset="0"/>
                <a:ea typeface="Verdana" panose="020B0604030504040204" pitchFamily="34" charset="0"/>
                <a:cs typeface="Verdana" panose="020B0604030504040204" pitchFamily="34" charset="0"/>
              </a:rPr>
              <a:t>urrent </a:t>
            </a:r>
            <a:r>
              <a:rPr lang="en-GB" altLang="ja-JP" sz="1700" b="1" kern="1200" dirty="0">
                <a:latin typeface="Verdana" panose="020B0604030504040204" pitchFamily="34" charset="0"/>
                <a:ea typeface="Verdana" panose="020B0604030504040204" pitchFamily="34" charset="0"/>
                <a:cs typeface="Verdana" panose="020B0604030504040204" pitchFamily="34" charset="0"/>
              </a:rPr>
              <a:t>GEOSS platform </a:t>
            </a:r>
            <a:r>
              <a:rPr lang="en-GB" altLang="ja-JP" sz="1700" kern="1200" dirty="0">
                <a:latin typeface="Verdana" panose="020B0604030504040204" pitchFamily="34" charset="0"/>
                <a:ea typeface="Verdana" panose="020B0604030504040204" pitchFamily="34" charset="0"/>
                <a:cs typeface="Verdana" panose="020B0604030504040204" pitchFamily="34" charset="0"/>
              </a:rPr>
              <a:t>enables discovering and access </a:t>
            </a:r>
            <a:r>
              <a:rPr lang="en-GB" altLang="ja-JP" sz="1700" kern="1200" dirty="0" smtClean="0">
                <a:latin typeface="Verdana" panose="020B0604030504040204" pitchFamily="34" charset="0"/>
                <a:ea typeface="Verdana" panose="020B0604030504040204" pitchFamily="34" charset="0"/>
                <a:cs typeface="Verdana" panose="020B0604030504040204" pitchFamily="34" charset="0"/>
              </a:rPr>
              <a:t>data </a:t>
            </a:r>
          </a:p>
          <a:p>
            <a:pPr marL="741363" lvl="2" indent="-285750">
              <a:lnSpc>
                <a:spcPct val="80000"/>
              </a:lnSpc>
              <a:spcBef>
                <a:spcPts val="1200"/>
              </a:spcBef>
              <a:spcAft>
                <a:spcPts val="600"/>
              </a:spcAft>
              <a:buClr>
                <a:srgbClr val="005FAA"/>
              </a:buClr>
              <a:buFont typeface="Wingdings" panose="05000000000000000000" pitchFamily="2" charset="2"/>
              <a:buChar char="Ø"/>
              <a:defRPr/>
            </a:pPr>
            <a:r>
              <a:rPr lang="en-GB" altLang="ja-JP" sz="1700" kern="1200" dirty="0" smtClean="0">
                <a:latin typeface="Verdana" panose="020B0604030504040204" pitchFamily="34" charset="0"/>
                <a:ea typeface="Verdana" panose="020B0604030504040204" pitchFamily="34" charset="0"/>
                <a:cs typeface="Verdana" panose="020B0604030504040204" pitchFamily="34" charset="0"/>
              </a:rPr>
              <a:t>Evolution </a:t>
            </a:r>
            <a:r>
              <a:rPr lang="en-GB" altLang="ja-JP" sz="1700" kern="1200" dirty="0">
                <a:latin typeface="Verdana" panose="020B0604030504040204" pitchFamily="34" charset="0"/>
                <a:ea typeface="Verdana" panose="020B0604030504040204" pitchFamily="34" charset="0"/>
                <a:cs typeface="Verdana" panose="020B0604030504040204" pitchFamily="34" charset="0"/>
              </a:rPr>
              <a:t>of the platform needed to promote/leverage </a:t>
            </a:r>
            <a:r>
              <a:rPr lang="en-GB" altLang="ja-JP" sz="1700" kern="1200" dirty="0" err="1">
                <a:latin typeface="Verdana" panose="020B0604030504040204" pitchFamily="34" charset="0"/>
                <a:ea typeface="Verdana" panose="020B0604030504040204" pitchFamily="34" charset="0"/>
                <a:cs typeface="Verdana" panose="020B0604030504040204" pitchFamily="34" charset="0"/>
              </a:rPr>
              <a:t>EuroGEOSS</a:t>
            </a:r>
            <a:r>
              <a:rPr lang="en-GB" altLang="ja-JP" sz="1700" kern="1200" dirty="0">
                <a:latin typeface="Verdana" panose="020B0604030504040204" pitchFamily="34" charset="0"/>
                <a:ea typeface="Verdana" panose="020B0604030504040204" pitchFamily="34" charset="0"/>
                <a:cs typeface="Verdana" panose="020B0604030504040204" pitchFamily="34" charset="0"/>
              </a:rPr>
              <a:t> </a:t>
            </a:r>
            <a:r>
              <a:rPr lang="en-GB" altLang="ja-JP" sz="1700" kern="1200" dirty="0" smtClean="0">
                <a:latin typeface="Verdana" panose="020B0604030504040204" pitchFamily="34" charset="0"/>
                <a:ea typeface="Verdana" panose="020B0604030504040204" pitchFamily="34" charset="0"/>
                <a:cs typeface="Verdana" panose="020B0604030504040204" pitchFamily="34" charset="0"/>
              </a:rPr>
              <a:t>products (ref. GEO strategic plan)?</a:t>
            </a:r>
            <a:endParaRPr lang="en-GB" altLang="ja-JP" sz="1700" kern="1200" dirty="0">
              <a:latin typeface="Verdana" panose="020B0604030504040204" pitchFamily="34" charset="0"/>
              <a:ea typeface="Verdana" panose="020B0604030504040204" pitchFamily="34" charset="0"/>
              <a:cs typeface="Verdana" panose="020B0604030504040204" pitchFamily="34" charset="0"/>
            </a:endParaRPr>
          </a:p>
          <a:p>
            <a:pPr marL="741363" lvl="2" indent="-285750">
              <a:lnSpc>
                <a:spcPct val="80000"/>
              </a:lnSpc>
              <a:spcBef>
                <a:spcPts val="1200"/>
              </a:spcBef>
              <a:spcAft>
                <a:spcPts val="600"/>
              </a:spcAft>
              <a:buClr>
                <a:srgbClr val="005FAA"/>
              </a:buClr>
              <a:buFont typeface="Arial" panose="020B0604020202020204" pitchFamily="34" charset="0"/>
              <a:buChar char="•"/>
              <a:defRPr/>
            </a:pPr>
            <a:r>
              <a:rPr lang="en-GB" altLang="ja-JP" sz="1700" b="1" kern="1200" dirty="0">
                <a:latin typeface="Verdana" panose="020B0604030504040204" pitchFamily="34" charset="0"/>
                <a:ea typeface="Verdana" panose="020B0604030504040204" pitchFamily="34" charset="0"/>
                <a:cs typeface="Verdana" panose="020B0604030504040204" pitchFamily="34" charset="0"/>
              </a:rPr>
              <a:t>D</a:t>
            </a:r>
            <a:r>
              <a:rPr lang="en-GB" altLang="ja-JP" sz="1700" b="1" kern="1200" dirty="0" smtClean="0">
                <a:latin typeface="Verdana" panose="020B0604030504040204" pitchFamily="34" charset="0"/>
                <a:ea typeface="Verdana" panose="020B0604030504040204" pitchFamily="34" charset="0"/>
                <a:cs typeface="Verdana" panose="020B0604030504040204" pitchFamily="34" charset="0"/>
              </a:rPr>
              <a:t>elivery </a:t>
            </a:r>
            <a:r>
              <a:rPr lang="en-GB" altLang="ja-JP" sz="1700" b="1" kern="1200" dirty="0">
                <a:latin typeface="Verdana" panose="020B0604030504040204" pitchFamily="34" charset="0"/>
                <a:ea typeface="Verdana" panose="020B0604030504040204" pitchFamily="34" charset="0"/>
                <a:cs typeface="Verdana" panose="020B0604030504040204" pitchFamily="34" charset="0"/>
              </a:rPr>
              <a:t>of services/products/applications </a:t>
            </a:r>
            <a:r>
              <a:rPr lang="en-GB" altLang="ja-JP" sz="1700" kern="1200" dirty="0">
                <a:latin typeface="Verdana" panose="020B0604030504040204" pitchFamily="34" charset="0"/>
                <a:ea typeface="Verdana" panose="020B0604030504040204" pitchFamily="34" charset="0"/>
                <a:cs typeface="Verdana" panose="020B0604030504040204" pitchFamily="34" charset="0"/>
              </a:rPr>
              <a:t>through GEOSS and </a:t>
            </a:r>
            <a:r>
              <a:rPr lang="en-GB" altLang="ja-JP" sz="1700" kern="1200" dirty="0" err="1" smtClean="0">
                <a:latin typeface="Verdana" panose="020B0604030504040204" pitchFamily="34" charset="0"/>
                <a:ea typeface="Verdana" panose="020B0604030504040204" pitchFamily="34" charset="0"/>
                <a:cs typeface="Verdana" panose="020B0604030504040204" pitchFamily="34" charset="0"/>
              </a:rPr>
              <a:t>EuroGEOSS</a:t>
            </a:r>
            <a:r>
              <a:rPr lang="en-GB" altLang="ja-JP" sz="1700" kern="1200" dirty="0" smtClean="0">
                <a:latin typeface="Verdana" panose="020B0604030504040204" pitchFamily="34" charset="0"/>
                <a:ea typeface="Verdana" panose="020B0604030504040204" pitchFamily="34" charset="0"/>
                <a:cs typeface="Verdana" panose="020B0604030504040204" pitchFamily="34" charset="0"/>
              </a:rPr>
              <a:t>  </a:t>
            </a:r>
          </a:p>
          <a:p>
            <a:pPr marL="741363" lvl="2" indent="-285750">
              <a:lnSpc>
                <a:spcPct val="80000"/>
              </a:lnSpc>
              <a:spcBef>
                <a:spcPts val="1200"/>
              </a:spcBef>
              <a:spcAft>
                <a:spcPts val="600"/>
              </a:spcAft>
              <a:buClr>
                <a:srgbClr val="005FAA"/>
              </a:buClr>
              <a:buFont typeface="Wingdings" panose="05000000000000000000" pitchFamily="2" charset="2"/>
              <a:buChar char="Ø"/>
              <a:defRPr/>
            </a:pPr>
            <a:r>
              <a:rPr lang="en-GB" altLang="ja-JP" sz="1700" kern="1200" dirty="0" smtClean="0">
                <a:latin typeface="Verdana" panose="020B0604030504040204" pitchFamily="34" charset="0"/>
                <a:ea typeface="Verdana" panose="020B0604030504040204" pitchFamily="34" charset="0"/>
                <a:cs typeface="Verdana" panose="020B0604030504040204" pitchFamily="34" charset="0"/>
              </a:rPr>
              <a:t>Outcome of the commercial sector engagement discussion in GEO?</a:t>
            </a:r>
            <a:endParaRPr lang="en-GB" altLang="ja-JP" sz="1700" kern="1200" dirty="0">
              <a:latin typeface="Verdana" panose="020B0604030504040204" pitchFamily="34" charset="0"/>
              <a:ea typeface="Verdana" panose="020B0604030504040204" pitchFamily="34" charset="0"/>
              <a:cs typeface="Verdana" panose="020B0604030504040204" pitchFamily="34" charset="0"/>
            </a:endParaRPr>
          </a:p>
          <a:p>
            <a:pPr marL="0" lvl="1" indent="0" defTabSz="457200" fontAlgn="auto">
              <a:lnSpc>
                <a:spcPct val="110000"/>
              </a:lnSpc>
              <a:spcAft>
                <a:spcPts val="0"/>
              </a:spcAft>
              <a:buClr>
                <a:schemeClr val="accent5">
                  <a:lumMod val="50000"/>
                </a:schemeClr>
              </a:buClr>
              <a:buNone/>
              <a:defRPr/>
            </a:pPr>
            <a:endParaRPr lang="en-GB" sz="1600" b="0" kern="1200" dirty="0">
              <a:latin typeface="Verdana" panose="020B0604030504040204" pitchFamily="34" charset="0"/>
              <a:ea typeface="Verdana" panose="020B0604030504040204" pitchFamily="34" charset="0"/>
              <a:cs typeface="Verdana" panose="020B0604030504040204" pitchFamily="34" charset="0"/>
            </a:endParaRPr>
          </a:p>
        </p:txBody>
      </p:sp>
      <p:sp>
        <p:nvSpPr>
          <p:cNvPr id="2" name="Slide Number Placeholder 1"/>
          <p:cNvSpPr>
            <a:spLocks noGrp="1"/>
          </p:cNvSpPr>
          <p:nvPr>
            <p:ph type="sldNum" sz="quarter" idx="12"/>
          </p:nvPr>
        </p:nvSpPr>
        <p:spPr/>
        <p:txBody>
          <a:bodyPr/>
          <a:lstStyle/>
          <a:p>
            <a:fld id="{E0CB395E-9979-45B1-A33C-4613B96EBADB}" type="slidenum">
              <a:rPr lang="en-GB" altLang="en-US" smtClean="0"/>
              <a:pPr/>
              <a:t>10</a:t>
            </a:fld>
            <a:endParaRPr lang="en-GB" altLang="en-US"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34018"/>
            <a:ext cx="1835695" cy="106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25062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0" y="1219693"/>
            <a:ext cx="8892480" cy="936625"/>
          </a:xfrm>
        </p:spPr>
        <p:txBody>
          <a:bodyPr/>
          <a:lstStyle/>
          <a:p>
            <a:r>
              <a:rPr lang="en-US" altLang="en-US" dirty="0" err="1">
                <a:solidFill>
                  <a:srgbClr val="0070C0"/>
                </a:solidFill>
              </a:rPr>
              <a:t>EuroGEOSS</a:t>
            </a:r>
            <a:r>
              <a:rPr lang="en-US" altLang="en-US" dirty="0">
                <a:solidFill>
                  <a:srgbClr val="0070C0"/>
                </a:solidFill>
              </a:rPr>
              <a:t> and Copernicus</a:t>
            </a:r>
          </a:p>
        </p:txBody>
      </p:sp>
      <p:sp>
        <p:nvSpPr>
          <p:cNvPr id="10" name="Espace réservé du contenu 2"/>
          <p:cNvSpPr>
            <a:spLocks noGrp="1"/>
          </p:cNvSpPr>
          <p:nvPr>
            <p:ph idx="1"/>
          </p:nvPr>
        </p:nvSpPr>
        <p:spPr>
          <a:xfrm>
            <a:off x="413792" y="2363568"/>
            <a:ext cx="8064896" cy="3744689"/>
          </a:xfrm>
          <a:noFill/>
          <a:ln>
            <a:noFill/>
          </a:ln>
        </p:spPr>
        <p:txBody>
          <a:bodyPr>
            <a:normAutofit/>
          </a:bodyPr>
          <a:lstStyle/>
          <a:p>
            <a:pPr marL="0" indent="0" defTabSz="457200" fontAlgn="auto">
              <a:lnSpc>
                <a:spcPct val="120000"/>
              </a:lnSpc>
              <a:spcAft>
                <a:spcPts val="0"/>
              </a:spcAft>
              <a:buClr>
                <a:srgbClr val="DAEDEF">
                  <a:lumMod val="50000"/>
                </a:srgbClr>
              </a:buClr>
              <a:buSzPct val="100000"/>
              <a:buNone/>
            </a:pPr>
            <a:r>
              <a:rPr lang="en-US" sz="1800" b="1" i="0" dirty="0"/>
              <a:t>Key elements of </a:t>
            </a:r>
            <a:r>
              <a:rPr lang="en-US" sz="1800" b="1" i="0" dirty="0" smtClean="0"/>
              <a:t>interaction:</a:t>
            </a:r>
            <a:endParaRPr lang="en-US" sz="1800" b="1" i="0" dirty="0"/>
          </a:p>
          <a:p>
            <a:pPr defTabSz="457200" fontAlgn="auto">
              <a:lnSpc>
                <a:spcPct val="120000"/>
              </a:lnSpc>
              <a:spcAft>
                <a:spcPts val="0"/>
              </a:spcAft>
              <a:buClr>
                <a:srgbClr val="DAEDEF">
                  <a:lumMod val="50000"/>
                </a:srgbClr>
              </a:buClr>
              <a:buSzPct val="100000"/>
              <a:buFont typeface="Arial" panose="020B0604020202020204" pitchFamily="34" charset="0"/>
              <a:buChar char="•"/>
            </a:pPr>
            <a:r>
              <a:rPr lang="en-US" sz="1800" i="0" dirty="0"/>
              <a:t>The Copernicus Data and Information Access Services (DIAS) the enabler for the development of the </a:t>
            </a:r>
            <a:r>
              <a:rPr lang="en-US" sz="1800" i="0" dirty="0" err="1"/>
              <a:t>EuroGEOSS</a:t>
            </a:r>
            <a:r>
              <a:rPr lang="en-US" sz="1800" i="0" dirty="0"/>
              <a:t> projects as the "back-office“ for accessing Copernicus (and other data) </a:t>
            </a:r>
          </a:p>
          <a:p>
            <a:pPr defTabSz="457200" fontAlgn="auto">
              <a:lnSpc>
                <a:spcPct val="120000"/>
              </a:lnSpc>
              <a:spcAft>
                <a:spcPts val="0"/>
              </a:spcAft>
              <a:buClr>
                <a:srgbClr val="DAEDEF">
                  <a:lumMod val="50000"/>
                </a:srgbClr>
              </a:buClr>
              <a:buSzPct val="100000"/>
              <a:buFont typeface="Arial" panose="020B0604020202020204" pitchFamily="34" charset="0"/>
              <a:buChar char="•"/>
            </a:pPr>
            <a:r>
              <a:rPr lang="en-US" sz="1800" i="0" dirty="0"/>
              <a:t>The </a:t>
            </a:r>
            <a:r>
              <a:rPr lang="en-US" sz="1800" i="0" dirty="0" err="1"/>
              <a:t>EuroGEOSS</a:t>
            </a:r>
            <a:r>
              <a:rPr lang="en-US" sz="1800" i="0" dirty="0"/>
              <a:t> initiative has the potential to considerably enrich the ecosystem of Copernicus and to become an important "front office service"</a:t>
            </a:r>
          </a:p>
          <a:p>
            <a:pPr defTabSz="457200" fontAlgn="auto">
              <a:lnSpc>
                <a:spcPct val="120000"/>
              </a:lnSpc>
              <a:spcAft>
                <a:spcPts val="0"/>
              </a:spcAft>
              <a:buClr>
                <a:srgbClr val="DAEDEF">
                  <a:lumMod val="50000"/>
                </a:srgbClr>
              </a:buClr>
              <a:buSzPct val="100000"/>
              <a:buFont typeface="Arial" panose="020B0604020202020204" pitchFamily="34" charset="0"/>
              <a:buChar char="•"/>
            </a:pPr>
            <a:r>
              <a:rPr lang="en-US" sz="1800" i="0" dirty="0" err="1"/>
              <a:t>EuroGEOSS</a:t>
            </a:r>
            <a:r>
              <a:rPr lang="en-US" sz="1800" i="0" dirty="0"/>
              <a:t> in return can attract additional data to the European ecosystem</a:t>
            </a:r>
          </a:p>
        </p:txBody>
      </p:sp>
      <p:sp>
        <p:nvSpPr>
          <p:cNvPr id="2" name="Slide Number Placeholder 1"/>
          <p:cNvSpPr>
            <a:spLocks noGrp="1"/>
          </p:cNvSpPr>
          <p:nvPr>
            <p:ph type="sldNum" sz="quarter" idx="12"/>
          </p:nvPr>
        </p:nvSpPr>
        <p:spPr/>
        <p:txBody>
          <a:bodyPr/>
          <a:lstStyle/>
          <a:p>
            <a:fld id="{E0CB395E-9979-45B1-A33C-4613B96EBADB}" type="slidenum">
              <a:rPr lang="en-GB" altLang="en-US" smtClean="0"/>
              <a:pPr/>
              <a:t>11</a:t>
            </a:fld>
            <a:endParaRPr lang="en-GB" altLang="en-US"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34018"/>
            <a:ext cx="1835695" cy="106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906171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0" y="1219693"/>
            <a:ext cx="8229600" cy="936625"/>
          </a:xfrm>
        </p:spPr>
        <p:txBody>
          <a:bodyPr/>
          <a:lstStyle/>
          <a:p>
            <a:r>
              <a:rPr lang="en-US" altLang="en-US" dirty="0">
                <a:solidFill>
                  <a:srgbClr val="0070C0"/>
                </a:solidFill>
              </a:rPr>
              <a:t>Ongoing </a:t>
            </a:r>
            <a:r>
              <a:rPr lang="en-US" altLang="en-US" dirty="0" smtClean="0">
                <a:solidFill>
                  <a:srgbClr val="0070C0"/>
                </a:solidFill>
              </a:rPr>
              <a:t>H2020 call </a:t>
            </a:r>
            <a:r>
              <a:rPr lang="en-US" altLang="en-US" dirty="0">
                <a:solidFill>
                  <a:srgbClr val="0070C0"/>
                </a:solidFill>
              </a:rPr>
              <a:t>on </a:t>
            </a:r>
            <a:r>
              <a:rPr lang="en-US" altLang="en-US" dirty="0" err="1">
                <a:solidFill>
                  <a:srgbClr val="0070C0"/>
                </a:solidFill>
              </a:rPr>
              <a:t>EuroGEOSS</a:t>
            </a:r>
            <a:endParaRPr lang="en-US" altLang="en-US" dirty="0">
              <a:solidFill>
                <a:srgbClr val="0070C0"/>
              </a:solidFill>
            </a:endParaRPr>
          </a:p>
        </p:txBody>
      </p:sp>
      <p:sp>
        <p:nvSpPr>
          <p:cNvPr id="10" name="Espace réservé du contenu 2"/>
          <p:cNvSpPr>
            <a:spLocks noGrp="1"/>
          </p:cNvSpPr>
          <p:nvPr>
            <p:ph idx="1"/>
          </p:nvPr>
        </p:nvSpPr>
        <p:spPr>
          <a:xfrm>
            <a:off x="467544" y="2374235"/>
            <a:ext cx="8064896" cy="3456657"/>
          </a:xfrm>
          <a:noFill/>
          <a:ln>
            <a:noFill/>
          </a:ln>
        </p:spPr>
        <p:txBody>
          <a:bodyPr>
            <a:normAutofit/>
          </a:bodyPr>
          <a:lstStyle/>
          <a:p>
            <a:pPr defTabSz="457200" fontAlgn="auto">
              <a:spcAft>
                <a:spcPts val="0"/>
              </a:spcAft>
              <a:buClr>
                <a:schemeClr val="accent5">
                  <a:lumMod val="50000"/>
                </a:schemeClr>
              </a:buClr>
              <a:buSzPct val="100000"/>
              <a:buFont typeface="Arial" panose="020B0604020202020204" pitchFamily="34" charset="0"/>
              <a:buChar char="•"/>
            </a:pPr>
            <a:r>
              <a:rPr lang="en-GB" sz="1800" i="0" kern="1200" dirty="0">
                <a:latin typeface="verdana" charset="0"/>
              </a:rPr>
              <a:t>Under Horizon 2020 SC5 – </a:t>
            </a:r>
            <a:r>
              <a:rPr lang="en-GB" sz="1800" i="0" kern="1200" dirty="0" smtClean="0">
                <a:latin typeface="verdana" charset="0"/>
              </a:rPr>
              <a:t>currently</a:t>
            </a:r>
            <a:r>
              <a:rPr lang="en-GB" sz="1800" i="0" kern="1200" dirty="0">
                <a:latin typeface="verdana" charset="0"/>
              </a:rPr>
              <a:t> </a:t>
            </a:r>
            <a:r>
              <a:rPr lang="en-GB" sz="1800" i="0" kern="1200" dirty="0" smtClean="0">
                <a:latin typeface="verdana" charset="0"/>
              </a:rPr>
              <a:t>under evaluation</a:t>
            </a:r>
            <a:endParaRPr lang="en-GB" sz="1800" i="0" kern="1200" dirty="0">
              <a:latin typeface="verdana" charset="0"/>
            </a:endParaRPr>
          </a:p>
          <a:p>
            <a:pPr defTabSz="457200" fontAlgn="auto">
              <a:spcAft>
                <a:spcPts val="0"/>
              </a:spcAft>
              <a:buClr>
                <a:schemeClr val="accent5">
                  <a:lumMod val="50000"/>
                </a:schemeClr>
              </a:buClr>
              <a:buSzPct val="100000"/>
              <a:buFont typeface="Arial" panose="020B0604020202020204" pitchFamily="34" charset="0"/>
              <a:buChar char="•"/>
            </a:pPr>
            <a:r>
              <a:rPr lang="en-GB" sz="1800" i="0" kern="1200" dirty="0">
                <a:latin typeface="verdana" charset="0"/>
              </a:rPr>
              <a:t>Challenge: accelerating the users' uptake of EO data/information for benefit of Europe</a:t>
            </a:r>
          </a:p>
          <a:p>
            <a:pPr defTabSz="457200" fontAlgn="auto">
              <a:spcAft>
                <a:spcPts val="0"/>
              </a:spcAft>
              <a:buClr>
                <a:schemeClr val="accent5">
                  <a:lumMod val="50000"/>
                </a:schemeClr>
              </a:buClr>
              <a:buSzPct val="100000"/>
              <a:buFont typeface="Arial" panose="020B0604020202020204" pitchFamily="34" charset="0"/>
              <a:buChar char="•"/>
            </a:pPr>
            <a:r>
              <a:rPr lang="en-US" sz="1800" i="0" kern="1200" dirty="0">
                <a:latin typeface="verdana" charset="0"/>
              </a:rPr>
              <a:t>Scope: application-oriented initiatives, aimed at up-scaling and promoting existing European GEOSS-actions</a:t>
            </a:r>
          </a:p>
          <a:p>
            <a:pPr defTabSz="457200" fontAlgn="auto">
              <a:spcAft>
                <a:spcPts val="0"/>
              </a:spcAft>
              <a:buClr>
                <a:schemeClr val="accent5">
                  <a:lumMod val="50000"/>
                </a:schemeClr>
              </a:buClr>
              <a:buSzPct val="100000"/>
              <a:buFont typeface="Arial" panose="020B0604020202020204" pitchFamily="34" charset="0"/>
              <a:buChar char="•"/>
            </a:pPr>
            <a:r>
              <a:rPr lang="en-US" sz="1800" i="0" kern="1200" dirty="0">
                <a:latin typeface="verdana" charset="0"/>
              </a:rPr>
              <a:t>Integration of different sorts of data (satellite, in-situ, citizen observatories, land-based, national data,…)</a:t>
            </a:r>
          </a:p>
          <a:p>
            <a:pPr defTabSz="457200" fontAlgn="auto">
              <a:spcAft>
                <a:spcPts val="0"/>
              </a:spcAft>
              <a:buClr>
                <a:schemeClr val="accent5">
                  <a:lumMod val="50000"/>
                </a:schemeClr>
              </a:buClr>
              <a:buSzPct val="100000"/>
              <a:buFont typeface="Arial" panose="020B0604020202020204" pitchFamily="34" charset="0"/>
              <a:buChar char="•"/>
            </a:pPr>
            <a:r>
              <a:rPr lang="en-US" sz="1800" i="0" kern="1200" dirty="0">
                <a:latin typeface="verdana" charset="0"/>
              </a:rPr>
              <a:t>In close coordination with the </a:t>
            </a:r>
            <a:r>
              <a:rPr lang="en-US" sz="1800" i="0" kern="1200" dirty="0" err="1">
                <a:latin typeface="verdana" charset="0"/>
              </a:rPr>
              <a:t>EuroGEOSS</a:t>
            </a:r>
            <a:r>
              <a:rPr lang="en-US" sz="1800" i="0" kern="1200" dirty="0">
                <a:latin typeface="verdana" charset="0"/>
              </a:rPr>
              <a:t> </a:t>
            </a:r>
            <a:r>
              <a:rPr lang="en-US" sz="1800" i="0" kern="1200" dirty="0" smtClean="0">
                <a:latin typeface="verdana" charset="0"/>
              </a:rPr>
              <a:t>initiative</a:t>
            </a:r>
            <a:endParaRPr lang="en-US" sz="1800" i="0" kern="1200" dirty="0">
              <a:latin typeface="verdana" charset="0"/>
            </a:endParaRPr>
          </a:p>
        </p:txBody>
      </p:sp>
      <p:sp>
        <p:nvSpPr>
          <p:cNvPr id="2" name="Slide Number Placeholder 1"/>
          <p:cNvSpPr>
            <a:spLocks noGrp="1"/>
          </p:cNvSpPr>
          <p:nvPr>
            <p:ph type="sldNum" sz="quarter" idx="12"/>
          </p:nvPr>
        </p:nvSpPr>
        <p:spPr/>
        <p:txBody>
          <a:bodyPr/>
          <a:lstStyle/>
          <a:p>
            <a:fld id="{E0CB395E-9979-45B1-A33C-4613B96EBADB}" type="slidenum">
              <a:rPr lang="en-GB" altLang="en-US" smtClean="0"/>
              <a:pPr/>
              <a:t>12</a:t>
            </a:fld>
            <a:endParaRPr lang="en-GB" altLang="en-US"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34018"/>
            <a:ext cx="1835695" cy="106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18528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0" y="1219693"/>
            <a:ext cx="8892480" cy="936625"/>
          </a:xfrm>
        </p:spPr>
        <p:txBody>
          <a:bodyPr/>
          <a:lstStyle/>
          <a:p>
            <a:r>
              <a:rPr lang="en-US" altLang="en-US" dirty="0">
                <a:solidFill>
                  <a:srgbClr val="0070C0"/>
                </a:solidFill>
              </a:rPr>
              <a:t>Request for Expressions of </a:t>
            </a:r>
            <a:r>
              <a:rPr lang="en-US" altLang="en-US" dirty="0" smtClean="0">
                <a:solidFill>
                  <a:srgbClr val="0070C0"/>
                </a:solidFill>
              </a:rPr>
              <a:t>Intent</a:t>
            </a:r>
            <a:endParaRPr lang="en-US" altLang="en-US" dirty="0">
              <a:solidFill>
                <a:srgbClr val="0070C0"/>
              </a:solidFill>
            </a:endParaRPr>
          </a:p>
        </p:txBody>
      </p:sp>
      <p:sp>
        <p:nvSpPr>
          <p:cNvPr id="10" name="Espace réservé du contenu 2"/>
          <p:cNvSpPr>
            <a:spLocks noGrp="1"/>
          </p:cNvSpPr>
          <p:nvPr>
            <p:ph idx="1"/>
          </p:nvPr>
        </p:nvSpPr>
        <p:spPr>
          <a:xfrm>
            <a:off x="413792" y="2492897"/>
            <a:ext cx="8064896" cy="3672408"/>
          </a:xfrm>
          <a:noFill/>
          <a:ln>
            <a:noFill/>
          </a:ln>
        </p:spPr>
        <p:txBody>
          <a:bodyPr>
            <a:normAutofit/>
          </a:bodyPr>
          <a:lstStyle/>
          <a:p>
            <a:pPr defTabSz="457200" fontAlgn="auto">
              <a:lnSpc>
                <a:spcPct val="120000"/>
              </a:lnSpc>
              <a:spcAft>
                <a:spcPts val="0"/>
              </a:spcAft>
              <a:buClr>
                <a:srgbClr val="DAEDEF">
                  <a:lumMod val="50000"/>
                </a:srgbClr>
              </a:buClr>
              <a:buSzPct val="100000"/>
              <a:buFont typeface="Arial" panose="020B0604020202020204" pitchFamily="34" charset="0"/>
              <a:buChar char="•"/>
            </a:pPr>
            <a:r>
              <a:rPr lang="en-GB" sz="1800" i="0" dirty="0"/>
              <a:t>Mechanism aiming to accelerate user uptake of GEOSS and Copernicus data and to bring synergies between on-going or upcoming EO developments with high market potential</a:t>
            </a:r>
          </a:p>
          <a:p>
            <a:pPr lvl="0" defTabSz="457200" fontAlgn="auto">
              <a:lnSpc>
                <a:spcPct val="120000"/>
              </a:lnSpc>
              <a:spcAft>
                <a:spcPts val="0"/>
              </a:spcAft>
              <a:buClr>
                <a:srgbClr val="DAEDEF">
                  <a:lumMod val="50000"/>
                </a:srgbClr>
              </a:buClr>
              <a:buSzPct val="100000"/>
              <a:buFont typeface="Arial" panose="020B0604020202020204" pitchFamily="34" charset="0"/>
              <a:buChar char="•"/>
            </a:pPr>
            <a:r>
              <a:rPr lang="en-GB" sz="1800" i="0" dirty="0"/>
              <a:t>Public or private organisations involved in developing innovative applications based EO and located in European GEO member countries are invited to come forward with voluntary Expressions of Intent for networking along the value chain</a:t>
            </a:r>
          </a:p>
          <a:p>
            <a:pPr lvl="0" defTabSz="457200" fontAlgn="auto">
              <a:lnSpc>
                <a:spcPct val="120000"/>
              </a:lnSpc>
              <a:spcAft>
                <a:spcPts val="0"/>
              </a:spcAft>
              <a:buClr>
                <a:srgbClr val="DAEDEF">
                  <a:lumMod val="50000"/>
                </a:srgbClr>
              </a:buClr>
              <a:buSzPct val="100000"/>
              <a:buFont typeface="Arial" panose="020B0604020202020204" pitchFamily="34" charset="0"/>
              <a:buChar char="•"/>
            </a:pPr>
            <a:r>
              <a:rPr lang="en-GB" sz="1800" i="0" dirty="0"/>
              <a:t>Followed by the formation of Action Groups on </a:t>
            </a:r>
            <a:r>
              <a:rPr lang="en-GB" sz="1800" i="0" dirty="0" smtClean="0"/>
              <a:t>topics</a:t>
            </a:r>
            <a:endParaRPr lang="en-GB" sz="1800" i="0" dirty="0"/>
          </a:p>
        </p:txBody>
      </p:sp>
      <p:sp>
        <p:nvSpPr>
          <p:cNvPr id="2" name="Slide Number Placeholder 1"/>
          <p:cNvSpPr>
            <a:spLocks noGrp="1"/>
          </p:cNvSpPr>
          <p:nvPr>
            <p:ph type="sldNum" sz="quarter" idx="12"/>
          </p:nvPr>
        </p:nvSpPr>
        <p:spPr/>
        <p:txBody>
          <a:bodyPr/>
          <a:lstStyle/>
          <a:p>
            <a:fld id="{E0CB395E-9979-45B1-A33C-4613B96EBADB}" type="slidenum">
              <a:rPr lang="en-GB" altLang="en-US" smtClean="0"/>
              <a:pPr/>
              <a:t>13</a:t>
            </a:fld>
            <a:endParaRPr lang="en-GB" altLang="en-US"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34018"/>
            <a:ext cx="1835695" cy="106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253078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0" y="1219693"/>
            <a:ext cx="8229600" cy="936625"/>
          </a:xfrm>
        </p:spPr>
        <p:txBody>
          <a:bodyPr/>
          <a:lstStyle/>
          <a:p>
            <a:r>
              <a:rPr lang="en-US" altLang="en-US" dirty="0" smtClean="0">
                <a:solidFill>
                  <a:srgbClr val="0070C0"/>
                </a:solidFill>
              </a:rPr>
              <a:t>Resources (1)</a:t>
            </a:r>
            <a:endParaRPr lang="en-US" altLang="en-US" dirty="0">
              <a:solidFill>
                <a:srgbClr val="0070C0"/>
              </a:solidFill>
            </a:endParaRPr>
          </a:p>
        </p:txBody>
      </p:sp>
      <p:sp>
        <p:nvSpPr>
          <p:cNvPr id="10" name="Espace réservé du contenu 2"/>
          <p:cNvSpPr>
            <a:spLocks noGrp="1"/>
          </p:cNvSpPr>
          <p:nvPr>
            <p:ph idx="1"/>
          </p:nvPr>
        </p:nvSpPr>
        <p:spPr>
          <a:xfrm>
            <a:off x="395536" y="2400435"/>
            <a:ext cx="8064896" cy="3600673"/>
          </a:xfrm>
          <a:noFill/>
          <a:ln>
            <a:noFill/>
          </a:ln>
        </p:spPr>
        <p:txBody>
          <a:bodyPr>
            <a:normAutofit/>
          </a:bodyPr>
          <a:lstStyle/>
          <a:p>
            <a:pPr marL="0" lvl="1" indent="0" defTabSz="457200" fontAlgn="auto">
              <a:lnSpc>
                <a:spcPct val="110000"/>
              </a:lnSpc>
              <a:spcAft>
                <a:spcPts val="0"/>
              </a:spcAft>
              <a:buClr>
                <a:schemeClr val="accent5">
                  <a:lumMod val="50000"/>
                </a:schemeClr>
              </a:buClr>
              <a:buNone/>
              <a:defRPr/>
            </a:pPr>
            <a:r>
              <a:rPr lang="en-US" b="0" i="1" kern="1200" dirty="0">
                <a:latin typeface="Verdana" panose="020B0604030504040204" pitchFamily="34" charset="0"/>
                <a:ea typeface="Verdana" panose="020B0604030504040204" pitchFamily="34" charset="0"/>
                <a:cs typeface="Verdana" panose="020B0604030504040204" pitchFamily="34" charset="0"/>
              </a:rPr>
              <a:t>Experience has shown that GEOSS implementation relies </a:t>
            </a:r>
            <a:r>
              <a:rPr lang="en-US" b="0" i="1" kern="1200" dirty="0" smtClean="0">
                <a:latin typeface="Verdana" panose="020B0604030504040204" pitchFamily="34" charset="0"/>
                <a:ea typeface="Verdana" panose="020B0604030504040204" pitchFamily="34" charset="0"/>
                <a:cs typeface="Verdana" panose="020B0604030504040204" pitchFamily="34" charset="0"/>
              </a:rPr>
              <a:t>significantly </a:t>
            </a:r>
            <a:r>
              <a:rPr lang="en-US" b="0" i="1" kern="1200" dirty="0">
                <a:latin typeface="Verdana" panose="020B0604030504040204" pitchFamily="34" charset="0"/>
                <a:ea typeface="Verdana" panose="020B0604030504040204" pitchFamily="34" charset="0"/>
                <a:cs typeface="Verdana" panose="020B0604030504040204" pitchFamily="34" charset="0"/>
              </a:rPr>
              <a:t>on in-kind contributions such as observing capacities, networks, expertise, staff time, </a:t>
            </a:r>
            <a:r>
              <a:rPr lang="en-US" i="1" kern="1200" dirty="0">
                <a:latin typeface="Verdana" panose="020B0604030504040204" pitchFamily="34" charset="0"/>
                <a:ea typeface="Verdana" panose="020B0604030504040204" pitchFamily="34" charset="0"/>
                <a:cs typeface="Verdana" panose="020B0604030504040204" pitchFamily="34" charset="0"/>
              </a:rPr>
              <a:t>interoperability arrangements and standards</a:t>
            </a:r>
            <a:r>
              <a:rPr lang="en-US" b="0" i="1" kern="1200" dirty="0">
                <a:latin typeface="Verdana" panose="020B0604030504040204" pitchFamily="34" charset="0"/>
                <a:ea typeface="Verdana" panose="020B0604030504040204" pitchFamily="34" charset="0"/>
                <a:cs typeface="Verdana" panose="020B0604030504040204" pitchFamily="34" charset="0"/>
              </a:rPr>
              <a:t>, datasets, information systems, services, projects and </a:t>
            </a:r>
            <a:r>
              <a:rPr lang="en-US" b="0" i="1" kern="1200" dirty="0" err="1">
                <a:latin typeface="Verdana" panose="020B0604030504040204" pitchFamily="34" charset="0"/>
                <a:ea typeface="Verdana" panose="020B0604030504040204" pitchFamily="34" charset="0"/>
                <a:cs typeface="Verdana" panose="020B0604030504040204" pitchFamily="34" charset="0"/>
              </a:rPr>
              <a:t>programmes</a:t>
            </a:r>
            <a:r>
              <a:rPr lang="en-US" b="0" i="1" kern="1200" dirty="0">
                <a:latin typeface="Verdana" panose="020B0604030504040204" pitchFamily="34" charset="0"/>
                <a:ea typeface="Verdana" panose="020B0604030504040204" pitchFamily="34" charset="0"/>
                <a:cs typeface="Verdana" panose="020B0604030504040204" pitchFamily="34" charset="0"/>
              </a:rPr>
              <a:t>. </a:t>
            </a:r>
            <a:endParaRPr lang="en-US" b="0" i="1" kern="1200" dirty="0" smtClean="0">
              <a:latin typeface="Verdana" panose="020B0604030504040204" pitchFamily="34" charset="0"/>
              <a:ea typeface="Verdana" panose="020B0604030504040204" pitchFamily="34" charset="0"/>
              <a:cs typeface="Verdana" panose="020B0604030504040204" pitchFamily="34" charset="0"/>
            </a:endParaRPr>
          </a:p>
          <a:p>
            <a:pPr marL="0" lvl="1" indent="0" defTabSz="457200" fontAlgn="auto">
              <a:lnSpc>
                <a:spcPct val="110000"/>
              </a:lnSpc>
              <a:spcAft>
                <a:spcPts val="0"/>
              </a:spcAft>
              <a:buClr>
                <a:schemeClr val="accent5">
                  <a:lumMod val="50000"/>
                </a:schemeClr>
              </a:buClr>
              <a:buNone/>
              <a:defRPr/>
            </a:pPr>
            <a:endParaRPr lang="en-US" b="0" i="1" kern="1200" dirty="0">
              <a:latin typeface="Verdana" panose="020B0604030504040204" pitchFamily="34" charset="0"/>
              <a:ea typeface="Verdana" panose="020B0604030504040204" pitchFamily="34" charset="0"/>
              <a:cs typeface="Verdana" panose="020B0604030504040204" pitchFamily="34" charset="0"/>
            </a:endParaRPr>
          </a:p>
          <a:p>
            <a:pPr marL="0" lvl="1" indent="0" defTabSz="457200" fontAlgn="auto">
              <a:lnSpc>
                <a:spcPct val="110000"/>
              </a:lnSpc>
              <a:spcAft>
                <a:spcPts val="0"/>
              </a:spcAft>
              <a:buClr>
                <a:schemeClr val="accent5">
                  <a:lumMod val="50000"/>
                </a:schemeClr>
              </a:buClr>
              <a:buNone/>
              <a:defRPr/>
            </a:pPr>
            <a:r>
              <a:rPr lang="en-US" b="0" i="1" kern="1200" dirty="0" err="1" smtClean="0">
                <a:latin typeface="Verdana" panose="020B0604030504040204" pitchFamily="34" charset="0"/>
                <a:ea typeface="Verdana" panose="020B0604030504040204" pitchFamily="34" charset="0"/>
                <a:cs typeface="Verdana" panose="020B0604030504040204" pitchFamily="34" charset="0"/>
              </a:rPr>
              <a:t>EuroGEOSS</a:t>
            </a:r>
            <a:r>
              <a:rPr lang="en-US" b="0" i="1" kern="1200" dirty="0" smtClean="0">
                <a:latin typeface="Verdana" panose="020B0604030504040204" pitchFamily="34" charset="0"/>
                <a:ea typeface="Verdana" panose="020B0604030504040204" pitchFamily="34" charset="0"/>
                <a:cs typeface="Verdana" panose="020B0604030504040204" pitchFamily="34" charset="0"/>
              </a:rPr>
              <a:t> </a:t>
            </a:r>
            <a:r>
              <a:rPr lang="en-US" b="0" i="1" kern="1200" dirty="0">
                <a:latin typeface="Verdana" panose="020B0604030504040204" pitchFamily="34" charset="0"/>
                <a:ea typeface="Verdana" panose="020B0604030504040204" pitchFamily="34" charset="0"/>
                <a:cs typeface="Verdana" panose="020B0604030504040204" pitchFamily="34" charset="0"/>
              </a:rPr>
              <a:t>shall follow the same approach with a focus on leveraging existing European capacities and streamlining of existing </a:t>
            </a:r>
            <a:r>
              <a:rPr lang="en-US" b="0" i="1" kern="1200" dirty="0" err="1">
                <a:latin typeface="Verdana" panose="020B0604030504040204" pitchFamily="34" charset="0"/>
                <a:ea typeface="Verdana" panose="020B0604030504040204" pitchFamily="34" charset="0"/>
                <a:cs typeface="Verdana" panose="020B0604030504040204" pitchFamily="34" charset="0"/>
              </a:rPr>
              <a:t>programmes</a:t>
            </a:r>
            <a:r>
              <a:rPr lang="en-US" b="0" i="1" kern="1200" dirty="0">
                <a:latin typeface="Verdana" panose="020B0604030504040204" pitchFamily="34" charset="0"/>
                <a:ea typeface="Verdana" panose="020B0604030504040204" pitchFamily="34" charset="0"/>
                <a:cs typeface="Verdana" panose="020B0604030504040204" pitchFamily="34" charset="0"/>
              </a:rPr>
              <a:t> and funding schemes. </a:t>
            </a:r>
            <a:endParaRPr lang="en-US" b="0" i="1" kern="1200" dirty="0" smtClean="0">
              <a:latin typeface="Verdana" panose="020B0604030504040204" pitchFamily="34" charset="0"/>
              <a:ea typeface="Verdana" panose="020B0604030504040204" pitchFamily="34" charset="0"/>
              <a:cs typeface="Verdana" panose="020B0604030504040204" pitchFamily="34" charset="0"/>
            </a:endParaRPr>
          </a:p>
        </p:txBody>
      </p:sp>
      <p:sp>
        <p:nvSpPr>
          <p:cNvPr id="2" name="Slide Number Placeholder 1"/>
          <p:cNvSpPr>
            <a:spLocks noGrp="1"/>
          </p:cNvSpPr>
          <p:nvPr>
            <p:ph type="sldNum" sz="quarter" idx="12"/>
          </p:nvPr>
        </p:nvSpPr>
        <p:spPr/>
        <p:txBody>
          <a:bodyPr/>
          <a:lstStyle/>
          <a:p>
            <a:fld id="{E0CB395E-9979-45B1-A33C-4613B96EBADB}" type="slidenum">
              <a:rPr lang="en-GB" altLang="en-US" smtClean="0"/>
              <a:pPr/>
              <a:t>14</a:t>
            </a:fld>
            <a:endParaRPr lang="en-GB" altLang="en-US"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34018"/>
            <a:ext cx="1835695" cy="106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003341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0" y="1219693"/>
            <a:ext cx="8229600" cy="936625"/>
          </a:xfrm>
        </p:spPr>
        <p:txBody>
          <a:bodyPr/>
          <a:lstStyle/>
          <a:p>
            <a:r>
              <a:rPr lang="en-US" altLang="en-US" dirty="0" smtClean="0">
                <a:solidFill>
                  <a:srgbClr val="0070C0"/>
                </a:solidFill>
              </a:rPr>
              <a:t>Resources (2)</a:t>
            </a:r>
            <a:endParaRPr lang="en-US" altLang="en-US" dirty="0">
              <a:solidFill>
                <a:srgbClr val="0070C0"/>
              </a:solidFill>
            </a:endParaRPr>
          </a:p>
        </p:txBody>
      </p:sp>
      <p:sp>
        <p:nvSpPr>
          <p:cNvPr id="10" name="Espace réservé du contenu 2"/>
          <p:cNvSpPr>
            <a:spLocks noGrp="1"/>
          </p:cNvSpPr>
          <p:nvPr>
            <p:ph idx="1"/>
          </p:nvPr>
        </p:nvSpPr>
        <p:spPr>
          <a:xfrm>
            <a:off x="467544" y="2363568"/>
            <a:ext cx="8064896" cy="3816697"/>
          </a:xfrm>
          <a:noFill/>
          <a:ln>
            <a:noFill/>
          </a:ln>
        </p:spPr>
        <p:txBody>
          <a:bodyPr>
            <a:normAutofit/>
          </a:bodyPr>
          <a:lstStyle/>
          <a:p>
            <a:pPr defTabSz="457200" fontAlgn="auto">
              <a:spcAft>
                <a:spcPts val="0"/>
              </a:spcAft>
              <a:buClr>
                <a:schemeClr val="accent5">
                  <a:lumMod val="50000"/>
                </a:schemeClr>
              </a:buClr>
              <a:buFont typeface="Arial" panose="020B0604020202020204" pitchFamily="34" charset="0"/>
              <a:buChar char="•"/>
              <a:defRPr/>
            </a:pPr>
            <a:r>
              <a:rPr lang="en-GB" sz="1900" i="0" kern="1200" dirty="0"/>
              <a:t>Under Horizon 2020 </a:t>
            </a:r>
            <a:r>
              <a:rPr lang="en-GB" sz="1900" i="0" kern="1200" dirty="0" smtClean="0"/>
              <a:t>in </a:t>
            </a:r>
            <a:r>
              <a:rPr lang="en-GB" sz="1900" i="0" kern="1200" dirty="0"/>
              <a:t>2018 call for € 15 M foreseen to further </a:t>
            </a:r>
            <a:r>
              <a:rPr lang="en-GB" sz="1900" i="0" kern="1200" dirty="0" err="1"/>
              <a:t>EuroGEOSS</a:t>
            </a:r>
            <a:r>
              <a:rPr lang="en-GB" sz="1900" i="0" kern="1200" dirty="0"/>
              <a:t> </a:t>
            </a:r>
          </a:p>
          <a:p>
            <a:pPr defTabSz="457200" fontAlgn="auto">
              <a:spcAft>
                <a:spcPts val="0"/>
              </a:spcAft>
              <a:buClr>
                <a:schemeClr val="accent5">
                  <a:lumMod val="50000"/>
                </a:schemeClr>
              </a:buClr>
              <a:buFont typeface="Arial" panose="020B0604020202020204" pitchFamily="34" charset="0"/>
              <a:buChar char="•"/>
              <a:defRPr/>
            </a:pPr>
            <a:r>
              <a:rPr lang="en-GB" sz="1900" i="0" kern="1200" dirty="0"/>
              <a:t>Copernicus resources </a:t>
            </a:r>
            <a:r>
              <a:rPr lang="en-GB" sz="1900" i="0" kern="1200" dirty="0" smtClean="0"/>
              <a:t>(DIAS) </a:t>
            </a:r>
            <a:r>
              <a:rPr lang="en-GB" sz="1900" i="0" kern="1200" dirty="0"/>
              <a:t>will contribute to </a:t>
            </a:r>
            <a:r>
              <a:rPr lang="en-GB" sz="1900" i="0" kern="1200" dirty="0" err="1"/>
              <a:t>EuroGEOSS</a:t>
            </a:r>
            <a:endParaRPr lang="en-GB" sz="1900" i="0" kern="1200" dirty="0"/>
          </a:p>
          <a:p>
            <a:pPr defTabSz="457200" fontAlgn="auto">
              <a:spcAft>
                <a:spcPts val="0"/>
              </a:spcAft>
              <a:buClr>
                <a:schemeClr val="accent5">
                  <a:lumMod val="50000"/>
                </a:schemeClr>
              </a:buClr>
              <a:buFont typeface="Arial" panose="020B0604020202020204" pitchFamily="34" charset="0"/>
              <a:buChar char="•"/>
              <a:defRPr/>
            </a:pPr>
            <a:r>
              <a:rPr lang="en-GB" sz="1900" i="0" kern="1200" dirty="0" smtClean="0"/>
              <a:t>On-going </a:t>
            </a:r>
            <a:r>
              <a:rPr lang="en-GB" sz="1900" i="0" kern="1200" dirty="0"/>
              <a:t>Horizon 2020-projects </a:t>
            </a:r>
            <a:r>
              <a:rPr lang="en-GB" sz="1900" i="0" kern="1200" dirty="0" smtClean="0"/>
              <a:t>will </a:t>
            </a:r>
            <a:r>
              <a:rPr lang="en-GB" sz="1900" i="0" kern="1200" dirty="0"/>
              <a:t>be integrated in the initiative (e.g. agriculture, renewable energy, protected areas, citizen observatories, etc.)</a:t>
            </a:r>
          </a:p>
          <a:p>
            <a:pPr defTabSz="457200" fontAlgn="auto">
              <a:spcAft>
                <a:spcPts val="0"/>
              </a:spcAft>
              <a:buClr>
                <a:schemeClr val="accent5">
                  <a:lumMod val="50000"/>
                </a:schemeClr>
              </a:buClr>
              <a:buFont typeface="Arial" panose="020B0604020202020204" pitchFamily="34" charset="0"/>
              <a:buChar char="•"/>
              <a:defRPr/>
            </a:pPr>
            <a:r>
              <a:rPr lang="en-US" sz="1900" i="0" kern="1200" dirty="0"/>
              <a:t>GCI </a:t>
            </a:r>
            <a:r>
              <a:rPr lang="en-US" sz="1900" i="0" kern="1200" dirty="0" smtClean="0"/>
              <a:t>essential </a:t>
            </a:r>
            <a:r>
              <a:rPr lang="en-US" sz="1900" i="0" kern="1200" dirty="0"/>
              <a:t>resource to develop </a:t>
            </a:r>
            <a:r>
              <a:rPr lang="en-US" sz="1900" i="0" kern="1200" dirty="0" err="1"/>
              <a:t>EuroGEOSS</a:t>
            </a:r>
            <a:r>
              <a:rPr lang="en-US" sz="1900" i="0" kern="1200" dirty="0"/>
              <a:t> </a:t>
            </a:r>
            <a:r>
              <a:rPr lang="en-US" sz="1900" i="0" kern="1200" dirty="0" smtClean="0"/>
              <a:t>applications</a:t>
            </a:r>
          </a:p>
          <a:p>
            <a:pPr defTabSz="457200" fontAlgn="auto">
              <a:spcAft>
                <a:spcPts val="0"/>
              </a:spcAft>
              <a:buClr>
                <a:schemeClr val="accent5">
                  <a:lumMod val="50000"/>
                </a:schemeClr>
              </a:buClr>
              <a:buFont typeface="Arial" panose="020B0604020202020204" pitchFamily="34" charset="0"/>
              <a:buChar char="•"/>
              <a:defRPr/>
            </a:pPr>
            <a:r>
              <a:rPr lang="en-US" sz="1900" i="0" kern="1200" dirty="0"/>
              <a:t>Other space borne resources from national space agencies collaborating through </a:t>
            </a:r>
            <a:r>
              <a:rPr lang="en-US" sz="1900" b="1" i="0" kern="1200" dirty="0" smtClean="0"/>
              <a:t>CEOS</a:t>
            </a:r>
            <a:r>
              <a:rPr lang="en-US" sz="1900" i="0" kern="1200" dirty="0" smtClean="0"/>
              <a:t> </a:t>
            </a:r>
            <a:r>
              <a:rPr lang="en-US" sz="1900" i="0" kern="1200" dirty="0"/>
              <a:t>from Europe and </a:t>
            </a:r>
            <a:r>
              <a:rPr lang="en-US" sz="1900" i="0" kern="1200" dirty="0" smtClean="0"/>
              <a:t>beyond </a:t>
            </a:r>
          </a:p>
          <a:p>
            <a:pPr defTabSz="457200" fontAlgn="auto">
              <a:spcAft>
                <a:spcPts val="0"/>
              </a:spcAft>
              <a:buClr>
                <a:schemeClr val="accent5">
                  <a:lumMod val="50000"/>
                </a:schemeClr>
              </a:buClr>
              <a:buFont typeface="Arial" panose="020B0604020202020204" pitchFamily="34" charset="0"/>
              <a:buChar char="•"/>
              <a:defRPr/>
            </a:pPr>
            <a:r>
              <a:rPr lang="en-US" sz="1900" i="0" kern="1200" dirty="0" err="1" smtClean="0"/>
              <a:t>etc</a:t>
            </a:r>
            <a:r>
              <a:rPr lang="en-US" b="0" i="1" kern="1200" dirty="0" smtClean="0">
                <a:latin typeface="Verdana" panose="020B0604030504040204" pitchFamily="34" charset="0"/>
                <a:ea typeface="Verdana" panose="020B0604030504040204" pitchFamily="34" charset="0"/>
                <a:cs typeface="Verdana" panose="020B0604030504040204" pitchFamily="34" charset="0"/>
              </a:rPr>
              <a:t> </a:t>
            </a:r>
            <a:endParaRPr lang="en-GB" b="0" i="1" kern="1200" dirty="0">
              <a:latin typeface="Verdana" panose="020B0604030504040204" pitchFamily="34" charset="0"/>
              <a:ea typeface="Verdana" panose="020B0604030504040204" pitchFamily="34" charset="0"/>
              <a:cs typeface="Verdana" panose="020B0604030504040204" pitchFamily="34" charset="0"/>
            </a:endParaRPr>
          </a:p>
        </p:txBody>
      </p:sp>
      <p:sp>
        <p:nvSpPr>
          <p:cNvPr id="2" name="Slide Number Placeholder 1"/>
          <p:cNvSpPr>
            <a:spLocks noGrp="1"/>
          </p:cNvSpPr>
          <p:nvPr>
            <p:ph type="sldNum" sz="quarter" idx="12"/>
          </p:nvPr>
        </p:nvSpPr>
        <p:spPr/>
        <p:txBody>
          <a:bodyPr/>
          <a:lstStyle/>
          <a:p>
            <a:fld id="{E0CB395E-9979-45B1-A33C-4613B96EBADB}" type="slidenum">
              <a:rPr lang="en-GB" altLang="en-US" smtClean="0"/>
              <a:pPr/>
              <a:t>15</a:t>
            </a:fld>
            <a:endParaRPr lang="en-GB" altLang="en-US"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34018"/>
            <a:ext cx="1835695" cy="106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24632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0" y="1219693"/>
            <a:ext cx="8229600" cy="936625"/>
          </a:xfrm>
        </p:spPr>
        <p:txBody>
          <a:bodyPr/>
          <a:lstStyle/>
          <a:p>
            <a:r>
              <a:rPr lang="en-US" altLang="en-US" dirty="0" smtClean="0">
                <a:solidFill>
                  <a:srgbClr val="0070C0"/>
                </a:solidFill>
              </a:rPr>
              <a:t>Conclusion</a:t>
            </a:r>
            <a:endParaRPr lang="en-US" altLang="en-US" dirty="0">
              <a:solidFill>
                <a:srgbClr val="0070C0"/>
              </a:solidFill>
            </a:endParaRPr>
          </a:p>
        </p:txBody>
      </p:sp>
      <p:sp>
        <p:nvSpPr>
          <p:cNvPr id="10" name="Espace réservé du contenu 2"/>
          <p:cNvSpPr>
            <a:spLocks noGrp="1"/>
          </p:cNvSpPr>
          <p:nvPr>
            <p:ph idx="1"/>
          </p:nvPr>
        </p:nvSpPr>
        <p:spPr>
          <a:xfrm>
            <a:off x="467544" y="2363568"/>
            <a:ext cx="8064896" cy="3881657"/>
          </a:xfrm>
          <a:noFill/>
          <a:ln>
            <a:noFill/>
          </a:ln>
        </p:spPr>
        <p:txBody>
          <a:bodyPr>
            <a:normAutofit fontScale="92500" lnSpcReduction="20000"/>
          </a:bodyPr>
          <a:lstStyle/>
          <a:p>
            <a:pPr marL="342900" lvl="1" indent="-342900" defTabSz="457200" fontAlgn="auto">
              <a:lnSpc>
                <a:spcPct val="110000"/>
              </a:lnSpc>
              <a:spcAft>
                <a:spcPts val="0"/>
              </a:spcAft>
              <a:buClr>
                <a:schemeClr val="accent5">
                  <a:lumMod val="50000"/>
                </a:schemeClr>
              </a:buClr>
              <a:defRPr/>
            </a:pPr>
            <a:r>
              <a:rPr lang="en-US" sz="1800" b="0" kern="1200" dirty="0">
                <a:latin typeface="Verdana" panose="020B0604030504040204" pitchFamily="34" charset="0"/>
                <a:ea typeface="Verdana" panose="020B0604030504040204" pitchFamily="34" charset="0"/>
                <a:cs typeface="Verdana" panose="020B0604030504040204" pitchFamily="34" charset="0"/>
              </a:rPr>
              <a:t>Successful initial phase of </a:t>
            </a:r>
            <a:r>
              <a:rPr lang="en-US" sz="1800" b="0" kern="1200" dirty="0" err="1">
                <a:latin typeface="Verdana" panose="020B0604030504040204" pitchFamily="34" charset="0"/>
                <a:ea typeface="Verdana" panose="020B0604030504040204" pitchFamily="34" charset="0"/>
                <a:cs typeface="Verdana" panose="020B0604030504040204" pitchFamily="34" charset="0"/>
              </a:rPr>
              <a:t>EuroGEOSS</a:t>
            </a:r>
            <a:r>
              <a:rPr lang="en-US" sz="1800" b="0" kern="1200" dirty="0">
                <a:latin typeface="Verdana" panose="020B0604030504040204" pitchFamily="34" charset="0"/>
                <a:ea typeface="Verdana" panose="020B0604030504040204" pitchFamily="34" charset="0"/>
                <a:cs typeface="Verdana" panose="020B0604030504040204" pitchFamily="34" charset="0"/>
              </a:rPr>
              <a:t>; </a:t>
            </a:r>
            <a:r>
              <a:rPr lang="en-US" sz="1800" b="0" kern="1200" dirty="0" smtClean="0">
                <a:latin typeface="Verdana" panose="020B0604030504040204" pitchFamily="34" charset="0"/>
                <a:ea typeface="Verdana" panose="020B0604030504040204" pitchFamily="34" charset="0"/>
                <a:cs typeface="Verdana" panose="020B0604030504040204" pitchFamily="34" charset="0"/>
              </a:rPr>
              <a:t>engagement </a:t>
            </a:r>
            <a:r>
              <a:rPr lang="en-US" sz="1800" b="0" kern="1200" dirty="0">
                <a:latin typeface="Verdana" panose="020B0604030504040204" pitchFamily="34" charset="0"/>
                <a:ea typeface="Verdana" panose="020B0604030504040204" pitchFamily="34" charset="0"/>
                <a:cs typeface="Verdana" panose="020B0604030504040204" pitchFamily="34" charset="0"/>
              </a:rPr>
              <a:t>of relevant organisations and countries; structure in place; support through Horizon 2020 ensured; </a:t>
            </a:r>
            <a:r>
              <a:rPr lang="en-US" sz="1800" b="0" kern="1200" dirty="0" smtClean="0">
                <a:latin typeface="Verdana" panose="020B0604030504040204" pitchFamily="34" charset="0"/>
                <a:ea typeface="Verdana" panose="020B0604030504040204" pitchFamily="34" charset="0"/>
                <a:cs typeface="Verdana" panose="020B0604030504040204" pitchFamily="34" charset="0"/>
              </a:rPr>
              <a:t>connections </a:t>
            </a:r>
            <a:r>
              <a:rPr lang="en-US" sz="1800" b="0" kern="1200" dirty="0">
                <a:latin typeface="Verdana" panose="020B0604030504040204" pitchFamily="34" charset="0"/>
                <a:ea typeface="Verdana" panose="020B0604030504040204" pitchFamily="34" charset="0"/>
                <a:cs typeface="Verdana" panose="020B0604030504040204" pitchFamily="34" charset="0"/>
              </a:rPr>
              <a:t>with the Copernicus </a:t>
            </a:r>
            <a:r>
              <a:rPr lang="en-US" sz="1800" b="0" kern="1200" dirty="0" err="1">
                <a:latin typeface="Verdana" panose="020B0604030504040204" pitchFamily="34" charset="0"/>
                <a:ea typeface="Verdana" panose="020B0604030504040204" pitchFamily="34" charset="0"/>
                <a:cs typeface="Verdana" panose="020B0604030504040204" pitchFamily="34" charset="0"/>
              </a:rPr>
              <a:t>programme</a:t>
            </a:r>
            <a:r>
              <a:rPr lang="en-US" sz="1800" b="0" kern="1200" dirty="0">
                <a:latin typeface="Verdana" panose="020B0604030504040204" pitchFamily="34" charset="0"/>
                <a:ea typeface="Verdana" panose="020B0604030504040204" pitchFamily="34" charset="0"/>
                <a:cs typeface="Verdana" panose="020B0604030504040204" pitchFamily="34" charset="0"/>
              </a:rPr>
              <a:t> are </a:t>
            </a:r>
            <a:r>
              <a:rPr lang="en-US" sz="1800" b="0" kern="1200" dirty="0" smtClean="0">
                <a:latin typeface="Verdana" panose="020B0604030504040204" pitchFamily="34" charset="0"/>
                <a:ea typeface="Verdana" panose="020B0604030504040204" pitchFamily="34" charset="0"/>
                <a:cs typeface="Verdana" panose="020B0604030504040204" pitchFamily="34" charset="0"/>
              </a:rPr>
              <a:t>established</a:t>
            </a:r>
          </a:p>
          <a:p>
            <a:pPr marL="342900" lvl="1" indent="-342900" defTabSz="457200" fontAlgn="auto">
              <a:lnSpc>
                <a:spcPct val="110000"/>
              </a:lnSpc>
              <a:spcAft>
                <a:spcPts val="0"/>
              </a:spcAft>
              <a:buClr>
                <a:schemeClr val="accent5">
                  <a:lumMod val="50000"/>
                </a:schemeClr>
              </a:buClr>
              <a:defRPr/>
            </a:pPr>
            <a:r>
              <a:rPr lang="en-US" sz="1800" b="0" kern="1200" dirty="0">
                <a:latin typeface="Verdana" panose="020B0604030504040204" pitchFamily="34" charset="0"/>
                <a:ea typeface="Verdana" panose="020B0604030504040204" pitchFamily="34" charset="0"/>
                <a:cs typeface="Verdana" panose="020B0604030504040204" pitchFamily="34" charset="0"/>
              </a:rPr>
              <a:t>Two clear routes for the implementation of </a:t>
            </a:r>
            <a:r>
              <a:rPr lang="en-US" sz="1800" b="0" kern="1200" dirty="0" err="1">
                <a:latin typeface="Verdana" panose="020B0604030504040204" pitchFamily="34" charset="0"/>
                <a:ea typeface="Verdana" panose="020B0604030504040204" pitchFamily="34" charset="0"/>
                <a:cs typeface="Verdana" panose="020B0604030504040204" pitchFamily="34" charset="0"/>
              </a:rPr>
              <a:t>EuroGEOSS</a:t>
            </a:r>
            <a:r>
              <a:rPr lang="en-US" sz="1800" b="0" kern="1200" dirty="0">
                <a:latin typeface="Verdana" panose="020B0604030504040204" pitchFamily="34" charset="0"/>
                <a:ea typeface="Verdana" panose="020B0604030504040204" pitchFamily="34" charset="0"/>
                <a:cs typeface="Verdana" panose="020B0604030504040204" pitchFamily="34" charset="0"/>
              </a:rPr>
              <a:t>: 1) Through new fixed term projects 2) Through open innovation partnerships bringing together existing </a:t>
            </a:r>
            <a:r>
              <a:rPr lang="en-US" sz="1800" b="0" kern="1200" dirty="0" smtClean="0">
                <a:latin typeface="Verdana" panose="020B0604030504040204" pitchFamily="34" charset="0"/>
                <a:ea typeface="Verdana" panose="020B0604030504040204" pitchFamily="34" charset="0"/>
                <a:cs typeface="Verdana" panose="020B0604030504040204" pitchFamily="34" charset="0"/>
              </a:rPr>
              <a:t>projects</a:t>
            </a:r>
          </a:p>
          <a:p>
            <a:pPr marL="342900" lvl="1" indent="-342900" defTabSz="457200" fontAlgn="auto">
              <a:lnSpc>
                <a:spcPct val="110000"/>
              </a:lnSpc>
              <a:spcAft>
                <a:spcPts val="0"/>
              </a:spcAft>
              <a:buClr>
                <a:schemeClr val="accent5">
                  <a:lumMod val="50000"/>
                </a:schemeClr>
              </a:buClr>
              <a:defRPr/>
            </a:pPr>
            <a:r>
              <a:rPr lang="en-US" sz="1800" b="0" kern="1200" dirty="0" smtClean="0">
                <a:latin typeface="Verdana" panose="020B0604030504040204" pitchFamily="34" charset="0"/>
                <a:ea typeface="Verdana" panose="020B0604030504040204" pitchFamily="34" charset="0"/>
                <a:cs typeface="Verdana" panose="020B0604030504040204" pitchFamily="34" charset="0"/>
              </a:rPr>
              <a:t>In future, improved </a:t>
            </a:r>
            <a:r>
              <a:rPr lang="en-US" sz="1800" b="0" kern="1200" dirty="0">
                <a:latin typeface="Verdana" panose="020B0604030504040204" pitchFamily="34" charset="0"/>
                <a:ea typeface="Verdana" panose="020B0604030504040204" pitchFamily="34" charset="0"/>
                <a:cs typeface="Verdana" panose="020B0604030504040204" pitchFamily="34" charset="0"/>
              </a:rPr>
              <a:t>integration of existing data from European EO assets and initiatives within </a:t>
            </a:r>
            <a:r>
              <a:rPr lang="en-US" sz="1800" b="0" kern="1200" dirty="0" smtClean="0">
                <a:latin typeface="Verdana" panose="020B0604030504040204" pitchFamily="34" charset="0"/>
                <a:ea typeface="Verdana" panose="020B0604030504040204" pitchFamily="34" charset="0"/>
                <a:cs typeface="Verdana" panose="020B0604030504040204" pitchFamily="34" charset="0"/>
              </a:rPr>
              <a:t>GEO </a:t>
            </a:r>
            <a:r>
              <a:rPr lang="en-US" sz="1800" b="0" kern="1200" dirty="0">
                <a:latin typeface="Verdana" panose="020B0604030504040204" pitchFamily="34" charset="0"/>
                <a:ea typeface="Verdana" panose="020B0604030504040204" pitchFamily="34" charset="0"/>
                <a:cs typeface="Verdana" panose="020B0604030504040204" pitchFamily="34" charset="0"/>
              </a:rPr>
              <a:t>context into user oriented initiatives e</a:t>
            </a:r>
            <a:r>
              <a:rPr lang="en-US" sz="1800" b="0" kern="1200" dirty="0" smtClean="0">
                <a:latin typeface="Verdana" panose="020B0604030504040204" pitchFamily="34" charset="0"/>
                <a:ea typeface="Verdana" panose="020B0604030504040204" pitchFamily="34" charset="0"/>
                <a:cs typeface="Verdana" panose="020B0604030504040204" pitchFamily="34" charset="0"/>
              </a:rPr>
              <a:t>nvisioned</a:t>
            </a:r>
            <a:endParaRPr lang="en-US" sz="1800" b="0" kern="1200" dirty="0">
              <a:latin typeface="Verdana" panose="020B0604030504040204" pitchFamily="34" charset="0"/>
              <a:ea typeface="Verdana" panose="020B0604030504040204" pitchFamily="34" charset="0"/>
              <a:cs typeface="Verdana" panose="020B0604030504040204" pitchFamily="34" charset="0"/>
            </a:endParaRPr>
          </a:p>
          <a:p>
            <a:pPr marL="342900" lvl="1" indent="-342900" defTabSz="457200" fontAlgn="auto">
              <a:lnSpc>
                <a:spcPct val="110000"/>
              </a:lnSpc>
              <a:spcAft>
                <a:spcPts val="0"/>
              </a:spcAft>
              <a:buClr>
                <a:schemeClr val="accent5">
                  <a:lumMod val="50000"/>
                </a:schemeClr>
              </a:buClr>
              <a:defRPr/>
            </a:pPr>
            <a:r>
              <a:rPr lang="en-US" sz="1800" b="0" kern="1200" dirty="0">
                <a:latin typeface="Verdana" panose="020B0604030504040204" pitchFamily="34" charset="0"/>
                <a:ea typeface="Verdana" panose="020B0604030504040204" pitchFamily="34" charset="0"/>
                <a:cs typeface="Verdana" panose="020B0604030504040204" pitchFamily="34" charset="0"/>
              </a:rPr>
              <a:t>Effective use of European Earth observation resources (including space, airborne, in-situ measurements and </a:t>
            </a:r>
            <a:r>
              <a:rPr lang="en-US" sz="1800" b="0" kern="1200" dirty="0" smtClean="0">
                <a:latin typeface="Verdana" panose="020B0604030504040204" pitchFamily="34" charset="0"/>
                <a:ea typeface="Verdana" panose="020B0604030504040204" pitchFamily="34" charset="0"/>
                <a:cs typeface="Verdana" panose="020B0604030504040204" pitchFamily="34" charset="0"/>
              </a:rPr>
              <a:t>citizens observatories) </a:t>
            </a:r>
            <a:endParaRPr lang="en-US" sz="1800" b="0" kern="1200" dirty="0">
              <a:latin typeface="Verdana" panose="020B0604030504040204" pitchFamily="34" charset="0"/>
              <a:ea typeface="Verdana" panose="020B0604030504040204" pitchFamily="34" charset="0"/>
              <a:cs typeface="Verdana" panose="020B0604030504040204" pitchFamily="34" charset="0"/>
            </a:endParaRPr>
          </a:p>
          <a:p>
            <a:pPr marL="342900" lvl="1" indent="-342900" defTabSz="457200" fontAlgn="auto">
              <a:lnSpc>
                <a:spcPct val="110000"/>
              </a:lnSpc>
              <a:spcAft>
                <a:spcPts val="0"/>
              </a:spcAft>
              <a:buClr>
                <a:schemeClr val="accent5">
                  <a:lumMod val="50000"/>
                </a:schemeClr>
              </a:buClr>
              <a:defRPr/>
            </a:pPr>
            <a:r>
              <a:rPr lang="en-US" sz="1800" b="0" kern="1200" dirty="0">
                <a:latin typeface="Verdana" panose="020B0604030504040204" pitchFamily="34" charset="0"/>
                <a:ea typeface="Verdana" panose="020B0604030504040204" pitchFamily="34" charset="0"/>
                <a:cs typeface="Verdana" panose="020B0604030504040204" pitchFamily="34" charset="0"/>
              </a:rPr>
              <a:t>S</a:t>
            </a:r>
            <a:r>
              <a:rPr lang="en-US" sz="1800" b="0" kern="1200" dirty="0" smtClean="0">
                <a:latin typeface="Verdana" panose="020B0604030504040204" pitchFamily="34" charset="0"/>
                <a:ea typeface="Verdana" panose="020B0604030504040204" pitchFamily="34" charset="0"/>
                <a:cs typeface="Verdana" panose="020B0604030504040204" pitchFamily="34" charset="0"/>
              </a:rPr>
              <a:t>cale-up </a:t>
            </a:r>
            <a:r>
              <a:rPr lang="en-US" sz="1800" b="0" kern="1200" dirty="0">
                <a:latin typeface="Verdana" panose="020B0604030504040204" pitchFamily="34" charset="0"/>
                <a:ea typeface="Verdana" panose="020B0604030504040204" pitchFamily="34" charset="0"/>
                <a:cs typeface="Verdana" panose="020B0604030504040204" pitchFamily="34" charset="0"/>
              </a:rPr>
              <a:t>of scientific results and preparation for operational </a:t>
            </a:r>
            <a:r>
              <a:rPr lang="en-US" sz="1800" b="0" kern="1200" dirty="0" smtClean="0">
                <a:latin typeface="Verdana" panose="020B0604030504040204" pitchFamily="34" charset="0"/>
                <a:ea typeface="Verdana" panose="020B0604030504040204" pitchFamily="34" charset="0"/>
                <a:cs typeface="Verdana" panose="020B0604030504040204" pitchFamily="34" charset="0"/>
              </a:rPr>
              <a:t>activities</a:t>
            </a:r>
          </a:p>
          <a:p>
            <a:pPr marL="342900" lvl="1" indent="-342900" defTabSz="457200" fontAlgn="auto">
              <a:lnSpc>
                <a:spcPct val="110000"/>
              </a:lnSpc>
              <a:spcAft>
                <a:spcPts val="0"/>
              </a:spcAft>
              <a:buClr>
                <a:schemeClr val="accent5">
                  <a:lumMod val="50000"/>
                </a:schemeClr>
              </a:buClr>
              <a:defRPr/>
            </a:pPr>
            <a:r>
              <a:rPr lang="en-US" sz="1800" b="0" kern="1200" dirty="0">
                <a:latin typeface="Verdana" panose="020B0604030504040204" pitchFamily="34" charset="0"/>
                <a:ea typeface="Verdana" panose="020B0604030504040204" pitchFamily="34" charset="0"/>
                <a:cs typeface="Verdana" panose="020B0604030504040204" pitchFamily="34" charset="0"/>
              </a:rPr>
              <a:t>Part of the Commission proposal for Horizon Europe</a:t>
            </a:r>
          </a:p>
          <a:p>
            <a:pPr marL="342900" lvl="1" indent="-342900" defTabSz="457200" fontAlgn="auto">
              <a:lnSpc>
                <a:spcPct val="110000"/>
              </a:lnSpc>
              <a:spcAft>
                <a:spcPts val="0"/>
              </a:spcAft>
              <a:buClr>
                <a:schemeClr val="accent5">
                  <a:lumMod val="50000"/>
                </a:schemeClr>
              </a:buClr>
              <a:defRPr/>
            </a:pPr>
            <a:endParaRPr lang="en-GB" b="0" kern="1200" dirty="0">
              <a:latin typeface="Verdana" panose="020B0604030504040204" pitchFamily="34" charset="0"/>
              <a:ea typeface="Verdana" panose="020B0604030504040204" pitchFamily="34" charset="0"/>
              <a:cs typeface="Verdana" panose="020B0604030504040204" pitchFamily="34" charset="0"/>
            </a:endParaRPr>
          </a:p>
        </p:txBody>
      </p:sp>
      <p:sp>
        <p:nvSpPr>
          <p:cNvPr id="2" name="Slide Number Placeholder 1"/>
          <p:cNvSpPr>
            <a:spLocks noGrp="1"/>
          </p:cNvSpPr>
          <p:nvPr>
            <p:ph type="sldNum" sz="quarter" idx="12"/>
          </p:nvPr>
        </p:nvSpPr>
        <p:spPr/>
        <p:txBody>
          <a:bodyPr/>
          <a:lstStyle/>
          <a:p>
            <a:fld id="{E0CB395E-9979-45B1-A33C-4613B96EBADB}" type="slidenum">
              <a:rPr lang="en-GB" altLang="en-US" smtClean="0"/>
              <a:pPr/>
              <a:t>16</a:t>
            </a:fld>
            <a:endParaRPr lang="en-GB" altLang="en-US"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34018"/>
            <a:ext cx="1835695" cy="106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23624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1365250" y="115888"/>
            <a:ext cx="7778750" cy="1152525"/>
          </a:xfrm>
        </p:spPr>
        <p:txBody>
          <a:bodyPr/>
          <a:lstStyle/>
          <a:p>
            <a:pPr algn="ctr" eaLnBrk="1" hangingPunct="1">
              <a:spcBef>
                <a:spcPts val="1200"/>
              </a:spcBef>
              <a:spcAft>
                <a:spcPts val="1800"/>
              </a:spcAft>
            </a:pPr>
            <a:r>
              <a:rPr lang="en-GB" altLang="en-US" sz="3200" u="sng" smtClean="0"/>
              <a:t/>
            </a:r>
            <a:br>
              <a:rPr lang="en-GB" altLang="en-US" sz="3200" u="sng" smtClean="0"/>
            </a:br>
            <a:r>
              <a:rPr lang="en-GB" altLang="en-US" sz="3200" u="sng" smtClean="0"/>
              <a:t/>
            </a:r>
            <a:br>
              <a:rPr lang="en-GB" altLang="en-US" sz="3200" u="sng" smtClean="0"/>
            </a:br>
            <a:r>
              <a:rPr lang="en-GB" altLang="en-US" sz="2400" smtClean="0">
                <a:solidFill>
                  <a:srgbClr val="CC3300"/>
                </a:solidFill>
              </a:rPr>
              <a:t> </a:t>
            </a:r>
            <a:br>
              <a:rPr lang="en-GB" altLang="en-US" sz="2400" smtClean="0">
                <a:solidFill>
                  <a:srgbClr val="CC3300"/>
                </a:solidFill>
              </a:rPr>
            </a:br>
            <a:r>
              <a:rPr lang="en-GB" altLang="en-US" sz="2400" smtClean="0"/>
              <a:t/>
            </a:r>
            <a:br>
              <a:rPr lang="en-GB" altLang="en-US" sz="2400" smtClean="0"/>
            </a:br>
            <a:r>
              <a:rPr lang="en-GB" altLang="en-US" sz="2400" smtClean="0">
                <a:solidFill>
                  <a:srgbClr val="00C3EA"/>
                </a:solidFill>
              </a:rPr>
              <a:t/>
            </a:r>
            <a:br>
              <a:rPr lang="en-GB" altLang="en-US" sz="2400" smtClean="0">
                <a:solidFill>
                  <a:srgbClr val="00C3EA"/>
                </a:solidFill>
              </a:rPr>
            </a:br>
            <a:endParaRPr lang="en-GB" altLang="en-US" sz="2000" smtClean="0">
              <a:solidFill>
                <a:srgbClr val="00C3EA"/>
              </a:solidFill>
            </a:endParaRPr>
          </a:p>
        </p:txBody>
      </p:sp>
      <p:pic>
        <p:nvPicPr>
          <p:cNvPr id="1126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3928" y="260648"/>
            <a:ext cx="1512168" cy="1027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5"/>
          <p:cNvSpPr txBox="1">
            <a:spLocks noChangeArrowheads="1"/>
          </p:cNvSpPr>
          <p:nvPr/>
        </p:nvSpPr>
        <p:spPr bwMode="auto">
          <a:xfrm>
            <a:off x="1763688" y="2628900"/>
            <a:ext cx="5976937" cy="79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3175" algn="l" rtl="0" eaLnBrk="1" fontAlgn="base" hangingPunct="1">
              <a:spcBef>
                <a:spcPct val="0"/>
              </a:spcBef>
              <a:spcAft>
                <a:spcPct val="0"/>
              </a:spcAft>
              <a:defRPr sz="7600" b="1">
                <a:solidFill>
                  <a:srgbClr val="FFD62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a:lstStyle>
          <a:p>
            <a:pPr algn="ctr">
              <a:defRPr/>
            </a:pPr>
            <a:r>
              <a:rPr lang="fr-BE" altLang="en-US" sz="7000" kern="0" dirty="0" err="1" smtClean="0"/>
              <a:t>Thank</a:t>
            </a:r>
            <a:r>
              <a:rPr lang="fr-BE" altLang="en-US" sz="7000" kern="0" dirty="0" smtClean="0"/>
              <a:t> </a:t>
            </a:r>
            <a:r>
              <a:rPr lang="fr-BE" altLang="en-US" sz="7000" kern="0" dirty="0" err="1" smtClean="0"/>
              <a:t>you</a:t>
            </a:r>
            <a:r>
              <a:rPr lang="fr-BE" altLang="en-US" sz="7000" kern="0" dirty="0" smtClean="0"/>
              <a:t> </a:t>
            </a:r>
            <a:endParaRPr lang="en-GB" altLang="en-US" sz="7000" kern="0" dirty="0"/>
          </a:p>
        </p:txBody>
      </p:sp>
      <p:sp>
        <p:nvSpPr>
          <p:cNvPr id="6" name="Rectangle 5"/>
          <p:cNvSpPr/>
          <p:nvPr/>
        </p:nvSpPr>
        <p:spPr>
          <a:xfrm>
            <a:off x="360040" y="3948732"/>
            <a:ext cx="8964488" cy="221599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b="0" kern="0" dirty="0" smtClean="0">
                <a:solidFill>
                  <a:schemeClr val="bg1"/>
                </a:solidFill>
              </a:rPr>
              <a:t>Interested in GEO? </a:t>
            </a:r>
            <a:r>
              <a:rPr lang="en-US" sz="2400" b="0" u="sng" kern="0" dirty="0" smtClean="0">
                <a:solidFill>
                  <a:srgbClr val="99CCFF"/>
                </a:solidFill>
              </a:rPr>
              <a:t>https</a:t>
            </a:r>
            <a:r>
              <a:rPr lang="en-US" sz="2400" b="0" u="sng" kern="0" dirty="0">
                <a:solidFill>
                  <a:srgbClr val="99CCFF"/>
                </a:solidFill>
              </a:rPr>
              <a:t>://</a:t>
            </a:r>
            <a:r>
              <a:rPr lang="en-US" sz="2400" b="0" u="sng" kern="0" dirty="0" smtClean="0">
                <a:solidFill>
                  <a:srgbClr val="99CCFF"/>
                </a:solidFill>
              </a:rPr>
              <a:t>www.earthobservations.org/index2.php</a:t>
            </a:r>
          </a:p>
          <a:p>
            <a:pPr marL="0" marR="0" lvl="0" indent="0" defTabSz="914400" eaLnBrk="1" fontAlgn="auto" latinLnBrk="0" hangingPunct="1">
              <a:lnSpc>
                <a:spcPct val="100000"/>
              </a:lnSpc>
              <a:spcBef>
                <a:spcPts val="0"/>
              </a:spcBef>
              <a:spcAft>
                <a:spcPts val="0"/>
              </a:spcAft>
              <a:buClrTx/>
              <a:buSzTx/>
              <a:buFontTx/>
              <a:buNone/>
              <a:tabLst/>
              <a:defRPr/>
            </a:pPr>
            <a:endParaRPr lang="en-US" sz="2400" b="0" kern="0" dirty="0" smtClean="0">
              <a:solidFill>
                <a:schemeClr val="bg1"/>
              </a:solidFill>
            </a:endParaRPr>
          </a:p>
          <a:p>
            <a:pPr marL="0" marR="0" lvl="0" indent="0" defTabSz="914400" eaLnBrk="1" fontAlgn="auto" latinLnBrk="0" hangingPunct="1">
              <a:lnSpc>
                <a:spcPct val="100000"/>
              </a:lnSpc>
              <a:spcBef>
                <a:spcPts val="0"/>
              </a:spcBef>
              <a:spcAft>
                <a:spcPts val="0"/>
              </a:spcAft>
              <a:buClrTx/>
              <a:buSzTx/>
              <a:buFontTx/>
              <a:buNone/>
              <a:tabLst/>
              <a:defRPr/>
            </a:pPr>
            <a:r>
              <a:rPr lang="en-US" sz="2400" b="0" kern="0" dirty="0" smtClean="0">
                <a:solidFill>
                  <a:schemeClr val="bg1"/>
                </a:solidFill>
              </a:rPr>
              <a:t>Interested in </a:t>
            </a:r>
            <a:r>
              <a:rPr lang="en-US" sz="2400" b="0" kern="0" dirty="0" err="1" smtClean="0">
                <a:solidFill>
                  <a:schemeClr val="bg1"/>
                </a:solidFill>
              </a:rPr>
              <a:t>EuroGEOSS</a:t>
            </a:r>
            <a:r>
              <a:rPr lang="en-US" sz="2400" b="0" kern="0" dirty="0" smtClean="0">
                <a:solidFill>
                  <a:schemeClr val="bg1"/>
                </a:solidFill>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sng" strike="noStrike" kern="0" cap="none" spc="0" normalizeH="0" baseline="0" noProof="0" dirty="0" smtClean="0">
                <a:ln>
                  <a:noFill/>
                </a:ln>
                <a:solidFill>
                  <a:srgbClr val="99CCFF"/>
                </a:solidFill>
                <a:effectLst/>
                <a:uLnTx/>
                <a:uFillTx/>
              </a:rPr>
              <a:t>http://ec.europa.eu/research/eurogeoss</a:t>
            </a:r>
          </a:p>
          <a:p>
            <a:pPr>
              <a:spcAft>
                <a:spcPts val="0"/>
              </a:spcAft>
            </a:pPr>
            <a:endParaRPr lang="en-GB" sz="1800" b="0" kern="0" dirty="0" smtClean="0">
              <a:solidFill>
                <a:schemeClr val="bg1"/>
              </a:solidFill>
            </a:endParaRPr>
          </a:p>
        </p:txBody>
      </p:sp>
    </p:spTree>
    <p:extLst>
      <p:ext uri="{BB962C8B-B14F-4D97-AF65-F5344CB8AC3E}">
        <p14:creationId xmlns:p14="http://schemas.microsoft.com/office/powerpoint/2010/main" val="33291546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288" y="1196752"/>
            <a:ext cx="8229600" cy="936625"/>
          </a:xfrm>
        </p:spPr>
        <p:txBody>
          <a:bodyPr/>
          <a:lstStyle/>
          <a:p>
            <a:r>
              <a:rPr lang="en-US" altLang="en-US" dirty="0" smtClean="0">
                <a:solidFill>
                  <a:srgbClr val="0070C0"/>
                </a:solidFill>
              </a:rPr>
              <a:t>Introduction </a:t>
            </a:r>
            <a:r>
              <a:rPr lang="en-US" altLang="en-US" dirty="0" err="1" smtClean="0">
                <a:solidFill>
                  <a:srgbClr val="0070C0"/>
                </a:solidFill>
              </a:rPr>
              <a:t>EuroGEOSS</a:t>
            </a:r>
            <a:endParaRPr lang="en-US" altLang="en-US" dirty="0">
              <a:solidFill>
                <a:srgbClr val="0070C0"/>
              </a:solidFill>
            </a:endParaRPr>
          </a:p>
        </p:txBody>
      </p:sp>
      <p:sp>
        <p:nvSpPr>
          <p:cNvPr id="10" name="Espace réservé du contenu 2"/>
          <p:cNvSpPr>
            <a:spLocks noGrp="1"/>
          </p:cNvSpPr>
          <p:nvPr>
            <p:ph idx="1"/>
          </p:nvPr>
        </p:nvSpPr>
        <p:spPr>
          <a:xfrm>
            <a:off x="755576" y="2060575"/>
            <a:ext cx="8064896" cy="4184650"/>
          </a:xfrm>
          <a:noFill/>
          <a:ln>
            <a:noFill/>
          </a:ln>
        </p:spPr>
        <p:txBody>
          <a:bodyPr>
            <a:normAutofit lnSpcReduction="10000"/>
          </a:bodyPr>
          <a:lstStyle/>
          <a:p>
            <a:pPr defTabSz="457200" fontAlgn="auto">
              <a:lnSpc>
                <a:spcPct val="110000"/>
              </a:lnSpc>
              <a:spcAft>
                <a:spcPts val="0"/>
              </a:spcAft>
              <a:buClr>
                <a:schemeClr val="accent5">
                  <a:lumMod val="50000"/>
                </a:schemeClr>
              </a:buClr>
              <a:buFont typeface="Arial" panose="020B0604020202020204" pitchFamily="34" charset="0"/>
              <a:buChar char="•"/>
              <a:defRPr/>
            </a:pPr>
            <a:r>
              <a:rPr lang="en-GB" sz="1800" i="0" kern="1200" dirty="0" smtClean="0"/>
              <a:t>A </a:t>
            </a:r>
            <a:r>
              <a:rPr lang="en-GB" sz="1800" i="0" kern="1200" dirty="0"/>
              <a:t>new, regional GEO initiative </a:t>
            </a:r>
            <a:r>
              <a:rPr lang="en-GB" sz="1800" i="0" kern="1200" dirty="0" smtClean="0"/>
              <a:t>launched in October 2017 </a:t>
            </a:r>
            <a:r>
              <a:rPr lang="en-GB" sz="1800" i="0" kern="1200" dirty="0"/>
              <a:t>by the European GEO </a:t>
            </a:r>
            <a:r>
              <a:rPr lang="en-GB" sz="1800" i="0" kern="1200" dirty="0" smtClean="0"/>
              <a:t>Caucus</a:t>
            </a:r>
          </a:p>
          <a:p>
            <a:pPr defTabSz="457200" fontAlgn="auto">
              <a:lnSpc>
                <a:spcPct val="110000"/>
              </a:lnSpc>
              <a:spcAft>
                <a:spcPts val="0"/>
              </a:spcAft>
              <a:buClr>
                <a:schemeClr val="accent5">
                  <a:lumMod val="50000"/>
                </a:schemeClr>
              </a:buClr>
              <a:buFont typeface="Arial" panose="020B0604020202020204" pitchFamily="34" charset="0"/>
              <a:buChar char="•"/>
              <a:defRPr/>
            </a:pPr>
            <a:r>
              <a:rPr lang="en-GB" sz="1800" i="0" kern="1200" dirty="0" smtClean="0"/>
              <a:t>Objective </a:t>
            </a:r>
            <a:r>
              <a:rPr lang="en-GB" sz="1800" i="0" kern="1200" dirty="0"/>
              <a:t>is to significantly increase the benefits for Europe of its participation within GEOSS</a:t>
            </a:r>
          </a:p>
          <a:p>
            <a:pPr defTabSz="457200" fontAlgn="auto">
              <a:lnSpc>
                <a:spcPct val="110000"/>
              </a:lnSpc>
              <a:spcAft>
                <a:spcPts val="0"/>
              </a:spcAft>
              <a:buClr>
                <a:schemeClr val="accent5">
                  <a:lumMod val="50000"/>
                </a:schemeClr>
              </a:buClr>
              <a:buFont typeface="Arial" panose="020B0604020202020204" pitchFamily="34" charset="0"/>
              <a:buChar char="•"/>
              <a:defRPr/>
            </a:pPr>
            <a:r>
              <a:rPr lang="en-GB" sz="1800" i="0" kern="1200" dirty="0">
                <a:solidFill>
                  <a:srgbClr val="174489"/>
                </a:solidFill>
              </a:rPr>
              <a:t>Application oriented, based on existing elements ("umbrella" framework) driven jointly by </a:t>
            </a:r>
            <a:r>
              <a:rPr lang="en-GB" sz="1800" i="0" kern="1200" dirty="0" smtClean="0">
                <a:solidFill>
                  <a:srgbClr val="174489"/>
                </a:solidFill>
              </a:rPr>
              <a:t>DG RTD </a:t>
            </a:r>
            <a:r>
              <a:rPr lang="en-GB" sz="1800" i="0" kern="1200" dirty="0">
                <a:solidFill>
                  <a:srgbClr val="174489"/>
                </a:solidFill>
              </a:rPr>
              <a:t>&amp; </a:t>
            </a:r>
            <a:r>
              <a:rPr lang="en-GB" sz="1800" i="0" kern="1200" dirty="0" smtClean="0">
                <a:solidFill>
                  <a:srgbClr val="174489"/>
                </a:solidFill>
              </a:rPr>
              <a:t>DG GROW</a:t>
            </a:r>
            <a:endParaRPr lang="en-GB" sz="1800" i="0" kern="1200" dirty="0">
              <a:solidFill>
                <a:srgbClr val="174489"/>
              </a:solidFill>
            </a:endParaRPr>
          </a:p>
          <a:p>
            <a:pPr defTabSz="457200" fontAlgn="auto">
              <a:lnSpc>
                <a:spcPct val="110000"/>
              </a:lnSpc>
              <a:spcAft>
                <a:spcPts val="0"/>
              </a:spcAft>
              <a:buClr>
                <a:schemeClr val="accent5">
                  <a:lumMod val="50000"/>
                </a:schemeClr>
              </a:buClr>
              <a:buFont typeface="Arial" panose="020B0604020202020204" pitchFamily="34" charset="0"/>
              <a:buChar char="•"/>
              <a:defRPr/>
            </a:pPr>
            <a:r>
              <a:rPr lang="en-GB" sz="1800" i="0" kern="1200" dirty="0" smtClean="0">
                <a:solidFill>
                  <a:srgbClr val="174489"/>
                </a:solidFill>
              </a:rPr>
              <a:t>From "data-centric </a:t>
            </a:r>
            <a:r>
              <a:rPr lang="en-GB" sz="1800" i="0" kern="1200" dirty="0">
                <a:solidFill>
                  <a:srgbClr val="174489"/>
                </a:solidFill>
              </a:rPr>
              <a:t>approach" </a:t>
            </a:r>
            <a:r>
              <a:rPr lang="en-GB" sz="1800" i="0" kern="1200" dirty="0" smtClean="0">
                <a:solidFill>
                  <a:srgbClr val="174489"/>
                </a:solidFill>
              </a:rPr>
              <a:t>to </a:t>
            </a:r>
            <a:r>
              <a:rPr lang="en-GB" sz="1800" i="0" kern="1200" dirty="0">
                <a:solidFill>
                  <a:srgbClr val="174489"/>
                </a:solidFill>
              </a:rPr>
              <a:t>"user-driven GEOSS"</a:t>
            </a:r>
          </a:p>
          <a:p>
            <a:pPr defTabSz="457200" fontAlgn="auto">
              <a:lnSpc>
                <a:spcPct val="110000"/>
              </a:lnSpc>
              <a:spcAft>
                <a:spcPts val="0"/>
              </a:spcAft>
              <a:buClr>
                <a:schemeClr val="accent5">
                  <a:lumMod val="50000"/>
                </a:schemeClr>
              </a:buClr>
              <a:buFont typeface="Arial" panose="020B0604020202020204" pitchFamily="34" charset="0"/>
              <a:buChar char="•"/>
              <a:defRPr/>
            </a:pPr>
            <a:r>
              <a:rPr lang="en-GB" sz="1800" i="0" kern="1200" dirty="0">
                <a:solidFill>
                  <a:srgbClr val="174489"/>
                </a:solidFill>
              </a:rPr>
              <a:t>Focus on Sustainable Development Goals, GEO Societal Benefit Areas and GEO priorities in a European context</a:t>
            </a:r>
          </a:p>
          <a:p>
            <a:pPr defTabSz="457200" fontAlgn="auto">
              <a:lnSpc>
                <a:spcPct val="110000"/>
              </a:lnSpc>
              <a:spcAft>
                <a:spcPts val="0"/>
              </a:spcAft>
              <a:buClr>
                <a:schemeClr val="accent5">
                  <a:lumMod val="50000"/>
                </a:schemeClr>
              </a:buClr>
              <a:buFont typeface="Arial" panose="020B0604020202020204" pitchFamily="34" charset="0"/>
              <a:buChar char="•"/>
              <a:defRPr/>
            </a:pPr>
            <a:r>
              <a:rPr lang="en-GB" sz="1800" i="0" kern="1200" dirty="0">
                <a:solidFill>
                  <a:srgbClr val="174489"/>
                </a:solidFill>
              </a:rPr>
              <a:t>Integrate scattered efforts: Horizon 2020, Copernicus, ESA, national initiatives,…</a:t>
            </a:r>
          </a:p>
          <a:p>
            <a:pPr defTabSz="457200" fontAlgn="auto">
              <a:lnSpc>
                <a:spcPct val="110000"/>
              </a:lnSpc>
              <a:spcAft>
                <a:spcPts val="0"/>
              </a:spcAft>
              <a:buClr>
                <a:schemeClr val="accent5">
                  <a:lumMod val="50000"/>
                </a:schemeClr>
              </a:buClr>
              <a:buFont typeface="Arial" panose="020B0604020202020204" pitchFamily="34" charset="0"/>
              <a:buChar char="•"/>
              <a:defRPr/>
            </a:pPr>
            <a:r>
              <a:rPr lang="en-GB" sz="1800" i="0" kern="1200" dirty="0">
                <a:solidFill>
                  <a:srgbClr val="174489"/>
                </a:solidFill>
              </a:rPr>
              <a:t>Improving user uptake of the GEOSS assets </a:t>
            </a:r>
          </a:p>
          <a:p>
            <a:pPr defTabSz="457200" fontAlgn="auto">
              <a:lnSpc>
                <a:spcPct val="110000"/>
              </a:lnSpc>
              <a:spcAft>
                <a:spcPts val="0"/>
              </a:spcAft>
              <a:buClr>
                <a:schemeClr val="accent5">
                  <a:lumMod val="50000"/>
                </a:schemeClr>
              </a:buClr>
              <a:buFont typeface="Arial" panose="020B0604020202020204" pitchFamily="34" charset="0"/>
              <a:buChar char="•"/>
              <a:defRPr/>
            </a:pPr>
            <a:r>
              <a:rPr lang="en-GB" sz="1800" i="0" kern="1200" dirty="0">
                <a:solidFill>
                  <a:srgbClr val="174489"/>
                </a:solidFill>
              </a:rPr>
              <a:t>Leverage and make European EO assets visible internationally</a:t>
            </a:r>
          </a:p>
          <a:p>
            <a:pPr marL="0" lvl="0" indent="0" defTabSz="457200" fontAlgn="auto">
              <a:spcAft>
                <a:spcPts val="0"/>
              </a:spcAft>
              <a:buClr>
                <a:schemeClr val="accent5">
                  <a:lumMod val="50000"/>
                </a:schemeClr>
              </a:buClr>
              <a:buNone/>
            </a:pPr>
            <a:endParaRPr lang="en-GB" sz="2000" kern="1200" dirty="0">
              <a:solidFill>
                <a:srgbClr val="174489"/>
              </a:solidFill>
              <a:latin typeface="verdana" charset="0"/>
            </a:endParaRPr>
          </a:p>
        </p:txBody>
      </p:sp>
      <p:sp>
        <p:nvSpPr>
          <p:cNvPr id="2" name="Slide Number Placeholder 1"/>
          <p:cNvSpPr>
            <a:spLocks noGrp="1"/>
          </p:cNvSpPr>
          <p:nvPr>
            <p:ph type="sldNum" sz="quarter" idx="12"/>
          </p:nvPr>
        </p:nvSpPr>
        <p:spPr/>
        <p:txBody>
          <a:bodyPr/>
          <a:lstStyle/>
          <a:p>
            <a:fld id="{E0CB395E-9979-45B1-A33C-4613B96EBADB}" type="slidenum">
              <a:rPr lang="en-GB" altLang="en-US" smtClean="0"/>
              <a:pPr/>
              <a:t>2</a:t>
            </a:fld>
            <a:endParaRPr lang="en-GB" altLang="en-US"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34018"/>
            <a:ext cx="1835695" cy="106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87202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0CB395E-9979-45B1-A33C-4613B96EBADB}" type="slidenum">
              <a:rPr lang="en-GB" altLang="en-US" smtClean="0"/>
              <a:pPr/>
              <a:t>3</a:t>
            </a:fld>
            <a:endParaRPr lang="en-GB" altLang="en-US" dirty="0"/>
          </a:p>
        </p:txBody>
      </p:sp>
      <p:sp>
        <p:nvSpPr>
          <p:cNvPr id="6" name="Rectangle 2"/>
          <p:cNvSpPr>
            <a:spLocks noGrp="1" noChangeArrowheads="1"/>
          </p:cNvSpPr>
          <p:nvPr>
            <p:ph type="title"/>
          </p:nvPr>
        </p:nvSpPr>
        <p:spPr>
          <a:xfrm>
            <a:off x="3542" y="1260507"/>
            <a:ext cx="9144000" cy="936625"/>
          </a:xfrm>
        </p:spPr>
        <p:txBody>
          <a:bodyPr/>
          <a:lstStyle/>
          <a:p>
            <a:pPr marL="268288"/>
            <a:r>
              <a:rPr lang="en-US" altLang="en-US" dirty="0" err="1">
                <a:solidFill>
                  <a:srgbClr val="0070C0"/>
                </a:solidFill>
              </a:rPr>
              <a:t>EuroGEOSS</a:t>
            </a:r>
            <a:r>
              <a:rPr lang="en-US" altLang="en-US" dirty="0">
                <a:solidFill>
                  <a:srgbClr val="0070C0"/>
                </a:solidFill>
              </a:rPr>
              <a:t> strategic activities</a:t>
            </a:r>
          </a:p>
        </p:txBody>
      </p:sp>
      <p:sp>
        <p:nvSpPr>
          <p:cNvPr id="7" name="Espace réservé du contenu 2"/>
          <p:cNvSpPr>
            <a:spLocks noGrp="1"/>
          </p:cNvSpPr>
          <p:nvPr>
            <p:ph idx="1"/>
          </p:nvPr>
        </p:nvSpPr>
        <p:spPr>
          <a:xfrm>
            <a:off x="261864" y="2128990"/>
            <a:ext cx="8424936" cy="3672408"/>
          </a:xfrm>
          <a:noFill/>
          <a:ln>
            <a:noFill/>
          </a:ln>
        </p:spPr>
        <p:txBody>
          <a:bodyPr>
            <a:noAutofit/>
          </a:bodyPr>
          <a:lstStyle/>
          <a:p>
            <a:pPr defTabSz="457200" fontAlgn="auto">
              <a:lnSpc>
                <a:spcPct val="110000"/>
              </a:lnSpc>
              <a:spcAft>
                <a:spcPts val="0"/>
              </a:spcAft>
              <a:buClr>
                <a:schemeClr val="accent5">
                  <a:lumMod val="50000"/>
                </a:schemeClr>
              </a:buClr>
              <a:buFont typeface="Wingdings" panose="05000000000000000000" pitchFamily="2" charset="2"/>
              <a:buChar char="ü"/>
              <a:defRPr/>
            </a:pPr>
            <a:r>
              <a:rPr lang="en-GB" sz="2000" i="0" kern="1200" dirty="0" smtClean="0">
                <a:latin typeface="Verdana" panose="020B0604030504040204" pitchFamily="34" charset="0"/>
                <a:ea typeface="Verdana" panose="020B0604030504040204" pitchFamily="34" charset="0"/>
                <a:cs typeface="Verdana" panose="020B0604030504040204" pitchFamily="34" charset="0"/>
              </a:rPr>
              <a:t>Inventory </a:t>
            </a:r>
            <a:r>
              <a:rPr lang="en-GB" sz="2000" i="0" kern="1200" dirty="0">
                <a:latin typeface="Verdana" panose="020B0604030504040204" pitchFamily="34" charset="0"/>
                <a:ea typeface="Verdana" panose="020B0604030504040204" pitchFamily="34" charset="0"/>
                <a:cs typeface="Verdana" panose="020B0604030504040204" pitchFamily="34" charset="0"/>
              </a:rPr>
              <a:t>of </a:t>
            </a:r>
            <a:r>
              <a:rPr lang="en-GB" sz="2000" i="0" kern="1200" dirty="0" smtClean="0">
                <a:latin typeface="Verdana" panose="020B0604030504040204" pitchFamily="34" charset="0"/>
                <a:ea typeface="Verdana" panose="020B0604030504040204" pitchFamily="34" charset="0"/>
                <a:cs typeface="Verdana" panose="020B0604030504040204" pitchFamily="34" charset="0"/>
              </a:rPr>
              <a:t>EO development &amp; </a:t>
            </a:r>
            <a:r>
              <a:rPr lang="en-GB" sz="2000" i="0" kern="1200" dirty="0">
                <a:latin typeface="Verdana" panose="020B0604030504040204" pitchFamily="34" charset="0"/>
                <a:ea typeface="Verdana" panose="020B0604030504040204" pitchFamily="34" charset="0"/>
                <a:cs typeface="Verdana" panose="020B0604030504040204" pitchFamily="34" charset="0"/>
              </a:rPr>
              <a:t>innovation </a:t>
            </a:r>
            <a:r>
              <a:rPr lang="en-GB" sz="2000" i="0" kern="1200" dirty="0" smtClean="0">
                <a:latin typeface="Verdana" panose="020B0604030504040204" pitchFamily="34" charset="0"/>
                <a:ea typeface="Verdana" panose="020B0604030504040204" pitchFamily="34" charset="0"/>
                <a:cs typeface="Verdana" panose="020B0604030504040204" pitchFamily="34" charset="0"/>
              </a:rPr>
              <a:t>actions</a:t>
            </a:r>
          </a:p>
          <a:p>
            <a:pPr defTabSz="457200" fontAlgn="auto">
              <a:lnSpc>
                <a:spcPct val="110000"/>
              </a:lnSpc>
              <a:spcAft>
                <a:spcPts val="0"/>
              </a:spcAft>
              <a:buClr>
                <a:schemeClr val="accent5">
                  <a:lumMod val="50000"/>
                </a:schemeClr>
              </a:buClr>
              <a:buFont typeface="Wingdings" panose="05000000000000000000" pitchFamily="2" charset="2"/>
              <a:buChar char="ü"/>
              <a:defRPr/>
            </a:pPr>
            <a:r>
              <a:rPr lang="en-GB" sz="2000" i="0" kern="1200" dirty="0" smtClean="0">
                <a:latin typeface="Verdana" panose="020B0604030504040204" pitchFamily="34" charset="0"/>
                <a:ea typeface="Verdana" panose="020B0604030504040204" pitchFamily="34" charset="0"/>
                <a:cs typeface="Verdana" panose="020B0604030504040204" pitchFamily="34" charset="0"/>
              </a:rPr>
              <a:t>Up-scaling </a:t>
            </a:r>
            <a:r>
              <a:rPr lang="en-GB" sz="2000" i="0" kern="1200" dirty="0">
                <a:latin typeface="Verdana" panose="020B0604030504040204" pitchFamily="34" charset="0"/>
                <a:ea typeface="Verdana" panose="020B0604030504040204" pitchFamily="34" charset="0"/>
                <a:cs typeface="Verdana" panose="020B0604030504040204" pitchFamily="34" charset="0"/>
              </a:rPr>
              <a:t>of </a:t>
            </a:r>
            <a:r>
              <a:rPr lang="en-GB" sz="2000" i="0" kern="1200" dirty="0" err="1" smtClean="0">
                <a:latin typeface="Verdana" panose="020B0604030504040204" pitchFamily="34" charset="0"/>
                <a:ea typeface="Verdana" panose="020B0604030504040204" pitchFamily="34" charset="0"/>
                <a:cs typeface="Verdana" panose="020B0604030504040204" pitchFamily="34" charset="0"/>
              </a:rPr>
              <a:t>EuroGEOSS</a:t>
            </a:r>
            <a:r>
              <a:rPr lang="en-GB" sz="2000" i="0" kern="1200" dirty="0" smtClean="0">
                <a:latin typeface="Verdana" panose="020B0604030504040204" pitchFamily="34" charset="0"/>
                <a:ea typeface="Verdana" panose="020B0604030504040204" pitchFamily="34" charset="0"/>
                <a:cs typeface="Verdana" panose="020B0604030504040204" pitchFamily="34" charset="0"/>
              </a:rPr>
              <a:t> pilot applications</a:t>
            </a:r>
          </a:p>
          <a:p>
            <a:pPr defTabSz="457200" fontAlgn="auto">
              <a:lnSpc>
                <a:spcPct val="110000"/>
              </a:lnSpc>
              <a:spcAft>
                <a:spcPts val="0"/>
              </a:spcAft>
              <a:buClr>
                <a:schemeClr val="accent5">
                  <a:lumMod val="50000"/>
                </a:schemeClr>
              </a:buClr>
              <a:buFont typeface="Wingdings" panose="05000000000000000000" pitchFamily="2" charset="2"/>
              <a:buChar char="ü"/>
              <a:defRPr/>
            </a:pPr>
            <a:r>
              <a:rPr lang="en-GB" sz="2000" i="0" kern="1200" dirty="0" smtClean="0">
                <a:latin typeface="Verdana" panose="020B0604030504040204" pitchFamily="34" charset="0"/>
                <a:ea typeface="Verdana" panose="020B0604030504040204" pitchFamily="34" charset="0"/>
                <a:cs typeface="Verdana" panose="020B0604030504040204" pitchFamily="34" charset="0"/>
              </a:rPr>
              <a:t>Showcasing </a:t>
            </a:r>
            <a:r>
              <a:rPr lang="en-GB" sz="2000" i="0" kern="1200" dirty="0">
                <a:latin typeface="Verdana" panose="020B0604030504040204" pitchFamily="34" charset="0"/>
                <a:ea typeface="Verdana" panose="020B0604030504040204" pitchFamily="34" charset="0"/>
                <a:cs typeface="Verdana" panose="020B0604030504040204" pitchFamily="34" charset="0"/>
              </a:rPr>
              <a:t>of </a:t>
            </a:r>
            <a:r>
              <a:rPr lang="en-GB" sz="2000" i="0" kern="1200" dirty="0" smtClean="0">
                <a:latin typeface="Verdana" panose="020B0604030504040204" pitchFamily="34" charset="0"/>
                <a:ea typeface="Verdana" panose="020B0604030504040204" pitchFamily="34" charset="0"/>
                <a:cs typeface="Verdana" panose="020B0604030504040204" pitchFamily="34" charset="0"/>
              </a:rPr>
              <a:t>European </a:t>
            </a:r>
            <a:r>
              <a:rPr lang="en-GB" sz="2000" i="0" kern="1200" dirty="0">
                <a:latin typeface="Verdana" panose="020B0604030504040204" pitchFamily="34" charset="0"/>
                <a:ea typeface="Verdana" panose="020B0604030504040204" pitchFamily="34" charset="0"/>
                <a:cs typeface="Verdana" panose="020B0604030504040204" pitchFamily="34" charset="0"/>
              </a:rPr>
              <a:t>know-how </a:t>
            </a:r>
            <a:r>
              <a:rPr lang="en-GB" sz="2000" i="0" kern="1200" dirty="0" smtClean="0">
                <a:latin typeface="Verdana" panose="020B0604030504040204" pitchFamily="34" charset="0"/>
                <a:ea typeface="Verdana" panose="020B0604030504040204" pitchFamily="34" charset="0"/>
                <a:cs typeface="Verdana" panose="020B0604030504040204" pitchFamily="34" charset="0"/>
              </a:rPr>
              <a:t/>
            </a:r>
            <a:br>
              <a:rPr lang="en-GB" sz="2000" i="0" kern="1200" dirty="0" smtClean="0">
                <a:latin typeface="Verdana" panose="020B0604030504040204" pitchFamily="34" charset="0"/>
                <a:ea typeface="Verdana" panose="020B0604030504040204" pitchFamily="34" charset="0"/>
                <a:cs typeface="Verdana" panose="020B0604030504040204" pitchFamily="34" charset="0"/>
              </a:rPr>
            </a:br>
            <a:r>
              <a:rPr lang="en-GB" sz="2000" i="0" kern="1200" dirty="0" smtClean="0">
                <a:latin typeface="Verdana" panose="020B0604030504040204" pitchFamily="34" charset="0"/>
                <a:ea typeface="Verdana" panose="020B0604030504040204" pitchFamily="34" charset="0"/>
                <a:cs typeface="Verdana" panose="020B0604030504040204" pitchFamily="34" charset="0"/>
              </a:rPr>
              <a:t>with </a:t>
            </a:r>
            <a:r>
              <a:rPr lang="en-GB" sz="2000" i="0" kern="1200" dirty="0">
                <a:latin typeface="Verdana" panose="020B0604030504040204" pitchFamily="34" charset="0"/>
                <a:ea typeface="Verdana" panose="020B0604030504040204" pitchFamily="34" charset="0"/>
                <a:cs typeface="Verdana" panose="020B0604030504040204" pitchFamily="34" charset="0"/>
              </a:rPr>
              <a:t>relevance to </a:t>
            </a:r>
            <a:r>
              <a:rPr lang="en-GB" sz="2000" i="0" kern="1200" dirty="0" smtClean="0">
                <a:latin typeface="Verdana" panose="020B0604030504040204" pitchFamily="34" charset="0"/>
                <a:ea typeface="Verdana" panose="020B0604030504040204" pitchFamily="34" charset="0"/>
                <a:cs typeface="Verdana" panose="020B0604030504040204" pitchFamily="34" charset="0"/>
              </a:rPr>
              <a:t>GEO</a:t>
            </a:r>
          </a:p>
          <a:p>
            <a:pPr defTabSz="457200" fontAlgn="auto">
              <a:lnSpc>
                <a:spcPct val="110000"/>
              </a:lnSpc>
              <a:spcAft>
                <a:spcPts val="0"/>
              </a:spcAft>
              <a:buClr>
                <a:schemeClr val="accent5">
                  <a:lumMod val="50000"/>
                </a:schemeClr>
              </a:buClr>
              <a:buFont typeface="Wingdings" panose="05000000000000000000" pitchFamily="2" charset="2"/>
              <a:buChar char="ü"/>
              <a:defRPr/>
            </a:pPr>
            <a:r>
              <a:rPr lang="en-GB" sz="2000" i="0" kern="1200" dirty="0" smtClean="0">
                <a:latin typeface="Verdana" panose="020B0604030504040204" pitchFamily="34" charset="0"/>
                <a:ea typeface="Verdana" panose="020B0604030504040204" pitchFamily="34" charset="0"/>
                <a:cs typeface="Verdana" panose="020B0604030504040204" pitchFamily="34" charset="0"/>
              </a:rPr>
              <a:t>Linkages </a:t>
            </a:r>
            <a:r>
              <a:rPr lang="en-GB" sz="2000" i="0" kern="1200" dirty="0">
                <a:latin typeface="Verdana" panose="020B0604030504040204" pitchFamily="34" charset="0"/>
                <a:ea typeface="Verdana" panose="020B0604030504040204" pitchFamily="34" charset="0"/>
                <a:cs typeface="Verdana" panose="020B0604030504040204" pitchFamily="34" charset="0"/>
              </a:rPr>
              <a:t>between </a:t>
            </a:r>
            <a:r>
              <a:rPr lang="en-GB" sz="2000" i="0" kern="1200" dirty="0" err="1">
                <a:latin typeface="Verdana" panose="020B0604030504040204" pitchFamily="34" charset="0"/>
                <a:ea typeface="Verdana" panose="020B0604030504040204" pitchFamily="34" charset="0"/>
                <a:cs typeface="Verdana" panose="020B0604030504040204" pitchFamily="34" charset="0"/>
              </a:rPr>
              <a:t>EuroGEOSS</a:t>
            </a:r>
            <a:r>
              <a:rPr lang="en-GB" sz="2000" i="0" kern="1200" dirty="0">
                <a:latin typeface="Verdana" panose="020B0604030504040204" pitchFamily="34" charset="0"/>
                <a:ea typeface="Verdana" panose="020B0604030504040204" pitchFamily="34" charset="0"/>
                <a:cs typeface="Verdana" panose="020B0604030504040204" pitchFamily="34" charset="0"/>
              </a:rPr>
              <a:t> applications </a:t>
            </a:r>
            <a:r>
              <a:rPr lang="en-GB" sz="2000" i="0" kern="1200" dirty="0" smtClean="0">
                <a:latin typeface="Verdana" panose="020B0604030504040204" pitchFamily="34" charset="0"/>
                <a:ea typeface="Verdana" panose="020B0604030504040204" pitchFamily="34" charset="0"/>
                <a:cs typeface="Verdana" panose="020B0604030504040204" pitchFamily="34" charset="0"/>
              </a:rPr>
              <a:t/>
            </a:r>
            <a:br>
              <a:rPr lang="en-GB" sz="2000" i="0" kern="1200" dirty="0" smtClean="0">
                <a:latin typeface="Verdana" panose="020B0604030504040204" pitchFamily="34" charset="0"/>
                <a:ea typeface="Verdana" panose="020B0604030504040204" pitchFamily="34" charset="0"/>
                <a:cs typeface="Verdana" panose="020B0604030504040204" pitchFamily="34" charset="0"/>
              </a:rPr>
            </a:br>
            <a:r>
              <a:rPr lang="en-GB" sz="2000" i="0" kern="1200" dirty="0" smtClean="0">
                <a:latin typeface="Verdana" panose="020B0604030504040204" pitchFamily="34" charset="0"/>
                <a:ea typeface="Verdana" panose="020B0604030504040204" pitchFamily="34" charset="0"/>
                <a:cs typeface="Verdana" panose="020B0604030504040204" pitchFamily="34" charset="0"/>
              </a:rPr>
              <a:t>and </a:t>
            </a:r>
            <a:r>
              <a:rPr lang="en-GB" sz="2000" i="0" kern="1200" dirty="0">
                <a:latin typeface="Verdana" panose="020B0604030504040204" pitchFamily="34" charset="0"/>
                <a:ea typeface="Verdana" panose="020B0604030504040204" pitchFamily="34" charset="0"/>
                <a:cs typeface="Verdana" panose="020B0604030504040204" pitchFamily="34" charset="0"/>
              </a:rPr>
              <a:t>other GEO </a:t>
            </a:r>
            <a:r>
              <a:rPr lang="en-GB" sz="2000" i="0" kern="1200" dirty="0" smtClean="0">
                <a:latin typeface="Verdana" panose="020B0604030504040204" pitchFamily="34" charset="0"/>
                <a:ea typeface="Verdana" panose="020B0604030504040204" pitchFamily="34" charset="0"/>
                <a:cs typeface="Verdana" panose="020B0604030504040204" pitchFamily="34" charset="0"/>
              </a:rPr>
              <a:t>actions</a:t>
            </a:r>
          </a:p>
          <a:p>
            <a:pPr defTabSz="457200" fontAlgn="auto">
              <a:lnSpc>
                <a:spcPct val="110000"/>
              </a:lnSpc>
              <a:spcAft>
                <a:spcPts val="0"/>
              </a:spcAft>
              <a:buClr>
                <a:schemeClr val="accent5">
                  <a:lumMod val="50000"/>
                </a:schemeClr>
              </a:buClr>
              <a:buFont typeface="Wingdings" panose="05000000000000000000" pitchFamily="2" charset="2"/>
              <a:buChar char="ü"/>
              <a:defRPr/>
            </a:pPr>
            <a:r>
              <a:rPr lang="en-GB" sz="2000" i="0" kern="1200" dirty="0" smtClean="0">
                <a:latin typeface="Verdana" panose="020B0604030504040204" pitchFamily="34" charset="0"/>
                <a:ea typeface="Verdana" panose="020B0604030504040204" pitchFamily="34" charset="0"/>
                <a:cs typeface="Verdana" panose="020B0604030504040204" pitchFamily="34" charset="0"/>
              </a:rPr>
              <a:t>Consolidation of </a:t>
            </a:r>
            <a:r>
              <a:rPr lang="en-GB" sz="2000" i="0" kern="1200" dirty="0">
                <a:latin typeface="Verdana" panose="020B0604030504040204" pitchFamily="34" charset="0"/>
                <a:ea typeface="Verdana" panose="020B0604030504040204" pitchFamily="34" charset="0"/>
                <a:cs typeface="Verdana" panose="020B0604030504040204" pitchFamily="34" charset="0"/>
              </a:rPr>
              <a:t>national </a:t>
            </a:r>
            <a:r>
              <a:rPr lang="en-GB" sz="2000" i="0" kern="1200" dirty="0" smtClean="0">
                <a:latin typeface="Verdana" panose="020B0604030504040204" pitchFamily="34" charset="0"/>
                <a:ea typeface="Verdana" panose="020B0604030504040204" pitchFamily="34" charset="0"/>
                <a:cs typeface="Verdana" panose="020B0604030504040204" pitchFamily="34" charset="0"/>
              </a:rPr>
              <a:t/>
            </a:r>
            <a:br>
              <a:rPr lang="en-GB" sz="2000" i="0" kern="1200" dirty="0" smtClean="0">
                <a:latin typeface="Verdana" panose="020B0604030504040204" pitchFamily="34" charset="0"/>
                <a:ea typeface="Verdana" panose="020B0604030504040204" pitchFamily="34" charset="0"/>
                <a:cs typeface="Verdana" panose="020B0604030504040204" pitchFamily="34" charset="0"/>
              </a:rPr>
            </a:br>
            <a:r>
              <a:rPr lang="en-GB" sz="2000" i="0" kern="1200" dirty="0" smtClean="0">
                <a:latin typeface="Verdana" panose="020B0604030504040204" pitchFamily="34" charset="0"/>
                <a:ea typeface="Verdana" panose="020B0604030504040204" pitchFamily="34" charset="0"/>
                <a:cs typeface="Verdana" panose="020B0604030504040204" pitchFamily="34" charset="0"/>
              </a:rPr>
              <a:t>GEO management </a:t>
            </a:r>
            <a:br>
              <a:rPr lang="en-GB" sz="2000" i="0" kern="1200" dirty="0" smtClean="0">
                <a:latin typeface="Verdana" panose="020B0604030504040204" pitchFamily="34" charset="0"/>
                <a:ea typeface="Verdana" panose="020B0604030504040204" pitchFamily="34" charset="0"/>
                <a:cs typeface="Verdana" panose="020B0604030504040204" pitchFamily="34" charset="0"/>
              </a:rPr>
            </a:br>
            <a:r>
              <a:rPr lang="en-GB" sz="2000" i="0" kern="1200" dirty="0" smtClean="0">
                <a:latin typeface="Verdana" panose="020B0604030504040204" pitchFamily="34" charset="0"/>
                <a:ea typeface="Verdana" panose="020B0604030504040204" pitchFamily="34" charset="0"/>
                <a:cs typeface="Verdana" panose="020B0604030504040204" pitchFamily="34" charset="0"/>
              </a:rPr>
              <a:t>structures </a:t>
            </a:r>
            <a:endParaRPr lang="en-GB" sz="2000" i="0" kern="1200" dirty="0">
              <a:solidFill>
                <a:srgbClr val="174489"/>
              </a:solidFill>
            </a:endParaRPr>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6575" y="4869160"/>
            <a:ext cx="4413250" cy="1036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34018"/>
            <a:ext cx="1835695" cy="106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1193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0" y="1124744"/>
            <a:ext cx="8229600" cy="936625"/>
          </a:xfrm>
        </p:spPr>
        <p:txBody>
          <a:bodyPr/>
          <a:lstStyle/>
          <a:p>
            <a:r>
              <a:rPr lang="en-GB" dirty="0">
                <a:solidFill>
                  <a:srgbClr val="0070C0"/>
                </a:solidFill>
              </a:rPr>
              <a:t>Governance of </a:t>
            </a:r>
            <a:r>
              <a:rPr lang="en-GB" dirty="0" err="1">
                <a:solidFill>
                  <a:srgbClr val="0070C0"/>
                </a:solidFill>
              </a:rPr>
              <a:t>EuroGEOSS</a:t>
            </a:r>
            <a:endParaRPr lang="en-US" altLang="en-US" dirty="0">
              <a:solidFill>
                <a:srgbClr val="0070C0"/>
              </a:solidFill>
            </a:endParaRPr>
          </a:p>
        </p:txBody>
      </p:sp>
      <p:sp>
        <p:nvSpPr>
          <p:cNvPr id="2" name="Slide Number Placeholder 1"/>
          <p:cNvSpPr>
            <a:spLocks noGrp="1"/>
          </p:cNvSpPr>
          <p:nvPr>
            <p:ph type="sldNum" sz="quarter" idx="12"/>
          </p:nvPr>
        </p:nvSpPr>
        <p:spPr/>
        <p:txBody>
          <a:bodyPr/>
          <a:lstStyle/>
          <a:p>
            <a:fld id="{E0CB395E-9979-45B1-A33C-4613B96EBADB}" type="slidenum">
              <a:rPr lang="en-GB" altLang="en-US" smtClean="0"/>
              <a:pPr/>
              <a:t>4</a:t>
            </a:fld>
            <a:endParaRPr lang="en-GB" altLang="en-US" dirty="0"/>
          </a:p>
        </p:txBody>
      </p:sp>
      <p:grpSp>
        <p:nvGrpSpPr>
          <p:cNvPr id="7" name="Group 6"/>
          <p:cNvGrpSpPr/>
          <p:nvPr/>
        </p:nvGrpSpPr>
        <p:grpSpPr>
          <a:xfrm>
            <a:off x="999014" y="1988839"/>
            <a:ext cx="7461418" cy="4625603"/>
            <a:chOff x="179512" y="1268760"/>
            <a:chExt cx="9001000" cy="5544616"/>
          </a:xfrm>
        </p:grpSpPr>
        <p:sp>
          <p:nvSpPr>
            <p:cNvPr id="8" name="Espace réservé du contenu 2"/>
            <p:cNvSpPr txBox="1">
              <a:spLocks/>
            </p:cNvSpPr>
            <p:nvPr/>
          </p:nvSpPr>
          <p:spPr bwMode="auto">
            <a:xfrm>
              <a:off x="179512" y="1268760"/>
              <a:ext cx="3456384" cy="2448272"/>
            </a:xfrm>
            <a:prstGeom prst="rect">
              <a:avLst/>
            </a:prstGeom>
            <a:solidFill>
              <a:srgbClr val="BDDEFF"/>
            </a:solidFill>
            <a:ln w="12700" cmpd="sng">
              <a:solidFill>
                <a:schemeClr val="tx1"/>
              </a:solidFill>
            </a:ln>
            <a:effectLs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1" fontAlgn="base" hangingPunct="1">
                <a:spcBef>
                  <a:spcPct val="20000"/>
                </a:spcBef>
                <a:spcAft>
                  <a:spcPct val="0"/>
                </a:spcAft>
                <a:buClr>
                  <a:srgbClr val="009FBA"/>
                </a:buClr>
                <a:buChar char="•"/>
                <a:defRPr sz="2000" b="1">
                  <a:solidFill>
                    <a:srgbClr val="0F5494"/>
                  </a:solidFill>
                  <a:latin typeface="+mn-lt"/>
                </a:defRPr>
              </a:lvl2pPr>
              <a:lvl3pPr marL="1143000" indent="-228600" algn="l" rtl="0" eaLnBrk="1" fontAlgn="base" hangingPunct="1">
                <a:spcBef>
                  <a:spcPct val="20000"/>
                </a:spcBef>
                <a:spcAft>
                  <a:spcPct val="0"/>
                </a:spcAft>
                <a:defRPr sz="1400">
                  <a:solidFill>
                    <a:srgbClr val="0F5494"/>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marL="0" indent="0" defTabSz="457200" fontAlgn="auto">
                <a:spcBef>
                  <a:spcPts val="0"/>
                </a:spcBef>
                <a:spcAft>
                  <a:spcPts val="0"/>
                </a:spcAft>
                <a:buClr>
                  <a:schemeClr val="accent5">
                    <a:lumMod val="50000"/>
                  </a:schemeClr>
                </a:buClr>
                <a:buFontTx/>
                <a:buNone/>
                <a:defRPr/>
              </a:pPr>
              <a:r>
                <a:rPr lang="fr-BE" sz="1600" b="1" i="0" dirty="0" smtClean="0">
                  <a:latin typeface="Verdana" panose="020B0604030504040204" pitchFamily="34" charset="0"/>
                  <a:ea typeface="Verdana" panose="020B0604030504040204" pitchFamily="34" charset="0"/>
                  <a:cs typeface="Verdana" panose="020B0604030504040204" pitchFamily="34" charset="0"/>
                </a:rPr>
                <a:t>GEO HIGH LEVEL WORKING GROUP</a:t>
              </a:r>
            </a:p>
            <a:p>
              <a:pPr marL="266700" indent="-266700" defTabSz="457200" fontAlgn="auto">
                <a:spcBef>
                  <a:spcPts val="0"/>
                </a:spcBef>
                <a:spcAft>
                  <a:spcPts val="0"/>
                </a:spcAft>
                <a:buClr>
                  <a:schemeClr val="accent5">
                    <a:lumMod val="50000"/>
                  </a:schemeClr>
                </a:buClr>
                <a:buFont typeface="Wingdings" panose="05000000000000000000" pitchFamily="2" charset="2"/>
                <a:buChar char="Ø"/>
                <a:defRPr/>
              </a:pPr>
              <a:r>
                <a:rPr lang="en-US" sz="1600" i="0" dirty="0" smtClean="0">
                  <a:latin typeface="Verdana" panose="020B0604030504040204" pitchFamily="34" charset="0"/>
                  <a:ea typeface="Verdana" panose="020B0604030504040204" pitchFamily="34" charset="0"/>
                  <a:cs typeface="Verdana" panose="020B0604030504040204" pitchFamily="34" charset="0"/>
                </a:rPr>
                <a:t>Shapes </a:t>
              </a:r>
              <a:r>
                <a:rPr lang="en-US" sz="1600" i="0" dirty="0">
                  <a:latin typeface="Verdana" panose="020B0604030504040204" pitchFamily="34" charset="0"/>
                  <a:ea typeface="Verdana" panose="020B0604030504040204" pitchFamily="34" charset="0"/>
                  <a:cs typeface="Verdana" panose="020B0604030504040204" pitchFamily="34" charset="0"/>
                </a:rPr>
                <a:t>a </a:t>
              </a:r>
              <a:r>
                <a:rPr lang="en-US" sz="1600" i="0" dirty="0" err="1" smtClean="0">
                  <a:latin typeface="Verdana" panose="020B0604030504040204" pitchFamily="34" charset="0"/>
                  <a:ea typeface="Verdana" panose="020B0604030504040204" pitchFamily="34" charset="0"/>
                  <a:cs typeface="Verdana" panose="020B0604030504040204" pitchFamily="34" charset="0"/>
                </a:rPr>
                <a:t>consoli</a:t>
              </a:r>
              <a:r>
                <a:rPr lang="en-US" sz="1600" i="0" dirty="0" smtClean="0">
                  <a:latin typeface="Verdana" panose="020B0604030504040204" pitchFamily="34" charset="0"/>
                  <a:ea typeface="Verdana" panose="020B0604030504040204" pitchFamily="34" charset="0"/>
                  <a:cs typeface="Verdana" panose="020B0604030504040204" pitchFamily="34" charset="0"/>
                </a:rPr>
                <a:t>-dated </a:t>
              </a:r>
              <a:r>
                <a:rPr lang="en-US" sz="1600" i="0" dirty="0">
                  <a:latin typeface="Verdana" panose="020B0604030504040204" pitchFamily="34" charset="0"/>
                  <a:ea typeface="Verdana" panose="020B0604030504040204" pitchFamily="34" charset="0"/>
                  <a:cs typeface="Verdana" panose="020B0604030504040204" pitchFamily="34" charset="0"/>
                </a:rPr>
                <a:t>European </a:t>
              </a:r>
              <a:r>
                <a:rPr lang="en-US" sz="1600" i="0" dirty="0" smtClean="0">
                  <a:latin typeface="Verdana" panose="020B0604030504040204" pitchFamily="34" charset="0"/>
                  <a:ea typeface="Verdana" panose="020B0604030504040204" pitchFamily="34" charset="0"/>
                  <a:cs typeface="Verdana" panose="020B0604030504040204" pitchFamily="34" charset="0"/>
                </a:rPr>
                <a:t>view </a:t>
              </a:r>
              <a:r>
                <a:rPr lang="en-US" sz="1600" i="0" dirty="0">
                  <a:latin typeface="Verdana" panose="020B0604030504040204" pitchFamily="34" charset="0"/>
                  <a:ea typeface="Verdana" panose="020B0604030504040204" pitchFamily="34" charset="0"/>
                  <a:cs typeface="Verdana" panose="020B0604030504040204" pitchFamily="34" charset="0"/>
                </a:rPr>
                <a:t>in a GEO </a:t>
              </a:r>
              <a:r>
                <a:rPr lang="en-US" sz="1600" i="0" dirty="0" smtClean="0">
                  <a:latin typeface="Verdana" panose="020B0604030504040204" pitchFamily="34" charset="0"/>
                  <a:ea typeface="Verdana" panose="020B0604030504040204" pitchFamily="34" charset="0"/>
                  <a:cs typeface="Verdana" panose="020B0604030504040204" pitchFamily="34" charset="0"/>
                </a:rPr>
                <a:t>context</a:t>
              </a:r>
            </a:p>
            <a:p>
              <a:pPr marL="266700" indent="-266700" defTabSz="457200" fontAlgn="auto">
                <a:spcBef>
                  <a:spcPts val="0"/>
                </a:spcBef>
                <a:spcAft>
                  <a:spcPts val="0"/>
                </a:spcAft>
                <a:buClr>
                  <a:schemeClr val="accent5">
                    <a:lumMod val="50000"/>
                  </a:schemeClr>
                </a:buClr>
                <a:buFont typeface="Wingdings" panose="05000000000000000000" pitchFamily="2" charset="2"/>
                <a:buChar char="Ø"/>
                <a:defRPr/>
              </a:pPr>
              <a:r>
                <a:rPr lang="en-US" sz="1600" i="0" kern="1200" dirty="0" err="1" smtClean="0">
                  <a:latin typeface="Verdana" panose="020B0604030504040204" pitchFamily="34" charset="0"/>
                  <a:ea typeface="Verdana" panose="020B0604030504040204" pitchFamily="34" charset="0"/>
                  <a:cs typeface="Verdana" panose="020B0604030504040204" pitchFamily="34" charset="0"/>
                </a:rPr>
                <a:t>EuroGEOSS</a:t>
              </a:r>
              <a:r>
                <a:rPr lang="en-US" sz="1600" i="0" kern="1200" dirty="0" smtClean="0">
                  <a:latin typeface="Verdana" panose="020B0604030504040204" pitchFamily="34" charset="0"/>
                  <a:ea typeface="Verdana" panose="020B0604030504040204" pitchFamily="34" charset="0"/>
                  <a:cs typeface="Verdana" panose="020B0604030504040204" pitchFamily="34" charset="0"/>
                </a:rPr>
                <a:t> decision-making body</a:t>
              </a:r>
              <a:endParaRPr lang="en-GB" sz="1600" i="0" kern="1200" dirty="0" smtClean="0">
                <a:latin typeface="Verdana" panose="020B0604030504040204" pitchFamily="34" charset="0"/>
                <a:ea typeface="Verdana" panose="020B0604030504040204" pitchFamily="34" charset="0"/>
                <a:cs typeface="Verdana" panose="020B0604030504040204" pitchFamily="34" charset="0"/>
              </a:endParaRPr>
            </a:p>
          </p:txBody>
        </p:sp>
        <p:sp>
          <p:nvSpPr>
            <p:cNvPr id="9" name="Espace réservé du contenu 2"/>
            <p:cNvSpPr txBox="1">
              <a:spLocks/>
            </p:cNvSpPr>
            <p:nvPr/>
          </p:nvSpPr>
          <p:spPr bwMode="auto">
            <a:xfrm>
              <a:off x="4283968" y="1268760"/>
              <a:ext cx="4896544" cy="1008112"/>
            </a:xfrm>
            <a:prstGeom prst="rect">
              <a:avLst/>
            </a:prstGeom>
            <a:solidFill>
              <a:srgbClr val="BDDEFF"/>
            </a:solidFill>
            <a:ln>
              <a:solidFill>
                <a:srgbClr val="7030A0"/>
              </a:solidFill>
            </a:ln>
            <a:effectLs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1" fontAlgn="base" hangingPunct="1">
                <a:spcBef>
                  <a:spcPct val="20000"/>
                </a:spcBef>
                <a:spcAft>
                  <a:spcPct val="0"/>
                </a:spcAft>
                <a:buClr>
                  <a:srgbClr val="009FBA"/>
                </a:buClr>
                <a:buChar char="•"/>
                <a:defRPr sz="2000" b="1">
                  <a:solidFill>
                    <a:srgbClr val="0F5494"/>
                  </a:solidFill>
                  <a:latin typeface="+mn-lt"/>
                </a:defRPr>
              </a:lvl2pPr>
              <a:lvl3pPr marL="1143000" indent="-228600" algn="l" rtl="0" eaLnBrk="1" fontAlgn="base" hangingPunct="1">
                <a:spcBef>
                  <a:spcPct val="20000"/>
                </a:spcBef>
                <a:spcAft>
                  <a:spcPct val="0"/>
                </a:spcAft>
                <a:defRPr sz="1400">
                  <a:solidFill>
                    <a:srgbClr val="0F5494"/>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marL="0" indent="0" defTabSz="457200" fontAlgn="auto">
                <a:lnSpc>
                  <a:spcPct val="110000"/>
                </a:lnSpc>
                <a:spcAft>
                  <a:spcPts val="0"/>
                </a:spcAft>
                <a:buClr>
                  <a:schemeClr val="accent5">
                    <a:lumMod val="50000"/>
                  </a:schemeClr>
                </a:buClr>
                <a:buFontTx/>
                <a:buNone/>
                <a:defRPr/>
              </a:pPr>
              <a:endParaRPr lang="en-GB" sz="900" i="0" kern="1200" dirty="0" smtClean="0">
                <a:latin typeface="Verdana" panose="020B0604030504040204" pitchFamily="34" charset="0"/>
                <a:ea typeface="Verdana" panose="020B0604030504040204" pitchFamily="34" charset="0"/>
                <a:cs typeface="Verdana" panose="020B0604030504040204" pitchFamily="34" charset="0"/>
              </a:endParaRPr>
            </a:p>
            <a:p>
              <a:pPr marL="0" indent="0" defTabSz="457200" fontAlgn="auto">
                <a:spcBef>
                  <a:spcPts val="0"/>
                </a:spcBef>
                <a:spcAft>
                  <a:spcPts val="0"/>
                </a:spcAft>
                <a:buClr>
                  <a:schemeClr val="accent5">
                    <a:lumMod val="50000"/>
                  </a:schemeClr>
                </a:buClr>
                <a:buFontTx/>
                <a:buNone/>
                <a:defRPr/>
              </a:pPr>
              <a:r>
                <a:rPr lang="fr-BE" sz="1600" b="1" i="0" dirty="0" smtClean="0">
                  <a:latin typeface="Verdana" panose="020B0604030504040204" pitchFamily="34" charset="0"/>
                  <a:ea typeface="Verdana" panose="020B0604030504040204" pitchFamily="34" charset="0"/>
                  <a:cs typeface="Verdana" panose="020B0604030504040204" pitchFamily="34" charset="0"/>
                </a:rPr>
                <a:t>GEO PLENARY: </a:t>
              </a:r>
              <a:r>
                <a:rPr lang="fr-BE" sz="1600" i="0" dirty="0" err="1" smtClean="0">
                  <a:latin typeface="Verdana" panose="020B0604030504040204" pitchFamily="34" charset="0"/>
                  <a:ea typeface="Verdana" panose="020B0604030504040204" pitchFamily="34" charset="0"/>
                  <a:cs typeface="Verdana" panose="020B0604030504040204" pitchFamily="34" charset="0"/>
                </a:rPr>
                <a:t>GEO’s</a:t>
              </a:r>
              <a:r>
                <a:rPr lang="fr-BE" sz="1600" i="0" dirty="0" smtClean="0">
                  <a:latin typeface="Verdana" panose="020B0604030504040204" pitchFamily="34" charset="0"/>
                  <a:ea typeface="Verdana" panose="020B0604030504040204" pitchFamily="34" charset="0"/>
                  <a:cs typeface="Verdana" panose="020B0604030504040204" pitchFamily="34" charset="0"/>
                </a:rPr>
                <a:t> </a:t>
              </a:r>
              <a:r>
                <a:rPr lang="fr-BE" sz="1600" i="0" dirty="0" err="1" smtClean="0">
                  <a:latin typeface="Verdana" panose="020B0604030504040204" pitchFamily="34" charset="0"/>
                  <a:ea typeface="Verdana" panose="020B0604030504040204" pitchFamily="34" charset="0"/>
                  <a:cs typeface="Verdana" panose="020B0604030504040204" pitchFamily="34" charset="0"/>
                </a:rPr>
                <a:t>primary</a:t>
              </a:r>
              <a:r>
                <a:rPr lang="fr-BE" sz="1600" i="0" dirty="0" smtClean="0">
                  <a:latin typeface="Verdana" panose="020B0604030504040204" pitchFamily="34" charset="0"/>
                  <a:ea typeface="Verdana" panose="020B0604030504040204" pitchFamily="34" charset="0"/>
                  <a:cs typeface="Verdana" panose="020B0604030504040204" pitchFamily="34" charset="0"/>
                </a:rPr>
                <a:t> </a:t>
              </a:r>
              <a:r>
                <a:rPr lang="fr-BE" sz="1600" i="0" dirty="0" err="1" smtClean="0">
                  <a:latin typeface="Verdana" panose="020B0604030504040204" pitchFamily="34" charset="0"/>
                  <a:ea typeface="Verdana" panose="020B0604030504040204" pitchFamily="34" charset="0"/>
                  <a:cs typeface="Verdana" panose="020B0604030504040204" pitchFamily="34" charset="0"/>
                </a:rPr>
                <a:t>decision-making</a:t>
              </a:r>
              <a:r>
                <a:rPr lang="fr-BE" sz="1600" i="0" dirty="0" smtClean="0">
                  <a:latin typeface="Verdana" panose="020B0604030504040204" pitchFamily="34" charset="0"/>
                  <a:ea typeface="Verdana" panose="020B0604030504040204" pitchFamily="34" charset="0"/>
                  <a:cs typeface="Verdana" panose="020B0604030504040204" pitchFamily="34" charset="0"/>
                </a:rPr>
                <a:t> body</a:t>
              </a:r>
              <a:endParaRPr lang="en-GB" sz="1600" i="0" kern="1200" dirty="0" smtClean="0">
                <a:latin typeface="Verdana" panose="020B0604030504040204" pitchFamily="34" charset="0"/>
                <a:ea typeface="Verdana" panose="020B0604030504040204" pitchFamily="34" charset="0"/>
                <a:cs typeface="Verdana" panose="020B0604030504040204" pitchFamily="34" charset="0"/>
              </a:endParaRPr>
            </a:p>
          </p:txBody>
        </p:sp>
        <p:sp>
          <p:nvSpPr>
            <p:cNvPr id="11" name="Espace réservé du contenu 2"/>
            <p:cNvSpPr txBox="1">
              <a:spLocks/>
            </p:cNvSpPr>
            <p:nvPr/>
          </p:nvSpPr>
          <p:spPr bwMode="auto">
            <a:xfrm>
              <a:off x="4283968" y="2348880"/>
              <a:ext cx="4896544" cy="1368152"/>
            </a:xfrm>
            <a:prstGeom prst="rect">
              <a:avLst/>
            </a:prstGeom>
            <a:solidFill>
              <a:srgbClr val="BDDEFF"/>
            </a:solidFill>
            <a:ln>
              <a:solidFill>
                <a:srgbClr val="7030A0"/>
              </a:solidFill>
            </a:ln>
            <a:effectLs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1" fontAlgn="base" hangingPunct="1">
                <a:spcBef>
                  <a:spcPct val="20000"/>
                </a:spcBef>
                <a:spcAft>
                  <a:spcPct val="0"/>
                </a:spcAft>
                <a:buClr>
                  <a:srgbClr val="009FBA"/>
                </a:buClr>
                <a:buChar char="•"/>
                <a:defRPr sz="2000" b="1">
                  <a:solidFill>
                    <a:srgbClr val="0F5494"/>
                  </a:solidFill>
                  <a:latin typeface="+mn-lt"/>
                </a:defRPr>
              </a:lvl2pPr>
              <a:lvl3pPr marL="1143000" indent="-228600" algn="l" rtl="0" eaLnBrk="1" fontAlgn="base" hangingPunct="1">
                <a:spcBef>
                  <a:spcPct val="20000"/>
                </a:spcBef>
                <a:spcAft>
                  <a:spcPct val="0"/>
                </a:spcAft>
                <a:defRPr sz="1400">
                  <a:solidFill>
                    <a:srgbClr val="0F5494"/>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marL="0" indent="0" defTabSz="457200" fontAlgn="auto">
                <a:lnSpc>
                  <a:spcPct val="110000"/>
                </a:lnSpc>
                <a:spcAft>
                  <a:spcPts val="0"/>
                </a:spcAft>
                <a:buClr>
                  <a:schemeClr val="accent5">
                    <a:lumMod val="50000"/>
                  </a:schemeClr>
                </a:buClr>
                <a:buFontTx/>
                <a:buNone/>
                <a:defRPr/>
              </a:pPr>
              <a:endParaRPr lang="en-GB" sz="800" i="0" kern="1200" dirty="0" smtClean="0">
                <a:latin typeface="Verdana" panose="020B0604030504040204" pitchFamily="34" charset="0"/>
                <a:ea typeface="Verdana" panose="020B0604030504040204" pitchFamily="34" charset="0"/>
                <a:cs typeface="Verdana" panose="020B0604030504040204" pitchFamily="34" charset="0"/>
              </a:endParaRPr>
            </a:p>
            <a:p>
              <a:pPr marL="0" indent="0" defTabSz="457200" fontAlgn="auto">
                <a:spcBef>
                  <a:spcPts val="0"/>
                </a:spcBef>
                <a:spcAft>
                  <a:spcPts val="0"/>
                </a:spcAft>
                <a:buClr>
                  <a:schemeClr val="accent5">
                    <a:lumMod val="50000"/>
                  </a:schemeClr>
                </a:buClr>
                <a:buFontTx/>
                <a:buNone/>
                <a:defRPr/>
              </a:pPr>
              <a:r>
                <a:rPr lang="fr-BE" sz="1600" b="1" i="0" dirty="0" smtClean="0">
                  <a:latin typeface="Verdana" panose="020B0604030504040204" pitchFamily="34" charset="0"/>
                  <a:ea typeface="Verdana" panose="020B0604030504040204" pitchFamily="34" charset="0"/>
                  <a:cs typeface="Verdana" panose="020B0604030504040204" pitchFamily="34" charset="0"/>
                </a:rPr>
                <a:t>GEO EXECUTIVE COMMITTEE: </a:t>
              </a:r>
              <a:r>
                <a:rPr lang="en-US" sz="1600" i="0" dirty="0" smtClean="0">
                  <a:latin typeface="Verdana" panose="020B0604030504040204" pitchFamily="34" charset="0"/>
                  <a:ea typeface="Verdana" panose="020B0604030504040204" pitchFamily="34" charset="0"/>
                  <a:cs typeface="Verdana" panose="020B0604030504040204" pitchFamily="34" charset="0"/>
                </a:rPr>
                <a:t>Oversees </a:t>
              </a:r>
              <a:r>
                <a:rPr lang="en-US" sz="1600" i="0" dirty="0">
                  <a:latin typeface="Verdana" panose="020B0604030504040204" pitchFamily="34" charset="0"/>
                  <a:ea typeface="Verdana" panose="020B0604030504040204" pitchFamily="34" charset="0"/>
                  <a:cs typeface="Verdana" panose="020B0604030504040204" pitchFamily="34" charset="0"/>
                </a:rPr>
                <a:t>GEO’s activities when the Plenary is not in session</a:t>
              </a:r>
              <a:endParaRPr lang="en-GB" sz="1600" i="0" kern="1200" dirty="0" smtClean="0">
                <a:latin typeface="Verdana" panose="020B0604030504040204" pitchFamily="34" charset="0"/>
                <a:ea typeface="Verdana" panose="020B0604030504040204" pitchFamily="34" charset="0"/>
                <a:cs typeface="Verdana" panose="020B0604030504040204" pitchFamily="34" charset="0"/>
              </a:endParaRPr>
            </a:p>
          </p:txBody>
        </p:sp>
        <p:sp>
          <p:nvSpPr>
            <p:cNvPr id="12" name="Espace réservé du contenu 2"/>
            <p:cNvSpPr txBox="1">
              <a:spLocks/>
            </p:cNvSpPr>
            <p:nvPr/>
          </p:nvSpPr>
          <p:spPr bwMode="auto">
            <a:xfrm>
              <a:off x="179512" y="6093296"/>
              <a:ext cx="8712968" cy="720080"/>
            </a:xfrm>
            <a:prstGeom prst="rect">
              <a:avLst/>
            </a:prstGeom>
            <a:solidFill>
              <a:srgbClr val="BDDEFF"/>
            </a:solidFill>
            <a:ln>
              <a:solidFill>
                <a:srgbClr val="7030A0"/>
              </a:solidFill>
            </a:ln>
            <a:effectLs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1" fontAlgn="base" hangingPunct="1">
                <a:spcBef>
                  <a:spcPct val="20000"/>
                </a:spcBef>
                <a:spcAft>
                  <a:spcPct val="0"/>
                </a:spcAft>
                <a:buClr>
                  <a:srgbClr val="009FBA"/>
                </a:buClr>
                <a:buChar char="•"/>
                <a:defRPr sz="2000" b="1">
                  <a:solidFill>
                    <a:srgbClr val="0F5494"/>
                  </a:solidFill>
                  <a:latin typeface="+mn-lt"/>
                </a:defRPr>
              </a:lvl2pPr>
              <a:lvl3pPr marL="1143000" indent="-228600" algn="l" rtl="0" eaLnBrk="1" fontAlgn="base" hangingPunct="1">
                <a:spcBef>
                  <a:spcPct val="20000"/>
                </a:spcBef>
                <a:spcAft>
                  <a:spcPct val="0"/>
                </a:spcAft>
                <a:defRPr sz="1400">
                  <a:solidFill>
                    <a:srgbClr val="0F5494"/>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marL="622300" indent="-622300" defTabSz="457200" fontAlgn="auto">
                <a:spcBef>
                  <a:spcPts val="0"/>
                </a:spcBef>
                <a:spcAft>
                  <a:spcPts val="0"/>
                </a:spcAft>
                <a:buClr>
                  <a:schemeClr val="accent5">
                    <a:lumMod val="50000"/>
                  </a:schemeClr>
                </a:buClr>
                <a:buFontTx/>
                <a:buNone/>
                <a:defRPr/>
              </a:pPr>
              <a:r>
                <a:rPr lang="fr-BE" sz="1600" b="1" i="0" dirty="0" err="1" smtClean="0">
                  <a:latin typeface="Verdana" panose="020B0604030504040204" pitchFamily="34" charset="0"/>
                  <a:ea typeface="Verdana" panose="020B0604030504040204" pitchFamily="34" charset="0"/>
                  <a:cs typeface="Verdana" panose="020B0604030504040204" pitchFamily="34" charset="0"/>
                </a:rPr>
                <a:t>EuroGEOSS</a:t>
              </a:r>
              <a:r>
                <a:rPr lang="fr-BE" sz="1600" b="1" i="0" dirty="0" smtClean="0">
                  <a:latin typeface="Verdana" panose="020B0604030504040204" pitchFamily="34" charset="0"/>
                  <a:ea typeface="Verdana" panose="020B0604030504040204" pitchFamily="34" charset="0"/>
                  <a:cs typeface="Verdana" panose="020B0604030504040204" pitchFamily="34" charset="0"/>
                </a:rPr>
                <a:t> ACTION GROUPS</a:t>
              </a:r>
            </a:p>
            <a:p>
              <a:pPr marL="266700" indent="-266700" defTabSz="457200" fontAlgn="auto">
                <a:spcBef>
                  <a:spcPts val="0"/>
                </a:spcBef>
                <a:spcAft>
                  <a:spcPts val="0"/>
                </a:spcAft>
                <a:buClr>
                  <a:schemeClr val="accent5">
                    <a:lumMod val="50000"/>
                  </a:schemeClr>
                </a:buClr>
                <a:buFont typeface="Wingdings" panose="05000000000000000000" pitchFamily="2" charset="2"/>
                <a:buChar char="Ø"/>
                <a:defRPr/>
              </a:pPr>
              <a:r>
                <a:rPr lang="fr-BE" sz="1600" i="0" kern="1200" dirty="0" err="1" smtClean="0">
                  <a:latin typeface="Verdana" panose="020B0604030504040204" pitchFamily="34" charset="0"/>
                  <a:ea typeface="Verdana" panose="020B0604030504040204" pitchFamily="34" charset="0"/>
                  <a:cs typeface="Verdana" panose="020B0604030504040204" pitchFamily="34" charset="0"/>
                </a:rPr>
                <a:t>Implement</a:t>
              </a:r>
              <a:r>
                <a:rPr lang="fr-BE" sz="1600" i="0" kern="1200" dirty="0" smtClean="0">
                  <a:latin typeface="Verdana" panose="020B0604030504040204" pitchFamily="34" charset="0"/>
                  <a:ea typeface="Verdana" panose="020B0604030504040204" pitchFamily="34" charset="0"/>
                  <a:cs typeface="Verdana" panose="020B0604030504040204" pitchFamily="34" charset="0"/>
                </a:rPr>
                <a:t> the </a:t>
              </a:r>
              <a:r>
                <a:rPr lang="fr-BE" sz="1600" i="0" kern="1200" dirty="0" err="1" smtClean="0">
                  <a:latin typeface="Verdana" panose="020B0604030504040204" pitchFamily="34" charset="0"/>
                  <a:ea typeface="Verdana" panose="020B0604030504040204" pitchFamily="34" charset="0"/>
                  <a:cs typeface="Verdana" panose="020B0604030504040204" pitchFamily="34" charset="0"/>
                </a:rPr>
                <a:t>selected</a:t>
              </a:r>
              <a:r>
                <a:rPr lang="fr-BE" sz="1600" i="0" kern="1200" dirty="0" smtClean="0">
                  <a:latin typeface="Verdana" panose="020B0604030504040204" pitchFamily="34" charset="0"/>
                  <a:ea typeface="Verdana" panose="020B0604030504040204" pitchFamily="34" charset="0"/>
                  <a:cs typeface="Verdana" panose="020B0604030504040204" pitchFamily="34" charset="0"/>
                </a:rPr>
                <a:t> </a:t>
              </a:r>
              <a:r>
                <a:rPr lang="fr-BE" sz="1600" i="0" kern="1200" dirty="0" err="1" smtClean="0">
                  <a:latin typeface="Verdana" panose="020B0604030504040204" pitchFamily="34" charset="0"/>
                  <a:ea typeface="Verdana" panose="020B0604030504040204" pitchFamily="34" charset="0"/>
                  <a:cs typeface="Verdana" panose="020B0604030504040204" pitchFamily="34" charset="0"/>
                </a:rPr>
                <a:t>EuroGEOSS</a:t>
              </a:r>
              <a:r>
                <a:rPr lang="fr-BE" sz="1600" i="0" kern="1200" dirty="0" smtClean="0">
                  <a:latin typeface="Verdana" panose="020B0604030504040204" pitchFamily="34" charset="0"/>
                  <a:ea typeface="Verdana" panose="020B0604030504040204" pitchFamily="34" charset="0"/>
                  <a:cs typeface="Verdana" panose="020B0604030504040204" pitchFamily="34" charset="0"/>
                </a:rPr>
                <a:t> pilot applications </a:t>
              </a:r>
              <a:endParaRPr lang="en-GB" sz="1600" i="0" kern="1200" dirty="0" smtClean="0">
                <a:latin typeface="Verdana" panose="020B0604030504040204" pitchFamily="34" charset="0"/>
                <a:ea typeface="Verdana" panose="020B0604030504040204" pitchFamily="34" charset="0"/>
                <a:cs typeface="Verdana" panose="020B0604030504040204" pitchFamily="34" charset="0"/>
              </a:endParaRPr>
            </a:p>
          </p:txBody>
        </p:sp>
        <p:sp>
          <p:nvSpPr>
            <p:cNvPr id="13" name="Espace réservé du contenu 2"/>
            <p:cNvSpPr txBox="1">
              <a:spLocks/>
            </p:cNvSpPr>
            <p:nvPr/>
          </p:nvSpPr>
          <p:spPr bwMode="auto">
            <a:xfrm>
              <a:off x="179512" y="4365104"/>
              <a:ext cx="8712968" cy="1080120"/>
            </a:xfrm>
            <a:prstGeom prst="rect">
              <a:avLst/>
            </a:prstGeom>
            <a:solidFill>
              <a:srgbClr val="BDDEFF"/>
            </a:solidFill>
            <a:ln>
              <a:solidFill>
                <a:srgbClr val="7030A0"/>
              </a:solidFill>
            </a:ln>
            <a:effectLs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1" fontAlgn="base" hangingPunct="1">
                <a:spcBef>
                  <a:spcPct val="20000"/>
                </a:spcBef>
                <a:spcAft>
                  <a:spcPct val="0"/>
                </a:spcAft>
                <a:buClr>
                  <a:srgbClr val="009FBA"/>
                </a:buClr>
                <a:buChar char="•"/>
                <a:defRPr sz="2000" b="1">
                  <a:solidFill>
                    <a:srgbClr val="0F5494"/>
                  </a:solidFill>
                  <a:latin typeface="+mn-lt"/>
                </a:defRPr>
              </a:lvl2pPr>
              <a:lvl3pPr marL="1143000" indent="-228600" algn="l" rtl="0" eaLnBrk="1" fontAlgn="base" hangingPunct="1">
                <a:spcBef>
                  <a:spcPct val="20000"/>
                </a:spcBef>
                <a:spcAft>
                  <a:spcPct val="0"/>
                </a:spcAft>
                <a:defRPr sz="1400">
                  <a:solidFill>
                    <a:srgbClr val="0F5494"/>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marL="622300" indent="-622300" defTabSz="457200" fontAlgn="auto">
                <a:spcBef>
                  <a:spcPts val="0"/>
                </a:spcBef>
                <a:spcAft>
                  <a:spcPts val="0"/>
                </a:spcAft>
                <a:buClr>
                  <a:schemeClr val="accent5">
                    <a:lumMod val="50000"/>
                  </a:schemeClr>
                </a:buClr>
                <a:buFontTx/>
                <a:buNone/>
                <a:defRPr/>
              </a:pPr>
              <a:r>
                <a:rPr lang="fr-BE" sz="1600" b="1" i="0" dirty="0" err="1" smtClean="0">
                  <a:latin typeface="Verdana" panose="020B0604030504040204" pitchFamily="34" charset="0"/>
                  <a:ea typeface="Verdana" panose="020B0604030504040204" pitchFamily="34" charset="0"/>
                  <a:cs typeface="Verdana" panose="020B0604030504040204" pitchFamily="34" charset="0"/>
                </a:rPr>
                <a:t>EuroGEOSS</a:t>
              </a:r>
              <a:r>
                <a:rPr lang="fr-BE" sz="1600" b="1" i="0" dirty="0" smtClean="0">
                  <a:latin typeface="Verdana" panose="020B0604030504040204" pitchFamily="34" charset="0"/>
                  <a:ea typeface="Verdana" panose="020B0604030504040204" pitchFamily="34" charset="0"/>
                  <a:cs typeface="Verdana" panose="020B0604030504040204" pitchFamily="34" charset="0"/>
                </a:rPr>
                <a:t> COORDINATION GROUP</a:t>
              </a:r>
            </a:p>
            <a:p>
              <a:pPr marL="266700" indent="-266700" defTabSz="457200" fontAlgn="auto">
                <a:spcBef>
                  <a:spcPts val="0"/>
                </a:spcBef>
                <a:spcAft>
                  <a:spcPts val="0"/>
                </a:spcAft>
                <a:buClr>
                  <a:schemeClr val="accent5">
                    <a:lumMod val="50000"/>
                  </a:schemeClr>
                </a:buClr>
                <a:buFont typeface="Wingdings" panose="05000000000000000000" pitchFamily="2" charset="2"/>
                <a:buChar char="Ø"/>
                <a:defRPr/>
              </a:pPr>
              <a:r>
                <a:rPr lang="en-US" sz="1600" i="0" dirty="0" smtClean="0">
                  <a:latin typeface="Verdana" panose="020B0604030504040204" pitchFamily="34" charset="0"/>
                  <a:ea typeface="Verdana" panose="020B0604030504040204" pitchFamily="34" charset="0"/>
                  <a:cs typeface="Verdana" panose="020B0604030504040204" pitchFamily="34" charset="0"/>
                </a:rPr>
                <a:t>Oversees the implementation of </a:t>
              </a:r>
              <a:r>
                <a:rPr lang="en-US" sz="1600" i="0" dirty="0" err="1" smtClean="0">
                  <a:latin typeface="Verdana" panose="020B0604030504040204" pitchFamily="34" charset="0"/>
                  <a:ea typeface="Verdana" panose="020B0604030504040204" pitchFamily="34" charset="0"/>
                  <a:cs typeface="Verdana" panose="020B0604030504040204" pitchFamily="34" charset="0"/>
                </a:rPr>
                <a:t>EuroGEOSS</a:t>
              </a:r>
              <a:endParaRPr lang="en-US" sz="1600" i="0" dirty="0" smtClean="0">
                <a:latin typeface="Verdana" panose="020B0604030504040204" pitchFamily="34" charset="0"/>
                <a:ea typeface="Verdana" panose="020B0604030504040204" pitchFamily="34" charset="0"/>
                <a:cs typeface="Verdana" panose="020B0604030504040204" pitchFamily="34" charset="0"/>
              </a:endParaRPr>
            </a:p>
            <a:p>
              <a:pPr marL="266700" indent="-266700" defTabSz="457200" fontAlgn="auto">
                <a:spcBef>
                  <a:spcPts val="0"/>
                </a:spcBef>
                <a:spcAft>
                  <a:spcPts val="0"/>
                </a:spcAft>
                <a:buClr>
                  <a:schemeClr val="accent5">
                    <a:lumMod val="50000"/>
                  </a:schemeClr>
                </a:buClr>
                <a:buFont typeface="Wingdings" panose="05000000000000000000" pitchFamily="2" charset="2"/>
                <a:buChar char="Ø"/>
                <a:defRPr/>
              </a:pPr>
              <a:r>
                <a:rPr lang="en-US" sz="1600" i="0" dirty="0" smtClean="0">
                  <a:latin typeface="Verdana" panose="020B0604030504040204" pitchFamily="34" charset="0"/>
                  <a:ea typeface="Verdana" panose="020B0604030504040204" pitchFamily="34" charset="0"/>
                  <a:cs typeface="Verdana" panose="020B0604030504040204" pitchFamily="34" charset="0"/>
                </a:rPr>
                <a:t>Identifies, proposes, reviews </a:t>
              </a:r>
              <a:r>
                <a:rPr lang="en-US" sz="1600" i="0" dirty="0" err="1" smtClean="0">
                  <a:latin typeface="Verdana" panose="020B0604030504040204" pitchFamily="34" charset="0"/>
                  <a:ea typeface="Verdana" panose="020B0604030504040204" pitchFamily="34" charset="0"/>
                  <a:cs typeface="Verdana" panose="020B0604030504040204" pitchFamily="34" charset="0"/>
                </a:rPr>
                <a:t>EuroGEOSS</a:t>
              </a:r>
              <a:r>
                <a:rPr lang="en-US" sz="1600" i="0" dirty="0" smtClean="0">
                  <a:latin typeface="Verdana" panose="020B0604030504040204" pitchFamily="34" charset="0"/>
                  <a:ea typeface="Verdana" panose="020B0604030504040204" pitchFamily="34" charset="0"/>
                  <a:cs typeface="Verdana" panose="020B0604030504040204" pitchFamily="34" charset="0"/>
                </a:rPr>
                <a:t> pilot applications</a:t>
              </a:r>
            </a:p>
          </p:txBody>
        </p:sp>
        <p:sp>
          <p:nvSpPr>
            <p:cNvPr id="14" name="Left-Right Arrow 13"/>
            <p:cNvSpPr/>
            <p:nvPr/>
          </p:nvSpPr>
          <p:spPr bwMode="auto">
            <a:xfrm>
              <a:off x="3635896" y="1556792"/>
              <a:ext cx="648072" cy="432048"/>
            </a:xfrm>
            <a:prstGeom prst="leftRightArrow">
              <a:avLst/>
            </a:prstGeom>
            <a:solidFill>
              <a:srgbClr val="99CCFF"/>
            </a:solidFill>
            <a:ln>
              <a:solidFill>
                <a:srgbClr val="003399"/>
              </a:solid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
          <p:nvSpPr>
            <p:cNvPr id="15" name="Left-Right Arrow 14"/>
            <p:cNvSpPr/>
            <p:nvPr/>
          </p:nvSpPr>
          <p:spPr bwMode="auto">
            <a:xfrm>
              <a:off x="3635896" y="2708920"/>
              <a:ext cx="648072" cy="432048"/>
            </a:xfrm>
            <a:prstGeom prst="leftRightArrow">
              <a:avLst/>
            </a:prstGeom>
            <a:solidFill>
              <a:srgbClr val="99CCFF"/>
            </a:solidFill>
            <a:ln>
              <a:solidFill>
                <a:srgbClr val="003399"/>
              </a:solid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
          <p:nvSpPr>
            <p:cNvPr id="16" name="Left-Right Arrow 15"/>
            <p:cNvSpPr/>
            <p:nvPr/>
          </p:nvSpPr>
          <p:spPr bwMode="auto">
            <a:xfrm rot="5400000">
              <a:off x="1583668" y="3825044"/>
              <a:ext cx="648072" cy="432048"/>
            </a:xfrm>
            <a:prstGeom prst="leftRightArrow">
              <a:avLst/>
            </a:prstGeom>
            <a:solidFill>
              <a:srgbClr val="99CCFF"/>
            </a:solidFill>
            <a:ln>
              <a:solidFill>
                <a:srgbClr val="003399"/>
              </a:solid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
          <p:nvSpPr>
            <p:cNvPr id="17" name="Left-Right Arrow 16"/>
            <p:cNvSpPr/>
            <p:nvPr/>
          </p:nvSpPr>
          <p:spPr bwMode="auto">
            <a:xfrm rot="5400000">
              <a:off x="1583668" y="5553236"/>
              <a:ext cx="648072" cy="432048"/>
            </a:xfrm>
            <a:prstGeom prst="leftRightArrow">
              <a:avLst/>
            </a:prstGeom>
            <a:solidFill>
              <a:srgbClr val="99CCFF"/>
            </a:solidFill>
            <a:ln>
              <a:solidFill>
                <a:srgbClr val="003399"/>
              </a:solid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grpSp>
      <p:pic>
        <p:nvPicPr>
          <p:cNvPr id="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34018"/>
            <a:ext cx="1835695" cy="106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2175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0" y="1219693"/>
            <a:ext cx="8229600" cy="936625"/>
          </a:xfrm>
        </p:spPr>
        <p:txBody>
          <a:bodyPr/>
          <a:lstStyle/>
          <a:p>
            <a:r>
              <a:rPr lang="en-US" altLang="en-US" dirty="0">
                <a:solidFill>
                  <a:srgbClr val="0070C0"/>
                </a:solidFill>
              </a:rPr>
              <a:t>Characteristics</a:t>
            </a:r>
            <a:r>
              <a:rPr lang="en-US" altLang="en-US" sz="2800" dirty="0">
                <a:solidFill>
                  <a:srgbClr val="00A9BA"/>
                </a:solidFill>
              </a:rPr>
              <a:t> </a:t>
            </a:r>
            <a:r>
              <a:rPr lang="en-US" altLang="en-US" dirty="0">
                <a:solidFill>
                  <a:srgbClr val="0070C0"/>
                </a:solidFill>
              </a:rPr>
              <a:t>of </a:t>
            </a:r>
            <a:r>
              <a:rPr lang="en-US" altLang="en-US" dirty="0" err="1">
                <a:solidFill>
                  <a:srgbClr val="0070C0"/>
                </a:solidFill>
              </a:rPr>
              <a:t>EuroGEOSS</a:t>
            </a:r>
            <a:endParaRPr lang="en-US" altLang="en-US" dirty="0">
              <a:solidFill>
                <a:srgbClr val="0070C0"/>
              </a:solidFill>
            </a:endParaRPr>
          </a:p>
        </p:txBody>
      </p:sp>
      <p:sp>
        <p:nvSpPr>
          <p:cNvPr id="10" name="Espace réservé du contenu 2"/>
          <p:cNvSpPr>
            <a:spLocks noGrp="1"/>
          </p:cNvSpPr>
          <p:nvPr>
            <p:ph idx="1"/>
          </p:nvPr>
        </p:nvSpPr>
        <p:spPr>
          <a:xfrm>
            <a:off x="467544" y="2060575"/>
            <a:ext cx="8064896" cy="4797425"/>
          </a:xfrm>
          <a:noFill/>
          <a:ln>
            <a:noFill/>
          </a:ln>
        </p:spPr>
        <p:txBody>
          <a:bodyPr>
            <a:normAutofit/>
          </a:bodyPr>
          <a:lstStyle/>
          <a:p>
            <a:pPr marL="342900" lvl="1" indent="-342900" defTabSz="457200" fontAlgn="auto">
              <a:lnSpc>
                <a:spcPct val="110000"/>
              </a:lnSpc>
              <a:spcAft>
                <a:spcPts val="0"/>
              </a:spcAft>
              <a:buClr>
                <a:schemeClr val="accent5">
                  <a:lumMod val="50000"/>
                </a:schemeClr>
              </a:buClr>
              <a:defRPr/>
            </a:pPr>
            <a:r>
              <a:rPr lang="en-GB" b="0" kern="1200" dirty="0">
                <a:latin typeface="Verdana" panose="020B0604030504040204" pitchFamily="34" charset="0"/>
                <a:ea typeface="Verdana" panose="020B0604030504040204" pitchFamily="34" charset="0"/>
                <a:cs typeface="Verdana" panose="020B0604030504040204" pitchFamily="34" charset="0"/>
              </a:rPr>
              <a:t>Provide a simple and flexible framework(voluntary basis)</a:t>
            </a:r>
          </a:p>
          <a:p>
            <a:pPr marL="342900" lvl="1" indent="-342900" defTabSz="457200" fontAlgn="auto">
              <a:lnSpc>
                <a:spcPct val="110000"/>
              </a:lnSpc>
              <a:spcAft>
                <a:spcPts val="0"/>
              </a:spcAft>
              <a:buClr>
                <a:schemeClr val="accent5">
                  <a:lumMod val="50000"/>
                </a:schemeClr>
              </a:buClr>
              <a:defRPr/>
            </a:pPr>
            <a:r>
              <a:rPr lang="en-GB" altLang="ja-JP" b="0" kern="1200" dirty="0" err="1">
                <a:latin typeface="Verdana" panose="020B0604030504040204" pitchFamily="34" charset="0"/>
                <a:ea typeface="Verdana" panose="020B0604030504040204" pitchFamily="34" charset="0"/>
                <a:cs typeface="Verdana" panose="020B0604030504040204" pitchFamily="34" charset="0"/>
              </a:rPr>
              <a:t>EuroGEOSS</a:t>
            </a:r>
            <a:r>
              <a:rPr lang="en-GB" altLang="ja-JP" b="0" kern="1200" dirty="0">
                <a:latin typeface="Verdana" panose="020B0604030504040204" pitchFamily="34" charset="0"/>
                <a:ea typeface="Verdana" panose="020B0604030504040204" pitchFamily="34" charset="0"/>
                <a:cs typeface="Verdana" panose="020B0604030504040204" pitchFamily="34" charset="0"/>
              </a:rPr>
              <a:t> is specific: </a:t>
            </a:r>
          </a:p>
          <a:p>
            <a:pPr marL="0" lvl="1" indent="0" defTabSz="457200" fontAlgn="auto">
              <a:lnSpc>
                <a:spcPct val="110000"/>
              </a:lnSpc>
              <a:spcAft>
                <a:spcPts val="0"/>
              </a:spcAft>
              <a:buClr>
                <a:schemeClr val="accent5">
                  <a:lumMod val="50000"/>
                </a:schemeClr>
              </a:buClr>
              <a:buNone/>
              <a:defRPr/>
            </a:pPr>
            <a:r>
              <a:rPr lang="en-GB" altLang="ja-JP" b="0" kern="1200" dirty="0">
                <a:latin typeface="Verdana" panose="020B0604030504040204" pitchFamily="34" charset="0"/>
                <a:ea typeface="Verdana" panose="020B0604030504040204" pitchFamily="34" charset="0"/>
                <a:cs typeface="Verdana" panose="020B0604030504040204" pitchFamily="34" charset="0"/>
              </a:rPr>
              <a:t>	a) overcoming fragmentation</a:t>
            </a:r>
          </a:p>
          <a:p>
            <a:pPr marL="0" lvl="1" indent="0" defTabSz="457200" fontAlgn="auto">
              <a:lnSpc>
                <a:spcPct val="110000"/>
              </a:lnSpc>
              <a:spcAft>
                <a:spcPts val="0"/>
              </a:spcAft>
              <a:buClr>
                <a:schemeClr val="accent5">
                  <a:lumMod val="50000"/>
                </a:schemeClr>
              </a:buClr>
              <a:buNone/>
              <a:defRPr/>
            </a:pPr>
            <a:r>
              <a:rPr lang="en-GB" altLang="ja-JP" b="0" kern="1200" dirty="0" smtClean="0">
                <a:latin typeface="Verdana" panose="020B0604030504040204" pitchFamily="34" charset="0"/>
                <a:ea typeface="Verdana" panose="020B0604030504040204" pitchFamily="34" charset="0"/>
                <a:cs typeface="Verdana" panose="020B0604030504040204" pitchFamily="34" charset="0"/>
              </a:rPr>
              <a:t>	b</a:t>
            </a:r>
            <a:r>
              <a:rPr lang="en-GB" altLang="ja-JP" b="0" kern="1200" dirty="0">
                <a:latin typeface="Verdana" panose="020B0604030504040204" pitchFamily="34" charset="0"/>
                <a:ea typeface="Verdana" panose="020B0604030504040204" pitchFamily="34" charset="0"/>
                <a:cs typeface="Verdana" panose="020B0604030504040204" pitchFamily="34" charset="0"/>
              </a:rPr>
              <a:t>) working on the downstream part of the EO value chain</a:t>
            </a:r>
            <a:endParaRPr lang="en-GB" b="0" kern="1200" dirty="0">
              <a:latin typeface="Verdana" panose="020B0604030504040204" pitchFamily="34" charset="0"/>
              <a:ea typeface="Verdana" panose="020B0604030504040204" pitchFamily="34" charset="0"/>
              <a:cs typeface="Verdana" panose="020B0604030504040204" pitchFamily="34" charset="0"/>
            </a:endParaRPr>
          </a:p>
          <a:p>
            <a:pPr marL="342900" lvl="1" indent="-342900" defTabSz="457200" fontAlgn="auto">
              <a:lnSpc>
                <a:spcPct val="110000"/>
              </a:lnSpc>
              <a:spcAft>
                <a:spcPts val="0"/>
              </a:spcAft>
              <a:buClr>
                <a:schemeClr val="accent5">
                  <a:lumMod val="50000"/>
                </a:schemeClr>
              </a:buClr>
              <a:defRPr/>
            </a:pPr>
            <a:r>
              <a:rPr lang="en-GB" b="0" kern="1200" dirty="0">
                <a:latin typeface="Verdana" panose="020B0604030504040204" pitchFamily="34" charset="0"/>
                <a:ea typeface="Verdana" panose="020B0604030504040204" pitchFamily="34" charset="0"/>
                <a:cs typeface="Verdana" panose="020B0604030504040204" pitchFamily="34" charset="0"/>
              </a:rPr>
              <a:t>Leverage existing national Earth Observation services activities</a:t>
            </a:r>
          </a:p>
          <a:p>
            <a:pPr marL="342900" lvl="1" indent="-342900" defTabSz="457200" fontAlgn="auto">
              <a:lnSpc>
                <a:spcPct val="110000"/>
              </a:lnSpc>
              <a:spcAft>
                <a:spcPts val="0"/>
              </a:spcAft>
              <a:buClr>
                <a:schemeClr val="accent5">
                  <a:lumMod val="50000"/>
                </a:schemeClr>
              </a:buClr>
              <a:defRPr/>
            </a:pPr>
            <a:r>
              <a:rPr lang="en-GB" b="0" kern="1200" dirty="0">
                <a:latin typeface="Verdana" panose="020B0604030504040204" pitchFamily="34" charset="0"/>
                <a:ea typeface="Verdana" panose="020B0604030504040204" pitchFamily="34" charset="0"/>
                <a:cs typeface="Verdana" panose="020B0604030504040204" pitchFamily="34" charset="0"/>
              </a:rPr>
              <a:t>Strengthen European GEO coordination</a:t>
            </a:r>
          </a:p>
          <a:p>
            <a:pPr marL="342900" lvl="1" indent="-342900" defTabSz="457200" fontAlgn="auto">
              <a:lnSpc>
                <a:spcPct val="110000"/>
              </a:lnSpc>
              <a:spcAft>
                <a:spcPts val="0"/>
              </a:spcAft>
              <a:buClr>
                <a:schemeClr val="accent5">
                  <a:lumMod val="50000"/>
                </a:schemeClr>
              </a:buClr>
              <a:defRPr/>
            </a:pPr>
            <a:r>
              <a:rPr lang="en-GB" b="0" kern="1200" dirty="0">
                <a:latin typeface="Verdana" panose="020B0604030504040204" pitchFamily="34" charset="0"/>
                <a:ea typeface="Verdana" panose="020B0604030504040204" pitchFamily="34" charset="0"/>
                <a:cs typeface="Verdana" panose="020B0604030504040204" pitchFamily="34" charset="0"/>
              </a:rPr>
              <a:t>Exploit existing EO European Data Platforms </a:t>
            </a:r>
            <a:endParaRPr lang="en-GB" b="0" kern="1200" dirty="0" smtClean="0">
              <a:latin typeface="Verdana" panose="020B0604030504040204" pitchFamily="34" charset="0"/>
              <a:ea typeface="Verdana" panose="020B0604030504040204" pitchFamily="34" charset="0"/>
              <a:cs typeface="Verdana" panose="020B0604030504040204" pitchFamily="34" charset="0"/>
            </a:endParaRPr>
          </a:p>
          <a:p>
            <a:pPr marL="342900" lvl="1" indent="-342900" defTabSz="457200" fontAlgn="auto">
              <a:lnSpc>
                <a:spcPct val="110000"/>
              </a:lnSpc>
              <a:spcAft>
                <a:spcPts val="0"/>
              </a:spcAft>
              <a:buClr>
                <a:schemeClr val="accent5">
                  <a:lumMod val="50000"/>
                </a:schemeClr>
              </a:buClr>
              <a:defRPr/>
            </a:pPr>
            <a:r>
              <a:rPr lang="en-GB" b="0" kern="1200" dirty="0" smtClean="0">
                <a:latin typeface="Verdana" panose="020B0604030504040204" pitchFamily="34" charset="0"/>
                <a:ea typeface="Verdana" panose="020B0604030504040204" pitchFamily="34" charset="0"/>
                <a:cs typeface="Verdana" panose="020B0604030504040204" pitchFamily="34" charset="0"/>
              </a:rPr>
              <a:t>Branding </a:t>
            </a:r>
            <a:r>
              <a:rPr lang="en-GB" b="0" kern="1200" dirty="0">
                <a:latin typeface="Verdana" panose="020B0604030504040204" pitchFamily="34" charset="0"/>
                <a:ea typeface="Verdana" panose="020B0604030504040204" pitchFamily="34" charset="0"/>
                <a:cs typeface="Verdana" panose="020B0604030504040204" pitchFamily="34" charset="0"/>
              </a:rPr>
              <a:t>and promotion</a:t>
            </a:r>
          </a:p>
          <a:p>
            <a:pPr marL="342900" lvl="1" indent="-342900" defTabSz="457200" fontAlgn="auto">
              <a:lnSpc>
                <a:spcPct val="110000"/>
              </a:lnSpc>
              <a:spcAft>
                <a:spcPts val="0"/>
              </a:spcAft>
              <a:buClr>
                <a:schemeClr val="accent5">
                  <a:lumMod val="50000"/>
                </a:schemeClr>
              </a:buClr>
              <a:defRPr/>
            </a:pPr>
            <a:r>
              <a:rPr lang="fr-BE" b="0" kern="1200" dirty="0">
                <a:latin typeface="Verdana" panose="020B0604030504040204" pitchFamily="34" charset="0"/>
                <a:ea typeface="Verdana" panose="020B0604030504040204" pitchFamily="34" charset="0"/>
                <a:cs typeface="Verdana" panose="020B0604030504040204" pitchFamily="34" charset="0"/>
              </a:rPr>
              <a:t>Identification of </a:t>
            </a:r>
            <a:r>
              <a:rPr lang="fr-BE" b="0" kern="1200" dirty="0" smtClean="0">
                <a:latin typeface="Verdana" panose="020B0604030504040204" pitchFamily="34" charset="0"/>
                <a:ea typeface="Verdana" panose="020B0604030504040204" pitchFamily="34" charset="0"/>
                <a:cs typeface="Verdana" panose="020B0604030504040204" pitchFamily="34" charset="0"/>
              </a:rPr>
              <a:t>resources</a:t>
            </a:r>
            <a:endParaRPr lang="en-GB" b="0" kern="1200" dirty="0">
              <a:latin typeface="Verdana" panose="020B0604030504040204" pitchFamily="34" charset="0"/>
              <a:ea typeface="Verdana" panose="020B0604030504040204" pitchFamily="34" charset="0"/>
              <a:cs typeface="Verdana" panose="020B0604030504040204" pitchFamily="34" charset="0"/>
            </a:endParaRPr>
          </a:p>
        </p:txBody>
      </p:sp>
      <p:sp>
        <p:nvSpPr>
          <p:cNvPr id="2" name="Slide Number Placeholder 1"/>
          <p:cNvSpPr>
            <a:spLocks noGrp="1"/>
          </p:cNvSpPr>
          <p:nvPr>
            <p:ph type="sldNum" sz="quarter" idx="12"/>
          </p:nvPr>
        </p:nvSpPr>
        <p:spPr/>
        <p:txBody>
          <a:bodyPr/>
          <a:lstStyle/>
          <a:p>
            <a:fld id="{E0CB395E-9979-45B1-A33C-4613B96EBADB}" type="slidenum">
              <a:rPr lang="en-GB" altLang="en-US" smtClean="0"/>
              <a:pPr/>
              <a:t>5</a:t>
            </a:fld>
            <a:endParaRPr lang="en-GB" altLang="en-US"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34018"/>
            <a:ext cx="1835695" cy="106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3944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0" y="1219693"/>
            <a:ext cx="8229600" cy="936625"/>
          </a:xfrm>
        </p:spPr>
        <p:txBody>
          <a:bodyPr/>
          <a:lstStyle/>
          <a:p>
            <a:r>
              <a:rPr lang="en-US" altLang="en-US" dirty="0" err="1" smtClean="0">
                <a:solidFill>
                  <a:srgbClr val="0070C0"/>
                </a:solidFill>
              </a:rPr>
              <a:t>EuroGEOSS</a:t>
            </a:r>
            <a:r>
              <a:rPr lang="en-US" altLang="en-US" dirty="0" smtClean="0">
                <a:solidFill>
                  <a:srgbClr val="0070C0"/>
                </a:solidFill>
              </a:rPr>
              <a:t> in the GEO context</a:t>
            </a:r>
            <a:endParaRPr lang="en-US" altLang="en-US" dirty="0">
              <a:solidFill>
                <a:srgbClr val="0070C0"/>
              </a:solidFill>
            </a:endParaRPr>
          </a:p>
        </p:txBody>
      </p:sp>
      <p:sp>
        <p:nvSpPr>
          <p:cNvPr id="10" name="Espace réservé du contenu 2"/>
          <p:cNvSpPr>
            <a:spLocks noGrp="1"/>
          </p:cNvSpPr>
          <p:nvPr>
            <p:ph idx="1"/>
          </p:nvPr>
        </p:nvSpPr>
        <p:spPr>
          <a:xfrm>
            <a:off x="467544" y="2456731"/>
            <a:ext cx="8064896" cy="3528665"/>
          </a:xfrm>
          <a:noFill/>
          <a:ln>
            <a:noFill/>
          </a:ln>
        </p:spPr>
        <p:txBody>
          <a:bodyPr>
            <a:normAutofit/>
          </a:bodyPr>
          <a:lstStyle/>
          <a:p>
            <a:pPr marL="0" lvl="1" indent="0" defTabSz="457200" fontAlgn="auto">
              <a:lnSpc>
                <a:spcPct val="110000"/>
              </a:lnSpc>
              <a:spcAft>
                <a:spcPts val="0"/>
              </a:spcAft>
              <a:buClr>
                <a:schemeClr val="accent5">
                  <a:lumMod val="50000"/>
                </a:schemeClr>
              </a:buClr>
              <a:buNone/>
              <a:defRPr/>
            </a:pPr>
            <a:r>
              <a:rPr lang="en-US" sz="1800" kern="1200" dirty="0" smtClean="0">
                <a:latin typeface="Verdana" panose="020B0604030504040204" pitchFamily="34" charset="0"/>
                <a:ea typeface="Verdana" panose="020B0604030504040204" pitchFamily="34" charset="0"/>
                <a:cs typeface="Verdana" panose="020B0604030504040204" pitchFamily="34" charset="0"/>
              </a:rPr>
              <a:t>Promote: </a:t>
            </a:r>
            <a:endParaRPr lang="en-US" sz="1800" b="0" kern="1200" dirty="0">
              <a:latin typeface="Verdana" panose="020B0604030504040204" pitchFamily="34" charset="0"/>
              <a:ea typeface="Verdana" panose="020B0604030504040204" pitchFamily="34" charset="0"/>
              <a:cs typeface="Verdana" panose="020B0604030504040204" pitchFamily="34" charset="0"/>
            </a:endParaRPr>
          </a:p>
          <a:p>
            <a:pPr marL="285750" lvl="1" defTabSz="457200" fontAlgn="auto">
              <a:lnSpc>
                <a:spcPct val="110000"/>
              </a:lnSpc>
              <a:spcAft>
                <a:spcPts val="0"/>
              </a:spcAft>
              <a:buClr>
                <a:schemeClr val="accent5">
                  <a:lumMod val="50000"/>
                </a:schemeClr>
              </a:buClr>
              <a:defRPr/>
            </a:pPr>
            <a:r>
              <a:rPr lang="en-US" sz="1800" b="0" kern="1200" dirty="0">
                <a:latin typeface="Verdana" panose="020B0604030504040204" pitchFamily="34" charset="0"/>
                <a:ea typeface="Verdana" panose="020B0604030504040204" pitchFamily="34" charset="0"/>
                <a:cs typeface="Verdana" panose="020B0604030504040204" pitchFamily="34" charset="0"/>
              </a:rPr>
              <a:t>E</a:t>
            </a:r>
            <a:r>
              <a:rPr lang="en-US" sz="1800" b="0" kern="1200" dirty="0" smtClean="0">
                <a:latin typeface="Verdana" panose="020B0604030504040204" pitchFamily="34" charset="0"/>
                <a:ea typeface="Verdana" panose="020B0604030504040204" pitchFamily="34" charset="0"/>
                <a:cs typeface="Verdana" panose="020B0604030504040204" pitchFamily="34" charset="0"/>
              </a:rPr>
              <a:t>xisting </a:t>
            </a:r>
            <a:r>
              <a:rPr lang="en-US" sz="1800" b="0" kern="1200" dirty="0">
                <a:latin typeface="Verdana" panose="020B0604030504040204" pitchFamily="34" charset="0"/>
                <a:ea typeface="Verdana" panose="020B0604030504040204" pitchFamily="34" charset="0"/>
                <a:cs typeface="Verdana" panose="020B0604030504040204" pitchFamily="34" charset="0"/>
              </a:rPr>
              <a:t>actions and resources (data, products, services, platforms, expertise), including Copernicus, to be part of Europe's contribution to </a:t>
            </a:r>
            <a:r>
              <a:rPr lang="en-US" sz="1800" b="0" kern="1200" dirty="0" smtClean="0">
                <a:latin typeface="Verdana" panose="020B0604030504040204" pitchFamily="34" charset="0"/>
                <a:ea typeface="Verdana" panose="020B0604030504040204" pitchFamily="34" charset="0"/>
                <a:cs typeface="Verdana" panose="020B0604030504040204" pitchFamily="34" charset="0"/>
              </a:rPr>
              <a:t>GEO </a:t>
            </a:r>
          </a:p>
          <a:p>
            <a:pPr marL="285750" lvl="1" defTabSz="457200" fontAlgn="auto">
              <a:lnSpc>
                <a:spcPct val="110000"/>
              </a:lnSpc>
              <a:spcAft>
                <a:spcPts val="0"/>
              </a:spcAft>
              <a:buClr>
                <a:schemeClr val="accent5">
                  <a:lumMod val="50000"/>
                </a:schemeClr>
              </a:buClr>
              <a:defRPr/>
            </a:pPr>
            <a:r>
              <a:rPr lang="en-US" sz="1800" b="0" kern="1200" dirty="0">
                <a:latin typeface="Verdana" panose="020B0604030504040204" pitchFamily="34" charset="0"/>
                <a:ea typeface="Verdana" panose="020B0604030504040204" pitchFamily="34" charset="0"/>
                <a:cs typeface="Verdana" panose="020B0604030504040204" pitchFamily="34" charset="0"/>
              </a:rPr>
              <a:t>O</a:t>
            </a:r>
            <a:r>
              <a:rPr lang="en-US" sz="1800" b="0" kern="1200" dirty="0" smtClean="0">
                <a:latin typeface="Verdana" panose="020B0604030504040204" pitchFamily="34" charset="0"/>
                <a:ea typeface="Verdana" panose="020B0604030504040204" pitchFamily="34" charset="0"/>
                <a:cs typeface="Verdana" panose="020B0604030504040204" pitchFamily="34" charset="0"/>
              </a:rPr>
              <a:t>pen </a:t>
            </a:r>
            <a:r>
              <a:rPr lang="en-US" sz="1800" b="0" kern="1200" dirty="0">
                <a:latin typeface="Verdana" panose="020B0604030504040204" pitchFamily="34" charset="0"/>
                <a:ea typeface="Verdana" panose="020B0604030504040204" pitchFamily="34" charset="0"/>
                <a:cs typeface="Verdana" panose="020B0604030504040204" pitchFamily="34" charset="0"/>
              </a:rPr>
              <a:t>GEOSS data, as well as the </a:t>
            </a:r>
            <a:r>
              <a:rPr lang="en-US" sz="1800" kern="1200" dirty="0">
                <a:latin typeface="Verdana" panose="020B0604030504040204" pitchFamily="34" charset="0"/>
                <a:ea typeface="Verdana" panose="020B0604030504040204" pitchFamily="34" charset="0"/>
                <a:cs typeface="Verdana" panose="020B0604030504040204" pitchFamily="34" charset="0"/>
              </a:rPr>
              <a:t>GEO Data Sharing </a:t>
            </a:r>
            <a:r>
              <a:rPr lang="en-US" sz="1800" b="0" kern="1200" dirty="0">
                <a:latin typeface="Verdana" panose="020B0604030504040204" pitchFamily="34" charset="0"/>
                <a:ea typeface="Verdana" panose="020B0604030504040204" pitchFamily="34" charset="0"/>
                <a:cs typeface="Verdana" panose="020B0604030504040204" pitchFamily="34" charset="0"/>
              </a:rPr>
              <a:t>and</a:t>
            </a:r>
            <a:r>
              <a:rPr lang="en-US" sz="1800" kern="1200" dirty="0">
                <a:latin typeface="Verdana" panose="020B0604030504040204" pitchFamily="34" charset="0"/>
                <a:ea typeface="Verdana" panose="020B0604030504040204" pitchFamily="34" charset="0"/>
                <a:cs typeface="Verdana" panose="020B0604030504040204" pitchFamily="34" charset="0"/>
              </a:rPr>
              <a:t> Data Management Principles </a:t>
            </a:r>
            <a:r>
              <a:rPr lang="en-US" sz="1800" b="0" kern="1200" dirty="0">
                <a:latin typeface="Verdana" panose="020B0604030504040204" pitchFamily="34" charset="0"/>
                <a:ea typeface="Verdana" panose="020B0604030504040204" pitchFamily="34" charset="0"/>
                <a:cs typeface="Verdana" panose="020B0604030504040204" pitchFamily="34" charset="0"/>
              </a:rPr>
              <a:t>and</a:t>
            </a:r>
            <a:r>
              <a:rPr lang="en-US" sz="1800" kern="1200" dirty="0">
                <a:latin typeface="Verdana" panose="020B0604030504040204" pitchFamily="34" charset="0"/>
                <a:ea typeface="Verdana" panose="020B0604030504040204" pitchFamily="34" charset="0"/>
                <a:cs typeface="Verdana" panose="020B0604030504040204" pitchFamily="34" charset="0"/>
              </a:rPr>
              <a:t> Implementation guidelines </a:t>
            </a:r>
            <a:r>
              <a:rPr lang="en-US" sz="1800" b="0" kern="1200" dirty="0">
                <a:latin typeface="Verdana" panose="020B0604030504040204" pitchFamily="34" charset="0"/>
                <a:ea typeface="Verdana" panose="020B0604030504040204" pitchFamily="34" charset="0"/>
                <a:cs typeface="Verdana" panose="020B0604030504040204" pitchFamily="34" charset="0"/>
              </a:rPr>
              <a:t>in </a:t>
            </a:r>
            <a:r>
              <a:rPr lang="en-US" sz="1800" b="0" kern="1200" dirty="0" smtClean="0">
                <a:latin typeface="Verdana" panose="020B0604030504040204" pitchFamily="34" charset="0"/>
                <a:ea typeface="Verdana" panose="020B0604030504040204" pitchFamily="34" charset="0"/>
                <a:cs typeface="Verdana" panose="020B0604030504040204" pitchFamily="34" charset="0"/>
              </a:rPr>
              <a:t>Europe </a:t>
            </a:r>
          </a:p>
          <a:p>
            <a:pPr marL="285750" lvl="1" defTabSz="457200" fontAlgn="auto">
              <a:lnSpc>
                <a:spcPct val="110000"/>
              </a:lnSpc>
              <a:spcAft>
                <a:spcPts val="0"/>
              </a:spcAft>
              <a:buClr>
                <a:schemeClr val="accent5">
                  <a:lumMod val="50000"/>
                </a:schemeClr>
              </a:buClr>
              <a:defRPr/>
            </a:pPr>
            <a:r>
              <a:rPr lang="en-US" sz="1800" b="0" kern="1200" dirty="0" smtClean="0">
                <a:latin typeface="Verdana" panose="020B0604030504040204" pitchFamily="34" charset="0"/>
                <a:ea typeface="Verdana" panose="020B0604030504040204" pitchFamily="34" charset="0"/>
                <a:cs typeface="Verdana" panose="020B0604030504040204" pitchFamily="34" charset="0"/>
              </a:rPr>
              <a:t>Use of </a:t>
            </a:r>
            <a:r>
              <a:rPr lang="en-US" sz="1800" b="0" kern="1200" dirty="0">
                <a:latin typeface="Verdana" panose="020B0604030504040204" pitchFamily="34" charset="0"/>
                <a:ea typeface="Verdana" panose="020B0604030504040204" pitchFamily="34" charset="0"/>
                <a:cs typeface="Verdana" panose="020B0604030504040204" pitchFamily="34" charset="0"/>
              </a:rPr>
              <a:t>open data for Earth system science</a:t>
            </a:r>
            <a:endParaRPr lang="en-GB" sz="1800" b="0" kern="1200" dirty="0">
              <a:latin typeface="Verdana" panose="020B0604030504040204" pitchFamily="34" charset="0"/>
              <a:ea typeface="Verdana" panose="020B0604030504040204" pitchFamily="34" charset="0"/>
              <a:cs typeface="Verdana" panose="020B0604030504040204" pitchFamily="34" charset="0"/>
            </a:endParaRPr>
          </a:p>
        </p:txBody>
      </p:sp>
      <p:sp>
        <p:nvSpPr>
          <p:cNvPr id="2" name="Slide Number Placeholder 1"/>
          <p:cNvSpPr>
            <a:spLocks noGrp="1"/>
          </p:cNvSpPr>
          <p:nvPr>
            <p:ph type="sldNum" sz="quarter" idx="12"/>
          </p:nvPr>
        </p:nvSpPr>
        <p:spPr/>
        <p:txBody>
          <a:bodyPr/>
          <a:lstStyle/>
          <a:p>
            <a:fld id="{E0CB395E-9979-45B1-A33C-4613B96EBADB}" type="slidenum">
              <a:rPr lang="en-GB" altLang="en-US" smtClean="0"/>
              <a:pPr/>
              <a:t>6</a:t>
            </a:fld>
            <a:endParaRPr lang="en-GB" altLang="en-US"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34018"/>
            <a:ext cx="1835695" cy="106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19333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0" y="1219693"/>
            <a:ext cx="8229600" cy="936625"/>
          </a:xfrm>
        </p:spPr>
        <p:txBody>
          <a:bodyPr/>
          <a:lstStyle/>
          <a:p>
            <a:r>
              <a:rPr lang="en-US" altLang="en-US" dirty="0" smtClean="0">
                <a:solidFill>
                  <a:srgbClr val="0070C0"/>
                </a:solidFill>
              </a:rPr>
              <a:t>Specific objectives</a:t>
            </a:r>
            <a:endParaRPr lang="en-US" altLang="en-US" dirty="0">
              <a:solidFill>
                <a:srgbClr val="0070C0"/>
              </a:solidFill>
            </a:endParaRPr>
          </a:p>
        </p:txBody>
      </p:sp>
      <p:sp>
        <p:nvSpPr>
          <p:cNvPr id="10" name="Espace réservé du contenu 2"/>
          <p:cNvSpPr>
            <a:spLocks noGrp="1"/>
          </p:cNvSpPr>
          <p:nvPr>
            <p:ph idx="1"/>
          </p:nvPr>
        </p:nvSpPr>
        <p:spPr>
          <a:xfrm>
            <a:off x="467544" y="2060575"/>
            <a:ext cx="8064896" cy="4797425"/>
          </a:xfrm>
          <a:noFill/>
          <a:ln>
            <a:noFill/>
          </a:ln>
        </p:spPr>
        <p:txBody>
          <a:bodyPr>
            <a:normAutofit/>
          </a:bodyPr>
          <a:lstStyle/>
          <a:p>
            <a:pPr marL="0" lvl="1" indent="0" defTabSz="457200" fontAlgn="auto">
              <a:lnSpc>
                <a:spcPct val="110000"/>
              </a:lnSpc>
              <a:spcAft>
                <a:spcPts val="0"/>
              </a:spcAft>
              <a:buClr>
                <a:schemeClr val="accent5">
                  <a:lumMod val="50000"/>
                </a:schemeClr>
              </a:buClr>
              <a:buNone/>
              <a:defRPr/>
            </a:pPr>
            <a:r>
              <a:rPr lang="en-US" sz="1800" i="1" kern="1200" dirty="0" smtClean="0">
                <a:latin typeface="Verdana" panose="020B0604030504040204" pitchFamily="34" charset="0"/>
                <a:ea typeface="Verdana" panose="020B0604030504040204" pitchFamily="34" charset="0"/>
                <a:cs typeface="Verdana" panose="020B0604030504040204" pitchFamily="34" charset="0"/>
              </a:rPr>
              <a:t>Exploiting </a:t>
            </a:r>
            <a:r>
              <a:rPr lang="en-US" sz="1800" i="1" kern="1200" dirty="0">
                <a:latin typeface="Verdana" panose="020B0604030504040204" pitchFamily="34" charset="0"/>
                <a:ea typeface="Verdana" panose="020B0604030504040204" pitchFamily="34" charset="0"/>
                <a:cs typeface="Verdana" panose="020B0604030504040204" pitchFamily="34" charset="0"/>
              </a:rPr>
              <a:t>synergies between environmental data platforms, data sharing and standards in </a:t>
            </a:r>
            <a:r>
              <a:rPr lang="en-US" sz="1800" i="1" kern="1200" dirty="0" smtClean="0">
                <a:latin typeface="Verdana" panose="020B0604030504040204" pitchFamily="34" charset="0"/>
                <a:ea typeface="Verdana" panose="020B0604030504040204" pitchFamily="34" charset="0"/>
                <a:cs typeface="Verdana" panose="020B0604030504040204" pitchFamily="34" charset="0"/>
              </a:rPr>
              <a:t>Europe:   </a:t>
            </a:r>
            <a:endParaRPr lang="en-US" sz="1800" i="1" kern="1200" dirty="0">
              <a:latin typeface="Verdana" panose="020B0604030504040204" pitchFamily="34" charset="0"/>
              <a:ea typeface="Verdana" panose="020B0604030504040204" pitchFamily="34" charset="0"/>
              <a:cs typeface="Verdana" panose="020B0604030504040204" pitchFamily="34" charset="0"/>
            </a:endParaRPr>
          </a:p>
          <a:p>
            <a:pPr marL="342900" lvl="1" indent="-342900" defTabSz="457200" fontAlgn="auto">
              <a:lnSpc>
                <a:spcPct val="110000"/>
              </a:lnSpc>
              <a:spcAft>
                <a:spcPts val="0"/>
              </a:spcAft>
              <a:buClr>
                <a:schemeClr val="accent5">
                  <a:lumMod val="50000"/>
                </a:schemeClr>
              </a:buClr>
              <a:defRPr/>
            </a:pPr>
            <a:endParaRPr lang="en-US" sz="1800" b="0" kern="1200" dirty="0" smtClean="0">
              <a:latin typeface="Verdana" panose="020B0604030504040204" pitchFamily="34" charset="0"/>
              <a:ea typeface="Verdana" panose="020B0604030504040204" pitchFamily="34" charset="0"/>
              <a:cs typeface="Verdana" panose="020B0604030504040204" pitchFamily="34" charset="0"/>
            </a:endParaRPr>
          </a:p>
          <a:p>
            <a:pPr marL="342900" lvl="1" indent="-342900" defTabSz="457200" fontAlgn="auto">
              <a:lnSpc>
                <a:spcPct val="110000"/>
              </a:lnSpc>
              <a:spcAft>
                <a:spcPts val="0"/>
              </a:spcAft>
              <a:buClr>
                <a:schemeClr val="accent5">
                  <a:lumMod val="50000"/>
                </a:schemeClr>
              </a:buClr>
              <a:defRPr/>
            </a:pPr>
            <a:r>
              <a:rPr lang="en-US" sz="1800" b="0" kern="1200" dirty="0" smtClean="0">
                <a:latin typeface="Verdana" panose="020B0604030504040204" pitchFamily="34" charset="0"/>
                <a:ea typeface="Verdana" panose="020B0604030504040204" pitchFamily="34" charset="0"/>
                <a:cs typeface="Verdana" panose="020B0604030504040204" pitchFamily="34" charset="0"/>
              </a:rPr>
              <a:t>To </a:t>
            </a:r>
            <a:r>
              <a:rPr lang="en-US" sz="1800" b="0" kern="1200" dirty="0">
                <a:latin typeface="Verdana" panose="020B0604030504040204" pitchFamily="34" charset="0"/>
                <a:ea typeface="Verdana" panose="020B0604030504040204" pitchFamily="34" charset="0"/>
                <a:cs typeface="Verdana" panose="020B0604030504040204" pitchFamily="34" charset="0"/>
              </a:rPr>
              <a:t>exploit synergies and increase the use, interoperability and connectivity (enabling e.g. adaptability, agility and scalability) between major Earth observation and environmental </a:t>
            </a:r>
            <a:r>
              <a:rPr lang="en-US" sz="1800" kern="1200" dirty="0">
                <a:latin typeface="Verdana" panose="020B0604030504040204" pitchFamily="34" charset="0"/>
                <a:ea typeface="Verdana" panose="020B0604030504040204" pitchFamily="34" charset="0"/>
                <a:cs typeface="Verdana" panose="020B0604030504040204" pitchFamily="34" charset="0"/>
              </a:rPr>
              <a:t>data platforms </a:t>
            </a:r>
            <a:r>
              <a:rPr lang="en-US" sz="1800" b="0" kern="1200" dirty="0">
                <a:latin typeface="Verdana" panose="020B0604030504040204" pitchFamily="34" charset="0"/>
                <a:ea typeface="Verdana" panose="020B0604030504040204" pitchFamily="34" charset="0"/>
                <a:cs typeface="Verdana" panose="020B0604030504040204" pitchFamily="34" charset="0"/>
              </a:rPr>
              <a:t>and </a:t>
            </a:r>
            <a:r>
              <a:rPr lang="en-US" sz="1800" kern="1200" dirty="0">
                <a:latin typeface="Verdana" panose="020B0604030504040204" pitchFamily="34" charset="0"/>
                <a:ea typeface="Verdana" panose="020B0604030504040204" pitchFamily="34" charset="0"/>
                <a:cs typeface="Verdana" panose="020B0604030504040204" pitchFamily="34" charset="0"/>
              </a:rPr>
              <a:t>data clouds </a:t>
            </a:r>
            <a:r>
              <a:rPr lang="en-US" sz="1800" b="0" kern="1200" dirty="0">
                <a:latin typeface="Verdana" panose="020B0604030504040204" pitchFamily="34" charset="0"/>
                <a:ea typeface="Verdana" panose="020B0604030504040204" pitchFamily="34" charset="0"/>
                <a:cs typeface="Verdana" panose="020B0604030504040204" pitchFamily="34" charset="0"/>
              </a:rPr>
              <a:t>co-funded by the public sector and dedicated to open science and </a:t>
            </a:r>
            <a:r>
              <a:rPr lang="en-US" sz="1800" b="0" kern="1200" dirty="0" smtClean="0">
                <a:latin typeface="Verdana" panose="020B0604030504040204" pitchFamily="34" charset="0"/>
                <a:ea typeface="Verdana" panose="020B0604030504040204" pitchFamily="34" charset="0"/>
                <a:cs typeface="Verdana" panose="020B0604030504040204" pitchFamily="34" charset="0"/>
              </a:rPr>
              <a:t>innovation  </a:t>
            </a:r>
          </a:p>
          <a:p>
            <a:pPr marL="342900" lvl="1" indent="-342900" defTabSz="457200" fontAlgn="auto">
              <a:lnSpc>
                <a:spcPct val="110000"/>
              </a:lnSpc>
              <a:spcAft>
                <a:spcPts val="0"/>
              </a:spcAft>
              <a:buClr>
                <a:schemeClr val="accent5">
                  <a:lumMod val="50000"/>
                </a:schemeClr>
              </a:buClr>
              <a:defRPr/>
            </a:pPr>
            <a:r>
              <a:rPr lang="en-US" sz="1800" b="0" kern="1200" dirty="0">
                <a:latin typeface="Verdana" panose="020B0604030504040204" pitchFamily="34" charset="0"/>
                <a:ea typeface="Verdana" panose="020B0604030504040204" pitchFamily="34" charset="0"/>
                <a:cs typeface="Verdana" panose="020B0604030504040204" pitchFamily="34" charset="0"/>
              </a:rPr>
              <a:t>No plan to develop a </a:t>
            </a:r>
            <a:r>
              <a:rPr lang="en-US" sz="1800" b="0" kern="1200" dirty="0" err="1">
                <a:latin typeface="Verdana" panose="020B0604030504040204" pitchFamily="34" charset="0"/>
                <a:ea typeface="Verdana" panose="020B0604030504040204" pitchFamily="34" charset="0"/>
                <a:cs typeface="Verdana" panose="020B0604030504040204" pitchFamily="34" charset="0"/>
              </a:rPr>
              <a:t>EuroGEOSS</a:t>
            </a:r>
            <a:r>
              <a:rPr lang="en-US" sz="1800" b="0" kern="1200" dirty="0">
                <a:latin typeface="Verdana" panose="020B0604030504040204" pitchFamily="34" charset="0"/>
                <a:ea typeface="Verdana" panose="020B0604030504040204" pitchFamily="34" charset="0"/>
                <a:cs typeface="Verdana" panose="020B0604030504040204" pitchFamily="34" charset="0"/>
              </a:rPr>
              <a:t> regional infrastructure as there are many already </a:t>
            </a:r>
            <a:r>
              <a:rPr lang="en-US" sz="1800" b="0" kern="1200" dirty="0" smtClean="0">
                <a:latin typeface="Verdana" panose="020B0604030504040204" pitchFamily="34" charset="0"/>
                <a:ea typeface="Verdana" panose="020B0604030504040204" pitchFamily="34" charset="0"/>
                <a:cs typeface="Verdana" panose="020B0604030504040204" pitchFamily="34" charset="0"/>
              </a:rPr>
              <a:t>existing</a:t>
            </a:r>
          </a:p>
          <a:p>
            <a:pPr marL="342900" lvl="1" indent="-342900" defTabSz="457200" fontAlgn="auto">
              <a:lnSpc>
                <a:spcPct val="110000"/>
              </a:lnSpc>
              <a:spcAft>
                <a:spcPts val="0"/>
              </a:spcAft>
              <a:buClr>
                <a:schemeClr val="accent5">
                  <a:lumMod val="50000"/>
                </a:schemeClr>
              </a:buClr>
              <a:defRPr/>
            </a:pPr>
            <a:r>
              <a:rPr lang="en-US" sz="1800" b="0" kern="1200" dirty="0" smtClean="0">
                <a:latin typeface="Verdana" panose="020B0604030504040204" pitchFamily="34" charset="0"/>
                <a:ea typeface="Verdana" panose="020B0604030504040204" pitchFamily="34" charset="0"/>
                <a:cs typeface="Verdana" panose="020B0604030504040204" pitchFamily="34" charset="0"/>
              </a:rPr>
              <a:t>To </a:t>
            </a:r>
            <a:r>
              <a:rPr lang="en-US" sz="1800" b="0" kern="1200" dirty="0">
                <a:latin typeface="Verdana" panose="020B0604030504040204" pitchFamily="34" charset="0"/>
                <a:ea typeface="Verdana" panose="020B0604030504040204" pitchFamily="34" charset="0"/>
                <a:cs typeface="Verdana" panose="020B0604030504040204" pitchFamily="34" charset="0"/>
              </a:rPr>
              <a:t>stimulate the use of environmental data sharing policies and </a:t>
            </a:r>
            <a:r>
              <a:rPr lang="en-US" sz="1800" b="0" kern="1200" dirty="0" smtClean="0">
                <a:latin typeface="Verdana" panose="020B0604030504040204" pitchFamily="34" charset="0"/>
                <a:ea typeface="Verdana" panose="020B0604030504040204" pitchFamily="34" charset="0"/>
                <a:cs typeface="Verdana" panose="020B0604030504040204" pitchFamily="34" charset="0"/>
              </a:rPr>
              <a:t>standards</a:t>
            </a:r>
            <a:endParaRPr lang="en-GB" sz="1800" b="0" kern="1200" dirty="0">
              <a:latin typeface="Verdana" panose="020B0604030504040204" pitchFamily="34" charset="0"/>
              <a:ea typeface="Verdana" panose="020B0604030504040204" pitchFamily="34" charset="0"/>
              <a:cs typeface="Verdana" panose="020B0604030504040204" pitchFamily="34" charset="0"/>
            </a:endParaRPr>
          </a:p>
          <a:p>
            <a:pPr marL="342900" lvl="1" indent="-342900" defTabSz="457200" fontAlgn="auto">
              <a:lnSpc>
                <a:spcPct val="110000"/>
              </a:lnSpc>
              <a:spcAft>
                <a:spcPts val="0"/>
              </a:spcAft>
              <a:buClr>
                <a:schemeClr val="accent5">
                  <a:lumMod val="50000"/>
                </a:schemeClr>
              </a:buClr>
              <a:defRPr/>
            </a:pPr>
            <a:endParaRPr lang="en-GB" b="0" kern="1200" dirty="0">
              <a:latin typeface="Verdana" panose="020B0604030504040204" pitchFamily="34" charset="0"/>
              <a:ea typeface="Verdana" panose="020B0604030504040204" pitchFamily="34" charset="0"/>
              <a:cs typeface="Verdana" panose="020B0604030504040204" pitchFamily="34" charset="0"/>
            </a:endParaRPr>
          </a:p>
          <a:p>
            <a:pPr marL="342900" lvl="1" indent="-342900" defTabSz="457200" fontAlgn="auto">
              <a:lnSpc>
                <a:spcPct val="110000"/>
              </a:lnSpc>
              <a:spcAft>
                <a:spcPts val="0"/>
              </a:spcAft>
              <a:buClr>
                <a:schemeClr val="accent5">
                  <a:lumMod val="50000"/>
                </a:schemeClr>
              </a:buClr>
              <a:defRPr/>
            </a:pPr>
            <a:endParaRPr lang="en-US" b="0" kern="1200" dirty="0">
              <a:latin typeface="Verdana" panose="020B0604030504040204" pitchFamily="34" charset="0"/>
              <a:ea typeface="Verdana" panose="020B0604030504040204" pitchFamily="34" charset="0"/>
              <a:cs typeface="Verdana" panose="020B0604030504040204" pitchFamily="34" charset="0"/>
            </a:endParaRPr>
          </a:p>
        </p:txBody>
      </p:sp>
      <p:sp>
        <p:nvSpPr>
          <p:cNvPr id="2" name="Slide Number Placeholder 1"/>
          <p:cNvSpPr>
            <a:spLocks noGrp="1"/>
          </p:cNvSpPr>
          <p:nvPr>
            <p:ph type="sldNum" sz="quarter" idx="12"/>
          </p:nvPr>
        </p:nvSpPr>
        <p:spPr/>
        <p:txBody>
          <a:bodyPr/>
          <a:lstStyle/>
          <a:p>
            <a:fld id="{E0CB395E-9979-45B1-A33C-4613B96EBADB}" type="slidenum">
              <a:rPr lang="en-GB" altLang="en-US" smtClean="0"/>
              <a:pPr/>
              <a:t>7</a:t>
            </a:fld>
            <a:endParaRPr lang="en-GB" altLang="en-US"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34018"/>
            <a:ext cx="1835695" cy="106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42461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0" y="1219693"/>
            <a:ext cx="8229600" cy="936625"/>
          </a:xfrm>
        </p:spPr>
        <p:txBody>
          <a:bodyPr/>
          <a:lstStyle/>
          <a:p>
            <a:r>
              <a:rPr lang="en-US" altLang="en-US" dirty="0" smtClean="0">
                <a:solidFill>
                  <a:srgbClr val="0070C0"/>
                </a:solidFill>
              </a:rPr>
              <a:t>Environmental </a:t>
            </a:r>
            <a:r>
              <a:rPr lang="en-US" altLang="en-US" dirty="0">
                <a:solidFill>
                  <a:srgbClr val="0070C0"/>
                </a:solidFill>
              </a:rPr>
              <a:t>data </a:t>
            </a:r>
            <a:r>
              <a:rPr lang="en-US" altLang="en-US" dirty="0" smtClean="0">
                <a:solidFill>
                  <a:srgbClr val="0070C0"/>
                </a:solidFill>
              </a:rPr>
              <a:t>platforms in </a:t>
            </a:r>
            <a:r>
              <a:rPr lang="en-US" altLang="en-US" dirty="0">
                <a:solidFill>
                  <a:srgbClr val="0070C0"/>
                </a:solidFill>
              </a:rPr>
              <a:t>Europe </a:t>
            </a:r>
          </a:p>
        </p:txBody>
      </p:sp>
      <p:sp>
        <p:nvSpPr>
          <p:cNvPr id="10" name="Espace réservé du contenu 2"/>
          <p:cNvSpPr>
            <a:spLocks noGrp="1"/>
          </p:cNvSpPr>
          <p:nvPr>
            <p:ph idx="1"/>
          </p:nvPr>
        </p:nvSpPr>
        <p:spPr>
          <a:xfrm>
            <a:off x="467544" y="2375991"/>
            <a:ext cx="8064896" cy="3869234"/>
          </a:xfrm>
          <a:noFill/>
          <a:ln>
            <a:noFill/>
          </a:ln>
        </p:spPr>
        <p:txBody>
          <a:bodyPr>
            <a:normAutofit lnSpcReduction="10000"/>
          </a:bodyPr>
          <a:lstStyle/>
          <a:p>
            <a:pPr marL="0" lvl="1" indent="0" defTabSz="457200" fontAlgn="auto">
              <a:lnSpc>
                <a:spcPct val="110000"/>
              </a:lnSpc>
              <a:spcAft>
                <a:spcPts val="0"/>
              </a:spcAft>
              <a:buClr>
                <a:schemeClr val="accent5">
                  <a:lumMod val="50000"/>
                </a:schemeClr>
              </a:buClr>
              <a:buNone/>
              <a:defRPr/>
            </a:pPr>
            <a:r>
              <a:rPr lang="en-US" sz="1600" b="0" kern="1200" dirty="0">
                <a:latin typeface="Verdana" panose="020B0604030504040204" pitchFamily="34" charset="0"/>
                <a:ea typeface="Verdana" panose="020B0604030504040204" pitchFamily="34" charset="0"/>
                <a:cs typeface="Verdana" panose="020B0604030504040204" pitchFamily="34" charset="0"/>
              </a:rPr>
              <a:t>Within the </a:t>
            </a:r>
            <a:r>
              <a:rPr lang="en-US" sz="1600" b="0" kern="1200" dirty="0" err="1">
                <a:latin typeface="Verdana" panose="020B0604030504040204" pitchFamily="34" charset="0"/>
                <a:ea typeface="Verdana" panose="020B0604030504040204" pitchFamily="34" charset="0"/>
                <a:cs typeface="Verdana" panose="020B0604030504040204" pitchFamily="34" charset="0"/>
              </a:rPr>
              <a:t>EuroGEOSS</a:t>
            </a:r>
            <a:r>
              <a:rPr lang="en-US" sz="1600" b="0" kern="1200" dirty="0">
                <a:latin typeface="Verdana" panose="020B0604030504040204" pitchFamily="34" charset="0"/>
                <a:ea typeface="Verdana" panose="020B0604030504040204" pitchFamily="34" charset="0"/>
                <a:cs typeface="Verdana" panose="020B0604030504040204" pitchFamily="34" charset="0"/>
              </a:rPr>
              <a:t> context, the following research and operational platforms are already identified: </a:t>
            </a:r>
            <a:r>
              <a:rPr lang="en-US" sz="1600" b="0" kern="1200" dirty="0" smtClean="0">
                <a:latin typeface="Verdana" panose="020B0604030504040204" pitchFamily="34" charset="0"/>
                <a:ea typeface="Verdana" panose="020B0604030504040204" pitchFamily="34" charset="0"/>
                <a:cs typeface="Verdana" panose="020B0604030504040204" pitchFamily="34" charset="0"/>
              </a:rPr>
              <a:t> </a:t>
            </a:r>
          </a:p>
          <a:p>
            <a:pPr marL="0" lvl="1" indent="0" defTabSz="457200" fontAlgn="auto">
              <a:lnSpc>
                <a:spcPct val="110000"/>
              </a:lnSpc>
              <a:spcAft>
                <a:spcPts val="0"/>
              </a:spcAft>
              <a:buClr>
                <a:schemeClr val="accent5">
                  <a:lumMod val="50000"/>
                </a:schemeClr>
              </a:buClr>
              <a:buNone/>
              <a:defRPr/>
            </a:pPr>
            <a:endParaRPr lang="en-US" sz="1400" b="0" kern="1200" dirty="0" smtClean="0">
              <a:latin typeface="Verdana" panose="020B0604030504040204" pitchFamily="34" charset="0"/>
              <a:ea typeface="Verdana" panose="020B0604030504040204" pitchFamily="34" charset="0"/>
              <a:cs typeface="Verdana" panose="020B0604030504040204" pitchFamily="34" charset="0"/>
            </a:endParaRPr>
          </a:p>
          <a:p>
            <a:pPr marL="742950" lvl="2" indent="-342900" defTabSz="457200" fontAlgn="auto">
              <a:lnSpc>
                <a:spcPct val="110000"/>
              </a:lnSpc>
              <a:spcAft>
                <a:spcPts val="0"/>
              </a:spcAft>
              <a:buClr>
                <a:schemeClr val="accent5">
                  <a:lumMod val="50000"/>
                </a:schemeClr>
              </a:buClr>
              <a:buFont typeface="Arial" panose="020B0604020202020204" pitchFamily="34" charset="0"/>
              <a:buChar char="•"/>
              <a:defRPr/>
            </a:pPr>
            <a:r>
              <a:rPr lang="en-US" b="0" kern="1200" dirty="0" smtClean="0">
                <a:latin typeface="Verdana" panose="020B0604030504040204" pitchFamily="34" charset="0"/>
                <a:ea typeface="Verdana" panose="020B0604030504040204" pitchFamily="34" charset="0"/>
                <a:cs typeface="Verdana" panose="020B0604030504040204" pitchFamily="34" charset="0"/>
              </a:rPr>
              <a:t>GEOSS </a:t>
            </a:r>
            <a:r>
              <a:rPr lang="en-US" b="0" kern="1200" dirty="0">
                <a:latin typeface="Verdana" panose="020B0604030504040204" pitchFamily="34" charset="0"/>
                <a:ea typeface="Verdana" panose="020B0604030504040204" pitchFamily="34" charset="0"/>
                <a:cs typeface="Verdana" panose="020B0604030504040204" pitchFamily="34" charset="0"/>
              </a:rPr>
              <a:t>Common </a:t>
            </a:r>
            <a:r>
              <a:rPr lang="en-US" b="0" kern="1200" dirty="0" smtClean="0">
                <a:latin typeface="Verdana" panose="020B0604030504040204" pitchFamily="34" charset="0"/>
                <a:ea typeface="Verdana" panose="020B0604030504040204" pitchFamily="34" charset="0"/>
                <a:cs typeface="Verdana" panose="020B0604030504040204" pitchFamily="34" charset="0"/>
              </a:rPr>
              <a:t>Infrastructure (GCI)</a:t>
            </a:r>
          </a:p>
          <a:p>
            <a:pPr marL="742950" lvl="2" indent="-342900" defTabSz="457200" fontAlgn="auto">
              <a:lnSpc>
                <a:spcPct val="110000"/>
              </a:lnSpc>
              <a:spcAft>
                <a:spcPts val="0"/>
              </a:spcAft>
              <a:buClr>
                <a:schemeClr val="accent5">
                  <a:lumMod val="50000"/>
                </a:schemeClr>
              </a:buClr>
              <a:buFont typeface="Arial" panose="020B0604020202020204" pitchFamily="34" charset="0"/>
              <a:buChar char="•"/>
              <a:defRPr/>
            </a:pPr>
            <a:r>
              <a:rPr lang="en-US" b="0" kern="1200" dirty="0" smtClean="0">
                <a:latin typeface="Verdana" panose="020B0604030504040204" pitchFamily="34" charset="0"/>
                <a:ea typeface="Verdana" panose="020B0604030504040204" pitchFamily="34" charset="0"/>
                <a:cs typeface="Verdana" panose="020B0604030504040204" pitchFamily="34" charset="0"/>
              </a:rPr>
              <a:t>Copernicus-DIAS</a:t>
            </a:r>
            <a:endParaRPr lang="en-US" b="0" kern="1200" dirty="0">
              <a:latin typeface="Verdana" panose="020B0604030504040204" pitchFamily="34" charset="0"/>
              <a:ea typeface="Verdana" panose="020B0604030504040204" pitchFamily="34" charset="0"/>
              <a:cs typeface="Verdana" panose="020B0604030504040204" pitchFamily="34" charset="0"/>
            </a:endParaRPr>
          </a:p>
          <a:p>
            <a:pPr marL="742950" lvl="2" indent="-342900" defTabSz="457200" fontAlgn="auto">
              <a:lnSpc>
                <a:spcPct val="110000"/>
              </a:lnSpc>
              <a:spcAft>
                <a:spcPts val="0"/>
              </a:spcAft>
              <a:buClr>
                <a:schemeClr val="accent5">
                  <a:lumMod val="50000"/>
                </a:schemeClr>
              </a:buClr>
              <a:buFont typeface="Arial" panose="020B0604020202020204" pitchFamily="34" charset="0"/>
              <a:buChar char="•"/>
              <a:defRPr/>
            </a:pPr>
            <a:r>
              <a:rPr lang="en-US" b="0" kern="1200" dirty="0" smtClean="0">
                <a:latin typeface="Verdana" panose="020B0604030504040204" pitchFamily="34" charset="0"/>
                <a:ea typeface="Verdana" panose="020B0604030504040204" pitchFamily="34" charset="0"/>
                <a:cs typeface="Verdana" panose="020B0604030504040204" pitchFamily="34" charset="0"/>
              </a:rPr>
              <a:t>Thematic </a:t>
            </a:r>
            <a:r>
              <a:rPr lang="en-US" b="0" kern="1200" dirty="0">
                <a:latin typeface="Verdana" panose="020B0604030504040204" pitchFamily="34" charset="0"/>
                <a:ea typeface="Verdana" panose="020B0604030504040204" pitchFamily="34" charset="0"/>
                <a:cs typeface="Verdana" panose="020B0604030504040204" pitchFamily="34" charset="0"/>
              </a:rPr>
              <a:t>Exploitation Platforms </a:t>
            </a:r>
            <a:r>
              <a:rPr lang="en-US" b="0" kern="1200" dirty="0" smtClean="0">
                <a:latin typeface="Verdana" panose="020B0604030504040204" pitchFamily="34" charset="0"/>
                <a:ea typeface="Verdana" panose="020B0604030504040204" pitchFamily="34" charset="0"/>
                <a:cs typeface="Verdana" panose="020B0604030504040204" pitchFamily="34" charset="0"/>
              </a:rPr>
              <a:t>(TEP)</a:t>
            </a:r>
          </a:p>
          <a:p>
            <a:pPr marL="742950" lvl="2" indent="-342900" defTabSz="457200" fontAlgn="auto">
              <a:lnSpc>
                <a:spcPct val="110000"/>
              </a:lnSpc>
              <a:spcAft>
                <a:spcPts val="0"/>
              </a:spcAft>
              <a:buClr>
                <a:schemeClr val="accent5">
                  <a:lumMod val="50000"/>
                </a:schemeClr>
              </a:buClr>
              <a:buFont typeface="Arial" panose="020B0604020202020204" pitchFamily="34" charset="0"/>
              <a:buChar char="•"/>
              <a:defRPr/>
            </a:pPr>
            <a:r>
              <a:rPr lang="en-US" b="0" kern="1200" dirty="0" smtClean="0">
                <a:latin typeface="Verdana" panose="020B0604030504040204" pitchFamily="34" charset="0"/>
                <a:ea typeface="Verdana" panose="020B0604030504040204" pitchFamily="34" charset="0"/>
                <a:cs typeface="Verdana" panose="020B0604030504040204" pitchFamily="34" charset="0"/>
              </a:rPr>
              <a:t>Data </a:t>
            </a:r>
            <a:r>
              <a:rPr lang="en-US" b="0" kern="1200" dirty="0">
                <a:latin typeface="Verdana" panose="020B0604030504040204" pitchFamily="34" charset="0"/>
                <a:ea typeface="Verdana" panose="020B0604030504040204" pitchFamily="34" charset="0"/>
                <a:cs typeface="Verdana" panose="020B0604030504040204" pitchFamily="34" charset="0"/>
              </a:rPr>
              <a:t>hubs being developed such as e.g. The </a:t>
            </a:r>
            <a:r>
              <a:rPr lang="en-US" b="0" kern="1200" dirty="0" err="1">
                <a:latin typeface="Verdana" panose="020B0604030504040204" pitchFamily="34" charset="0"/>
                <a:ea typeface="Verdana" panose="020B0604030504040204" pitchFamily="34" charset="0"/>
                <a:cs typeface="Verdana" panose="020B0604030504040204" pitchFamily="34" charset="0"/>
              </a:rPr>
              <a:t>NextGEOSS</a:t>
            </a:r>
            <a:r>
              <a:rPr lang="en-US" b="0" kern="1200" dirty="0">
                <a:latin typeface="Verdana" panose="020B0604030504040204" pitchFamily="34" charset="0"/>
                <a:ea typeface="Verdana" panose="020B0604030504040204" pitchFamily="34" charset="0"/>
                <a:cs typeface="Verdana" panose="020B0604030504040204" pitchFamily="34" charset="0"/>
              </a:rPr>
              <a:t> test-bed and online prototype platform </a:t>
            </a:r>
            <a:endParaRPr lang="en-US" b="0" kern="1200" dirty="0" smtClean="0">
              <a:latin typeface="Verdana" panose="020B0604030504040204" pitchFamily="34" charset="0"/>
              <a:ea typeface="Verdana" panose="020B0604030504040204" pitchFamily="34" charset="0"/>
              <a:cs typeface="Verdana" panose="020B0604030504040204" pitchFamily="34" charset="0"/>
            </a:endParaRPr>
          </a:p>
          <a:p>
            <a:pPr marL="742950" lvl="2" indent="-342900" defTabSz="457200" fontAlgn="auto">
              <a:lnSpc>
                <a:spcPct val="110000"/>
              </a:lnSpc>
              <a:spcAft>
                <a:spcPts val="0"/>
              </a:spcAft>
              <a:buClr>
                <a:schemeClr val="accent5">
                  <a:lumMod val="50000"/>
                </a:schemeClr>
              </a:buClr>
              <a:buFont typeface="Arial" panose="020B0604020202020204" pitchFamily="34" charset="0"/>
              <a:buChar char="•"/>
              <a:defRPr/>
            </a:pPr>
            <a:r>
              <a:rPr lang="en-US" b="0" kern="1200" dirty="0" smtClean="0">
                <a:latin typeface="Verdana" panose="020B0604030504040204" pitchFamily="34" charset="0"/>
                <a:ea typeface="Verdana" panose="020B0604030504040204" pitchFamily="34" charset="0"/>
                <a:cs typeface="Verdana" panose="020B0604030504040204" pitchFamily="34" charset="0"/>
              </a:rPr>
              <a:t>European </a:t>
            </a:r>
            <a:r>
              <a:rPr lang="en-US" b="0" kern="1200" dirty="0">
                <a:latin typeface="Verdana" panose="020B0604030504040204" pitchFamily="34" charset="0"/>
                <a:ea typeface="Verdana" panose="020B0604030504040204" pitchFamily="34" charset="0"/>
                <a:cs typeface="Verdana" panose="020B0604030504040204" pitchFamily="34" charset="0"/>
              </a:rPr>
              <a:t>Open Science </a:t>
            </a:r>
            <a:r>
              <a:rPr lang="en-US" b="0" kern="1200" dirty="0" smtClean="0">
                <a:latin typeface="Verdana" panose="020B0604030504040204" pitchFamily="34" charset="0"/>
                <a:ea typeface="Verdana" panose="020B0604030504040204" pitchFamily="34" charset="0"/>
                <a:cs typeface="Verdana" panose="020B0604030504040204" pitchFamily="34" charset="0"/>
              </a:rPr>
              <a:t>Cloud (EOSC)</a:t>
            </a:r>
          </a:p>
          <a:p>
            <a:pPr marL="0" lvl="1" indent="0" defTabSz="457200" fontAlgn="auto">
              <a:lnSpc>
                <a:spcPct val="110000"/>
              </a:lnSpc>
              <a:spcAft>
                <a:spcPts val="0"/>
              </a:spcAft>
              <a:buClr>
                <a:schemeClr val="accent5">
                  <a:lumMod val="50000"/>
                </a:schemeClr>
              </a:buClr>
              <a:buNone/>
              <a:defRPr/>
            </a:pPr>
            <a:endParaRPr lang="en-US" sz="1600" b="0" kern="1200" dirty="0">
              <a:latin typeface="Verdana" panose="020B0604030504040204" pitchFamily="34" charset="0"/>
              <a:ea typeface="Verdana" panose="020B0604030504040204" pitchFamily="34" charset="0"/>
              <a:cs typeface="Verdana" panose="020B0604030504040204" pitchFamily="34" charset="0"/>
            </a:endParaRPr>
          </a:p>
          <a:p>
            <a:pPr marL="0" lvl="1" indent="0" defTabSz="457200" fontAlgn="auto">
              <a:lnSpc>
                <a:spcPct val="110000"/>
              </a:lnSpc>
              <a:spcAft>
                <a:spcPts val="0"/>
              </a:spcAft>
              <a:buClr>
                <a:schemeClr val="accent5">
                  <a:lumMod val="50000"/>
                </a:schemeClr>
              </a:buClr>
              <a:buNone/>
              <a:defRPr/>
            </a:pPr>
            <a:r>
              <a:rPr lang="en-GB" altLang="ja-JP" sz="1600" b="0" kern="1200" dirty="0">
                <a:latin typeface="Verdana" panose="020B0604030504040204" pitchFamily="34" charset="0"/>
                <a:ea typeface="Verdana" panose="020B0604030504040204" pitchFamily="34" charset="0"/>
                <a:cs typeface="Verdana" panose="020B0604030504040204" pitchFamily="34" charset="0"/>
              </a:rPr>
              <a:t>Those platforms are positioned at different levels of the EO value chain and complementary </a:t>
            </a:r>
            <a:r>
              <a:rPr lang="en-GB" altLang="ja-JP" sz="1600" b="0" kern="1200" dirty="0" smtClean="0">
                <a:latin typeface="Verdana" panose="020B0604030504040204" pitchFamily="34" charset="0"/>
                <a:ea typeface="Verdana" panose="020B0604030504040204" pitchFamily="34" charset="0"/>
                <a:cs typeface="Verdana" panose="020B0604030504040204" pitchFamily="34" charset="0"/>
              </a:rPr>
              <a:t>to </a:t>
            </a:r>
            <a:r>
              <a:rPr lang="en-GB" altLang="ja-JP" sz="1600" b="0" kern="1200" dirty="0">
                <a:latin typeface="Verdana" panose="020B0604030504040204" pitchFamily="34" charset="0"/>
                <a:ea typeface="Verdana" panose="020B0604030504040204" pitchFamily="34" charset="0"/>
                <a:cs typeface="Verdana" panose="020B0604030504040204" pitchFamily="34" charset="0"/>
              </a:rPr>
              <a:t>the delivery of </a:t>
            </a:r>
            <a:r>
              <a:rPr lang="en-GB" altLang="ja-JP" sz="1600" b="0" kern="1200" dirty="0" err="1">
                <a:latin typeface="Verdana" panose="020B0604030504040204" pitchFamily="34" charset="0"/>
                <a:ea typeface="Verdana" panose="020B0604030504040204" pitchFamily="34" charset="0"/>
                <a:cs typeface="Verdana" panose="020B0604030504040204" pitchFamily="34" charset="0"/>
              </a:rPr>
              <a:t>EuroGEOSS</a:t>
            </a:r>
            <a:r>
              <a:rPr lang="en-GB" altLang="ja-JP" sz="1600" b="0" kern="1200" dirty="0">
                <a:latin typeface="Verdana" panose="020B0604030504040204" pitchFamily="34" charset="0"/>
                <a:ea typeface="Verdana" panose="020B0604030504040204" pitchFamily="34" charset="0"/>
                <a:cs typeface="Verdana" panose="020B0604030504040204" pitchFamily="34" charset="0"/>
              </a:rPr>
              <a:t> </a:t>
            </a:r>
            <a:r>
              <a:rPr lang="en-GB" altLang="ja-JP" sz="1600" b="0" kern="1200" dirty="0" smtClean="0">
                <a:latin typeface="Verdana" panose="020B0604030504040204" pitchFamily="34" charset="0"/>
                <a:ea typeface="Verdana" panose="020B0604030504040204" pitchFamily="34" charset="0"/>
                <a:cs typeface="Verdana" panose="020B0604030504040204" pitchFamily="34" charset="0"/>
              </a:rPr>
              <a:t>services. </a:t>
            </a:r>
          </a:p>
          <a:p>
            <a:pPr marL="0" lvl="1" indent="0" defTabSz="457200" fontAlgn="auto">
              <a:lnSpc>
                <a:spcPct val="110000"/>
              </a:lnSpc>
              <a:spcAft>
                <a:spcPts val="0"/>
              </a:spcAft>
              <a:buClr>
                <a:schemeClr val="accent5">
                  <a:lumMod val="50000"/>
                </a:schemeClr>
              </a:buClr>
              <a:buNone/>
              <a:defRPr/>
            </a:pPr>
            <a:r>
              <a:rPr lang="en-GB" altLang="ja-JP" sz="1600" b="0" kern="1200" dirty="0" smtClean="0">
                <a:latin typeface="Verdana" panose="020B0604030504040204" pitchFamily="34" charset="0"/>
                <a:ea typeface="Verdana" panose="020B0604030504040204" pitchFamily="34" charset="0"/>
                <a:cs typeface="Verdana" panose="020B0604030504040204" pitchFamily="34" charset="0"/>
              </a:rPr>
              <a:t>Connection with other relevant initiatives (INSPIRE, </a:t>
            </a:r>
            <a:r>
              <a:rPr lang="en-US" sz="1600" b="0" kern="1200" dirty="0">
                <a:latin typeface="Verdana" panose="020B0604030504040204" pitchFamily="34" charset="0"/>
                <a:ea typeface="Verdana" panose="020B0604030504040204" pitchFamily="34" charset="0"/>
                <a:cs typeface="Verdana" panose="020B0604030504040204" pitchFamily="34" charset="0"/>
              </a:rPr>
              <a:t>European EO and non-EO data into new GEO-relevant </a:t>
            </a:r>
            <a:r>
              <a:rPr lang="en-US" sz="1600" b="0" kern="1200" dirty="0" smtClean="0">
                <a:latin typeface="Verdana" panose="020B0604030504040204" pitchFamily="34" charset="0"/>
                <a:ea typeface="Verdana" panose="020B0604030504040204" pitchFamily="34" charset="0"/>
                <a:cs typeface="Verdana" panose="020B0604030504040204" pitchFamily="34" charset="0"/>
              </a:rPr>
              <a:t>applications</a:t>
            </a:r>
            <a:r>
              <a:rPr lang="en-GB" altLang="ja-JP" sz="1600" b="0" kern="1200" dirty="0" smtClean="0">
                <a:latin typeface="Verdana" panose="020B0604030504040204" pitchFamily="34" charset="0"/>
                <a:ea typeface="Verdana" panose="020B0604030504040204" pitchFamily="34" charset="0"/>
                <a:cs typeface="Verdana" panose="020B0604030504040204" pitchFamily="34" charset="0"/>
              </a:rPr>
              <a:t>) is foreseen. </a:t>
            </a:r>
          </a:p>
          <a:p>
            <a:pPr marL="0" lvl="1" indent="0" defTabSz="457200" fontAlgn="auto">
              <a:lnSpc>
                <a:spcPct val="110000"/>
              </a:lnSpc>
              <a:spcAft>
                <a:spcPts val="0"/>
              </a:spcAft>
              <a:buClr>
                <a:schemeClr val="accent5">
                  <a:lumMod val="50000"/>
                </a:schemeClr>
              </a:buClr>
              <a:buNone/>
              <a:defRPr/>
            </a:pPr>
            <a:endParaRPr lang="en-GB" sz="1600" b="0" kern="1200" dirty="0">
              <a:latin typeface="Verdana" panose="020B0604030504040204" pitchFamily="34" charset="0"/>
              <a:ea typeface="Verdana" panose="020B0604030504040204" pitchFamily="34" charset="0"/>
              <a:cs typeface="Verdana" panose="020B0604030504040204" pitchFamily="34" charset="0"/>
            </a:endParaRPr>
          </a:p>
        </p:txBody>
      </p:sp>
      <p:sp>
        <p:nvSpPr>
          <p:cNvPr id="2" name="Slide Number Placeholder 1"/>
          <p:cNvSpPr>
            <a:spLocks noGrp="1"/>
          </p:cNvSpPr>
          <p:nvPr>
            <p:ph type="sldNum" sz="quarter" idx="12"/>
          </p:nvPr>
        </p:nvSpPr>
        <p:spPr/>
        <p:txBody>
          <a:bodyPr/>
          <a:lstStyle/>
          <a:p>
            <a:fld id="{E0CB395E-9979-45B1-A33C-4613B96EBADB}" type="slidenum">
              <a:rPr lang="en-GB" altLang="en-US" smtClean="0"/>
              <a:pPr/>
              <a:t>8</a:t>
            </a:fld>
            <a:endParaRPr lang="en-GB" altLang="en-US"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34018"/>
            <a:ext cx="1835695" cy="106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64965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0" y="1196752"/>
            <a:ext cx="9144000" cy="1181609"/>
          </a:xfrm>
        </p:spPr>
        <p:txBody>
          <a:bodyPr/>
          <a:lstStyle/>
          <a:p>
            <a:r>
              <a:rPr lang="en-US" altLang="en-US" dirty="0" smtClean="0">
                <a:solidFill>
                  <a:srgbClr val="0070C0"/>
                </a:solidFill>
              </a:rPr>
              <a:t>Towards </a:t>
            </a:r>
            <a:r>
              <a:rPr lang="en-US" altLang="en-US" dirty="0">
                <a:solidFill>
                  <a:srgbClr val="0070C0"/>
                </a:solidFill>
              </a:rPr>
              <a:t>Implementation</a:t>
            </a:r>
            <a:endParaRPr lang="en-US" altLang="en-US" sz="2000" u="sng" dirty="0">
              <a:solidFill>
                <a:srgbClr val="0070C0"/>
              </a:solidFill>
            </a:endParaRPr>
          </a:p>
        </p:txBody>
      </p:sp>
      <p:sp>
        <p:nvSpPr>
          <p:cNvPr id="2" name="Slide Number Placeholder 1"/>
          <p:cNvSpPr>
            <a:spLocks noGrp="1"/>
          </p:cNvSpPr>
          <p:nvPr>
            <p:ph type="sldNum" sz="quarter" idx="12"/>
          </p:nvPr>
        </p:nvSpPr>
        <p:spPr/>
        <p:txBody>
          <a:bodyPr/>
          <a:lstStyle/>
          <a:p>
            <a:fld id="{E0CB395E-9979-45B1-A33C-4613B96EBADB}" type="slidenum">
              <a:rPr lang="en-GB" altLang="en-US" smtClean="0"/>
              <a:pPr/>
              <a:t>9</a:t>
            </a:fld>
            <a:endParaRPr lang="en-GB" altLang="en-US" dirty="0"/>
          </a:p>
        </p:txBody>
      </p:sp>
      <p:sp>
        <p:nvSpPr>
          <p:cNvPr id="4" name="Bent-Up Arrow 3"/>
          <p:cNvSpPr/>
          <p:nvPr/>
        </p:nvSpPr>
        <p:spPr bwMode="auto">
          <a:xfrm rot="10800000">
            <a:off x="2555776" y="2274544"/>
            <a:ext cx="2160240" cy="864097"/>
          </a:xfrm>
          <a:prstGeom prst="bentUpArrow">
            <a:avLst/>
          </a:prstGeom>
          <a:solidFill>
            <a:schemeClr val="accent1"/>
          </a:solidFill>
          <a:ln>
            <a:no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
        <p:nvSpPr>
          <p:cNvPr id="8" name="Bent-Up Arrow 7"/>
          <p:cNvSpPr/>
          <p:nvPr/>
        </p:nvSpPr>
        <p:spPr bwMode="auto">
          <a:xfrm flipV="1">
            <a:off x="4499991" y="2274544"/>
            <a:ext cx="2160241" cy="864097"/>
          </a:xfrm>
          <a:prstGeom prst="bentUpArrow">
            <a:avLst/>
          </a:prstGeom>
          <a:solidFill>
            <a:schemeClr val="accent1"/>
          </a:solidFill>
          <a:ln>
            <a:no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
        <p:nvSpPr>
          <p:cNvPr id="5" name="TextBox 4"/>
          <p:cNvSpPr txBox="1"/>
          <p:nvPr/>
        </p:nvSpPr>
        <p:spPr>
          <a:xfrm>
            <a:off x="395536" y="3210649"/>
            <a:ext cx="4236930" cy="2954655"/>
          </a:xfrm>
          <a:prstGeom prst="rect">
            <a:avLst/>
          </a:prstGeom>
          <a:noFill/>
          <a:ln w="25400">
            <a:solidFill>
              <a:srgbClr val="2D5EC1"/>
            </a:solidFill>
          </a:ln>
        </p:spPr>
        <p:txBody>
          <a:bodyPr wrap="square" rtlCol="0">
            <a:spAutoFit/>
          </a:bodyPr>
          <a:lstStyle/>
          <a:p>
            <a:pPr algn="ctr"/>
            <a:r>
              <a:rPr lang="en-GB" sz="2400" b="1" dirty="0" smtClean="0"/>
              <a:t>Fixed term projects from funding programmes such as:</a:t>
            </a:r>
            <a:r>
              <a:rPr lang="en-GB" sz="2800" b="1" dirty="0" smtClean="0"/>
              <a:t/>
            </a:r>
            <a:br>
              <a:rPr lang="en-GB" sz="2800" b="1" dirty="0" smtClean="0"/>
            </a:br>
            <a:endParaRPr lang="en-GB" sz="1800" b="1" dirty="0" smtClean="0"/>
          </a:p>
          <a:p>
            <a:pPr marL="457200" indent="-457200">
              <a:buFontTx/>
              <a:buChar char="-"/>
            </a:pPr>
            <a:r>
              <a:rPr lang="en-GB" sz="1800" dirty="0"/>
              <a:t>Horizon 2020</a:t>
            </a:r>
          </a:p>
          <a:p>
            <a:pPr marL="457200" indent="-457200">
              <a:buFontTx/>
              <a:buChar char="-"/>
            </a:pPr>
            <a:r>
              <a:rPr lang="en-GB" sz="1800" dirty="0" smtClean="0"/>
              <a:t>Copernicus</a:t>
            </a:r>
          </a:p>
          <a:p>
            <a:pPr marL="457200" indent="-457200">
              <a:buFontTx/>
              <a:buChar char="-"/>
            </a:pPr>
            <a:r>
              <a:rPr lang="en-GB" sz="1800" dirty="0" smtClean="0"/>
              <a:t>Other EU programmes</a:t>
            </a:r>
          </a:p>
          <a:p>
            <a:pPr marL="457200" indent="-457200">
              <a:buFontTx/>
              <a:buChar char="-"/>
            </a:pPr>
            <a:r>
              <a:rPr lang="en-GB" sz="1800" dirty="0" smtClean="0"/>
              <a:t>ESA</a:t>
            </a:r>
          </a:p>
          <a:p>
            <a:pPr marL="457200" indent="-457200">
              <a:buFontTx/>
              <a:buChar char="-"/>
            </a:pPr>
            <a:r>
              <a:rPr lang="en-GB" sz="1800" dirty="0" smtClean="0"/>
              <a:t>National programmes</a:t>
            </a:r>
          </a:p>
        </p:txBody>
      </p:sp>
      <p:sp>
        <p:nvSpPr>
          <p:cNvPr id="11" name="TextBox 10"/>
          <p:cNvSpPr txBox="1"/>
          <p:nvPr/>
        </p:nvSpPr>
        <p:spPr>
          <a:xfrm>
            <a:off x="4661081" y="3210648"/>
            <a:ext cx="4248472" cy="2908489"/>
          </a:xfrm>
          <a:prstGeom prst="rect">
            <a:avLst/>
          </a:prstGeom>
          <a:noFill/>
          <a:ln w="25400">
            <a:solidFill>
              <a:srgbClr val="2D5EC1"/>
            </a:solidFill>
          </a:ln>
        </p:spPr>
        <p:txBody>
          <a:bodyPr wrap="square" rtlCol="0">
            <a:spAutoFit/>
          </a:bodyPr>
          <a:lstStyle/>
          <a:p>
            <a:pPr algn="ctr"/>
            <a:r>
              <a:rPr lang="en-GB" sz="2400" b="1" dirty="0" smtClean="0"/>
              <a:t>Open innovation partnerships</a:t>
            </a:r>
            <a:r>
              <a:rPr lang="en-GB" sz="2600" b="1" dirty="0" smtClean="0"/>
              <a:t/>
            </a:r>
            <a:br>
              <a:rPr lang="en-GB" sz="2600" b="1" dirty="0" smtClean="0"/>
            </a:br>
            <a:endParaRPr lang="en-GB" sz="900" b="1" dirty="0" smtClean="0"/>
          </a:p>
          <a:p>
            <a:pPr marL="457200" indent="-457200">
              <a:buFontTx/>
              <a:buChar char="-"/>
            </a:pPr>
            <a:r>
              <a:rPr lang="en-GB" sz="1800" dirty="0" smtClean="0"/>
              <a:t>To collaborate, benchmark, combine existing developments</a:t>
            </a:r>
          </a:p>
          <a:p>
            <a:pPr marL="457200" indent="-457200">
              <a:buFontTx/>
              <a:buChar char="-"/>
            </a:pPr>
            <a:r>
              <a:rPr lang="en-GB" sz="1800" dirty="0" smtClean="0"/>
              <a:t>To leverage along the value chain</a:t>
            </a:r>
          </a:p>
          <a:p>
            <a:pPr marL="457200" indent="-457200">
              <a:buFontTx/>
              <a:buChar char="-"/>
            </a:pPr>
            <a:r>
              <a:rPr lang="en-US" sz="1800" dirty="0" smtClean="0"/>
              <a:t>GEO collaborative spirit</a:t>
            </a:r>
          </a:p>
          <a:p>
            <a:pPr marL="457200" indent="-457200">
              <a:buFontTx/>
              <a:buChar char="-"/>
            </a:pPr>
            <a:endParaRPr lang="en-US" sz="1800" dirty="0" smtClean="0"/>
          </a:p>
        </p:txBody>
      </p:sp>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9892" y="2141765"/>
            <a:ext cx="1474196" cy="8528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34018"/>
            <a:ext cx="1835695" cy="106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38442080"/>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altLang="en-US"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altLang="en-US"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2506</TotalTime>
  <Words>1258</Words>
  <Application>Microsoft Office PowerPoint</Application>
  <PresentationFormat>On-screen Show (4:3)</PresentationFormat>
  <Paragraphs>166</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Verdana</vt:lpstr>
      <vt:lpstr>Verdana</vt:lpstr>
      <vt:lpstr>Wingdings</vt:lpstr>
      <vt:lpstr>Blank</vt:lpstr>
      <vt:lpstr>EuroGEOSS initiative   </vt:lpstr>
      <vt:lpstr>Introduction EuroGEOSS</vt:lpstr>
      <vt:lpstr>EuroGEOSS strategic activities</vt:lpstr>
      <vt:lpstr>Governance of EuroGEOSS</vt:lpstr>
      <vt:lpstr>Characteristics of EuroGEOSS</vt:lpstr>
      <vt:lpstr>EuroGEOSS in the GEO context</vt:lpstr>
      <vt:lpstr>Specific objectives</vt:lpstr>
      <vt:lpstr>Environmental data platforms in Europe </vt:lpstr>
      <vt:lpstr>Towards Implementation</vt:lpstr>
      <vt:lpstr>Addressing current gaps in the GEO</vt:lpstr>
      <vt:lpstr>EuroGEOSS and Copernicus</vt:lpstr>
      <vt:lpstr>Ongoing H2020 call on EuroGEOSS</vt:lpstr>
      <vt:lpstr>Request for Expressions of Intent</vt:lpstr>
      <vt:lpstr>Resources (1)</vt:lpstr>
      <vt:lpstr>Resources (2)</vt:lpstr>
      <vt:lpstr>Conclusion</vt:lpstr>
      <vt:lpstr>      </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EuroGEOSS</dc:title>
  <dc:creator>VAN MEERLOO Marjan (RTD)</dc:creator>
  <cp:lastModifiedBy>Anne Kennerley</cp:lastModifiedBy>
  <cp:revision>210</cp:revision>
  <cp:lastPrinted>2017-11-06T16:11:59Z</cp:lastPrinted>
  <dcterms:created xsi:type="dcterms:W3CDTF">2017-10-04T09:01:33Z</dcterms:created>
  <dcterms:modified xsi:type="dcterms:W3CDTF">2018-10-23T08:37:11Z</dcterms:modified>
</cp:coreProperties>
</file>