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8" r:id="rId2"/>
    <p:sldId id="307" r:id="rId3"/>
    <p:sldId id="333" r:id="rId4"/>
    <p:sldId id="309" r:id="rId5"/>
    <p:sldId id="310" r:id="rId6"/>
    <p:sldId id="311" r:id="rId7"/>
    <p:sldId id="282" r:id="rId8"/>
    <p:sldId id="297" r:id="rId9"/>
    <p:sldId id="298" r:id="rId10"/>
    <p:sldId id="287" r:id="rId11"/>
    <p:sldId id="330" r:id="rId12"/>
    <p:sldId id="331" r:id="rId13"/>
    <p:sldId id="291" r:id="rId14"/>
    <p:sldId id="334" r:id="rId15"/>
    <p:sldId id="326" r:id="rId16"/>
    <p:sldId id="327" r:id="rId17"/>
    <p:sldId id="285" r:id="rId18"/>
    <p:sldId id="286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8" r:id="rId33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7BD"/>
    <a:srgbClr val="00A9BA"/>
    <a:srgbClr val="174489"/>
    <a:srgbClr val="74A921"/>
    <a:srgbClr val="5E9C37"/>
    <a:srgbClr val="87B340"/>
    <a:srgbClr val="008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2"/>
    <p:restoredTop sz="86401"/>
  </p:normalViewPr>
  <p:slideViewPr>
    <p:cSldViewPr snapToGrid="0" snapToObjects="1" showGuides="1">
      <p:cViewPr varScale="1">
        <p:scale>
          <a:sx n="63" d="100"/>
          <a:sy n="63" d="100"/>
        </p:scale>
        <p:origin x="48" y="48"/>
      </p:cViewPr>
      <p:guideLst>
        <p:guide orient="horz" pos="1620"/>
        <p:guide pos="2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2" d="100"/>
          <a:sy n="122" d="100"/>
        </p:scale>
        <p:origin x="51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D1A4CC-9D7A-4C35-85B4-75A3D1AC08E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0530630-81CC-4CD7-AEE3-C3AF4C250576}">
      <dgm:prSet phldrT="[Text]" custT="1"/>
      <dgm:spPr/>
      <dgm:t>
        <a:bodyPr/>
        <a:lstStyle/>
        <a:p>
          <a:r>
            <a:rPr lang="en-GB" sz="1200" dirty="0" smtClean="0"/>
            <a:t>User</a:t>
          </a:r>
        </a:p>
        <a:p>
          <a:r>
            <a:rPr lang="en-GB" sz="1200" dirty="0" smtClean="0"/>
            <a:t>Feedback</a:t>
          </a:r>
          <a:endParaRPr lang="en-GB" sz="1200" dirty="0"/>
        </a:p>
      </dgm:t>
    </dgm:pt>
    <dgm:pt modelId="{02655014-D17F-42B1-A8D8-70CE8A0817A1}" type="parTrans" cxnId="{5C4F1739-5768-4595-9470-B1FB441F4F27}">
      <dgm:prSet/>
      <dgm:spPr/>
      <dgm:t>
        <a:bodyPr/>
        <a:lstStyle/>
        <a:p>
          <a:endParaRPr lang="en-GB" sz="1600"/>
        </a:p>
      </dgm:t>
    </dgm:pt>
    <dgm:pt modelId="{9F5B3A53-7F5B-4669-B322-41AD0DFA62C0}" type="sibTrans" cxnId="{5C4F1739-5768-4595-9470-B1FB441F4F27}">
      <dgm:prSet/>
      <dgm:spPr/>
      <dgm:t>
        <a:bodyPr/>
        <a:lstStyle/>
        <a:p>
          <a:endParaRPr lang="en-GB" sz="1600"/>
        </a:p>
      </dgm:t>
    </dgm:pt>
    <dgm:pt modelId="{FED7CCE7-4119-4BB0-81DD-6CA11834D51B}">
      <dgm:prSet phldrT="[Text]" custT="1"/>
      <dgm:spPr/>
      <dgm:t>
        <a:bodyPr/>
        <a:lstStyle/>
        <a:p>
          <a:r>
            <a:rPr lang="en-GB" sz="1200" dirty="0" smtClean="0"/>
            <a:t>Explicit</a:t>
          </a:r>
          <a:endParaRPr lang="en-GB" sz="1200" dirty="0"/>
        </a:p>
      </dgm:t>
    </dgm:pt>
    <dgm:pt modelId="{899A9A54-F9D5-4541-B7BF-2958A84BFB8D}" type="parTrans" cxnId="{AEEEEB61-A320-4B44-A576-BDD8220210BA}">
      <dgm:prSet custT="1"/>
      <dgm:spPr/>
      <dgm:t>
        <a:bodyPr/>
        <a:lstStyle/>
        <a:p>
          <a:endParaRPr lang="en-GB" sz="400"/>
        </a:p>
      </dgm:t>
    </dgm:pt>
    <dgm:pt modelId="{275DA892-8E3A-4AD3-9DC6-BBB2F97B6BF0}" type="sibTrans" cxnId="{AEEEEB61-A320-4B44-A576-BDD8220210BA}">
      <dgm:prSet/>
      <dgm:spPr/>
      <dgm:t>
        <a:bodyPr/>
        <a:lstStyle/>
        <a:p>
          <a:endParaRPr lang="en-GB" sz="1600"/>
        </a:p>
      </dgm:t>
    </dgm:pt>
    <dgm:pt modelId="{352CFD3F-DDFC-4DE1-BCE6-0580F2EAD7B0}">
      <dgm:prSet phldrT="[Text]" custT="1"/>
      <dgm:spPr/>
      <dgm:t>
        <a:bodyPr/>
        <a:lstStyle/>
        <a:p>
          <a:r>
            <a:rPr lang="en-GB" sz="1200" dirty="0" smtClean="0">
              <a:solidFill>
                <a:srgbClr val="FFC000"/>
              </a:solidFill>
            </a:rPr>
            <a:t>Instant Feedback</a:t>
          </a:r>
          <a:endParaRPr lang="en-GB" sz="1200" dirty="0">
            <a:solidFill>
              <a:srgbClr val="FFC000"/>
            </a:solidFill>
          </a:endParaRPr>
        </a:p>
      </dgm:t>
    </dgm:pt>
    <dgm:pt modelId="{07FE79F3-7407-435F-9245-F31CDE79633B}" type="parTrans" cxnId="{AE4466C8-40C9-43A2-A4B6-3B3003A2667F}">
      <dgm:prSet custT="1"/>
      <dgm:spPr/>
      <dgm:t>
        <a:bodyPr/>
        <a:lstStyle/>
        <a:p>
          <a:endParaRPr lang="en-GB" sz="400"/>
        </a:p>
      </dgm:t>
    </dgm:pt>
    <dgm:pt modelId="{C98C15AB-2EAD-499A-B4EE-195CD6E8CD58}" type="sibTrans" cxnId="{AE4466C8-40C9-43A2-A4B6-3B3003A2667F}">
      <dgm:prSet/>
      <dgm:spPr/>
      <dgm:t>
        <a:bodyPr/>
        <a:lstStyle/>
        <a:p>
          <a:endParaRPr lang="en-GB" sz="1600"/>
        </a:p>
      </dgm:t>
    </dgm:pt>
    <dgm:pt modelId="{C9FCC31E-227F-454B-AED7-E92DAFA80A55}">
      <dgm:prSet phldrT="[Text]" custT="1"/>
      <dgm:spPr/>
      <dgm:t>
        <a:bodyPr/>
        <a:lstStyle/>
        <a:p>
          <a:r>
            <a:rPr lang="en-GB" sz="1200" dirty="0" smtClean="0"/>
            <a:t>Implicit</a:t>
          </a:r>
          <a:endParaRPr lang="en-GB" sz="1200" dirty="0"/>
        </a:p>
      </dgm:t>
    </dgm:pt>
    <dgm:pt modelId="{F1BF3821-C605-414F-9186-73513B1908F7}" type="parTrans" cxnId="{2DB25958-67DE-44E4-8B33-03C656CC1D3A}">
      <dgm:prSet custT="1"/>
      <dgm:spPr/>
      <dgm:t>
        <a:bodyPr/>
        <a:lstStyle/>
        <a:p>
          <a:endParaRPr lang="en-GB" sz="400"/>
        </a:p>
      </dgm:t>
    </dgm:pt>
    <dgm:pt modelId="{60EA81DD-6998-49B0-AEE9-283DC0879715}" type="sibTrans" cxnId="{2DB25958-67DE-44E4-8B33-03C656CC1D3A}">
      <dgm:prSet/>
      <dgm:spPr/>
      <dgm:t>
        <a:bodyPr/>
        <a:lstStyle/>
        <a:p>
          <a:endParaRPr lang="en-GB" sz="1600"/>
        </a:p>
      </dgm:t>
    </dgm:pt>
    <dgm:pt modelId="{BDD9ECA4-056A-498D-A75E-AE1670CD572E}">
      <dgm:prSet phldrT="[Text]" custT="1"/>
      <dgm:spPr/>
      <dgm:t>
        <a:bodyPr/>
        <a:lstStyle/>
        <a:p>
          <a:r>
            <a:rPr lang="en-GB" sz="1200" dirty="0" smtClean="0"/>
            <a:t>Usage</a:t>
          </a:r>
        </a:p>
        <a:p>
          <a:r>
            <a:rPr lang="en-GB" sz="1200" dirty="0" smtClean="0"/>
            <a:t>Statistics</a:t>
          </a:r>
          <a:endParaRPr lang="en-GB" sz="1200" dirty="0"/>
        </a:p>
      </dgm:t>
    </dgm:pt>
    <dgm:pt modelId="{E6423776-B757-46B3-A5AC-4F2AFD17AC89}" type="parTrans" cxnId="{8A926DA2-36FA-41ED-A4A2-7115142276B8}">
      <dgm:prSet custT="1"/>
      <dgm:spPr/>
      <dgm:t>
        <a:bodyPr/>
        <a:lstStyle/>
        <a:p>
          <a:endParaRPr lang="en-GB" sz="400"/>
        </a:p>
      </dgm:t>
    </dgm:pt>
    <dgm:pt modelId="{30572BE4-7AD8-4422-9262-25D7EEF75164}" type="sibTrans" cxnId="{8A926DA2-36FA-41ED-A4A2-7115142276B8}">
      <dgm:prSet/>
      <dgm:spPr/>
      <dgm:t>
        <a:bodyPr/>
        <a:lstStyle/>
        <a:p>
          <a:endParaRPr lang="en-GB" sz="1600"/>
        </a:p>
      </dgm:t>
    </dgm:pt>
    <dgm:pt modelId="{67BF988B-1308-4E44-8D9B-0B17DC12E305}">
      <dgm:prSet phldrT="[Text]" custT="1"/>
      <dgm:spPr/>
      <dgm:t>
        <a:bodyPr/>
        <a:lstStyle/>
        <a:p>
          <a:r>
            <a:rPr lang="en-GB" sz="1100" dirty="0" smtClean="0"/>
            <a:t>Bug</a:t>
          </a:r>
          <a:endParaRPr lang="en-GB" sz="1100" dirty="0"/>
        </a:p>
      </dgm:t>
    </dgm:pt>
    <dgm:pt modelId="{A891C934-CCCA-47E0-982D-AEA1A82ABAF4}" type="parTrans" cxnId="{D35D9694-8CF1-45D0-B35D-9EEB214A1069}">
      <dgm:prSet custT="1"/>
      <dgm:spPr/>
      <dgm:t>
        <a:bodyPr/>
        <a:lstStyle/>
        <a:p>
          <a:endParaRPr lang="en-GB" sz="400"/>
        </a:p>
      </dgm:t>
    </dgm:pt>
    <dgm:pt modelId="{578FF98F-620C-4D5B-90EE-0716C815C90B}" type="sibTrans" cxnId="{D35D9694-8CF1-45D0-B35D-9EEB214A1069}">
      <dgm:prSet/>
      <dgm:spPr/>
      <dgm:t>
        <a:bodyPr/>
        <a:lstStyle/>
        <a:p>
          <a:endParaRPr lang="en-GB" sz="1600"/>
        </a:p>
      </dgm:t>
    </dgm:pt>
    <dgm:pt modelId="{5B99FD1B-F240-470F-AF95-671732800079}">
      <dgm:prSet phldrT="[Text]" custT="1"/>
      <dgm:spPr/>
      <dgm:t>
        <a:bodyPr/>
        <a:lstStyle/>
        <a:p>
          <a:r>
            <a:rPr lang="en-GB" sz="1100" dirty="0" smtClean="0"/>
            <a:t>Enhancement</a:t>
          </a:r>
          <a:endParaRPr lang="en-GB" sz="1100" dirty="0"/>
        </a:p>
      </dgm:t>
    </dgm:pt>
    <dgm:pt modelId="{C9844576-638C-4EDF-8B3D-967F00B8587B}" type="parTrans" cxnId="{DDF8EEEB-0507-45AE-9E5F-AC92965BC352}">
      <dgm:prSet custT="1"/>
      <dgm:spPr/>
      <dgm:t>
        <a:bodyPr/>
        <a:lstStyle/>
        <a:p>
          <a:endParaRPr lang="en-GB" sz="400"/>
        </a:p>
      </dgm:t>
    </dgm:pt>
    <dgm:pt modelId="{790C92FC-25AB-4860-848D-C9D86CC5C4A2}" type="sibTrans" cxnId="{DDF8EEEB-0507-45AE-9E5F-AC92965BC352}">
      <dgm:prSet/>
      <dgm:spPr/>
      <dgm:t>
        <a:bodyPr/>
        <a:lstStyle/>
        <a:p>
          <a:endParaRPr lang="en-GB" sz="1600"/>
        </a:p>
      </dgm:t>
    </dgm:pt>
    <dgm:pt modelId="{55A3A82E-699A-4C55-BC08-AEB625AC9D6D}">
      <dgm:prSet phldrT="[Text]" custT="1"/>
      <dgm:spPr/>
      <dgm:t>
        <a:bodyPr/>
        <a:lstStyle/>
        <a:p>
          <a:r>
            <a:rPr lang="en-GB" sz="1200" dirty="0" smtClean="0"/>
            <a:t>Questionnaire</a:t>
          </a:r>
          <a:endParaRPr lang="en-GB" sz="1200" dirty="0"/>
        </a:p>
      </dgm:t>
    </dgm:pt>
    <dgm:pt modelId="{68300FC2-AC50-4327-AD3A-B7D2CC3D8608}" type="parTrans" cxnId="{D7C9D042-90C1-4A2E-BEFB-10678AFCCCEF}">
      <dgm:prSet custT="1"/>
      <dgm:spPr/>
      <dgm:t>
        <a:bodyPr/>
        <a:lstStyle/>
        <a:p>
          <a:endParaRPr lang="en-GB" sz="400"/>
        </a:p>
      </dgm:t>
    </dgm:pt>
    <dgm:pt modelId="{8E3A9EBD-37E8-4C38-996F-498D6DDEEF56}" type="sibTrans" cxnId="{D7C9D042-90C1-4A2E-BEFB-10678AFCCCEF}">
      <dgm:prSet/>
      <dgm:spPr/>
      <dgm:t>
        <a:bodyPr/>
        <a:lstStyle/>
        <a:p>
          <a:endParaRPr lang="en-GB" sz="1600"/>
        </a:p>
      </dgm:t>
    </dgm:pt>
    <dgm:pt modelId="{EDDC9BB1-A69E-4377-B6DD-C0E454F47C4B}">
      <dgm:prSet phldrT="[Text]" custT="1"/>
      <dgm:spPr/>
      <dgm:t>
        <a:bodyPr/>
        <a:lstStyle/>
        <a:p>
          <a:r>
            <a:rPr lang="en-GB" sz="1200" dirty="0" smtClean="0"/>
            <a:t>Feedback Form</a:t>
          </a:r>
          <a:endParaRPr lang="en-GB" sz="1200" dirty="0"/>
        </a:p>
      </dgm:t>
      <dgm:extLst>
        <a:ext uri="{E40237B7-FDA0-4F09-8148-C483321AD2D9}">
          <dgm14:cNvPr xmlns:dgm14="http://schemas.microsoft.com/office/drawing/2010/diagram" id="0" name="">
            <a:hlinkHover xmlns:r="http://schemas.openxmlformats.org/officeDocument/2006/relationships" r:id="" action="ppaction://noaction" highlightClick="1"/>
          </dgm14:cNvPr>
        </a:ext>
      </dgm:extLst>
    </dgm:pt>
    <dgm:pt modelId="{3F3187BB-96D0-48F8-8CB3-CF03704BFB7F}" type="sibTrans" cxnId="{613A8596-DCF7-4E03-88FF-27C98D8F3DE8}">
      <dgm:prSet/>
      <dgm:spPr/>
      <dgm:t>
        <a:bodyPr/>
        <a:lstStyle/>
        <a:p>
          <a:endParaRPr lang="en-GB" sz="1600"/>
        </a:p>
      </dgm:t>
    </dgm:pt>
    <dgm:pt modelId="{38D019BC-793E-4433-A764-F14BF42195A0}" type="parTrans" cxnId="{613A8596-DCF7-4E03-88FF-27C98D8F3DE8}">
      <dgm:prSet custT="1"/>
      <dgm:spPr/>
      <dgm:t>
        <a:bodyPr/>
        <a:lstStyle/>
        <a:p>
          <a:endParaRPr lang="en-GB" sz="400"/>
        </a:p>
      </dgm:t>
    </dgm:pt>
    <dgm:pt modelId="{897AD041-68C3-48FD-B333-1C682A0F8B2C}">
      <dgm:prSet phldrT="[Text]" custT="1"/>
      <dgm:spPr/>
      <dgm:t>
        <a:bodyPr/>
        <a:lstStyle/>
        <a:p>
          <a:r>
            <a:rPr lang="en-GB" sz="1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 Like</a:t>
          </a:r>
          <a:endParaRPr lang="en-GB" sz="12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C01E90-9AC0-40A3-BBD6-E9808C0D7BE3}" type="parTrans" cxnId="{077E76F5-44D8-45AB-9002-92319D2156D5}">
      <dgm:prSet custT="1"/>
      <dgm:spPr/>
      <dgm:t>
        <a:bodyPr/>
        <a:lstStyle/>
        <a:p>
          <a:endParaRPr lang="en-GB" sz="400"/>
        </a:p>
      </dgm:t>
    </dgm:pt>
    <dgm:pt modelId="{2206D208-9EB3-4C2B-894D-2F1A301A3AD8}" type="sibTrans" cxnId="{077E76F5-44D8-45AB-9002-92319D2156D5}">
      <dgm:prSet/>
      <dgm:spPr/>
      <dgm:t>
        <a:bodyPr/>
        <a:lstStyle/>
        <a:p>
          <a:endParaRPr lang="en-GB" sz="1600"/>
        </a:p>
      </dgm:t>
    </dgm:pt>
    <dgm:pt modelId="{B08E4692-1268-405D-A270-38900D9E083E}">
      <dgm:prSet phldrT="[Text]" custT="1"/>
      <dgm:spPr/>
      <dgm:t>
        <a:bodyPr/>
        <a:lstStyle/>
        <a:p>
          <a:r>
            <a:rPr lang="en-GB" sz="1100" dirty="0" smtClean="0"/>
            <a:t>Interface</a:t>
          </a:r>
        </a:p>
      </dgm:t>
    </dgm:pt>
    <dgm:pt modelId="{F41336EE-C34E-497B-A924-5B12612B0B44}" type="parTrans" cxnId="{40540EA1-39CC-4921-807D-1247CFCC926C}">
      <dgm:prSet custT="1"/>
      <dgm:spPr/>
      <dgm:t>
        <a:bodyPr/>
        <a:lstStyle/>
        <a:p>
          <a:endParaRPr lang="en-GB" sz="400"/>
        </a:p>
      </dgm:t>
    </dgm:pt>
    <dgm:pt modelId="{F4EA4D6D-F92D-40CE-8DB3-8A4CDC818894}" type="sibTrans" cxnId="{40540EA1-39CC-4921-807D-1247CFCC926C}">
      <dgm:prSet/>
      <dgm:spPr/>
      <dgm:t>
        <a:bodyPr/>
        <a:lstStyle/>
        <a:p>
          <a:endParaRPr lang="en-GB" sz="1600"/>
        </a:p>
      </dgm:t>
    </dgm:pt>
    <dgm:pt modelId="{11CC3F97-063F-4F4A-8C8F-C8AFFD096A49}">
      <dgm:prSet phldrT="[Text]" custT="1"/>
      <dgm:spPr/>
      <dgm:t>
        <a:bodyPr/>
        <a:lstStyle/>
        <a:p>
          <a:r>
            <a:rPr lang="en-GB" sz="1100" dirty="0" smtClean="0"/>
            <a:t>Resources</a:t>
          </a:r>
          <a:endParaRPr lang="en-GB" sz="1100" dirty="0"/>
        </a:p>
      </dgm:t>
    </dgm:pt>
    <dgm:pt modelId="{E22A9F99-8558-475A-938B-BB03C20A0328}" type="parTrans" cxnId="{4780516B-32D4-490A-BEAD-20CB6DDB43B0}">
      <dgm:prSet custT="1"/>
      <dgm:spPr/>
      <dgm:t>
        <a:bodyPr/>
        <a:lstStyle/>
        <a:p>
          <a:endParaRPr lang="en-GB" sz="400"/>
        </a:p>
      </dgm:t>
    </dgm:pt>
    <dgm:pt modelId="{C67259DE-2143-474E-AD95-B676F6DA7DCC}" type="sibTrans" cxnId="{4780516B-32D4-490A-BEAD-20CB6DDB43B0}">
      <dgm:prSet/>
      <dgm:spPr/>
      <dgm:t>
        <a:bodyPr/>
        <a:lstStyle/>
        <a:p>
          <a:endParaRPr lang="en-GB" sz="1600"/>
        </a:p>
      </dgm:t>
    </dgm:pt>
    <dgm:pt modelId="{583D0759-8D4F-42D7-9083-0AE93EF6D10D}">
      <dgm:prSet phldrT="[Text]" custT="1"/>
      <dgm:spPr/>
      <dgm:t>
        <a:bodyPr/>
        <a:lstStyle/>
        <a:p>
          <a:r>
            <a:rPr lang="en-GB" sz="1100" dirty="0" smtClean="0"/>
            <a:t>Interface Content</a:t>
          </a:r>
        </a:p>
      </dgm:t>
    </dgm:pt>
    <dgm:pt modelId="{D3DF90C4-B391-4D27-A8B3-1186FC29E316}" type="parTrans" cxnId="{347A6AA3-2446-4085-BA16-163F71710C64}">
      <dgm:prSet custT="1"/>
      <dgm:spPr/>
      <dgm:t>
        <a:bodyPr/>
        <a:lstStyle/>
        <a:p>
          <a:endParaRPr lang="en-GB" sz="400"/>
        </a:p>
      </dgm:t>
    </dgm:pt>
    <dgm:pt modelId="{15FEF9D9-EAE9-4EE9-96E4-F4768AEC72CF}" type="sibTrans" cxnId="{347A6AA3-2446-4085-BA16-163F71710C64}">
      <dgm:prSet/>
      <dgm:spPr/>
      <dgm:t>
        <a:bodyPr/>
        <a:lstStyle/>
        <a:p>
          <a:endParaRPr lang="en-GB" sz="1600"/>
        </a:p>
      </dgm:t>
    </dgm:pt>
    <dgm:pt modelId="{956D5EFE-9C2D-4A85-BCEA-9354DA5385FE}">
      <dgm:prSet phldrT="[Text]" custT="1"/>
      <dgm:spPr/>
      <dgm:t>
        <a:bodyPr/>
        <a:lstStyle/>
        <a:p>
          <a:r>
            <a:rPr lang="en-GB" sz="1100" dirty="0" smtClean="0"/>
            <a:t>Usage Analysis</a:t>
          </a:r>
          <a:endParaRPr lang="en-GB" sz="1100" dirty="0"/>
        </a:p>
      </dgm:t>
    </dgm:pt>
    <dgm:pt modelId="{6FAD3243-27B1-457D-80B1-03107D872488}" type="parTrans" cxnId="{10E7DCB9-5B5F-47C1-BB6E-D6DDBB178FA3}">
      <dgm:prSet custT="1"/>
      <dgm:spPr/>
      <dgm:t>
        <a:bodyPr/>
        <a:lstStyle/>
        <a:p>
          <a:endParaRPr lang="en-GB" sz="400"/>
        </a:p>
      </dgm:t>
    </dgm:pt>
    <dgm:pt modelId="{53816686-5977-48A7-84D2-487F1D853DA5}" type="sibTrans" cxnId="{10E7DCB9-5B5F-47C1-BB6E-D6DDBB178FA3}">
      <dgm:prSet/>
      <dgm:spPr/>
      <dgm:t>
        <a:bodyPr/>
        <a:lstStyle/>
        <a:p>
          <a:endParaRPr lang="en-GB" sz="1600"/>
        </a:p>
      </dgm:t>
    </dgm:pt>
    <dgm:pt modelId="{9503CCD7-2A42-4022-AED5-BDCB7EBECACE}" type="pres">
      <dgm:prSet presAssocID="{59D1A4CC-9D7A-4C35-85B4-75A3D1AC08E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9D0766F-5C34-4BFC-AFC7-2C5FFFC756EE}" type="pres">
      <dgm:prSet presAssocID="{20530630-81CC-4CD7-AEE3-C3AF4C250576}" presName="root1" presStyleCnt="0"/>
      <dgm:spPr/>
    </dgm:pt>
    <dgm:pt modelId="{EE26D080-99F2-41DA-A62A-6EC7FF70C348}" type="pres">
      <dgm:prSet presAssocID="{20530630-81CC-4CD7-AEE3-C3AF4C250576}" presName="LevelOneTextNode" presStyleLbl="node0" presStyleIdx="0" presStyleCnt="1" custScaleY="131287" custLinFactY="-74791" custLinFactNeighborX="-14702" custLinFactNeighborY="-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2AB56EA-FC42-437C-BF0A-6D76D2163905}" type="pres">
      <dgm:prSet presAssocID="{20530630-81CC-4CD7-AEE3-C3AF4C250576}" presName="level2hierChild" presStyleCnt="0"/>
      <dgm:spPr/>
    </dgm:pt>
    <dgm:pt modelId="{81CDB511-6605-44D8-8C8B-BBE203B406FF}" type="pres">
      <dgm:prSet presAssocID="{899A9A54-F9D5-4541-B7BF-2958A84BFB8D}" presName="conn2-1" presStyleLbl="parChTrans1D2" presStyleIdx="0" presStyleCnt="2"/>
      <dgm:spPr/>
      <dgm:t>
        <a:bodyPr/>
        <a:lstStyle/>
        <a:p>
          <a:endParaRPr lang="en-GB"/>
        </a:p>
      </dgm:t>
    </dgm:pt>
    <dgm:pt modelId="{11764090-5E3D-4209-AC61-BF93FB23980F}" type="pres">
      <dgm:prSet presAssocID="{899A9A54-F9D5-4541-B7BF-2958A84BFB8D}" presName="connTx" presStyleLbl="parChTrans1D2" presStyleIdx="0" presStyleCnt="2"/>
      <dgm:spPr/>
      <dgm:t>
        <a:bodyPr/>
        <a:lstStyle/>
        <a:p>
          <a:endParaRPr lang="en-GB"/>
        </a:p>
      </dgm:t>
    </dgm:pt>
    <dgm:pt modelId="{2CBEBB28-AD33-4C26-9ED1-7CCED1E936F9}" type="pres">
      <dgm:prSet presAssocID="{FED7CCE7-4119-4BB0-81DD-6CA11834D51B}" presName="root2" presStyleCnt="0"/>
      <dgm:spPr/>
    </dgm:pt>
    <dgm:pt modelId="{36C83AD3-BF33-43FE-8F4A-39F3E730223B}" type="pres">
      <dgm:prSet presAssocID="{FED7CCE7-4119-4BB0-81DD-6CA11834D51B}" presName="LevelTwoTextNode" presStyleLbl="node2" presStyleIdx="0" presStyleCnt="2" custLinFactNeighborX="-22871" custLinFactNeighborY="5554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7D84D4B-BAA0-43CC-A955-F4B9037BFBD6}" type="pres">
      <dgm:prSet presAssocID="{FED7CCE7-4119-4BB0-81DD-6CA11834D51B}" presName="level3hierChild" presStyleCnt="0"/>
      <dgm:spPr/>
    </dgm:pt>
    <dgm:pt modelId="{410DAE39-AAC9-40EE-95DD-336C0BFC7D94}" type="pres">
      <dgm:prSet presAssocID="{07FE79F3-7407-435F-9245-F31CDE79633B}" presName="conn2-1" presStyleLbl="parChTrans1D3" presStyleIdx="0" presStyleCnt="5"/>
      <dgm:spPr/>
      <dgm:t>
        <a:bodyPr/>
        <a:lstStyle/>
        <a:p>
          <a:endParaRPr lang="en-GB"/>
        </a:p>
      </dgm:t>
    </dgm:pt>
    <dgm:pt modelId="{23CB2DE0-ACBA-447C-B1CF-935D8DB98ED4}" type="pres">
      <dgm:prSet presAssocID="{07FE79F3-7407-435F-9245-F31CDE79633B}" presName="connTx" presStyleLbl="parChTrans1D3" presStyleIdx="0" presStyleCnt="5"/>
      <dgm:spPr/>
      <dgm:t>
        <a:bodyPr/>
        <a:lstStyle/>
        <a:p>
          <a:endParaRPr lang="en-GB"/>
        </a:p>
      </dgm:t>
    </dgm:pt>
    <dgm:pt modelId="{640CE572-1FD5-400F-AFEE-836746E6229F}" type="pres">
      <dgm:prSet presAssocID="{352CFD3F-DDFC-4DE1-BCE6-0580F2EAD7B0}" presName="root2" presStyleCnt="0"/>
      <dgm:spPr/>
    </dgm:pt>
    <dgm:pt modelId="{E1174E86-3637-447B-A8A7-129CEA554E80}" type="pres">
      <dgm:prSet presAssocID="{352CFD3F-DDFC-4DE1-BCE6-0580F2EAD7B0}" presName="LevelTwoTextNode" presStyleLbl="node3" presStyleIdx="0" presStyleCnt="5" custScaleX="116336" custLinFactNeighborX="-16340" custLinFactNeighborY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8DD1E98-8292-4E6C-91E4-33B189F65974}" type="pres">
      <dgm:prSet presAssocID="{352CFD3F-DDFC-4DE1-BCE6-0580F2EAD7B0}" presName="level3hierChild" presStyleCnt="0"/>
      <dgm:spPr/>
    </dgm:pt>
    <dgm:pt modelId="{5E74990A-73E6-488E-ABDF-7ACC3891C479}" type="pres">
      <dgm:prSet presAssocID="{38D019BC-793E-4433-A764-F14BF42195A0}" presName="conn2-1" presStyleLbl="parChTrans1D3" presStyleIdx="1" presStyleCnt="5"/>
      <dgm:spPr/>
      <dgm:t>
        <a:bodyPr/>
        <a:lstStyle/>
        <a:p>
          <a:endParaRPr lang="en-GB"/>
        </a:p>
      </dgm:t>
    </dgm:pt>
    <dgm:pt modelId="{D8E9C5D9-0C0D-4762-80D7-87ED782E3CD3}" type="pres">
      <dgm:prSet presAssocID="{38D019BC-793E-4433-A764-F14BF42195A0}" presName="connTx" presStyleLbl="parChTrans1D3" presStyleIdx="1" presStyleCnt="5"/>
      <dgm:spPr/>
      <dgm:t>
        <a:bodyPr/>
        <a:lstStyle/>
        <a:p>
          <a:endParaRPr lang="en-GB"/>
        </a:p>
      </dgm:t>
    </dgm:pt>
    <dgm:pt modelId="{0F34EBB0-EC21-4521-94A8-B475EC47A5A4}" type="pres">
      <dgm:prSet presAssocID="{EDDC9BB1-A69E-4377-B6DD-C0E454F47C4B}" presName="root2" presStyleCnt="0"/>
      <dgm:spPr/>
    </dgm:pt>
    <dgm:pt modelId="{E667976F-9A37-4109-9777-60ED65C2ABAF}" type="pres">
      <dgm:prSet presAssocID="{EDDC9BB1-A69E-4377-B6DD-C0E454F47C4B}" presName="LevelTwoTextNode" presStyleLbl="node3" presStyleIdx="1" presStyleCnt="5" custScaleX="116803" custLinFactNeighborX="-15523" custLinFactNeighborY="163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0FCDCD9-8E5C-40A9-8C0F-C727CD0951AA}" type="pres">
      <dgm:prSet presAssocID="{EDDC9BB1-A69E-4377-B6DD-C0E454F47C4B}" presName="level3hierChild" presStyleCnt="0"/>
      <dgm:spPr/>
    </dgm:pt>
    <dgm:pt modelId="{C7281A61-353A-4B05-9DAA-5981D766210F}" type="pres">
      <dgm:prSet presAssocID="{A891C934-CCCA-47E0-982D-AEA1A82ABAF4}" presName="conn2-1" presStyleLbl="parChTrans1D4" presStyleIdx="0" presStyleCnt="6"/>
      <dgm:spPr/>
      <dgm:t>
        <a:bodyPr/>
        <a:lstStyle/>
        <a:p>
          <a:endParaRPr lang="en-GB"/>
        </a:p>
      </dgm:t>
    </dgm:pt>
    <dgm:pt modelId="{69EECA8C-C61D-4BCC-93BD-19148DDD3B9D}" type="pres">
      <dgm:prSet presAssocID="{A891C934-CCCA-47E0-982D-AEA1A82ABAF4}" presName="connTx" presStyleLbl="parChTrans1D4" presStyleIdx="0" presStyleCnt="6"/>
      <dgm:spPr/>
      <dgm:t>
        <a:bodyPr/>
        <a:lstStyle/>
        <a:p>
          <a:endParaRPr lang="en-GB"/>
        </a:p>
      </dgm:t>
    </dgm:pt>
    <dgm:pt modelId="{06791FCB-8D34-44D8-B80B-306EA7B3E952}" type="pres">
      <dgm:prSet presAssocID="{67BF988B-1308-4E44-8D9B-0B17DC12E305}" presName="root2" presStyleCnt="0"/>
      <dgm:spPr/>
    </dgm:pt>
    <dgm:pt modelId="{C3E49D38-6451-4513-96F9-59F49E03E78C}" type="pres">
      <dgm:prSet presAssocID="{67BF988B-1308-4E44-8D9B-0B17DC12E305}" presName="LevelTwoTextNode" presStyleLbl="node4" presStyleIdx="0" presStyleCnt="6" custScaleX="137236" custLinFactNeighborX="-34314" custLinFactNeighborY="1634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A04973D-3904-4B45-B3EB-CFDB38AAF48C}" type="pres">
      <dgm:prSet presAssocID="{67BF988B-1308-4E44-8D9B-0B17DC12E305}" presName="level3hierChild" presStyleCnt="0"/>
      <dgm:spPr/>
    </dgm:pt>
    <dgm:pt modelId="{372D3477-43DC-4C9D-8327-B75C689BBC32}" type="pres">
      <dgm:prSet presAssocID="{C9844576-638C-4EDF-8B3D-967F00B8587B}" presName="conn2-1" presStyleLbl="parChTrans1D4" presStyleIdx="1" presStyleCnt="6"/>
      <dgm:spPr/>
      <dgm:t>
        <a:bodyPr/>
        <a:lstStyle/>
        <a:p>
          <a:endParaRPr lang="en-GB"/>
        </a:p>
      </dgm:t>
    </dgm:pt>
    <dgm:pt modelId="{B4607FED-E99E-4E94-A4D1-A87A7C9F378B}" type="pres">
      <dgm:prSet presAssocID="{C9844576-638C-4EDF-8B3D-967F00B8587B}" presName="connTx" presStyleLbl="parChTrans1D4" presStyleIdx="1" presStyleCnt="6"/>
      <dgm:spPr/>
      <dgm:t>
        <a:bodyPr/>
        <a:lstStyle/>
        <a:p>
          <a:endParaRPr lang="en-GB"/>
        </a:p>
      </dgm:t>
    </dgm:pt>
    <dgm:pt modelId="{A9CCF6E8-B084-4701-A920-4928E0FED59F}" type="pres">
      <dgm:prSet presAssocID="{5B99FD1B-F240-470F-AF95-671732800079}" presName="root2" presStyleCnt="0"/>
      <dgm:spPr/>
    </dgm:pt>
    <dgm:pt modelId="{26998289-E648-41BF-8751-6BCA22AC34BC}" type="pres">
      <dgm:prSet presAssocID="{5B99FD1B-F240-470F-AF95-671732800079}" presName="LevelTwoTextNode" presStyleLbl="node4" presStyleIdx="1" presStyleCnt="6" custScaleX="136134" custLinFactNeighborX="-34314" custLinFactNeighborY="1634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8B2CEE0-EA58-43D3-A61D-798E6C10ECCB}" type="pres">
      <dgm:prSet presAssocID="{5B99FD1B-F240-470F-AF95-671732800079}" presName="level3hierChild" presStyleCnt="0"/>
      <dgm:spPr/>
    </dgm:pt>
    <dgm:pt modelId="{F9BBD1F0-FBF1-4D9A-A903-F8684FEE747C}" type="pres">
      <dgm:prSet presAssocID="{68300FC2-AC50-4327-AD3A-B7D2CC3D8608}" presName="conn2-1" presStyleLbl="parChTrans1D3" presStyleIdx="2" presStyleCnt="5"/>
      <dgm:spPr/>
      <dgm:t>
        <a:bodyPr/>
        <a:lstStyle/>
        <a:p>
          <a:endParaRPr lang="en-GB"/>
        </a:p>
      </dgm:t>
    </dgm:pt>
    <dgm:pt modelId="{D6977ECA-A574-4B9D-9088-3823ED77D49E}" type="pres">
      <dgm:prSet presAssocID="{68300FC2-AC50-4327-AD3A-B7D2CC3D8608}" presName="connTx" presStyleLbl="parChTrans1D3" presStyleIdx="2" presStyleCnt="5"/>
      <dgm:spPr/>
      <dgm:t>
        <a:bodyPr/>
        <a:lstStyle/>
        <a:p>
          <a:endParaRPr lang="en-GB"/>
        </a:p>
      </dgm:t>
    </dgm:pt>
    <dgm:pt modelId="{D3C1E9D2-4E2A-4C6D-9AAD-059B558F8AA9}" type="pres">
      <dgm:prSet presAssocID="{55A3A82E-699A-4C55-BC08-AEB625AC9D6D}" presName="root2" presStyleCnt="0"/>
      <dgm:spPr/>
    </dgm:pt>
    <dgm:pt modelId="{C047EE03-52DD-42DE-9613-19758DDBFA37}" type="pres">
      <dgm:prSet presAssocID="{55A3A82E-699A-4C55-BC08-AEB625AC9D6D}" presName="LevelTwoTextNode" presStyleLbl="node3" presStyleIdx="2" presStyleCnt="5" custScaleX="116336" custLinFactNeighborX="-14706" custLinFactNeighborY="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0C76EBD-F0E1-46A2-A6FE-7DA823B910EB}" type="pres">
      <dgm:prSet presAssocID="{55A3A82E-699A-4C55-BC08-AEB625AC9D6D}" presName="level3hierChild" presStyleCnt="0"/>
      <dgm:spPr/>
    </dgm:pt>
    <dgm:pt modelId="{3F4F9F98-DAD4-4C8E-B746-0B104F557549}" type="pres">
      <dgm:prSet presAssocID="{B3C01E90-9AC0-40A3-BBD6-E9808C0D7BE3}" presName="conn2-1" presStyleLbl="parChTrans1D3" presStyleIdx="3" presStyleCnt="5"/>
      <dgm:spPr/>
      <dgm:t>
        <a:bodyPr/>
        <a:lstStyle/>
        <a:p>
          <a:endParaRPr lang="en-GB"/>
        </a:p>
      </dgm:t>
    </dgm:pt>
    <dgm:pt modelId="{5C7B08F5-2899-47D9-B5ED-839788967E81}" type="pres">
      <dgm:prSet presAssocID="{B3C01E90-9AC0-40A3-BBD6-E9808C0D7BE3}" presName="connTx" presStyleLbl="parChTrans1D3" presStyleIdx="3" presStyleCnt="5"/>
      <dgm:spPr/>
      <dgm:t>
        <a:bodyPr/>
        <a:lstStyle/>
        <a:p>
          <a:endParaRPr lang="en-GB"/>
        </a:p>
      </dgm:t>
    </dgm:pt>
    <dgm:pt modelId="{CF1C712D-3AD9-4FF7-9BE7-BCFEFA5E02FD}" type="pres">
      <dgm:prSet presAssocID="{897AD041-68C3-48FD-B333-1C682A0F8B2C}" presName="root2" presStyleCnt="0"/>
      <dgm:spPr/>
    </dgm:pt>
    <dgm:pt modelId="{2B2566B0-7F7C-4A6E-A945-F1EA437C05E4}" type="pres">
      <dgm:prSet presAssocID="{897AD041-68C3-48FD-B333-1C682A0F8B2C}" presName="LevelTwoTextNode" presStyleLbl="node3" presStyleIdx="3" presStyleCnt="5" custScaleX="117262" custLinFactNeighborX="-1470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E206AAF-8648-47F8-A496-DF60442955FC}" type="pres">
      <dgm:prSet presAssocID="{897AD041-68C3-48FD-B333-1C682A0F8B2C}" presName="level3hierChild" presStyleCnt="0"/>
      <dgm:spPr/>
    </dgm:pt>
    <dgm:pt modelId="{CF6063A6-1940-496F-B858-E05F15446BCB}" type="pres">
      <dgm:prSet presAssocID="{F1BF3821-C605-414F-9186-73513B1908F7}" presName="conn2-1" presStyleLbl="parChTrans1D2" presStyleIdx="1" presStyleCnt="2"/>
      <dgm:spPr/>
      <dgm:t>
        <a:bodyPr/>
        <a:lstStyle/>
        <a:p>
          <a:endParaRPr lang="en-GB"/>
        </a:p>
      </dgm:t>
    </dgm:pt>
    <dgm:pt modelId="{62009395-FCC9-4793-BC64-DBFAB0B23DC9}" type="pres">
      <dgm:prSet presAssocID="{F1BF3821-C605-414F-9186-73513B1908F7}" presName="connTx" presStyleLbl="parChTrans1D2" presStyleIdx="1" presStyleCnt="2"/>
      <dgm:spPr/>
      <dgm:t>
        <a:bodyPr/>
        <a:lstStyle/>
        <a:p>
          <a:endParaRPr lang="en-GB"/>
        </a:p>
      </dgm:t>
    </dgm:pt>
    <dgm:pt modelId="{C20F64EB-44F6-4089-A066-38282C6FB13C}" type="pres">
      <dgm:prSet presAssocID="{C9FCC31E-227F-454B-AED7-E92DAFA80A55}" presName="root2" presStyleCnt="0"/>
      <dgm:spPr/>
    </dgm:pt>
    <dgm:pt modelId="{A1D9782D-3424-46F0-AA3B-367F6DD2AB63}" type="pres">
      <dgm:prSet presAssocID="{C9FCC31E-227F-454B-AED7-E92DAFA80A55}" presName="LevelTwoTextNode" presStyleLbl="node2" presStyleIdx="1" presStyleCnt="2" custLinFactY="-24151" custLinFactNeighborX="-19603" custLinFactNeighborY="-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DFDDE6E-EE3C-437F-8EC0-6A5D2D21C5C2}" type="pres">
      <dgm:prSet presAssocID="{C9FCC31E-227F-454B-AED7-E92DAFA80A55}" presName="level3hierChild" presStyleCnt="0"/>
      <dgm:spPr/>
    </dgm:pt>
    <dgm:pt modelId="{D5A9E796-75F5-485E-B968-81066C894A61}" type="pres">
      <dgm:prSet presAssocID="{E6423776-B757-46B3-A5AC-4F2AFD17AC89}" presName="conn2-1" presStyleLbl="parChTrans1D3" presStyleIdx="4" presStyleCnt="5"/>
      <dgm:spPr/>
      <dgm:t>
        <a:bodyPr/>
        <a:lstStyle/>
        <a:p>
          <a:endParaRPr lang="en-GB"/>
        </a:p>
      </dgm:t>
    </dgm:pt>
    <dgm:pt modelId="{EEB8253D-457B-411D-A387-BDEF6C1D8E57}" type="pres">
      <dgm:prSet presAssocID="{E6423776-B757-46B3-A5AC-4F2AFD17AC89}" presName="connTx" presStyleLbl="parChTrans1D3" presStyleIdx="4" presStyleCnt="5"/>
      <dgm:spPr/>
      <dgm:t>
        <a:bodyPr/>
        <a:lstStyle/>
        <a:p>
          <a:endParaRPr lang="en-GB"/>
        </a:p>
      </dgm:t>
    </dgm:pt>
    <dgm:pt modelId="{28A92107-33EA-41EA-99A0-16A757314D00}" type="pres">
      <dgm:prSet presAssocID="{BDD9ECA4-056A-498D-A75E-AE1670CD572E}" presName="root2" presStyleCnt="0"/>
      <dgm:spPr/>
    </dgm:pt>
    <dgm:pt modelId="{149BA154-05AC-47ED-9812-652116B0B26F}" type="pres">
      <dgm:prSet presAssocID="{BDD9ECA4-056A-498D-A75E-AE1670CD572E}" presName="LevelTwoTextNode" presStyleLbl="node3" presStyleIdx="4" presStyleCnt="5" custScaleX="119609" custScaleY="124700" custLinFactY="-24153" custLinFactNeighborX="-19602" custLinFactNeighborY="-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52F1F8F-02E5-47C4-A453-15075D1803A1}" type="pres">
      <dgm:prSet presAssocID="{BDD9ECA4-056A-498D-A75E-AE1670CD572E}" presName="level3hierChild" presStyleCnt="0"/>
      <dgm:spPr/>
    </dgm:pt>
    <dgm:pt modelId="{83EC8084-B926-4DD6-BA9D-99053200105F}" type="pres">
      <dgm:prSet presAssocID="{F41336EE-C34E-497B-A924-5B12612B0B44}" presName="conn2-1" presStyleLbl="parChTrans1D4" presStyleIdx="2" presStyleCnt="6"/>
      <dgm:spPr/>
      <dgm:t>
        <a:bodyPr/>
        <a:lstStyle/>
        <a:p>
          <a:endParaRPr lang="en-GB"/>
        </a:p>
      </dgm:t>
    </dgm:pt>
    <dgm:pt modelId="{85CCF02D-05CE-425A-9AA4-16C6248A1BC2}" type="pres">
      <dgm:prSet presAssocID="{F41336EE-C34E-497B-A924-5B12612B0B44}" presName="connTx" presStyleLbl="parChTrans1D4" presStyleIdx="2" presStyleCnt="6"/>
      <dgm:spPr/>
      <dgm:t>
        <a:bodyPr/>
        <a:lstStyle/>
        <a:p>
          <a:endParaRPr lang="en-GB"/>
        </a:p>
      </dgm:t>
    </dgm:pt>
    <dgm:pt modelId="{326852DC-9C2E-4048-A807-5A5454A5293E}" type="pres">
      <dgm:prSet presAssocID="{B08E4692-1268-405D-A270-38900D9E083E}" presName="root2" presStyleCnt="0"/>
      <dgm:spPr/>
    </dgm:pt>
    <dgm:pt modelId="{3F03F20A-1255-4FC0-AC47-10990705D59E}" type="pres">
      <dgm:prSet presAssocID="{B08E4692-1268-405D-A270-38900D9E083E}" presName="LevelTwoTextNode" presStyleLbl="node4" presStyleIdx="2" presStyleCnt="6" custScaleX="131385" custLinFactNeighborX="-3268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65E4DF9-4946-4179-8B11-22EF7781EF41}" type="pres">
      <dgm:prSet presAssocID="{B08E4692-1268-405D-A270-38900D9E083E}" presName="level3hierChild" presStyleCnt="0"/>
      <dgm:spPr/>
    </dgm:pt>
    <dgm:pt modelId="{89AE6B34-06A7-4431-B66B-F68FCDB0C450}" type="pres">
      <dgm:prSet presAssocID="{D3DF90C4-B391-4D27-A8B3-1186FC29E316}" presName="conn2-1" presStyleLbl="parChTrans1D4" presStyleIdx="3" presStyleCnt="6"/>
      <dgm:spPr/>
      <dgm:t>
        <a:bodyPr/>
        <a:lstStyle/>
        <a:p>
          <a:endParaRPr lang="en-GB"/>
        </a:p>
      </dgm:t>
    </dgm:pt>
    <dgm:pt modelId="{E72B9F19-995C-4DF0-A6A7-A529D270EFE8}" type="pres">
      <dgm:prSet presAssocID="{D3DF90C4-B391-4D27-A8B3-1186FC29E316}" presName="connTx" presStyleLbl="parChTrans1D4" presStyleIdx="3" presStyleCnt="6"/>
      <dgm:spPr/>
      <dgm:t>
        <a:bodyPr/>
        <a:lstStyle/>
        <a:p>
          <a:endParaRPr lang="en-GB"/>
        </a:p>
      </dgm:t>
    </dgm:pt>
    <dgm:pt modelId="{914C24D3-A6D2-4C39-8F47-A197DE266071}" type="pres">
      <dgm:prSet presAssocID="{583D0759-8D4F-42D7-9083-0AE93EF6D10D}" presName="root2" presStyleCnt="0"/>
      <dgm:spPr/>
    </dgm:pt>
    <dgm:pt modelId="{0ECF9B8D-873F-4818-AB65-A927BB0668B3}" type="pres">
      <dgm:prSet presAssocID="{583D0759-8D4F-42D7-9083-0AE93EF6D10D}" presName="LevelTwoTextNode" presStyleLbl="node4" presStyleIdx="3" presStyleCnt="6" custScaleX="131168" custLinFactNeighborX="-32680" custLinFactNeighborY="-653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6665D15-E826-4B29-9747-F6D466199638}" type="pres">
      <dgm:prSet presAssocID="{583D0759-8D4F-42D7-9083-0AE93EF6D10D}" presName="level3hierChild" presStyleCnt="0"/>
      <dgm:spPr/>
    </dgm:pt>
    <dgm:pt modelId="{F43AD852-665C-46E6-B2CC-837E9DD80B03}" type="pres">
      <dgm:prSet presAssocID="{E22A9F99-8558-475A-938B-BB03C20A0328}" presName="conn2-1" presStyleLbl="parChTrans1D4" presStyleIdx="4" presStyleCnt="6"/>
      <dgm:spPr/>
      <dgm:t>
        <a:bodyPr/>
        <a:lstStyle/>
        <a:p>
          <a:endParaRPr lang="en-GB"/>
        </a:p>
      </dgm:t>
    </dgm:pt>
    <dgm:pt modelId="{589D8A0C-156B-4CD1-83E4-05B785275F73}" type="pres">
      <dgm:prSet presAssocID="{E22A9F99-8558-475A-938B-BB03C20A0328}" presName="connTx" presStyleLbl="parChTrans1D4" presStyleIdx="4" presStyleCnt="6"/>
      <dgm:spPr/>
      <dgm:t>
        <a:bodyPr/>
        <a:lstStyle/>
        <a:p>
          <a:endParaRPr lang="en-GB"/>
        </a:p>
      </dgm:t>
    </dgm:pt>
    <dgm:pt modelId="{503BC53E-B1DE-4574-937F-629D33A16C1B}" type="pres">
      <dgm:prSet presAssocID="{11CC3F97-063F-4F4A-8C8F-C8AFFD096A49}" presName="root2" presStyleCnt="0"/>
      <dgm:spPr/>
    </dgm:pt>
    <dgm:pt modelId="{BD651E31-248A-4954-B6EF-84F51020F74E}" type="pres">
      <dgm:prSet presAssocID="{11CC3F97-063F-4F4A-8C8F-C8AFFD096A49}" presName="LevelTwoTextNode" presStyleLbl="node4" presStyleIdx="4" presStyleCnt="6" custScaleX="130283" custLinFactNeighborX="-32680" custLinFactNeighborY="-1307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A029806-AFDF-4B11-A2E8-1C1509A4170E}" type="pres">
      <dgm:prSet presAssocID="{11CC3F97-063F-4F4A-8C8F-C8AFFD096A49}" presName="level3hierChild" presStyleCnt="0"/>
      <dgm:spPr/>
    </dgm:pt>
    <dgm:pt modelId="{B3DE7A22-5F9B-45BE-8EB0-948F9F9E1310}" type="pres">
      <dgm:prSet presAssocID="{6FAD3243-27B1-457D-80B1-03107D872488}" presName="conn2-1" presStyleLbl="parChTrans1D4" presStyleIdx="5" presStyleCnt="6"/>
      <dgm:spPr/>
      <dgm:t>
        <a:bodyPr/>
        <a:lstStyle/>
        <a:p>
          <a:endParaRPr lang="en-GB"/>
        </a:p>
      </dgm:t>
    </dgm:pt>
    <dgm:pt modelId="{5061840F-24F2-4866-8B21-F34E7147E512}" type="pres">
      <dgm:prSet presAssocID="{6FAD3243-27B1-457D-80B1-03107D872488}" presName="connTx" presStyleLbl="parChTrans1D4" presStyleIdx="5" presStyleCnt="6"/>
      <dgm:spPr/>
      <dgm:t>
        <a:bodyPr/>
        <a:lstStyle/>
        <a:p>
          <a:endParaRPr lang="en-GB"/>
        </a:p>
      </dgm:t>
    </dgm:pt>
    <dgm:pt modelId="{D12E15C4-3E30-48D0-9848-021BE763E4D7}" type="pres">
      <dgm:prSet presAssocID="{956D5EFE-9C2D-4A85-BCEA-9354DA5385FE}" presName="root2" presStyleCnt="0"/>
      <dgm:spPr/>
    </dgm:pt>
    <dgm:pt modelId="{C4C3C728-39BF-4A65-B84D-5DCAEF29AFF5}" type="pres">
      <dgm:prSet presAssocID="{956D5EFE-9C2D-4A85-BCEA-9354DA5385FE}" presName="LevelTwoTextNode" presStyleLbl="node4" presStyleIdx="5" presStyleCnt="6" custScaleX="120348" custLinFactNeighborX="-25207" custLinFactNeighborY="-1524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593F918-E158-40BE-8A55-C336BC77304F}" type="pres">
      <dgm:prSet presAssocID="{956D5EFE-9C2D-4A85-BCEA-9354DA5385FE}" presName="level3hierChild" presStyleCnt="0"/>
      <dgm:spPr/>
    </dgm:pt>
  </dgm:ptLst>
  <dgm:cxnLst>
    <dgm:cxn modelId="{B980B18F-86AB-4080-AD4F-F517B9E839EE}" type="presOf" srcId="{E6423776-B757-46B3-A5AC-4F2AFD17AC89}" destId="{EEB8253D-457B-411D-A387-BDEF6C1D8E57}" srcOrd="1" destOrd="0" presId="urn:microsoft.com/office/officeart/2005/8/layout/hierarchy2"/>
    <dgm:cxn modelId="{8511119A-E9CF-4DEA-B03E-6D739C505585}" type="presOf" srcId="{D3DF90C4-B391-4D27-A8B3-1186FC29E316}" destId="{E72B9F19-995C-4DF0-A6A7-A529D270EFE8}" srcOrd="1" destOrd="0" presId="urn:microsoft.com/office/officeart/2005/8/layout/hierarchy2"/>
    <dgm:cxn modelId="{1623C33C-6695-4D3E-8687-4522864F186A}" type="presOf" srcId="{6FAD3243-27B1-457D-80B1-03107D872488}" destId="{5061840F-24F2-4866-8B21-F34E7147E512}" srcOrd="1" destOrd="0" presId="urn:microsoft.com/office/officeart/2005/8/layout/hierarchy2"/>
    <dgm:cxn modelId="{077E76F5-44D8-45AB-9002-92319D2156D5}" srcId="{FED7CCE7-4119-4BB0-81DD-6CA11834D51B}" destId="{897AD041-68C3-48FD-B333-1C682A0F8B2C}" srcOrd="3" destOrd="0" parTransId="{B3C01E90-9AC0-40A3-BBD6-E9808C0D7BE3}" sibTransId="{2206D208-9EB3-4C2B-894D-2F1A301A3AD8}"/>
    <dgm:cxn modelId="{97CC03C4-7354-48FC-A5F3-47802A5C7193}" type="presOf" srcId="{583D0759-8D4F-42D7-9083-0AE93EF6D10D}" destId="{0ECF9B8D-873F-4818-AB65-A927BB0668B3}" srcOrd="0" destOrd="0" presId="urn:microsoft.com/office/officeart/2005/8/layout/hierarchy2"/>
    <dgm:cxn modelId="{935A9BFD-38E4-4615-B670-F7312A020583}" type="presOf" srcId="{07FE79F3-7407-435F-9245-F31CDE79633B}" destId="{410DAE39-AAC9-40EE-95DD-336C0BFC7D94}" srcOrd="0" destOrd="0" presId="urn:microsoft.com/office/officeart/2005/8/layout/hierarchy2"/>
    <dgm:cxn modelId="{C99F42EF-C161-46A9-9E8C-54DDE37BD655}" type="presOf" srcId="{352CFD3F-DDFC-4DE1-BCE6-0580F2EAD7B0}" destId="{E1174E86-3637-447B-A8A7-129CEA554E80}" srcOrd="0" destOrd="0" presId="urn:microsoft.com/office/officeart/2005/8/layout/hierarchy2"/>
    <dgm:cxn modelId="{E6C3A917-0965-45B9-AFE9-B710764FA9EA}" type="presOf" srcId="{20530630-81CC-4CD7-AEE3-C3AF4C250576}" destId="{EE26D080-99F2-41DA-A62A-6EC7FF70C348}" srcOrd="0" destOrd="0" presId="urn:microsoft.com/office/officeart/2005/8/layout/hierarchy2"/>
    <dgm:cxn modelId="{23F4A386-F89E-42A6-B539-EA0B5F290DB4}" type="presOf" srcId="{E22A9F99-8558-475A-938B-BB03C20A0328}" destId="{F43AD852-665C-46E6-B2CC-837E9DD80B03}" srcOrd="0" destOrd="0" presId="urn:microsoft.com/office/officeart/2005/8/layout/hierarchy2"/>
    <dgm:cxn modelId="{AE4466C8-40C9-43A2-A4B6-3B3003A2667F}" srcId="{FED7CCE7-4119-4BB0-81DD-6CA11834D51B}" destId="{352CFD3F-DDFC-4DE1-BCE6-0580F2EAD7B0}" srcOrd="0" destOrd="0" parTransId="{07FE79F3-7407-435F-9245-F31CDE79633B}" sibTransId="{C98C15AB-2EAD-499A-B4EE-195CD6E8CD58}"/>
    <dgm:cxn modelId="{613A8596-DCF7-4E03-88FF-27C98D8F3DE8}" srcId="{FED7CCE7-4119-4BB0-81DD-6CA11834D51B}" destId="{EDDC9BB1-A69E-4377-B6DD-C0E454F47C4B}" srcOrd="1" destOrd="0" parTransId="{38D019BC-793E-4433-A764-F14BF42195A0}" sibTransId="{3F3187BB-96D0-48F8-8CB3-CF03704BFB7F}"/>
    <dgm:cxn modelId="{AEEEEB61-A320-4B44-A576-BDD8220210BA}" srcId="{20530630-81CC-4CD7-AEE3-C3AF4C250576}" destId="{FED7CCE7-4119-4BB0-81DD-6CA11834D51B}" srcOrd="0" destOrd="0" parTransId="{899A9A54-F9D5-4541-B7BF-2958A84BFB8D}" sibTransId="{275DA892-8E3A-4AD3-9DC6-BBB2F97B6BF0}"/>
    <dgm:cxn modelId="{F5E1BA20-A0E9-4974-8F7B-E77119AAFFC6}" type="presOf" srcId="{897AD041-68C3-48FD-B333-1C682A0F8B2C}" destId="{2B2566B0-7F7C-4A6E-A945-F1EA437C05E4}" srcOrd="0" destOrd="0" presId="urn:microsoft.com/office/officeart/2005/8/layout/hierarchy2"/>
    <dgm:cxn modelId="{221402C9-67AA-48A0-B1AB-B6CEAF0BCC1B}" type="presOf" srcId="{E22A9F99-8558-475A-938B-BB03C20A0328}" destId="{589D8A0C-156B-4CD1-83E4-05B785275F73}" srcOrd="1" destOrd="0" presId="urn:microsoft.com/office/officeart/2005/8/layout/hierarchy2"/>
    <dgm:cxn modelId="{B023686F-E99B-4D3D-B340-FE3092393786}" type="presOf" srcId="{E6423776-B757-46B3-A5AC-4F2AFD17AC89}" destId="{D5A9E796-75F5-485E-B968-81066C894A61}" srcOrd="0" destOrd="0" presId="urn:microsoft.com/office/officeart/2005/8/layout/hierarchy2"/>
    <dgm:cxn modelId="{5C4F1739-5768-4595-9470-B1FB441F4F27}" srcId="{59D1A4CC-9D7A-4C35-85B4-75A3D1AC08E1}" destId="{20530630-81CC-4CD7-AEE3-C3AF4C250576}" srcOrd="0" destOrd="0" parTransId="{02655014-D17F-42B1-A8D8-70CE8A0817A1}" sibTransId="{9F5B3A53-7F5B-4669-B322-41AD0DFA62C0}"/>
    <dgm:cxn modelId="{EBA52BDC-120A-487D-A6DA-9E57F3FB1695}" type="presOf" srcId="{C9844576-638C-4EDF-8B3D-967F00B8587B}" destId="{B4607FED-E99E-4E94-A4D1-A87A7C9F378B}" srcOrd="1" destOrd="0" presId="urn:microsoft.com/office/officeart/2005/8/layout/hierarchy2"/>
    <dgm:cxn modelId="{2DB25958-67DE-44E4-8B33-03C656CC1D3A}" srcId="{20530630-81CC-4CD7-AEE3-C3AF4C250576}" destId="{C9FCC31E-227F-454B-AED7-E92DAFA80A55}" srcOrd="1" destOrd="0" parTransId="{F1BF3821-C605-414F-9186-73513B1908F7}" sibTransId="{60EA81DD-6998-49B0-AEE9-283DC0879715}"/>
    <dgm:cxn modelId="{4780516B-32D4-490A-BEAD-20CB6DDB43B0}" srcId="{BDD9ECA4-056A-498D-A75E-AE1670CD572E}" destId="{11CC3F97-063F-4F4A-8C8F-C8AFFD096A49}" srcOrd="2" destOrd="0" parTransId="{E22A9F99-8558-475A-938B-BB03C20A0328}" sibTransId="{C67259DE-2143-474E-AD95-B676F6DA7DCC}"/>
    <dgm:cxn modelId="{7B2B8B1D-7076-45BA-8C8A-D9390BB2A02F}" type="presOf" srcId="{F1BF3821-C605-414F-9186-73513B1908F7}" destId="{CF6063A6-1940-496F-B858-E05F15446BCB}" srcOrd="0" destOrd="0" presId="urn:microsoft.com/office/officeart/2005/8/layout/hierarchy2"/>
    <dgm:cxn modelId="{E75EA81D-EEAE-4BF8-9EF3-60318745F4BD}" type="presOf" srcId="{FED7CCE7-4119-4BB0-81DD-6CA11834D51B}" destId="{36C83AD3-BF33-43FE-8F4A-39F3E730223B}" srcOrd="0" destOrd="0" presId="urn:microsoft.com/office/officeart/2005/8/layout/hierarchy2"/>
    <dgm:cxn modelId="{10E7DCB9-5B5F-47C1-BB6E-D6DDBB178FA3}" srcId="{BDD9ECA4-056A-498D-A75E-AE1670CD572E}" destId="{956D5EFE-9C2D-4A85-BCEA-9354DA5385FE}" srcOrd="3" destOrd="0" parTransId="{6FAD3243-27B1-457D-80B1-03107D872488}" sibTransId="{53816686-5977-48A7-84D2-487F1D853DA5}"/>
    <dgm:cxn modelId="{6AD1506B-719A-45B9-A822-1EFECED8112A}" type="presOf" srcId="{38D019BC-793E-4433-A764-F14BF42195A0}" destId="{5E74990A-73E6-488E-ABDF-7ACC3891C479}" srcOrd="0" destOrd="0" presId="urn:microsoft.com/office/officeart/2005/8/layout/hierarchy2"/>
    <dgm:cxn modelId="{1627C37C-758D-4B35-9337-DA2CEC15C7D9}" type="presOf" srcId="{C9FCC31E-227F-454B-AED7-E92DAFA80A55}" destId="{A1D9782D-3424-46F0-AA3B-367F6DD2AB63}" srcOrd="0" destOrd="0" presId="urn:microsoft.com/office/officeart/2005/8/layout/hierarchy2"/>
    <dgm:cxn modelId="{5D5A0719-AB4C-43A8-ACF2-DAB6DF921790}" type="presOf" srcId="{EDDC9BB1-A69E-4377-B6DD-C0E454F47C4B}" destId="{E667976F-9A37-4109-9777-60ED65C2ABAF}" srcOrd="0" destOrd="0" presId="urn:microsoft.com/office/officeart/2005/8/layout/hierarchy2"/>
    <dgm:cxn modelId="{ADFCF491-4A32-43E4-8515-23D8C54127BD}" type="presOf" srcId="{956D5EFE-9C2D-4A85-BCEA-9354DA5385FE}" destId="{C4C3C728-39BF-4A65-B84D-5DCAEF29AFF5}" srcOrd="0" destOrd="0" presId="urn:microsoft.com/office/officeart/2005/8/layout/hierarchy2"/>
    <dgm:cxn modelId="{3AED6260-CB9A-445B-BEAF-4DF42028A8A9}" type="presOf" srcId="{A891C934-CCCA-47E0-982D-AEA1A82ABAF4}" destId="{69EECA8C-C61D-4BCC-93BD-19148DDD3B9D}" srcOrd="1" destOrd="0" presId="urn:microsoft.com/office/officeart/2005/8/layout/hierarchy2"/>
    <dgm:cxn modelId="{17C5BB90-7D95-4329-961F-BBDC575E249D}" type="presOf" srcId="{D3DF90C4-B391-4D27-A8B3-1186FC29E316}" destId="{89AE6B34-06A7-4431-B66B-F68FCDB0C450}" srcOrd="0" destOrd="0" presId="urn:microsoft.com/office/officeart/2005/8/layout/hierarchy2"/>
    <dgm:cxn modelId="{3BDFE662-B8EC-4738-A8D0-B37189306D03}" type="presOf" srcId="{5B99FD1B-F240-470F-AF95-671732800079}" destId="{26998289-E648-41BF-8751-6BCA22AC34BC}" srcOrd="0" destOrd="0" presId="urn:microsoft.com/office/officeart/2005/8/layout/hierarchy2"/>
    <dgm:cxn modelId="{74BF86EF-3AAA-485D-AAAD-7CF5F8E5A971}" type="presOf" srcId="{6FAD3243-27B1-457D-80B1-03107D872488}" destId="{B3DE7A22-5F9B-45BE-8EB0-948F9F9E1310}" srcOrd="0" destOrd="0" presId="urn:microsoft.com/office/officeart/2005/8/layout/hierarchy2"/>
    <dgm:cxn modelId="{02ADA86D-AAD6-4754-A53A-9CD10FD0EFDC}" type="presOf" srcId="{BDD9ECA4-056A-498D-A75E-AE1670CD572E}" destId="{149BA154-05AC-47ED-9812-652116B0B26F}" srcOrd="0" destOrd="0" presId="urn:microsoft.com/office/officeart/2005/8/layout/hierarchy2"/>
    <dgm:cxn modelId="{2DF9BC9B-4A52-4A55-810C-D7D08FC7A5CB}" type="presOf" srcId="{55A3A82E-699A-4C55-BC08-AEB625AC9D6D}" destId="{C047EE03-52DD-42DE-9613-19758DDBFA37}" srcOrd="0" destOrd="0" presId="urn:microsoft.com/office/officeart/2005/8/layout/hierarchy2"/>
    <dgm:cxn modelId="{2FB664CA-2310-4A03-AC9E-B45121AB21CF}" type="presOf" srcId="{11CC3F97-063F-4F4A-8C8F-C8AFFD096A49}" destId="{BD651E31-248A-4954-B6EF-84F51020F74E}" srcOrd="0" destOrd="0" presId="urn:microsoft.com/office/officeart/2005/8/layout/hierarchy2"/>
    <dgm:cxn modelId="{B4A21D03-738F-4D38-947A-003B6AFED718}" type="presOf" srcId="{38D019BC-793E-4433-A764-F14BF42195A0}" destId="{D8E9C5D9-0C0D-4762-80D7-87ED782E3CD3}" srcOrd="1" destOrd="0" presId="urn:microsoft.com/office/officeart/2005/8/layout/hierarchy2"/>
    <dgm:cxn modelId="{024E3177-76DA-4184-B2F5-ECC19F30F617}" type="presOf" srcId="{07FE79F3-7407-435F-9245-F31CDE79633B}" destId="{23CB2DE0-ACBA-447C-B1CF-935D8DB98ED4}" srcOrd="1" destOrd="0" presId="urn:microsoft.com/office/officeart/2005/8/layout/hierarchy2"/>
    <dgm:cxn modelId="{59DB2C3D-B4C2-4AC1-8A87-3214FB6DF0ED}" type="presOf" srcId="{F41336EE-C34E-497B-A924-5B12612B0B44}" destId="{83EC8084-B926-4DD6-BA9D-99053200105F}" srcOrd="0" destOrd="0" presId="urn:microsoft.com/office/officeart/2005/8/layout/hierarchy2"/>
    <dgm:cxn modelId="{DDF8EEEB-0507-45AE-9E5F-AC92965BC352}" srcId="{EDDC9BB1-A69E-4377-B6DD-C0E454F47C4B}" destId="{5B99FD1B-F240-470F-AF95-671732800079}" srcOrd="1" destOrd="0" parTransId="{C9844576-638C-4EDF-8B3D-967F00B8587B}" sibTransId="{790C92FC-25AB-4860-848D-C9D86CC5C4A2}"/>
    <dgm:cxn modelId="{4FD29414-5EC0-4FC1-9DC9-942FB97E1AFA}" type="presOf" srcId="{B08E4692-1268-405D-A270-38900D9E083E}" destId="{3F03F20A-1255-4FC0-AC47-10990705D59E}" srcOrd="0" destOrd="0" presId="urn:microsoft.com/office/officeart/2005/8/layout/hierarchy2"/>
    <dgm:cxn modelId="{47EFA346-600C-4B02-94CB-6C783C0A1F26}" type="presOf" srcId="{B3C01E90-9AC0-40A3-BBD6-E9808C0D7BE3}" destId="{5C7B08F5-2899-47D9-B5ED-839788967E81}" srcOrd="1" destOrd="0" presId="urn:microsoft.com/office/officeart/2005/8/layout/hierarchy2"/>
    <dgm:cxn modelId="{8A926DA2-36FA-41ED-A4A2-7115142276B8}" srcId="{C9FCC31E-227F-454B-AED7-E92DAFA80A55}" destId="{BDD9ECA4-056A-498D-A75E-AE1670CD572E}" srcOrd="0" destOrd="0" parTransId="{E6423776-B757-46B3-A5AC-4F2AFD17AC89}" sibTransId="{30572BE4-7AD8-4422-9262-25D7EEF75164}"/>
    <dgm:cxn modelId="{347A6AA3-2446-4085-BA16-163F71710C64}" srcId="{BDD9ECA4-056A-498D-A75E-AE1670CD572E}" destId="{583D0759-8D4F-42D7-9083-0AE93EF6D10D}" srcOrd="1" destOrd="0" parTransId="{D3DF90C4-B391-4D27-A8B3-1186FC29E316}" sibTransId="{15FEF9D9-EAE9-4EE9-96E4-F4768AEC72CF}"/>
    <dgm:cxn modelId="{764FA323-74A4-4011-88D7-2825A7618169}" type="presOf" srcId="{67BF988B-1308-4E44-8D9B-0B17DC12E305}" destId="{C3E49D38-6451-4513-96F9-59F49E03E78C}" srcOrd="0" destOrd="0" presId="urn:microsoft.com/office/officeart/2005/8/layout/hierarchy2"/>
    <dgm:cxn modelId="{D7C9D042-90C1-4A2E-BEFB-10678AFCCCEF}" srcId="{FED7CCE7-4119-4BB0-81DD-6CA11834D51B}" destId="{55A3A82E-699A-4C55-BC08-AEB625AC9D6D}" srcOrd="2" destOrd="0" parTransId="{68300FC2-AC50-4327-AD3A-B7D2CC3D8608}" sibTransId="{8E3A9EBD-37E8-4C38-996F-498D6DDEEF56}"/>
    <dgm:cxn modelId="{0F359C6E-00BE-48FE-A8FB-8AE588C5D766}" type="presOf" srcId="{68300FC2-AC50-4327-AD3A-B7D2CC3D8608}" destId="{D6977ECA-A574-4B9D-9088-3823ED77D49E}" srcOrd="1" destOrd="0" presId="urn:microsoft.com/office/officeart/2005/8/layout/hierarchy2"/>
    <dgm:cxn modelId="{96DDFC99-7963-4941-9F2B-925209D2E1F3}" type="presOf" srcId="{899A9A54-F9D5-4541-B7BF-2958A84BFB8D}" destId="{81CDB511-6605-44D8-8C8B-BBE203B406FF}" srcOrd="0" destOrd="0" presId="urn:microsoft.com/office/officeart/2005/8/layout/hierarchy2"/>
    <dgm:cxn modelId="{F487DFF0-C708-4919-888C-5D54033FF50E}" type="presOf" srcId="{59D1A4CC-9D7A-4C35-85B4-75A3D1AC08E1}" destId="{9503CCD7-2A42-4022-AED5-BDCB7EBECACE}" srcOrd="0" destOrd="0" presId="urn:microsoft.com/office/officeart/2005/8/layout/hierarchy2"/>
    <dgm:cxn modelId="{DA2B9F4D-FD38-40D2-97EF-90735A33C3F3}" type="presOf" srcId="{B3C01E90-9AC0-40A3-BBD6-E9808C0D7BE3}" destId="{3F4F9F98-DAD4-4C8E-B746-0B104F557549}" srcOrd="0" destOrd="0" presId="urn:microsoft.com/office/officeart/2005/8/layout/hierarchy2"/>
    <dgm:cxn modelId="{766FD6DB-460A-4E00-81F0-AD57F133181A}" type="presOf" srcId="{C9844576-638C-4EDF-8B3D-967F00B8587B}" destId="{372D3477-43DC-4C9D-8327-B75C689BBC32}" srcOrd="0" destOrd="0" presId="urn:microsoft.com/office/officeart/2005/8/layout/hierarchy2"/>
    <dgm:cxn modelId="{8B73EC8A-6DCF-43E0-87D5-DDB68B8D331B}" type="presOf" srcId="{F1BF3821-C605-414F-9186-73513B1908F7}" destId="{62009395-FCC9-4793-BC64-DBFAB0B23DC9}" srcOrd="1" destOrd="0" presId="urn:microsoft.com/office/officeart/2005/8/layout/hierarchy2"/>
    <dgm:cxn modelId="{2819B183-A333-4DC5-B575-9578E1BE126E}" type="presOf" srcId="{899A9A54-F9D5-4541-B7BF-2958A84BFB8D}" destId="{11764090-5E3D-4209-AC61-BF93FB23980F}" srcOrd="1" destOrd="0" presId="urn:microsoft.com/office/officeart/2005/8/layout/hierarchy2"/>
    <dgm:cxn modelId="{B680068C-A350-45D2-8954-14CB1915C286}" type="presOf" srcId="{F41336EE-C34E-497B-A924-5B12612B0B44}" destId="{85CCF02D-05CE-425A-9AA4-16C6248A1BC2}" srcOrd="1" destOrd="0" presId="urn:microsoft.com/office/officeart/2005/8/layout/hierarchy2"/>
    <dgm:cxn modelId="{40540EA1-39CC-4921-807D-1247CFCC926C}" srcId="{BDD9ECA4-056A-498D-A75E-AE1670CD572E}" destId="{B08E4692-1268-405D-A270-38900D9E083E}" srcOrd="0" destOrd="0" parTransId="{F41336EE-C34E-497B-A924-5B12612B0B44}" sibTransId="{F4EA4D6D-F92D-40CE-8DB3-8A4CDC818894}"/>
    <dgm:cxn modelId="{1FE3AA5E-D4E8-47B2-8B63-650F524E70BD}" type="presOf" srcId="{68300FC2-AC50-4327-AD3A-B7D2CC3D8608}" destId="{F9BBD1F0-FBF1-4D9A-A903-F8684FEE747C}" srcOrd="0" destOrd="0" presId="urn:microsoft.com/office/officeart/2005/8/layout/hierarchy2"/>
    <dgm:cxn modelId="{D35D9694-8CF1-45D0-B35D-9EEB214A1069}" srcId="{EDDC9BB1-A69E-4377-B6DD-C0E454F47C4B}" destId="{67BF988B-1308-4E44-8D9B-0B17DC12E305}" srcOrd="0" destOrd="0" parTransId="{A891C934-CCCA-47E0-982D-AEA1A82ABAF4}" sibTransId="{578FF98F-620C-4D5B-90EE-0716C815C90B}"/>
    <dgm:cxn modelId="{29B7D707-F980-402C-A490-EDB28F08382D}" type="presOf" srcId="{A891C934-CCCA-47E0-982D-AEA1A82ABAF4}" destId="{C7281A61-353A-4B05-9DAA-5981D766210F}" srcOrd="0" destOrd="0" presId="urn:microsoft.com/office/officeart/2005/8/layout/hierarchy2"/>
    <dgm:cxn modelId="{26A4FBCD-6366-4B80-8495-130F43B2C7AC}" type="presParOf" srcId="{9503CCD7-2A42-4022-AED5-BDCB7EBECACE}" destId="{59D0766F-5C34-4BFC-AFC7-2C5FFFC756EE}" srcOrd="0" destOrd="0" presId="urn:microsoft.com/office/officeart/2005/8/layout/hierarchy2"/>
    <dgm:cxn modelId="{276100BF-C1CE-4B2D-AF33-4756294043AD}" type="presParOf" srcId="{59D0766F-5C34-4BFC-AFC7-2C5FFFC756EE}" destId="{EE26D080-99F2-41DA-A62A-6EC7FF70C348}" srcOrd="0" destOrd="0" presId="urn:microsoft.com/office/officeart/2005/8/layout/hierarchy2"/>
    <dgm:cxn modelId="{EB8AC381-6F33-4D2B-9291-D4DCED648E3A}" type="presParOf" srcId="{59D0766F-5C34-4BFC-AFC7-2C5FFFC756EE}" destId="{42AB56EA-FC42-437C-BF0A-6D76D2163905}" srcOrd="1" destOrd="0" presId="urn:microsoft.com/office/officeart/2005/8/layout/hierarchy2"/>
    <dgm:cxn modelId="{265BF6C2-B1BB-42E3-884B-C8DB4D7F8AD9}" type="presParOf" srcId="{42AB56EA-FC42-437C-BF0A-6D76D2163905}" destId="{81CDB511-6605-44D8-8C8B-BBE203B406FF}" srcOrd="0" destOrd="0" presId="urn:microsoft.com/office/officeart/2005/8/layout/hierarchy2"/>
    <dgm:cxn modelId="{0011D967-98EB-44BC-B7DC-F9CE1860B276}" type="presParOf" srcId="{81CDB511-6605-44D8-8C8B-BBE203B406FF}" destId="{11764090-5E3D-4209-AC61-BF93FB23980F}" srcOrd="0" destOrd="0" presId="urn:microsoft.com/office/officeart/2005/8/layout/hierarchy2"/>
    <dgm:cxn modelId="{B4EF78D5-B958-4F80-9CB8-F3E61AD8BC9B}" type="presParOf" srcId="{42AB56EA-FC42-437C-BF0A-6D76D2163905}" destId="{2CBEBB28-AD33-4C26-9ED1-7CCED1E936F9}" srcOrd="1" destOrd="0" presId="urn:microsoft.com/office/officeart/2005/8/layout/hierarchy2"/>
    <dgm:cxn modelId="{5CC565AD-7E53-475D-9E6B-6B38D866972A}" type="presParOf" srcId="{2CBEBB28-AD33-4C26-9ED1-7CCED1E936F9}" destId="{36C83AD3-BF33-43FE-8F4A-39F3E730223B}" srcOrd="0" destOrd="0" presId="urn:microsoft.com/office/officeart/2005/8/layout/hierarchy2"/>
    <dgm:cxn modelId="{A9D619A8-E4DD-4CD3-BBD9-86718261C7A7}" type="presParOf" srcId="{2CBEBB28-AD33-4C26-9ED1-7CCED1E936F9}" destId="{F7D84D4B-BAA0-43CC-A955-F4B9037BFBD6}" srcOrd="1" destOrd="0" presId="urn:microsoft.com/office/officeart/2005/8/layout/hierarchy2"/>
    <dgm:cxn modelId="{80B24431-8309-475F-8BD1-B28FAB18C40D}" type="presParOf" srcId="{F7D84D4B-BAA0-43CC-A955-F4B9037BFBD6}" destId="{410DAE39-AAC9-40EE-95DD-336C0BFC7D94}" srcOrd="0" destOrd="0" presId="urn:microsoft.com/office/officeart/2005/8/layout/hierarchy2"/>
    <dgm:cxn modelId="{68BED70C-5CEF-47A4-A303-05F56150BA5B}" type="presParOf" srcId="{410DAE39-AAC9-40EE-95DD-336C0BFC7D94}" destId="{23CB2DE0-ACBA-447C-B1CF-935D8DB98ED4}" srcOrd="0" destOrd="0" presId="urn:microsoft.com/office/officeart/2005/8/layout/hierarchy2"/>
    <dgm:cxn modelId="{A54E3AD6-6306-4415-9BBB-A7F2EAE22E27}" type="presParOf" srcId="{F7D84D4B-BAA0-43CC-A955-F4B9037BFBD6}" destId="{640CE572-1FD5-400F-AFEE-836746E6229F}" srcOrd="1" destOrd="0" presId="urn:microsoft.com/office/officeart/2005/8/layout/hierarchy2"/>
    <dgm:cxn modelId="{EC9F14E1-8232-4002-B754-749FEF0A1615}" type="presParOf" srcId="{640CE572-1FD5-400F-AFEE-836746E6229F}" destId="{E1174E86-3637-447B-A8A7-129CEA554E80}" srcOrd="0" destOrd="0" presId="urn:microsoft.com/office/officeart/2005/8/layout/hierarchy2"/>
    <dgm:cxn modelId="{BACAD0B4-486D-47B7-AFD9-1501199DEC70}" type="presParOf" srcId="{640CE572-1FD5-400F-AFEE-836746E6229F}" destId="{B8DD1E98-8292-4E6C-91E4-33B189F65974}" srcOrd="1" destOrd="0" presId="urn:microsoft.com/office/officeart/2005/8/layout/hierarchy2"/>
    <dgm:cxn modelId="{99CE5B5F-E3F8-4468-A83D-8159CB18419B}" type="presParOf" srcId="{F7D84D4B-BAA0-43CC-A955-F4B9037BFBD6}" destId="{5E74990A-73E6-488E-ABDF-7ACC3891C479}" srcOrd="2" destOrd="0" presId="urn:microsoft.com/office/officeart/2005/8/layout/hierarchy2"/>
    <dgm:cxn modelId="{354E8E2F-0C91-4E71-A89A-2B18D88D1CBE}" type="presParOf" srcId="{5E74990A-73E6-488E-ABDF-7ACC3891C479}" destId="{D8E9C5D9-0C0D-4762-80D7-87ED782E3CD3}" srcOrd="0" destOrd="0" presId="urn:microsoft.com/office/officeart/2005/8/layout/hierarchy2"/>
    <dgm:cxn modelId="{8D094259-6154-4972-913B-F86146570F41}" type="presParOf" srcId="{F7D84D4B-BAA0-43CC-A955-F4B9037BFBD6}" destId="{0F34EBB0-EC21-4521-94A8-B475EC47A5A4}" srcOrd="3" destOrd="0" presId="urn:microsoft.com/office/officeart/2005/8/layout/hierarchy2"/>
    <dgm:cxn modelId="{A41897BC-0D99-410F-878B-157A23185F11}" type="presParOf" srcId="{0F34EBB0-EC21-4521-94A8-B475EC47A5A4}" destId="{E667976F-9A37-4109-9777-60ED65C2ABAF}" srcOrd="0" destOrd="0" presId="urn:microsoft.com/office/officeart/2005/8/layout/hierarchy2"/>
    <dgm:cxn modelId="{DA55FED9-5F72-437B-AF42-199F01D46283}" type="presParOf" srcId="{0F34EBB0-EC21-4521-94A8-B475EC47A5A4}" destId="{70FCDCD9-8E5C-40A9-8C0F-C727CD0951AA}" srcOrd="1" destOrd="0" presId="urn:microsoft.com/office/officeart/2005/8/layout/hierarchy2"/>
    <dgm:cxn modelId="{AED2A93B-5327-4573-B9F1-8A747289EB1A}" type="presParOf" srcId="{70FCDCD9-8E5C-40A9-8C0F-C727CD0951AA}" destId="{C7281A61-353A-4B05-9DAA-5981D766210F}" srcOrd="0" destOrd="0" presId="urn:microsoft.com/office/officeart/2005/8/layout/hierarchy2"/>
    <dgm:cxn modelId="{9B501FFC-A415-4184-ABD5-4D279F0155DD}" type="presParOf" srcId="{C7281A61-353A-4B05-9DAA-5981D766210F}" destId="{69EECA8C-C61D-4BCC-93BD-19148DDD3B9D}" srcOrd="0" destOrd="0" presId="urn:microsoft.com/office/officeart/2005/8/layout/hierarchy2"/>
    <dgm:cxn modelId="{4353B34A-7A6F-43E9-A832-5E78ED65711D}" type="presParOf" srcId="{70FCDCD9-8E5C-40A9-8C0F-C727CD0951AA}" destId="{06791FCB-8D34-44D8-B80B-306EA7B3E952}" srcOrd="1" destOrd="0" presId="urn:microsoft.com/office/officeart/2005/8/layout/hierarchy2"/>
    <dgm:cxn modelId="{C608EE51-60B7-4AA6-9A3A-48C74530E751}" type="presParOf" srcId="{06791FCB-8D34-44D8-B80B-306EA7B3E952}" destId="{C3E49D38-6451-4513-96F9-59F49E03E78C}" srcOrd="0" destOrd="0" presId="urn:microsoft.com/office/officeart/2005/8/layout/hierarchy2"/>
    <dgm:cxn modelId="{80438C18-2E1D-49FF-946B-2B56E0F1DA80}" type="presParOf" srcId="{06791FCB-8D34-44D8-B80B-306EA7B3E952}" destId="{CA04973D-3904-4B45-B3EB-CFDB38AAF48C}" srcOrd="1" destOrd="0" presId="urn:microsoft.com/office/officeart/2005/8/layout/hierarchy2"/>
    <dgm:cxn modelId="{AED472C7-0E31-4411-AA4D-6E43B5C7C2CD}" type="presParOf" srcId="{70FCDCD9-8E5C-40A9-8C0F-C727CD0951AA}" destId="{372D3477-43DC-4C9D-8327-B75C689BBC32}" srcOrd="2" destOrd="0" presId="urn:microsoft.com/office/officeart/2005/8/layout/hierarchy2"/>
    <dgm:cxn modelId="{F8386749-2D83-4F1B-A3DF-CEA8C5503B3E}" type="presParOf" srcId="{372D3477-43DC-4C9D-8327-B75C689BBC32}" destId="{B4607FED-E99E-4E94-A4D1-A87A7C9F378B}" srcOrd="0" destOrd="0" presId="urn:microsoft.com/office/officeart/2005/8/layout/hierarchy2"/>
    <dgm:cxn modelId="{0F4AE510-68D0-4FDA-B337-DC5BA11F9967}" type="presParOf" srcId="{70FCDCD9-8E5C-40A9-8C0F-C727CD0951AA}" destId="{A9CCF6E8-B084-4701-A920-4928E0FED59F}" srcOrd="3" destOrd="0" presId="urn:microsoft.com/office/officeart/2005/8/layout/hierarchy2"/>
    <dgm:cxn modelId="{42351A5A-A544-4901-BAB0-40EEC6A41797}" type="presParOf" srcId="{A9CCF6E8-B084-4701-A920-4928E0FED59F}" destId="{26998289-E648-41BF-8751-6BCA22AC34BC}" srcOrd="0" destOrd="0" presId="urn:microsoft.com/office/officeart/2005/8/layout/hierarchy2"/>
    <dgm:cxn modelId="{07919E06-8926-463D-9B9E-AE9D3731BF41}" type="presParOf" srcId="{A9CCF6E8-B084-4701-A920-4928E0FED59F}" destId="{D8B2CEE0-EA58-43D3-A61D-798E6C10ECCB}" srcOrd="1" destOrd="0" presId="urn:microsoft.com/office/officeart/2005/8/layout/hierarchy2"/>
    <dgm:cxn modelId="{CEE7FE06-A122-43A7-BEB8-28695CFB11F4}" type="presParOf" srcId="{F7D84D4B-BAA0-43CC-A955-F4B9037BFBD6}" destId="{F9BBD1F0-FBF1-4D9A-A903-F8684FEE747C}" srcOrd="4" destOrd="0" presId="urn:microsoft.com/office/officeart/2005/8/layout/hierarchy2"/>
    <dgm:cxn modelId="{A37BCD07-BC98-43CD-BD46-C4889D8DB5EC}" type="presParOf" srcId="{F9BBD1F0-FBF1-4D9A-A903-F8684FEE747C}" destId="{D6977ECA-A574-4B9D-9088-3823ED77D49E}" srcOrd="0" destOrd="0" presId="urn:microsoft.com/office/officeart/2005/8/layout/hierarchy2"/>
    <dgm:cxn modelId="{AC5B6A42-8665-4150-8357-1A882E3F0109}" type="presParOf" srcId="{F7D84D4B-BAA0-43CC-A955-F4B9037BFBD6}" destId="{D3C1E9D2-4E2A-4C6D-9AAD-059B558F8AA9}" srcOrd="5" destOrd="0" presId="urn:microsoft.com/office/officeart/2005/8/layout/hierarchy2"/>
    <dgm:cxn modelId="{2C643585-1E02-45A0-9207-B551A7784FF8}" type="presParOf" srcId="{D3C1E9D2-4E2A-4C6D-9AAD-059B558F8AA9}" destId="{C047EE03-52DD-42DE-9613-19758DDBFA37}" srcOrd="0" destOrd="0" presId="urn:microsoft.com/office/officeart/2005/8/layout/hierarchy2"/>
    <dgm:cxn modelId="{9D5177E7-AF53-403B-9D78-DE596DC07439}" type="presParOf" srcId="{D3C1E9D2-4E2A-4C6D-9AAD-059B558F8AA9}" destId="{60C76EBD-F0E1-46A2-A6FE-7DA823B910EB}" srcOrd="1" destOrd="0" presId="urn:microsoft.com/office/officeart/2005/8/layout/hierarchy2"/>
    <dgm:cxn modelId="{FA18D61D-BF0D-4D71-9404-12C02DB6E0A6}" type="presParOf" srcId="{F7D84D4B-BAA0-43CC-A955-F4B9037BFBD6}" destId="{3F4F9F98-DAD4-4C8E-B746-0B104F557549}" srcOrd="6" destOrd="0" presId="urn:microsoft.com/office/officeart/2005/8/layout/hierarchy2"/>
    <dgm:cxn modelId="{9D8EDBEA-9AEC-4792-9885-9FF2C7C415E2}" type="presParOf" srcId="{3F4F9F98-DAD4-4C8E-B746-0B104F557549}" destId="{5C7B08F5-2899-47D9-B5ED-839788967E81}" srcOrd="0" destOrd="0" presId="urn:microsoft.com/office/officeart/2005/8/layout/hierarchy2"/>
    <dgm:cxn modelId="{1FFAEB89-BE7A-4B5C-A436-EB27953CBB57}" type="presParOf" srcId="{F7D84D4B-BAA0-43CC-A955-F4B9037BFBD6}" destId="{CF1C712D-3AD9-4FF7-9BE7-BCFEFA5E02FD}" srcOrd="7" destOrd="0" presId="urn:microsoft.com/office/officeart/2005/8/layout/hierarchy2"/>
    <dgm:cxn modelId="{04EAE71F-98BE-41C0-B7A0-1228115738FF}" type="presParOf" srcId="{CF1C712D-3AD9-4FF7-9BE7-BCFEFA5E02FD}" destId="{2B2566B0-7F7C-4A6E-A945-F1EA437C05E4}" srcOrd="0" destOrd="0" presId="urn:microsoft.com/office/officeart/2005/8/layout/hierarchy2"/>
    <dgm:cxn modelId="{33DCC871-EC54-45FA-B23B-4666C17551DC}" type="presParOf" srcId="{CF1C712D-3AD9-4FF7-9BE7-BCFEFA5E02FD}" destId="{9E206AAF-8648-47F8-A496-DF60442955FC}" srcOrd="1" destOrd="0" presId="urn:microsoft.com/office/officeart/2005/8/layout/hierarchy2"/>
    <dgm:cxn modelId="{A098A921-C0F4-47F5-9E0A-856D45BD7E34}" type="presParOf" srcId="{42AB56EA-FC42-437C-BF0A-6D76D2163905}" destId="{CF6063A6-1940-496F-B858-E05F15446BCB}" srcOrd="2" destOrd="0" presId="urn:microsoft.com/office/officeart/2005/8/layout/hierarchy2"/>
    <dgm:cxn modelId="{5E7C9E58-F882-42E8-A4B7-E7DEBEB542AA}" type="presParOf" srcId="{CF6063A6-1940-496F-B858-E05F15446BCB}" destId="{62009395-FCC9-4793-BC64-DBFAB0B23DC9}" srcOrd="0" destOrd="0" presId="urn:microsoft.com/office/officeart/2005/8/layout/hierarchy2"/>
    <dgm:cxn modelId="{FEDEB49F-3E87-438D-A5E0-77A49DDFC760}" type="presParOf" srcId="{42AB56EA-FC42-437C-BF0A-6D76D2163905}" destId="{C20F64EB-44F6-4089-A066-38282C6FB13C}" srcOrd="3" destOrd="0" presId="urn:microsoft.com/office/officeart/2005/8/layout/hierarchy2"/>
    <dgm:cxn modelId="{418CC0F0-92CE-40D2-89B7-3728D690290E}" type="presParOf" srcId="{C20F64EB-44F6-4089-A066-38282C6FB13C}" destId="{A1D9782D-3424-46F0-AA3B-367F6DD2AB63}" srcOrd="0" destOrd="0" presId="urn:microsoft.com/office/officeart/2005/8/layout/hierarchy2"/>
    <dgm:cxn modelId="{5BFE4C15-ADFC-4926-8F70-A1FF62751C17}" type="presParOf" srcId="{C20F64EB-44F6-4089-A066-38282C6FB13C}" destId="{ADFDDE6E-EE3C-437F-8EC0-6A5D2D21C5C2}" srcOrd="1" destOrd="0" presId="urn:microsoft.com/office/officeart/2005/8/layout/hierarchy2"/>
    <dgm:cxn modelId="{F407E386-D000-4626-88FE-03DAEC58EE44}" type="presParOf" srcId="{ADFDDE6E-EE3C-437F-8EC0-6A5D2D21C5C2}" destId="{D5A9E796-75F5-485E-B968-81066C894A61}" srcOrd="0" destOrd="0" presId="urn:microsoft.com/office/officeart/2005/8/layout/hierarchy2"/>
    <dgm:cxn modelId="{F21CE1B5-A400-4042-B63F-FCB9CA251F24}" type="presParOf" srcId="{D5A9E796-75F5-485E-B968-81066C894A61}" destId="{EEB8253D-457B-411D-A387-BDEF6C1D8E57}" srcOrd="0" destOrd="0" presId="urn:microsoft.com/office/officeart/2005/8/layout/hierarchy2"/>
    <dgm:cxn modelId="{185A78FC-7303-45E2-AEBC-6B0749C5DB8D}" type="presParOf" srcId="{ADFDDE6E-EE3C-437F-8EC0-6A5D2D21C5C2}" destId="{28A92107-33EA-41EA-99A0-16A757314D00}" srcOrd="1" destOrd="0" presId="urn:microsoft.com/office/officeart/2005/8/layout/hierarchy2"/>
    <dgm:cxn modelId="{E1BF5F84-DFAE-4901-9DBC-732A98D64F94}" type="presParOf" srcId="{28A92107-33EA-41EA-99A0-16A757314D00}" destId="{149BA154-05AC-47ED-9812-652116B0B26F}" srcOrd="0" destOrd="0" presId="urn:microsoft.com/office/officeart/2005/8/layout/hierarchy2"/>
    <dgm:cxn modelId="{968322AE-4A06-4D18-BB82-194293AA4B9A}" type="presParOf" srcId="{28A92107-33EA-41EA-99A0-16A757314D00}" destId="{F52F1F8F-02E5-47C4-A453-15075D1803A1}" srcOrd="1" destOrd="0" presId="urn:microsoft.com/office/officeart/2005/8/layout/hierarchy2"/>
    <dgm:cxn modelId="{9EDE3D11-F59B-4464-A6F7-BADD01152675}" type="presParOf" srcId="{F52F1F8F-02E5-47C4-A453-15075D1803A1}" destId="{83EC8084-B926-4DD6-BA9D-99053200105F}" srcOrd="0" destOrd="0" presId="urn:microsoft.com/office/officeart/2005/8/layout/hierarchy2"/>
    <dgm:cxn modelId="{464AEB9D-C0AA-47E4-9FC8-BE7174CC8BDB}" type="presParOf" srcId="{83EC8084-B926-4DD6-BA9D-99053200105F}" destId="{85CCF02D-05CE-425A-9AA4-16C6248A1BC2}" srcOrd="0" destOrd="0" presId="urn:microsoft.com/office/officeart/2005/8/layout/hierarchy2"/>
    <dgm:cxn modelId="{B10D4E4D-47B6-4B75-B448-0BB59AD092BA}" type="presParOf" srcId="{F52F1F8F-02E5-47C4-A453-15075D1803A1}" destId="{326852DC-9C2E-4048-A807-5A5454A5293E}" srcOrd="1" destOrd="0" presId="urn:microsoft.com/office/officeart/2005/8/layout/hierarchy2"/>
    <dgm:cxn modelId="{E2BA8627-B708-4DC4-B06F-E91D208812A8}" type="presParOf" srcId="{326852DC-9C2E-4048-A807-5A5454A5293E}" destId="{3F03F20A-1255-4FC0-AC47-10990705D59E}" srcOrd="0" destOrd="0" presId="urn:microsoft.com/office/officeart/2005/8/layout/hierarchy2"/>
    <dgm:cxn modelId="{A4E8C9F7-2257-49EC-A086-0371C141D385}" type="presParOf" srcId="{326852DC-9C2E-4048-A807-5A5454A5293E}" destId="{165E4DF9-4946-4179-8B11-22EF7781EF41}" srcOrd="1" destOrd="0" presId="urn:microsoft.com/office/officeart/2005/8/layout/hierarchy2"/>
    <dgm:cxn modelId="{EDC021E7-2BFF-4B78-BB90-BAF4FF177A8C}" type="presParOf" srcId="{F52F1F8F-02E5-47C4-A453-15075D1803A1}" destId="{89AE6B34-06A7-4431-B66B-F68FCDB0C450}" srcOrd="2" destOrd="0" presId="urn:microsoft.com/office/officeart/2005/8/layout/hierarchy2"/>
    <dgm:cxn modelId="{DB0B7AC4-332A-4FEB-9B93-A98CF782564F}" type="presParOf" srcId="{89AE6B34-06A7-4431-B66B-F68FCDB0C450}" destId="{E72B9F19-995C-4DF0-A6A7-A529D270EFE8}" srcOrd="0" destOrd="0" presId="urn:microsoft.com/office/officeart/2005/8/layout/hierarchy2"/>
    <dgm:cxn modelId="{63216632-DCFB-424E-A272-AEEACFCF6200}" type="presParOf" srcId="{F52F1F8F-02E5-47C4-A453-15075D1803A1}" destId="{914C24D3-A6D2-4C39-8F47-A197DE266071}" srcOrd="3" destOrd="0" presId="urn:microsoft.com/office/officeart/2005/8/layout/hierarchy2"/>
    <dgm:cxn modelId="{99DF7C7A-BFBF-4062-8794-4C94C0865D27}" type="presParOf" srcId="{914C24D3-A6D2-4C39-8F47-A197DE266071}" destId="{0ECF9B8D-873F-4818-AB65-A927BB0668B3}" srcOrd="0" destOrd="0" presId="urn:microsoft.com/office/officeart/2005/8/layout/hierarchy2"/>
    <dgm:cxn modelId="{665F9AC9-5155-417E-8362-6331B2D11C63}" type="presParOf" srcId="{914C24D3-A6D2-4C39-8F47-A197DE266071}" destId="{D6665D15-E826-4B29-9747-F6D466199638}" srcOrd="1" destOrd="0" presId="urn:microsoft.com/office/officeart/2005/8/layout/hierarchy2"/>
    <dgm:cxn modelId="{9D516E71-8EFB-4CF8-B7D4-5B8F4A99EEBA}" type="presParOf" srcId="{F52F1F8F-02E5-47C4-A453-15075D1803A1}" destId="{F43AD852-665C-46E6-B2CC-837E9DD80B03}" srcOrd="4" destOrd="0" presId="urn:microsoft.com/office/officeart/2005/8/layout/hierarchy2"/>
    <dgm:cxn modelId="{86D0B6A7-9213-4A43-9336-0B8FD6BF8246}" type="presParOf" srcId="{F43AD852-665C-46E6-B2CC-837E9DD80B03}" destId="{589D8A0C-156B-4CD1-83E4-05B785275F73}" srcOrd="0" destOrd="0" presId="urn:microsoft.com/office/officeart/2005/8/layout/hierarchy2"/>
    <dgm:cxn modelId="{05F0D7C7-CED9-4CC7-AD5D-0E46CD62C25D}" type="presParOf" srcId="{F52F1F8F-02E5-47C4-A453-15075D1803A1}" destId="{503BC53E-B1DE-4574-937F-629D33A16C1B}" srcOrd="5" destOrd="0" presId="urn:microsoft.com/office/officeart/2005/8/layout/hierarchy2"/>
    <dgm:cxn modelId="{2455F8BC-DF0D-421D-8189-701BEF85B1F8}" type="presParOf" srcId="{503BC53E-B1DE-4574-937F-629D33A16C1B}" destId="{BD651E31-248A-4954-B6EF-84F51020F74E}" srcOrd="0" destOrd="0" presId="urn:microsoft.com/office/officeart/2005/8/layout/hierarchy2"/>
    <dgm:cxn modelId="{E67BA7DC-987C-4050-90DB-F92C71BCF65A}" type="presParOf" srcId="{503BC53E-B1DE-4574-937F-629D33A16C1B}" destId="{BA029806-AFDF-4B11-A2E8-1C1509A4170E}" srcOrd="1" destOrd="0" presId="urn:microsoft.com/office/officeart/2005/8/layout/hierarchy2"/>
    <dgm:cxn modelId="{FECCAABB-21B5-455F-8DA8-6ABD7FB3F887}" type="presParOf" srcId="{F52F1F8F-02E5-47C4-A453-15075D1803A1}" destId="{B3DE7A22-5F9B-45BE-8EB0-948F9F9E1310}" srcOrd="6" destOrd="0" presId="urn:microsoft.com/office/officeart/2005/8/layout/hierarchy2"/>
    <dgm:cxn modelId="{3131C00B-DFCE-495A-8513-E62E9C0D391D}" type="presParOf" srcId="{B3DE7A22-5F9B-45BE-8EB0-948F9F9E1310}" destId="{5061840F-24F2-4866-8B21-F34E7147E512}" srcOrd="0" destOrd="0" presId="urn:microsoft.com/office/officeart/2005/8/layout/hierarchy2"/>
    <dgm:cxn modelId="{BCC81233-1A5B-45FF-A976-213DCD6E749E}" type="presParOf" srcId="{F52F1F8F-02E5-47C4-A453-15075D1803A1}" destId="{D12E15C4-3E30-48D0-9848-021BE763E4D7}" srcOrd="7" destOrd="0" presId="urn:microsoft.com/office/officeart/2005/8/layout/hierarchy2"/>
    <dgm:cxn modelId="{2E419684-3CB6-465C-AEED-AF1C567FCF3C}" type="presParOf" srcId="{D12E15C4-3E30-48D0-9848-021BE763E4D7}" destId="{C4C3C728-39BF-4A65-B84D-5DCAEF29AFF5}" srcOrd="0" destOrd="0" presId="urn:microsoft.com/office/officeart/2005/8/layout/hierarchy2"/>
    <dgm:cxn modelId="{1C08844F-98E9-450C-8EC6-30B399B31AE5}" type="presParOf" srcId="{D12E15C4-3E30-48D0-9848-021BE763E4D7}" destId="{5593F918-E158-40BE-8A55-C336BC77304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92768B-E122-44DC-B15A-F1A85C3D003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E78513E-78C4-40A2-A61A-C93273DB95D5}">
      <dgm:prSet phldrT="[Text]" custT="1"/>
      <dgm:spPr/>
      <dgm:t>
        <a:bodyPr/>
        <a:lstStyle/>
        <a:p>
          <a:r>
            <a:rPr lang="en-GB" sz="90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Communities often use </a:t>
          </a:r>
          <a:r>
            <a:rPr lang="en-GB" sz="900" b="1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their own Data and Portals </a:t>
          </a:r>
          <a:r>
            <a:rPr lang="en-GB" sz="900" b="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and have </a:t>
          </a:r>
          <a:r>
            <a:rPr lang="en-GB" sz="900" dirty="0" smtClean="0">
              <a:solidFill>
                <a:srgbClr val="2966A7"/>
              </a:solidFill>
              <a:latin typeface="Verdana"/>
              <a:cs typeface="Verdana"/>
            </a:rPr>
            <a:t>their </a:t>
          </a:r>
          <a:r>
            <a:rPr lang="en-GB" sz="900" b="1" dirty="0" smtClean="0">
              <a:solidFill>
                <a:srgbClr val="2966A7"/>
              </a:solidFill>
              <a:latin typeface="Verdana"/>
              <a:cs typeface="Verdana"/>
            </a:rPr>
            <a:t>own specificities</a:t>
          </a:r>
          <a:endParaRPr lang="en-GB" sz="900" dirty="0">
            <a:solidFill>
              <a:srgbClr val="2966A7"/>
            </a:solidFill>
            <a:latin typeface="Verdana"/>
            <a:cs typeface="Verdana"/>
          </a:endParaRPr>
        </a:p>
      </dgm:t>
    </dgm:pt>
    <dgm:pt modelId="{976EA859-65C7-4295-B300-8A201D4CAC55}" type="parTrans" cxnId="{7231D95A-013D-47E4-BB5F-7666169E7DCF}">
      <dgm:prSet/>
      <dgm:spPr/>
      <dgm:t>
        <a:bodyPr/>
        <a:lstStyle/>
        <a:p>
          <a:endParaRPr lang="en-GB" sz="700"/>
        </a:p>
      </dgm:t>
    </dgm:pt>
    <dgm:pt modelId="{B6CDFDBE-08BE-435E-9FED-0E0857C6C21A}" type="sibTrans" cxnId="{7231D95A-013D-47E4-BB5F-7666169E7DCF}">
      <dgm:prSet/>
      <dgm:spPr/>
      <dgm:t>
        <a:bodyPr/>
        <a:lstStyle/>
        <a:p>
          <a:endParaRPr lang="en-GB" sz="700"/>
        </a:p>
      </dgm:t>
    </dgm:pt>
    <dgm:pt modelId="{B35BD2A5-A1C5-49C9-9A16-065F217ECB68}">
      <dgm:prSet phldrT="[Text]" custT="1"/>
      <dgm:spPr/>
      <dgm:t>
        <a:bodyPr/>
        <a:lstStyle/>
        <a:p>
          <a:r>
            <a:rPr lang="en-GB" sz="90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GEOSS shall respond to Users’ needs</a:t>
          </a:r>
          <a:endParaRPr lang="en-GB" sz="900" dirty="0">
            <a:solidFill>
              <a:srgbClr val="2966A7"/>
            </a:solidFill>
            <a:latin typeface="Verdana"/>
            <a:cs typeface="Verdana"/>
          </a:endParaRPr>
        </a:p>
      </dgm:t>
    </dgm:pt>
    <dgm:pt modelId="{D70D82FC-1E30-42CE-8D5B-D3757BBB2585}" type="parTrans" cxnId="{B6C5F3B1-122C-443A-930D-B0FA428DFB01}">
      <dgm:prSet/>
      <dgm:spPr/>
      <dgm:t>
        <a:bodyPr/>
        <a:lstStyle/>
        <a:p>
          <a:endParaRPr lang="en-GB" sz="700"/>
        </a:p>
      </dgm:t>
    </dgm:pt>
    <dgm:pt modelId="{975EC8FC-6B50-4A35-917B-3C2DF59C5BC1}" type="sibTrans" cxnId="{B6C5F3B1-122C-443A-930D-B0FA428DFB01}">
      <dgm:prSet/>
      <dgm:spPr/>
      <dgm:t>
        <a:bodyPr/>
        <a:lstStyle/>
        <a:p>
          <a:endParaRPr lang="en-GB" sz="700"/>
        </a:p>
      </dgm:t>
    </dgm:pt>
    <dgm:pt modelId="{50E5163F-D0FB-4741-8A83-273A80C06610}">
      <dgm:prSet phldrT="[Text]" custT="1"/>
      <dgm:spPr/>
      <dgm:t>
        <a:bodyPr/>
        <a:lstStyle/>
        <a:p>
          <a:r>
            <a:rPr lang="en-GB" sz="900" b="0" dirty="0" smtClean="0">
              <a:solidFill>
                <a:srgbClr val="2966A7"/>
              </a:solidFill>
              <a:latin typeface="Verdana"/>
              <a:cs typeface="Verdana"/>
            </a:rPr>
            <a:t>A</a:t>
          </a:r>
          <a:r>
            <a:rPr lang="en-GB" sz="900" b="1" dirty="0" smtClean="0">
              <a:solidFill>
                <a:srgbClr val="2966A7"/>
              </a:solidFill>
              <a:latin typeface="Verdana"/>
              <a:cs typeface="Verdana"/>
            </a:rPr>
            <a:t> </a:t>
          </a:r>
          <a:r>
            <a:rPr lang="en-GB" sz="900" b="1" dirty="0" smtClean="0">
              <a:solidFill>
                <a:srgbClr val="2966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new concept </a:t>
          </a:r>
          <a:r>
            <a:rPr lang="en-GB" sz="900" b="0" dirty="0" smtClean="0">
              <a:solidFill>
                <a:srgbClr val="2966A7"/>
              </a:solidFill>
              <a:latin typeface="Verdana"/>
              <a:cs typeface="Verdana"/>
            </a:rPr>
            <a:t>in supporting User Communities has been developed</a:t>
          </a:r>
          <a:endParaRPr lang="en-GB" sz="900" dirty="0">
            <a:solidFill>
              <a:srgbClr val="2966A7"/>
            </a:solidFill>
            <a:latin typeface="Verdana"/>
            <a:cs typeface="Verdana"/>
          </a:endParaRPr>
        </a:p>
      </dgm:t>
    </dgm:pt>
    <dgm:pt modelId="{D5F32F0C-E149-40C0-8A11-94AA816CA7A6}" type="parTrans" cxnId="{2E7A91C0-C5FF-43F5-BC4A-076F0604AC57}">
      <dgm:prSet/>
      <dgm:spPr/>
      <dgm:t>
        <a:bodyPr/>
        <a:lstStyle/>
        <a:p>
          <a:endParaRPr lang="en-GB" sz="700"/>
        </a:p>
      </dgm:t>
    </dgm:pt>
    <dgm:pt modelId="{6EB2BD6E-5F87-4EBC-86D0-74642558313A}" type="sibTrans" cxnId="{2E7A91C0-C5FF-43F5-BC4A-076F0604AC57}">
      <dgm:prSet/>
      <dgm:spPr/>
      <dgm:t>
        <a:bodyPr/>
        <a:lstStyle/>
        <a:p>
          <a:endParaRPr lang="en-GB" sz="700"/>
        </a:p>
      </dgm:t>
    </dgm:pt>
    <dgm:pt modelId="{3243E52B-7FEE-478D-ADBC-51B1F0E7D381}" type="pres">
      <dgm:prSet presAssocID="{F292768B-E122-44DC-B15A-F1A85C3D003F}" presName="arrowDiagram" presStyleCnt="0">
        <dgm:presLayoutVars>
          <dgm:chMax val="5"/>
          <dgm:dir/>
          <dgm:resizeHandles val="exact"/>
        </dgm:presLayoutVars>
      </dgm:prSet>
      <dgm:spPr/>
    </dgm:pt>
    <dgm:pt modelId="{41A4B737-6D5E-4059-91F8-63CCEEBF3853}" type="pres">
      <dgm:prSet presAssocID="{F292768B-E122-44DC-B15A-F1A85C3D003F}" presName="arrow" presStyleLbl="bgShp" presStyleIdx="0" presStyleCnt="1" custLinFactNeighborX="1334" custLinFactNeighborY="-356"/>
      <dgm:spPr/>
    </dgm:pt>
    <dgm:pt modelId="{975200BE-4446-4798-8557-9080ACD0FB0C}" type="pres">
      <dgm:prSet presAssocID="{F292768B-E122-44DC-B15A-F1A85C3D003F}" presName="arrowDiagram3" presStyleCnt="0"/>
      <dgm:spPr/>
    </dgm:pt>
    <dgm:pt modelId="{CAF096F8-90ED-4A97-8B46-B94D883CC71D}" type="pres">
      <dgm:prSet presAssocID="{DE78513E-78C4-40A2-A61A-C93273DB95D5}" presName="bullet3a" presStyleLbl="node1" presStyleIdx="0" presStyleCnt="3"/>
      <dgm:spPr/>
    </dgm:pt>
    <dgm:pt modelId="{DE51DB5D-AD16-4EB5-A27D-448C62FAB08C}" type="pres">
      <dgm:prSet presAssocID="{DE78513E-78C4-40A2-A61A-C93273DB95D5}" presName="textBox3a" presStyleLbl="revTx" presStyleIdx="0" presStyleCnt="3" custScaleX="108354" custScaleY="62709" custLinFactNeighborX="20784" custLinFactNeighborY="-3999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CF2CB6D-0627-47A8-8BEF-9FCB79FDB2CF}" type="pres">
      <dgm:prSet presAssocID="{B35BD2A5-A1C5-49C9-9A16-065F217ECB68}" presName="bullet3b" presStyleLbl="node1" presStyleIdx="1" presStyleCnt="3"/>
      <dgm:spPr/>
    </dgm:pt>
    <dgm:pt modelId="{2836BFDA-9C7C-4B20-B550-425F8CCBDCB9}" type="pres">
      <dgm:prSet presAssocID="{B35BD2A5-A1C5-49C9-9A16-065F217ECB68}" presName="textBox3b" presStyleLbl="revTx" presStyleIdx="1" presStyleCnt="3" custScaleX="109700" custScaleY="52976" custLinFactNeighborX="4731" custLinFactNeighborY="-188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8E729C-7DA8-40CC-B646-A1E9D54F7244}" type="pres">
      <dgm:prSet presAssocID="{50E5163F-D0FB-4741-8A83-273A80C06610}" presName="bullet3c" presStyleLbl="node1" presStyleIdx="2" presStyleCnt="3"/>
      <dgm:spPr/>
    </dgm:pt>
    <dgm:pt modelId="{993E6DB1-65D6-4021-AEB8-3E737D172231}" type="pres">
      <dgm:prSet presAssocID="{50E5163F-D0FB-4741-8A83-273A80C06610}" presName="textBox3c" presStyleLbl="revTx" presStyleIdx="2" presStyleCnt="3" custScaleX="148475" custScaleY="46447" custLinFactNeighborX="25875" custLinFactNeighborY="-2130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6C5F3B1-122C-443A-930D-B0FA428DFB01}" srcId="{F292768B-E122-44DC-B15A-F1A85C3D003F}" destId="{B35BD2A5-A1C5-49C9-9A16-065F217ECB68}" srcOrd="1" destOrd="0" parTransId="{D70D82FC-1E30-42CE-8D5B-D3757BBB2585}" sibTransId="{975EC8FC-6B50-4A35-917B-3C2DF59C5BC1}"/>
    <dgm:cxn modelId="{7231D95A-013D-47E4-BB5F-7666169E7DCF}" srcId="{F292768B-E122-44DC-B15A-F1A85C3D003F}" destId="{DE78513E-78C4-40A2-A61A-C93273DB95D5}" srcOrd="0" destOrd="0" parTransId="{976EA859-65C7-4295-B300-8A201D4CAC55}" sibTransId="{B6CDFDBE-08BE-435E-9FED-0E0857C6C21A}"/>
    <dgm:cxn modelId="{552EE7F4-B34C-413B-A265-E3FA0B3C31DA}" type="presOf" srcId="{F292768B-E122-44DC-B15A-F1A85C3D003F}" destId="{3243E52B-7FEE-478D-ADBC-51B1F0E7D381}" srcOrd="0" destOrd="0" presId="urn:microsoft.com/office/officeart/2005/8/layout/arrow2"/>
    <dgm:cxn modelId="{2E7A91C0-C5FF-43F5-BC4A-076F0604AC57}" srcId="{F292768B-E122-44DC-B15A-F1A85C3D003F}" destId="{50E5163F-D0FB-4741-8A83-273A80C06610}" srcOrd="2" destOrd="0" parTransId="{D5F32F0C-E149-40C0-8A11-94AA816CA7A6}" sibTransId="{6EB2BD6E-5F87-4EBC-86D0-74642558313A}"/>
    <dgm:cxn modelId="{D97EFD29-6074-4917-8796-C3DE5993845E}" type="presOf" srcId="{DE78513E-78C4-40A2-A61A-C93273DB95D5}" destId="{DE51DB5D-AD16-4EB5-A27D-448C62FAB08C}" srcOrd="0" destOrd="0" presId="urn:microsoft.com/office/officeart/2005/8/layout/arrow2"/>
    <dgm:cxn modelId="{45B9B315-F487-4981-8F97-8AFEDB0315E1}" type="presOf" srcId="{B35BD2A5-A1C5-49C9-9A16-065F217ECB68}" destId="{2836BFDA-9C7C-4B20-B550-425F8CCBDCB9}" srcOrd="0" destOrd="0" presId="urn:microsoft.com/office/officeart/2005/8/layout/arrow2"/>
    <dgm:cxn modelId="{69F115D8-C39A-493B-88DD-FF26AA2F3B0C}" type="presOf" srcId="{50E5163F-D0FB-4741-8A83-273A80C06610}" destId="{993E6DB1-65D6-4021-AEB8-3E737D172231}" srcOrd="0" destOrd="0" presId="urn:microsoft.com/office/officeart/2005/8/layout/arrow2"/>
    <dgm:cxn modelId="{93B07FD9-D5A1-44D1-9F81-97843F62A087}" type="presParOf" srcId="{3243E52B-7FEE-478D-ADBC-51B1F0E7D381}" destId="{41A4B737-6D5E-4059-91F8-63CCEEBF3853}" srcOrd="0" destOrd="0" presId="urn:microsoft.com/office/officeart/2005/8/layout/arrow2"/>
    <dgm:cxn modelId="{0DFC1420-14E6-4D02-AA26-140F494E6D4F}" type="presParOf" srcId="{3243E52B-7FEE-478D-ADBC-51B1F0E7D381}" destId="{975200BE-4446-4798-8557-9080ACD0FB0C}" srcOrd="1" destOrd="0" presId="urn:microsoft.com/office/officeart/2005/8/layout/arrow2"/>
    <dgm:cxn modelId="{486CBB4C-434F-4645-A812-598E0053A4A6}" type="presParOf" srcId="{975200BE-4446-4798-8557-9080ACD0FB0C}" destId="{CAF096F8-90ED-4A97-8B46-B94D883CC71D}" srcOrd="0" destOrd="0" presId="urn:microsoft.com/office/officeart/2005/8/layout/arrow2"/>
    <dgm:cxn modelId="{DBE91348-57E9-455A-9191-AB2BD46D6942}" type="presParOf" srcId="{975200BE-4446-4798-8557-9080ACD0FB0C}" destId="{DE51DB5D-AD16-4EB5-A27D-448C62FAB08C}" srcOrd="1" destOrd="0" presId="urn:microsoft.com/office/officeart/2005/8/layout/arrow2"/>
    <dgm:cxn modelId="{CF0C3F64-5389-4344-93D2-A0BEAF52B38D}" type="presParOf" srcId="{975200BE-4446-4798-8557-9080ACD0FB0C}" destId="{3CF2CB6D-0627-47A8-8BEF-9FCB79FDB2CF}" srcOrd="2" destOrd="0" presId="urn:microsoft.com/office/officeart/2005/8/layout/arrow2"/>
    <dgm:cxn modelId="{7ACDC25D-7CF2-4810-A831-4FF82A984B44}" type="presParOf" srcId="{975200BE-4446-4798-8557-9080ACD0FB0C}" destId="{2836BFDA-9C7C-4B20-B550-425F8CCBDCB9}" srcOrd="3" destOrd="0" presId="urn:microsoft.com/office/officeart/2005/8/layout/arrow2"/>
    <dgm:cxn modelId="{8612E6B2-AED7-41E5-861E-A610964F67AC}" type="presParOf" srcId="{975200BE-4446-4798-8557-9080ACD0FB0C}" destId="{678E729C-7DA8-40CC-B646-A1E9D54F7244}" srcOrd="4" destOrd="0" presId="urn:microsoft.com/office/officeart/2005/8/layout/arrow2"/>
    <dgm:cxn modelId="{00B414E5-BF4B-4A20-B13D-0773696005E6}" type="presParOf" srcId="{975200BE-4446-4798-8557-9080ACD0FB0C}" destId="{993E6DB1-65D6-4021-AEB8-3E737D172231}" srcOrd="5" destOrd="0" presId="urn:microsoft.com/office/officeart/2005/8/layout/arrow2"/>
  </dgm:cxnLst>
  <dgm:bg>
    <a:noFill/>
  </dgm:bg>
  <dgm:whole>
    <a:ln>
      <a:solidFill>
        <a:srgbClr val="6BA3AB"/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6D080-99F2-41DA-A62A-6EC7FF70C348}">
      <dsp:nvSpPr>
        <dsp:cNvPr id="0" name=""/>
        <dsp:cNvSpPr/>
      </dsp:nvSpPr>
      <dsp:spPr>
        <a:xfrm>
          <a:off x="0" y="1076324"/>
          <a:ext cx="794957" cy="521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User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Feedback</a:t>
          </a:r>
          <a:endParaRPr lang="en-GB" sz="1200" kern="1200" dirty="0"/>
        </a:p>
      </dsp:txBody>
      <dsp:txXfrm>
        <a:off x="15284" y="1091608"/>
        <a:ext cx="764389" cy="491269"/>
      </dsp:txXfrm>
    </dsp:sp>
    <dsp:sp modelId="{81CDB511-6605-44D8-8C8B-BBE203B406FF}">
      <dsp:nvSpPr>
        <dsp:cNvPr id="0" name=""/>
        <dsp:cNvSpPr/>
      </dsp:nvSpPr>
      <dsp:spPr>
        <a:xfrm rot="32291">
          <a:off x="794954" y="1329100"/>
          <a:ext cx="140491" cy="17604"/>
        </a:xfrm>
        <a:custGeom>
          <a:avLst/>
          <a:gdLst/>
          <a:ahLst/>
          <a:cxnLst/>
          <a:rect l="0" t="0" r="0" b="0"/>
          <a:pathLst>
            <a:path>
              <a:moveTo>
                <a:pt x="0" y="8802"/>
              </a:moveTo>
              <a:lnTo>
                <a:pt x="140491" y="8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" kern="1200"/>
        </a:p>
      </dsp:txBody>
      <dsp:txXfrm>
        <a:off x="861687" y="1334390"/>
        <a:ext cx="7024" cy="7024"/>
      </dsp:txXfrm>
    </dsp:sp>
    <dsp:sp modelId="{36C83AD3-BF33-43FE-8F4A-39F3E730223B}">
      <dsp:nvSpPr>
        <dsp:cNvPr id="0" name=""/>
        <dsp:cNvSpPr/>
      </dsp:nvSpPr>
      <dsp:spPr>
        <a:xfrm>
          <a:off x="935443" y="1139823"/>
          <a:ext cx="794957" cy="397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Explicit</a:t>
          </a:r>
          <a:endParaRPr lang="en-GB" sz="1200" kern="1200" dirty="0"/>
        </a:p>
      </dsp:txBody>
      <dsp:txXfrm>
        <a:off x="947085" y="1151465"/>
        <a:ext cx="771673" cy="374194"/>
      </dsp:txXfrm>
    </dsp:sp>
    <dsp:sp modelId="{410DAE39-AAC9-40EE-95DD-336C0BFC7D94}">
      <dsp:nvSpPr>
        <dsp:cNvPr id="0" name=""/>
        <dsp:cNvSpPr/>
      </dsp:nvSpPr>
      <dsp:spPr>
        <a:xfrm rot="17532024">
          <a:off x="1425865" y="876561"/>
          <a:ext cx="978971" cy="17604"/>
        </a:xfrm>
        <a:custGeom>
          <a:avLst/>
          <a:gdLst/>
          <a:ahLst/>
          <a:cxnLst/>
          <a:rect l="0" t="0" r="0" b="0"/>
          <a:pathLst>
            <a:path>
              <a:moveTo>
                <a:pt x="0" y="8802"/>
              </a:moveTo>
              <a:lnTo>
                <a:pt x="978971" y="88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" kern="1200"/>
        </a:p>
      </dsp:txBody>
      <dsp:txXfrm>
        <a:off x="1890876" y="860889"/>
        <a:ext cx="48948" cy="48948"/>
      </dsp:txXfrm>
    </dsp:sp>
    <dsp:sp modelId="{E1174E86-3637-447B-A8A7-129CEA554E80}">
      <dsp:nvSpPr>
        <dsp:cNvPr id="0" name=""/>
        <dsp:cNvSpPr/>
      </dsp:nvSpPr>
      <dsp:spPr>
        <a:xfrm>
          <a:off x="2100301" y="233425"/>
          <a:ext cx="924821" cy="397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rgbClr val="FFC000"/>
              </a:solidFill>
            </a:rPr>
            <a:t>Instant Feedback</a:t>
          </a:r>
          <a:endParaRPr lang="en-GB" sz="1200" kern="1200" dirty="0">
            <a:solidFill>
              <a:srgbClr val="FFC000"/>
            </a:solidFill>
          </a:endParaRPr>
        </a:p>
      </dsp:txBody>
      <dsp:txXfrm>
        <a:off x="2111943" y="245067"/>
        <a:ext cx="901537" cy="374194"/>
      </dsp:txXfrm>
    </dsp:sp>
    <dsp:sp modelId="{5E74990A-73E6-488E-ABDF-7ACC3891C479}">
      <dsp:nvSpPr>
        <dsp:cNvPr id="0" name=""/>
        <dsp:cNvSpPr/>
      </dsp:nvSpPr>
      <dsp:spPr>
        <a:xfrm rot="18621873">
          <a:off x="1628011" y="1108350"/>
          <a:ext cx="581173" cy="17604"/>
        </a:xfrm>
        <a:custGeom>
          <a:avLst/>
          <a:gdLst/>
          <a:ahLst/>
          <a:cxnLst/>
          <a:rect l="0" t="0" r="0" b="0"/>
          <a:pathLst>
            <a:path>
              <a:moveTo>
                <a:pt x="0" y="8802"/>
              </a:moveTo>
              <a:lnTo>
                <a:pt x="581173" y="88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" kern="1200"/>
        </a:p>
      </dsp:txBody>
      <dsp:txXfrm>
        <a:off x="1904069" y="1102623"/>
        <a:ext cx="29058" cy="29058"/>
      </dsp:txXfrm>
    </dsp:sp>
    <dsp:sp modelId="{E667976F-9A37-4109-9777-60ED65C2ABAF}">
      <dsp:nvSpPr>
        <dsp:cNvPr id="0" name=""/>
        <dsp:cNvSpPr/>
      </dsp:nvSpPr>
      <dsp:spPr>
        <a:xfrm>
          <a:off x="2106796" y="697004"/>
          <a:ext cx="928533" cy="397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Feedback Form</a:t>
          </a:r>
          <a:endParaRPr lang="en-GB" sz="1200" kern="1200" dirty="0"/>
        </a:p>
      </dsp:txBody>
      <dsp:txXfrm>
        <a:off x="2118438" y="708646"/>
        <a:ext cx="905249" cy="374194"/>
      </dsp:txXfrm>
    </dsp:sp>
    <dsp:sp modelId="{C7281A61-353A-4B05-9DAA-5981D766210F}">
      <dsp:nvSpPr>
        <dsp:cNvPr id="0" name=""/>
        <dsp:cNvSpPr/>
      </dsp:nvSpPr>
      <dsp:spPr>
        <a:xfrm rot="18884831">
          <a:off x="2999882" y="801892"/>
          <a:ext cx="239499" cy="17604"/>
        </a:xfrm>
        <a:custGeom>
          <a:avLst/>
          <a:gdLst/>
          <a:ahLst/>
          <a:cxnLst/>
          <a:rect l="0" t="0" r="0" b="0"/>
          <a:pathLst>
            <a:path>
              <a:moveTo>
                <a:pt x="0" y="8802"/>
              </a:moveTo>
              <a:lnTo>
                <a:pt x="239499" y="88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" kern="1200"/>
        </a:p>
      </dsp:txBody>
      <dsp:txXfrm>
        <a:off x="3113644" y="804707"/>
        <a:ext cx="11974" cy="11974"/>
      </dsp:txXfrm>
    </dsp:sp>
    <dsp:sp modelId="{C3E49D38-6451-4513-96F9-59F49E03E78C}">
      <dsp:nvSpPr>
        <dsp:cNvPr id="0" name=""/>
        <dsp:cNvSpPr/>
      </dsp:nvSpPr>
      <dsp:spPr>
        <a:xfrm>
          <a:off x="3203933" y="526907"/>
          <a:ext cx="1090967" cy="397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Bug</a:t>
          </a:r>
          <a:endParaRPr lang="en-GB" sz="1100" kern="1200" dirty="0"/>
        </a:p>
      </dsp:txBody>
      <dsp:txXfrm>
        <a:off x="3215575" y="538549"/>
        <a:ext cx="1067683" cy="374194"/>
      </dsp:txXfrm>
    </dsp:sp>
    <dsp:sp modelId="{372D3477-43DC-4C9D-8327-B75C689BBC32}">
      <dsp:nvSpPr>
        <dsp:cNvPr id="0" name=""/>
        <dsp:cNvSpPr/>
      </dsp:nvSpPr>
      <dsp:spPr>
        <a:xfrm rot="3574053">
          <a:off x="2953200" y="1030442"/>
          <a:ext cx="332862" cy="17604"/>
        </a:xfrm>
        <a:custGeom>
          <a:avLst/>
          <a:gdLst/>
          <a:ahLst/>
          <a:cxnLst/>
          <a:rect l="0" t="0" r="0" b="0"/>
          <a:pathLst>
            <a:path>
              <a:moveTo>
                <a:pt x="0" y="8802"/>
              </a:moveTo>
              <a:lnTo>
                <a:pt x="332862" y="88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" kern="1200"/>
        </a:p>
      </dsp:txBody>
      <dsp:txXfrm>
        <a:off x="3111310" y="1030923"/>
        <a:ext cx="16643" cy="16643"/>
      </dsp:txXfrm>
    </dsp:sp>
    <dsp:sp modelId="{26998289-E648-41BF-8751-6BCA22AC34BC}">
      <dsp:nvSpPr>
        <dsp:cNvPr id="0" name=""/>
        <dsp:cNvSpPr/>
      </dsp:nvSpPr>
      <dsp:spPr>
        <a:xfrm>
          <a:off x="3203933" y="984007"/>
          <a:ext cx="1082207" cy="397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Enhancement</a:t>
          </a:r>
          <a:endParaRPr lang="en-GB" sz="1100" kern="1200" dirty="0"/>
        </a:p>
      </dsp:txBody>
      <dsp:txXfrm>
        <a:off x="3215575" y="995649"/>
        <a:ext cx="1058923" cy="374194"/>
      </dsp:txXfrm>
    </dsp:sp>
    <dsp:sp modelId="{F9BBD1F0-FBF1-4D9A-A903-F8684FEE747C}">
      <dsp:nvSpPr>
        <dsp:cNvPr id="0" name=""/>
        <dsp:cNvSpPr/>
      </dsp:nvSpPr>
      <dsp:spPr>
        <a:xfrm rot="69902">
          <a:off x="1730360" y="1333653"/>
          <a:ext cx="382970" cy="17604"/>
        </a:xfrm>
        <a:custGeom>
          <a:avLst/>
          <a:gdLst/>
          <a:ahLst/>
          <a:cxnLst/>
          <a:rect l="0" t="0" r="0" b="0"/>
          <a:pathLst>
            <a:path>
              <a:moveTo>
                <a:pt x="0" y="8802"/>
              </a:moveTo>
              <a:lnTo>
                <a:pt x="382970" y="88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" kern="1200"/>
        </a:p>
      </dsp:txBody>
      <dsp:txXfrm>
        <a:off x="1912271" y="1332881"/>
        <a:ext cx="19148" cy="19148"/>
      </dsp:txXfrm>
    </dsp:sp>
    <dsp:sp modelId="{C047EE03-52DD-42DE-9613-19758DDBFA37}">
      <dsp:nvSpPr>
        <dsp:cNvPr id="0" name=""/>
        <dsp:cNvSpPr/>
      </dsp:nvSpPr>
      <dsp:spPr>
        <a:xfrm>
          <a:off x="2113291" y="1147610"/>
          <a:ext cx="924821" cy="397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Questionnaire</a:t>
          </a:r>
          <a:endParaRPr lang="en-GB" sz="1200" kern="1200" dirty="0"/>
        </a:p>
      </dsp:txBody>
      <dsp:txXfrm>
        <a:off x="2124933" y="1159252"/>
        <a:ext cx="901537" cy="374194"/>
      </dsp:txXfrm>
    </dsp:sp>
    <dsp:sp modelId="{3F4F9F98-DAD4-4C8E-B746-0B104F557549}">
      <dsp:nvSpPr>
        <dsp:cNvPr id="0" name=""/>
        <dsp:cNvSpPr/>
      </dsp:nvSpPr>
      <dsp:spPr>
        <a:xfrm rot="3031463">
          <a:off x="1620712" y="1562203"/>
          <a:ext cx="602267" cy="17604"/>
        </a:xfrm>
        <a:custGeom>
          <a:avLst/>
          <a:gdLst/>
          <a:ahLst/>
          <a:cxnLst/>
          <a:rect l="0" t="0" r="0" b="0"/>
          <a:pathLst>
            <a:path>
              <a:moveTo>
                <a:pt x="0" y="8802"/>
              </a:moveTo>
              <a:lnTo>
                <a:pt x="602267" y="88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" kern="1200"/>
        </a:p>
      </dsp:txBody>
      <dsp:txXfrm>
        <a:off x="1906789" y="1555949"/>
        <a:ext cx="30113" cy="30113"/>
      </dsp:txXfrm>
    </dsp:sp>
    <dsp:sp modelId="{2B2566B0-7F7C-4A6E-A945-F1EA437C05E4}">
      <dsp:nvSpPr>
        <dsp:cNvPr id="0" name=""/>
        <dsp:cNvSpPr/>
      </dsp:nvSpPr>
      <dsp:spPr>
        <a:xfrm>
          <a:off x="2113291" y="1604710"/>
          <a:ext cx="932182" cy="397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 Like</a:t>
          </a:r>
          <a:endParaRPr lang="en-GB" sz="12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24933" y="1616352"/>
        <a:ext cx="908898" cy="374194"/>
      </dsp:txXfrm>
    </dsp:sp>
    <dsp:sp modelId="{CF6063A6-1940-496F-B858-E05F15446BCB}">
      <dsp:nvSpPr>
        <dsp:cNvPr id="0" name=""/>
        <dsp:cNvSpPr/>
      </dsp:nvSpPr>
      <dsp:spPr>
        <a:xfrm rot="4890739">
          <a:off x="314271" y="1886182"/>
          <a:ext cx="1127836" cy="17604"/>
        </a:xfrm>
        <a:custGeom>
          <a:avLst/>
          <a:gdLst/>
          <a:ahLst/>
          <a:cxnLst/>
          <a:rect l="0" t="0" r="0" b="0"/>
          <a:pathLst>
            <a:path>
              <a:moveTo>
                <a:pt x="0" y="8802"/>
              </a:moveTo>
              <a:lnTo>
                <a:pt x="1127836" y="8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" kern="1200"/>
        </a:p>
      </dsp:txBody>
      <dsp:txXfrm>
        <a:off x="849993" y="1866789"/>
        <a:ext cx="56391" cy="56391"/>
      </dsp:txXfrm>
    </dsp:sp>
    <dsp:sp modelId="{A1D9782D-3424-46F0-AA3B-367F6DD2AB63}">
      <dsp:nvSpPr>
        <dsp:cNvPr id="0" name=""/>
        <dsp:cNvSpPr/>
      </dsp:nvSpPr>
      <dsp:spPr>
        <a:xfrm>
          <a:off x="961422" y="2253987"/>
          <a:ext cx="794957" cy="397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Implicit</a:t>
          </a:r>
          <a:endParaRPr lang="en-GB" sz="1200" kern="1200" dirty="0"/>
        </a:p>
      </dsp:txBody>
      <dsp:txXfrm>
        <a:off x="973064" y="2265629"/>
        <a:ext cx="771673" cy="374194"/>
      </dsp:txXfrm>
    </dsp:sp>
    <dsp:sp modelId="{D5A9E796-75F5-485E-B968-81066C894A61}">
      <dsp:nvSpPr>
        <dsp:cNvPr id="0" name=""/>
        <dsp:cNvSpPr/>
      </dsp:nvSpPr>
      <dsp:spPr>
        <a:xfrm rot="21599914">
          <a:off x="1756379" y="2443920"/>
          <a:ext cx="317990" cy="17604"/>
        </a:xfrm>
        <a:custGeom>
          <a:avLst/>
          <a:gdLst/>
          <a:ahLst/>
          <a:cxnLst/>
          <a:rect l="0" t="0" r="0" b="0"/>
          <a:pathLst>
            <a:path>
              <a:moveTo>
                <a:pt x="0" y="8802"/>
              </a:moveTo>
              <a:lnTo>
                <a:pt x="317990" y="88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" kern="1200"/>
        </a:p>
      </dsp:txBody>
      <dsp:txXfrm>
        <a:off x="1907425" y="2444773"/>
        <a:ext cx="15899" cy="15899"/>
      </dsp:txXfrm>
    </dsp:sp>
    <dsp:sp modelId="{149BA154-05AC-47ED-9812-652116B0B26F}">
      <dsp:nvSpPr>
        <dsp:cNvPr id="0" name=""/>
        <dsp:cNvSpPr/>
      </dsp:nvSpPr>
      <dsp:spPr>
        <a:xfrm>
          <a:off x="2074370" y="2204891"/>
          <a:ext cx="950840" cy="4956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Usage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Statistics</a:t>
          </a:r>
          <a:endParaRPr lang="en-GB" sz="1200" kern="1200" dirty="0"/>
        </a:p>
      </dsp:txBody>
      <dsp:txXfrm>
        <a:off x="2088887" y="2219408"/>
        <a:ext cx="921806" cy="466621"/>
      </dsp:txXfrm>
    </dsp:sp>
    <dsp:sp modelId="{83EC8084-B926-4DD6-BA9D-99053200105F}">
      <dsp:nvSpPr>
        <dsp:cNvPr id="0" name=""/>
        <dsp:cNvSpPr/>
      </dsp:nvSpPr>
      <dsp:spPr>
        <a:xfrm rot="19084743">
          <a:off x="2988403" y="2347832"/>
          <a:ext cx="287633" cy="17604"/>
        </a:xfrm>
        <a:custGeom>
          <a:avLst/>
          <a:gdLst/>
          <a:ahLst/>
          <a:cxnLst/>
          <a:rect l="0" t="0" r="0" b="0"/>
          <a:pathLst>
            <a:path>
              <a:moveTo>
                <a:pt x="0" y="8802"/>
              </a:moveTo>
              <a:lnTo>
                <a:pt x="287633" y="88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" kern="1200"/>
        </a:p>
      </dsp:txBody>
      <dsp:txXfrm>
        <a:off x="3125029" y="2349443"/>
        <a:ext cx="14381" cy="14381"/>
      </dsp:txXfrm>
    </dsp:sp>
    <dsp:sp modelId="{3F03F20A-1255-4FC0-AC47-10990705D59E}">
      <dsp:nvSpPr>
        <dsp:cNvPr id="0" name=""/>
        <dsp:cNvSpPr/>
      </dsp:nvSpPr>
      <dsp:spPr>
        <a:xfrm>
          <a:off x="3239229" y="2061810"/>
          <a:ext cx="1044454" cy="397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Interface</a:t>
          </a:r>
        </a:p>
      </dsp:txBody>
      <dsp:txXfrm>
        <a:off x="3250871" y="2073452"/>
        <a:ext cx="1021170" cy="374194"/>
      </dsp:txXfrm>
    </dsp:sp>
    <dsp:sp modelId="{89AE6B34-06A7-4431-B66B-F68FCDB0C450}">
      <dsp:nvSpPr>
        <dsp:cNvPr id="0" name=""/>
        <dsp:cNvSpPr/>
      </dsp:nvSpPr>
      <dsp:spPr>
        <a:xfrm rot="2889041">
          <a:off x="2971828" y="2563392"/>
          <a:ext cx="320783" cy="17604"/>
        </a:xfrm>
        <a:custGeom>
          <a:avLst/>
          <a:gdLst/>
          <a:ahLst/>
          <a:cxnLst/>
          <a:rect l="0" t="0" r="0" b="0"/>
          <a:pathLst>
            <a:path>
              <a:moveTo>
                <a:pt x="0" y="8802"/>
              </a:moveTo>
              <a:lnTo>
                <a:pt x="320783" y="88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" kern="1200"/>
        </a:p>
      </dsp:txBody>
      <dsp:txXfrm>
        <a:off x="3124200" y="2564175"/>
        <a:ext cx="16039" cy="16039"/>
      </dsp:txXfrm>
    </dsp:sp>
    <dsp:sp modelId="{0ECF9B8D-873F-4818-AB65-A927BB0668B3}">
      <dsp:nvSpPr>
        <dsp:cNvPr id="0" name=""/>
        <dsp:cNvSpPr/>
      </dsp:nvSpPr>
      <dsp:spPr>
        <a:xfrm>
          <a:off x="3239229" y="2492932"/>
          <a:ext cx="1042729" cy="397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Interface Content</a:t>
          </a:r>
        </a:p>
      </dsp:txBody>
      <dsp:txXfrm>
        <a:off x="3250871" y="2504574"/>
        <a:ext cx="1019445" cy="374194"/>
      </dsp:txXfrm>
    </dsp:sp>
    <dsp:sp modelId="{F43AD852-665C-46E6-B2CC-837E9DD80B03}">
      <dsp:nvSpPr>
        <dsp:cNvPr id="0" name=""/>
        <dsp:cNvSpPr/>
      </dsp:nvSpPr>
      <dsp:spPr>
        <a:xfrm rot="4337205">
          <a:off x="2780509" y="2778953"/>
          <a:ext cx="703421" cy="17604"/>
        </a:xfrm>
        <a:custGeom>
          <a:avLst/>
          <a:gdLst/>
          <a:ahLst/>
          <a:cxnLst/>
          <a:rect l="0" t="0" r="0" b="0"/>
          <a:pathLst>
            <a:path>
              <a:moveTo>
                <a:pt x="0" y="8802"/>
              </a:moveTo>
              <a:lnTo>
                <a:pt x="703421" y="88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" kern="1200"/>
        </a:p>
      </dsp:txBody>
      <dsp:txXfrm>
        <a:off x="3114634" y="2770170"/>
        <a:ext cx="35171" cy="35171"/>
      </dsp:txXfrm>
    </dsp:sp>
    <dsp:sp modelId="{BD651E31-248A-4954-B6EF-84F51020F74E}">
      <dsp:nvSpPr>
        <dsp:cNvPr id="0" name=""/>
        <dsp:cNvSpPr/>
      </dsp:nvSpPr>
      <dsp:spPr>
        <a:xfrm>
          <a:off x="3239229" y="2924053"/>
          <a:ext cx="1035694" cy="397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Resources</a:t>
          </a:r>
          <a:endParaRPr lang="en-GB" sz="1100" kern="1200" dirty="0"/>
        </a:p>
      </dsp:txBody>
      <dsp:txXfrm>
        <a:off x="3250871" y="2935695"/>
        <a:ext cx="1012410" cy="374194"/>
      </dsp:txXfrm>
    </dsp:sp>
    <dsp:sp modelId="{B3DE7A22-5F9B-45BE-8EB0-948F9F9E1310}">
      <dsp:nvSpPr>
        <dsp:cNvPr id="0" name=""/>
        <dsp:cNvSpPr/>
      </dsp:nvSpPr>
      <dsp:spPr>
        <a:xfrm rot="4575811">
          <a:off x="2586186" y="3003187"/>
          <a:ext cx="1151475" cy="17604"/>
        </a:xfrm>
        <a:custGeom>
          <a:avLst/>
          <a:gdLst/>
          <a:ahLst/>
          <a:cxnLst/>
          <a:rect l="0" t="0" r="0" b="0"/>
          <a:pathLst>
            <a:path>
              <a:moveTo>
                <a:pt x="0" y="8802"/>
              </a:moveTo>
              <a:lnTo>
                <a:pt x="1151475" y="88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" kern="1200"/>
        </a:p>
      </dsp:txBody>
      <dsp:txXfrm>
        <a:off x="3133136" y="2983202"/>
        <a:ext cx="57573" cy="57573"/>
      </dsp:txXfrm>
    </dsp:sp>
    <dsp:sp modelId="{C4C3C728-39BF-4A65-B84D-5DCAEF29AFF5}">
      <dsp:nvSpPr>
        <dsp:cNvPr id="0" name=""/>
        <dsp:cNvSpPr/>
      </dsp:nvSpPr>
      <dsp:spPr>
        <a:xfrm>
          <a:off x="3298636" y="3372520"/>
          <a:ext cx="956715" cy="397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Usage Analysis</a:t>
          </a:r>
          <a:endParaRPr lang="en-GB" sz="1100" kern="1200" dirty="0"/>
        </a:p>
      </dsp:txBody>
      <dsp:txXfrm>
        <a:off x="3310278" y="3384162"/>
        <a:ext cx="933431" cy="374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4B737-6D5E-4059-91F8-63CCEEBF3853}">
      <dsp:nvSpPr>
        <dsp:cNvPr id="0" name=""/>
        <dsp:cNvSpPr/>
      </dsp:nvSpPr>
      <dsp:spPr>
        <a:xfrm>
          <a:off x="0" y="236295"/>
          <a:ext cx="3439473" cy="214967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096F8-90ED-4A97-8B46-B94D883CC71D}">
      <dsp:nvSpPr>
        <dsp:cNvPr id="0" name=""/>
        <dsp:cNvSpPr/>
      </dsp:nvSpPr>
      <dsp:spPr>
        <a:xfrm>
          <a:off x="436813" y="1727651"/>
          <a:ext cx="89426" cy="89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1DB5D-AD16-4EB5-A27D-448C62FAB08C}">
      <dsp:nvSpPr>
        <dsp:cNvPr id="0" name=""/>
        <dsp:cNvSpPr/>
      </dsp:nvSpPr>
      <dsp:spPr>
        <a:xfrm>
          <a:off x="614614" y="1639754"/>
          <a:ext cx="868345" cy="389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85" tIns="0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Communities often use </a:t>
          </a:r>
          <a:r>
            <a:rPr lang="en-GB" sz="900" b="1" kern="120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their own Data and Portals </a:t>
          </a:r>
          <a:r>
            <a:rPr lang="en-GB" sz="900" b="0" kern="120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and have </a:t>
          </a:r>
          <a:r>
            <a:rPr lang="en-GB" sz="900" kern="1200" dirty="0" smtClean="0">
              <a:solidFill>
                <a:srgbClr val="2966A7"/>
              </a:solidFill>
              <a:latin typeface="Verdana"/>
              <a:cs typeface="Verdana"/>
            </a:rPr>
            <a:t>their </a:t>
          </a:r>
          <a:r>
            <a:rPr lang="en-GB" sz="900" b="1" kern="1200" dirty="0" smtClean="0">
              <a:solidFill>
                <a:srgbClr val="2966A7"/>
              </a:solidFill>
              <a:latin typeface="Verdana"/>
              <a:cs typeface="Verdana"/>
            </a:rPr>
            <a:t>own specificities</a:t>
          </a:r>
          <a:endParaRPr lang="en-GB" sz="900" kern="1200" dirty="0">
            <a:solidFill>
              <a:srgbClr val="2966A7"/>
            </a:solidFill>
            <a:latin typeface="Verdana"/>
            <a:cs typeface="Verdana"/>
          </a:endParaRPr>
        </a:p>
      </dsp:txBody>
      <dsp:txXfrm>
        <a:off x="614614" y="1639754"/>
        <a:ext cx="868345" cy="389582"/>
      </dsp:txXfrm>
    </dsp:sp>
    <dsp:sp modelId="{3CF2CB6D-0627-47A8-8BEF-9FCB79FDB2CF}">
      <dsp:nvSpPr>
        <dsp:cNvPr id="0" name=""/>
        <dsp:cNvSpPr/>
      </dsp:nvSpPr>
      <dsp:spPr>
        <a:xfrm>
          <a:off x="1226172" y="1143370"/>
          <a:ext cx="161655" cy="1616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6BFDA-9C7C-4B20-B550-425F8CCBDCB9}">
      <dsp:nvSpPr>
        <dsp:cNvPr id="0" name=""/>
        <dsp:cNvSpPr/>
      </dsp:nvSpPr>
      <dsp:spPr>
        <a:xfrm>
          <a:off x="1306017" y="1279254"/>
          <a:ext cx="905544" cy="619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658" tIns="0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solidFill>
                <a:srgbClr val="2966A7"/>
              </a:solidFill>
              <a:latin typeface="Verdana"/>
              <a:ea typeface="+mj-ea"/>
              <a:cs typeface="Verdana"/>
            </a:rPr>
            <a:t>GEOSS shall respond to Users’ needs</a:t>
          </a:r>
          <a:endParaRPr lang="en-GB" sz="900" kern="1200" dirty="0">
            <a:solidFill>
              <a:srgbClr val="2966A7"/>
            </a:solidFill>
            <a:latin typeface="Verdana"/>
            <a:cs typeface="Verdana"/>
          </a:endParaRPr>
        </a:p>
      </dsp:txBody>
      <dsp:txXfrm>
        <a:off x="1306017" y="1279254"/>
        <a:ext cx="905544" cy="619512"/>
      </dsp:txXfrm>
    </dsp:sp>
    <dsp:sp modelId="{678E729C-7DA8-40CC-B646-A1E9D54F7244}">
      <dsp:nvSpPr>
        <dsp:cNvPr id="0" name=""/>
        <dsp:cNvSpPr/>
      </dsp:nvSpPr>
      <dsp:spPr>
        <a:xfrm>
          <a:off x="2175466" y="787815"/>
          <a:ext cx="223565" cy="223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3E6DB1-65D6-4021-AEB8-3E737D172231}">
      <dsp:nvSpPr>
        <dsp:cNvPr id="0" name=""/>
        <dsp:cNvSpPr/>
      </dsp:nvSpPr>
      <dsp:spPr>
        <a:xfrm>
          <a:off x="2213851" y="981403"/>
          <a:ext cx="1225621" cy="693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463" tIns="0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0" kern="1200" dirty="0" smtClean="0">
              <a:solidFill>
                <a:srgbClr val="2966A7"/>
              </a:solidFill>
              <a:latin typeface="Verdana"/>
              <a:cs typeface="Verdana"/>
            </a:rPr>
            <a:t>A</a:t>
          </a:r>
          <a:r>
            <a:rPr lang="en-GB" sz="900" b="1" kern="1200" dirty="0" smtClean="0">
              <a:solidFill>
                <a:srgbClr val="2966A7"/>
              </a:solidFill>
              <a:latin typeface="Verdana"/>
              <a:cs typeface="Verdana"/>
            </a:rPr>
            <a:t> </a:t>
          </a:r>
          <a:r>
            <a:rPr lang="en-GB" sz="900" b="1" kern="1200" dirty="0" smtClean="0">
              <a:solidFill>
                <a:srgbClr val="2966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new concept </a:t>
          </a:r>
          <a:r>
            <a:rPr lang="en-GB" sz="900" b="0" kern="1200" dirty="0" smtClean="0">
              <a:solidFill>
                <a:srgbClr val="2966A7"/>
              </a:solidFill>
              <a:latin typeface="Verdana"/>
              <a:cs typeface="Verdana"/>
            </a:rPr>
            <a:t>in supporting User Communities has been developed</a:t>
          </a:r>
          <a:endParaRPr lang="en-GB" sz="900" kern="1200" dirty="0">
            <a:solidFill>
              <a:srgbClr val="2966A7"/>
            </a:solidFill>
            <a:latin typeface="Verdana"/>
            <a:cs typeface="Verdana"/>
          </a:endParaRPr>
        </a:p>
      </dsp:txBody>
      <dsp:txXfrm>
        <a:off x="2213851" y="981403"/>
        <a:ext cx="1225621" cy="693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A13B8-FADD-B147-B0F9-2E4EA2C3CE73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8E129-085A-FD4E-A1C4-B9329A5731D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093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49C25-B53B-664A-B694-784415687BC2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3AE30-D024-F048-B6A0-908E9004EA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95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3AE30-D024-F048-B6A0-908E9004EA3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900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D983D-12D4-4FF9-8A6E-84B758A966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74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High-level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7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High-level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7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does GEO</a:t>
            </a:r>
            <a:r>
              <a:rPr lang="en-US" baseline="0" dirty="0" smtClean="0"/>
              <a:t> Respond to the requirements, e.g. via implementation of Initiatives/Flagships/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A1AB990-A0BF-B343-AEF8-60EFAB4063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6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27264-D261-0344-87A1-13EB4FC1E3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20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DAB</a:t>
            </a:r>
            <a:r>
              <a:rPr lang="en-US" baseline="0" dirty="0" smtClean="0"/>
              <a:t> can on the fly change the projection and perform sub-setting in case data is accessible via web-services (WCS in this case)</a:t>
            </a:r>
          </a:p>
          <a:p>
            <a:r>
              <a:rPr lang="en-US" baseline="0" dirty="0" smtClean="0"/>
              <a:t>DAB can as well apply transformations in terms of output format.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27264-D261-0344-87A1-13EB4FC1E3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93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3AE30-D024-F048-B6A0-908E9004EA31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916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405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om intervenant+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935666"/>
            <a:ext cx="6858000" cy="1286540"/>
          </a:xfrm>
          <a:ln>
            <a:noFill/>
          </a:ln>
        </p:spPr>
        <p:txBody>
          <a:bodyPr>
            <a:normAutofit/>
          </a:bodyPr>
          <a:lstStyle>
            <a:lvl1pPr algn="ctr">
              <a:defRPr sz="3000" baseline="0">
                <a:solidFill>
                  <a:srgbClr val="29A7BD"/>
                </a:solidFill>
                <a:latin typeface="Verdana" charset="0"/>
                <a:cs typeface="EC Square Sans Pro Light"/>
              </a:defRPr>
            </a:lvl1pPr>
          </a:lstStyle>
          <a:p>
            <a:r>
              <a:rPr lang="en-US" dirty="0"/>
              <a:t>Speaker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2392326"/>
            <a:ext cx="6858000" cy="2397677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rgbClr val="5D4193"/>
                </a:solidFill>
                <a:latin typeface="Verdana" charset="0"/>
                <a:cs typeface="EC Square Sans Pro Ligh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7544144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iveaux de 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60000"/>
            <a:ext cx="6858000" cy="946298"/>
          </a:xfrm>
        </p:spPr>
        <p:txBody>
          <a:bodyPr lIns="612000" rIns="90000">
            <a:normAutofit/>
          </a:bodyPr>
          <a:lstStyle>
            <a:lvl1pPr>
              <a:defRPr sz="3000" baseline="0">
                <a:solidFill>
                  <a:srgbClr val="29A7BD"/>
                </a:solidFill>
                <a:latin typeface="verdana" charset="0"/>
              </a:defRPr>
            </a:lvl1pPr>
          </a:lstStyle>
          <a:p>
            <a:r>
              <a:rPr lang="nl-BE" dirty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1440001"/>
            <a:ext cx="6858000" cy="3705379"/>
          </a:xfrm>
        </p:spPr>
        <p:txBody>
          <a:bodyPr lIns="612000"/>
          <a:lstStyle>
            <a:lvl1pPr>
              <a:buClr>
                <a:srgbClr val="29A7BD"/>
              </a:buClr>
              <a:defRPr baseline="0">
                <a:solidFill>
                  <a:srgbClr val="5D4193"/>
                </a:solidFill>
                <a:latin typeface="verdana" charset="0"/>
              </a:defRPr>
            </a:lvl1pPr>
            <a:lvl2pPr marL="488700" indent="-214313">
              <a:buClr>
                <a:srgbClr val="29A7BD"/>
              </a:buClr>
              <a:buFont typeface="Arial" charset="0"/>
              <a:buChar char="•"/>
              <a:defRPr baseline="0">
                <a:solidFill>
                  <a:srgbClr val="5D4193"/>
                </a:solidFill>
                <a:latin typeface="verdana" charset="0"/>
              </a:defRPr>
            </a:lvl2pPr>
            <a:lvl3pPr marL="668250">
              <a:buClr>
                <a:srgbClr val="29A7BD"/>
              </a:buClr>
              <a:defRPr>
                <a:solidFill>
                  <a:srgbClr val="5D4193"/>
                </a:solidFill>
                <a:latin typeface="verdana" charset="0"/>
              </a:defRPr>
            </a:lvl3pPr>
            <a:lvl4pPr marL="858600" indent="-171450">
              <a:buClr>
                <a:srgbClr val="29A7BD"/>
              </a:buClr>
              <a:buFont typeface="Arial" charset="0"/>
              <a:buChar char="•"/>
              <a:defRPr>
                <a:solidFill>
                  <a:srgbClr val="5D4193"/>
                </a:solidFill>
                <a:latin typeface="verdana" charset="0"/>
              </a:defRPr>
            </a:lvl4pPr>
            <a:lvl5pPr marL="1039500" indent="-171450">
              <a:buClr>
                <a:srgbClr val="29A7BD"/>
              </a:buClr>
              <a:buFont typeface="Arial" charset="0"/>
              <a:buChar char="•"/>
              <a:defRPr sz="1050" baseline="0">
                <a:solidFill>
                  <a:srgbClr val="5D4193"/>
                </a:solidFill>
                <a:latin typeface="verdana" charset="0"/>
              </a:defRPr>
            </a:lvl5pPr>
          </a:lstStyle>
          <a:p>
            <a:pPr lvl="0"/>
            <a:r>
              <a:rPr lang="nl-BE" dirty="0"/>
              <a:t>Title 1</a:t>
            </a:r>
          </a:p>
          <a:p>
            <a:pPr lvl="1"/>
            <a:r>
              <a:rPr lang="nl-BE" dirty="0"/>
              <a:t>Title 2</a:t>
            </a:r>
          </a:p>
          <a:p>
            <a:pPr lvl="2"/>
            <a:r>
              <a:rPr lang="nl-BE" dirty="0"/>
              <a:t>Title 3</a:t>
            </a:r>
          </a:p>
          <a:p>
            <a:pPr lvl="3"/>
            <a:r>
              <a:rPr lang="nl-BE" dirty="0"/>
              <a:t>Title 4</a:t>
            </a:r>
          </a:p>
          <a:p>
            <a:pPr lvl="4"/>
            <a:r>
              <a:rPr lang="nl-BE" dirty="0"/>
              <a:t>Title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17929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60000"/>
            <a:ext cx="6858000" cy="946298"/>
          </a:xfrm>
        </p:spPr>
        <p:txBody>
          <a:bodyPr lIns="612000" anchor="b" anchorCtr="0">
            <a:normAutofit/>
          </a:bodyPr>
          <a:lstStyle>
            <a:lvl1pPr algn="l">
              <a:defRPr sz="3000" b="0" i="0" cap="none" baseline="0">
                <a:solidFill>
                  <a:srgbClr val="00A9BA"/>
                </a:solidFill>
                <a:latin typeface="verdana" charset="0"/>
              </a:defRPr>
            </a:lvl1pPr>
          </a:lstStyle>
          <a:p>
            <a:r>
              <a:rPr lang="nl-BE" dirty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0" y="1440000"/>
            <a:ext cx="6858000" cy="3626618"/>
          </a:xfrm>
        </p:spPr>
        <p:txBody>
          <a:bodyPr lIns="612000" anchor="t" anchorCtr="0"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rgbClr val="5D4193"/>
                </a:solidFill>
                <a:latin typeface="verdana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3657281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4707"/>
            <a:ext cx="5829300" cy="430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4350" y="1657350"/>
            <a:ext cx="3028950" cy="3143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657350"/>
            <a:ext cx="3028950" cy="3143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04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26807"/>
            <a:ext cx="6172200" cy="736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063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FF58E-1DA1-4440-AFB3-0A25EFD9281A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8AAD4-F991-7046-9840-D5F84667C44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PPT-EDGE_ok3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23623"/>
            <a:ext cx="24384000" cy="1609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37" y="4598862"/>
            <a:ext cx="1420563" cy="58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0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</p:sldLayoutIdLst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rgbClr val="008E39"/>
          </a:solidFill>
          <a:latin typeface="ECSquareSansPro-Bold"/>
          <a:ea typeface="+mj-ea"/>
          <a:cs typeface="ECSquareSansPro-Bold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>
              <a:lumMod val="50000"/>
            </a:schemeClr>
          </a:solidFill>
          <a:latin typeface="EC Square Sans Pro Light"/>
          <a:ea typeface="+mn-ea"/>
          <a:cs typeface="EC Square Sans Pro Light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>
              <a:lumMod val="50000"/>
            </a:schemeClr>
          </a:solidFill>
          <a:latin typeface="EC Square Sans Pro Light"/>
          <a:ea typeface="+mn-ea"/>
          <a:cs typeface="EC Square Sans Pro Light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bg1">
              <a:lumMod val="50000"/>
            </a:schemeClr>
          </a:solidFill>
          <a:latin typeface="EC Square Sans Pro Light"/>
          <a:ea typeface="+mn-ea"/>
          <a:cs typeface="EC Square Sans Pro Light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bg1">
              <a:lumMod val="50000"/>
            </a:schemeClr>
          </a:solidFill>
          <a:latin typeface="EC Square Sans Pro Light"/>
          <a:ea typeface="+mn-ea"/>
          <a:cs typeface="EC Square Sans Pro Light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bg1">
              <a:lumMod val="50000"/>
            </a:schemeClr>
          </a:solidFill>
          <a:latin typeface="EC Square Sans Pro Light"/>
          <a:ea typeface="+mn-ea"/>
          <a:cs typeface="EC Square Sans Pro Light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8lFGaDabo4&amp;t=56s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1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.png"/><Relationship Id="rId5" Type="http://schemas.openxmlformats.org/officeDocument/2006/relationships/diagramData" Target="../diagrams/data2.xml"/><Relationship Id="rId10" Type="http://schemas.openxmlformats.org/officeDocument/2006/relationships/image" Target="../media/image72.png"/><Relationship Id="rId4" Type="http://schemas.openxmlformats.org/officeDocument/2006/relationships/image" Target="../media/image52.png"/><Relationship Id="rId9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hyperlink" Target="http://geoss.uat.esaportal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52.png"/><Relationship Id="rId4" Type="http://schemas.openxmlformats.org/officeDocument/2006/relationships/image" Target="../media/image74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swos-service.eu/mapviewer/detail/4.html" TargetMode="External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hyperlink" Target="http://portal.swos-service.eu/mapviewer/detail/4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hyperlink" Target="http://geoss.uat.esaportal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76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7.png"/><Relationship Id="rId5" Type="http://schemas.openxmlformats.org/officeDocument/2006/relationships/image" Target="../media/image74.png"/><Relationship Id="rId10" Type="http://schemas.openxmlformats.org/officeDocument/2006/relationships/image" Target="../media/image86.png"/><Relationship Id="rId4" Type="http://schemas.openxmlformats.org/officeDocument/2006/relationships/image" Target="../media/image73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hyperlink" Target="http://geoss.uat.esaportal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4.png"/><Relationship Id="rId7" Type="http://schemas.openxmlformats.org/officeDocument/2006/relationships/image" Target="../media/image9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hyperlink" Target="http://geoss.uat.esaportal.eu/" TargetMode="External"/><Relationship Id="rId7" Type="http://schemas.openxmlformats.org/officeDocument/2006/relationships/image" Target="../media/image76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5.png"/><Relationship Id="rId11" Type="http://schemas.openxmlformats.org/officeDocument/2006/relationships/image" Target="../media/image95.emf"/><Relationship Id="rId5" Type="http://schemas.openxmlformats.org/officeDocument/2006/relationships/image" Target="../media/image74.png"/><Relationship Id="rId10" Type="http://schemas.openxmlformats.org/officeDocument/2006/relationships/package" Target="../embeddings/Microsoft_Excel_Worksheet.xlsx"/><Relationship Id="rId4" Type="http://schemas.openxmlformats.org/officeDocument/2006/relationships/image" Target="../media/image73.png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7.png"/><Relationship Id="rId7" Type="http://schemas.openxmlformats.org/officeDocument/2006/relationships/image" Target="../media/image76.png"/><Relationship Id="rId12" Type="http://schemas.openxmlformats.org/officeDocument/2006/relationships/image" Target="../media/image7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52.png"/><Relationship Id="rId4" Type="http://schemas.openxmlformats.org/officeDocument/2006/relationships/image" Target="../media/image96.png"/><Relationship Id="rId9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microsoft.com/office/2007/relationships/hdphoto" Target="../media/hdphoto1.wdp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18" Type="http://schemas.openxmlformats.org/officeDocument/2006/relationships/image" Target="../media/image47.tiff"/><Relationship Id="rId3" Type="http://schemas.openxmlformats.org/officeDocument/2006/relationships/image" Target="../media/image32.png"/><Relationship Id="rId21" Type="http://schemas.openxmlformats.org/officeDocument/2006/relationships/image" Target="../media/image50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tiff"/><Relationship Id="rId20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5" Type="http://schemas.openxmlformats.org/officeDocument/2006/relationships/image" Target="../media/image44.tiff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858000" cy="5143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0407" y="1356325"/>
            <a:ext cx="2530650" cy="1108308"/>
          </a:xfrm>
        </p:spPr>
        <p:txBody>
          <a:bodyPr>
            <a:noAutofit/>
          </a:bodyPr>
          <a:lstStyle/>
          <a:p>
            <a:pPr algn="l"/>
            <a:r>
              <a:rPr lang="fr-FR" sz="1600" dirty="0" smtClean="0"/>
              <a:t>Joost Van Bemmelen</a:t>
            </a:r>
            <a:br>
              <a:rPr lang="fr-FR" sz="1600" dirty="0" smtClean="0"/>
            </a:br>
            <a:r>
              <a:rPr lang="en-GB" sz="1600" dirty="0" smtClean="0"/>
              <a:t>Stefano Nativi</a:t>
            </a:r>
            <a:br>
              <a:rPr lang="en-GB" sz="1600" dirty="0" smtClean="0"/>
            </a:br>
            <a:r>
              <a:rPr lang="en-GB" sz="1600" dirty="0" smtClean="0"/>
              <a:t>Mattia Santoro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Guido Colangeli</a:t>
            </a:r>
            <a:endParaRPr lang="fr-FR" sz="1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6341" y="1009505"/>
            <a:ext cx="5230718" cy="1319490"/>
          </a:xfrm>
        </p:spPr>
        <p:txBody>
          <a:bodyPr/>
          <a:lstStyle/>
          <a:p>
            <a:pPr algn="l"/>
            <a:r>
              <a:rPr lang="en-GB" dirty="0" smtClean="0"/>
              <a:t>The GEOSS Platform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31" y="3640668"/>
            <a:ext cx="2759562" cy="6098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535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84B478FA-C759-49A8-BFF0-D43CCCF22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</p:spPr>
        <p:txBody>
          <a:bodyPr/>
          <a:lstStyle/>
          <a:p>
            <a:endParaRPr lang="pl-PL"/>
          </a:p>
        </p:txBody>
      </p:sp>
      <p:pic>
        <p:nvPicPr>
          <p:cNvPr id="9" name="Symbol zastępczy zawartości 6">
            <a:extLst>
              <a:ext uri="{FF2B5EF4-FFF2-40B4-BE49-F238E27FC236}">
                <a16:creationId xmlns:a16="http://schemas.microsoft.com/office/drawing/2014/main" id="{51044D03-5841-49DC-B45D-01EFE4F03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3"/>
            <a:ext cx="6858000" cy="5145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91050" y="1770381"/>
            <a:ext cx="1052513" cy="280670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8" tIns="38404" rIns="76808" bIns="38404" spcCol="0" rtlCol="0" anchor="ctr"/>
          <a:lstStyle/>
          <a:p>
            <a:pPr algn="ctr"/>
            <a:endParaRPr lang="en-GB"/>
          </a:p>
        </p:txBody>
      </p:sp>
      <p:pic>
        <p:nvPicPr>
          <p:cNvPr id="12" name="Symbol zastępczy zawartości 4">
            <a:extLst>
              <a:ext uri="{FF2B5EF4-FFF2-40B4-BE49-F238E27FC236}">
                <a16:creationId xmlns:a16="http://schemas.microsoft.com/office/drawing/2014/main" id="{0FA5C9F7-1DFE-4890-80E7-A7904ED089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9" t="39841" r="13895" b="25743"/>
          <a:stretch/>
        </p:blipFill>
        <p:spPr>
          <a:xfrm>
            <a:off x="1233954" y="2029987"/>
            <a:ext cx="4671521" cy="177022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8" y="2031808"/>
            <a:ext cx="850701" cy="177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5304" y="1944610"/>
            <a:ext cx="957263" cy="1987994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8" tIns="38404" rIns="76808" bIns="38404" spcCol="0"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23825" y="477313"/>
            <a:ext cx="6602730" cy="642946"/>
          </a:xfrm>
          <a:prstGeom prst="rect">
            <a:avLst/>
          </a:prstGeom>
        </p:spPr>
        <p:txBody>
          <a:bodyPr wrap="square" lIns="57607" tIns="28804" rIns="57607" bIns="28804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</a:rPr>
              <a:t>Providing an access point for sharing </a:t>
            </a:r>
            <a:endParaRPr lang="en-US" sz="1900" dirty="0" smtClean="0">
              <a:solidFill>
                <a:schemeClr val="bg1"/>
              </a:solidFill>
            </a:endParaRPr>
          </a:p>
          <a:p>
            <a:pPr algn="ctr"/>
            <a:r>
              <a:rPr lang="en-US" sz="1900" dirty="0" smtClean="0">
                <a:solidFill>
                  <a:schemeClr val="bg1"/>
                </a:solidFill>
              </a:rPr>
              <a:t>Scientific </a:t>
            </a:r>
            <a:r>
              <a:rPr lang="en-US" sz="1900" dirty="0">
                <a:solidFill>
                  <a:schemeClr val="bg1"/>
                </a:solidFill>
              </a:rPr>
              <a:t>knowledge </a:t>
            </a:r>
            <a:r>
              <a:rPr lang="en-US" sz="1900" dirty="0" smtClean="0">
                <a:solidFill>
                  <a:schemeClr val="bg1"/>
                </a:solidFill>
              </a:rPr>
              <a:t>bodies</a:t>
            </a:r>
            <a:r>
              <a:rPr lang="en-US" sz="1900" i="1" dirty="0" smtClean="0">
                <a:solidFill>
                  <a:schemeClr val="bg1"/>
                </a:solidFill>
              </a:rPr>
              <a:t>: </a:t>
            </a:r>
            <a:r>
              <a:rPr lang="en-US" sz="1900" dirty="0" smtClean="0">
                <a:solidFill>
                  <a:schemeClr val="bg1"/>
                </a:solidFill>
              </a:rPr>
              <a:t>Targeted search</a:t>
            </a:r>
            <a:endParaRPr lang="en-US" sz="19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17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762036"/>
            <a:ext cx="6781820" cy="362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208211"/>
            <a:ext cx="685800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4539E"/>
                </a:solidFill>
                <a:latin typeface="Calibri" panose="020F0502020204030204" pitchFamily="34" charset="0"/>
              </a:rPr>
              <a:t>Targeted search: SDG</a:t>
            </a:r>
            <a:endParaRPr lang="en-US" sz="2400" b="1" dirty="0">
              <a:solidFill>
                <a:srgbClr val="24539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59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762037"/>
            <a:ext cx="6781820" cy="362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208211"/>
            <a:ext cx="685800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4539E"/>
                </a:solidFill>
                <a:latin typeface="Calibri" panose="020F0502020204030204" pitchFamily="34" charset="0"/>
              </a:rPr>
              <a:t>Targeted search: SDG</a:t>
            </a:r>
            <a:endParaRPr lang="en-US" sz="2400" b="1" dirty="0">
              <a:solidFill>
                <a:srgbClr val="24539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99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762037"/>
            <a:ext cx="6781820" cy="36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208211"/>
            <a:ext cx="685800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4539E"/>
                </a:solidFill>
                <a:latin typeface="Calibri" panose="020F0502020204030204" pitchFamily="34" charset="0"/>
              </a:rPr>
              <a:t>Targeted search: SDG</a:t>
            </a:r>
            <a:endParaRPr lang="en-US" sz="2400" b="1" dirty="0">
              <a:solidFill>
                <a:srgbClr val="24539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545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762037"/>
            <a:ext cx="6781820" cy="36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208211"/>
            <a:ext cx="685800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4539E"/>
                </a:solidFill>
                <a:latin typeface="Calibri" panose="020F0502020204030204" pitchFamily="34" charset="0"/>
              </a:rPr>
              <a:t>Targeted search: Wikipedia</a:t>
            </a:r>
            <a:endParaRPr lang="en-US" sz="2400" b="1" dirty="0">
              <a:solidFill>
                <a:srgbClr val="24539E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291195"/>
            <a:ext cx="5610226" cy="266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59924" y="3623903"/>
            <a:ext cx="812278" cy="264896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Wikipedia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68711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8530" y="2836791"/>
            <a:ext cx="821694" cy="264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en-GB" sz="600" dirty="0">
                <a:latin typeface="Verdana" panose="020B0604030504040204" pitchFamily="34" charset="0"/>
                <a:ea typeface="Verdana" panose="020B0604030504040204" pitchFamily="34" charset="0"/>
              </a:rPr>
              <a:t>Wikipedia</a:t>
            </a:r>
          </a:p>
        </p:txBody>
      </p:sp>
      <p:sp>
        <p:nvSpPr>
          <p:cNvPr id="6" name="AutoShape 2" descr="GEO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68580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588523" y="1449738"/>
            <a:ext cx="208882" cy="249176"/>
            <a:chOff x="9935151" y="1932983"/>
            <a:chExt cx="371346" cy="332235"/>
          </a:xfrm>
        </p:grpSpPr>
        <p:sp>
          <p:nvSpPr>
            <p:cNvPr id="14" name="Rectangle 13"/>
            <p:cNvSpPr/>
            <p:nvPr/>
          </p:nvSpPr>
          <p:spPr>
            <a:xfrm>
              <a:off x="9935151" y="1932983"/>
              <a:ext cx="371346" cy="3322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5" descr="C:\Users\gcolagneli\Google Drive\ESRIN\EMSS_2015\GEO\2017\Presentation\Plenary\Pictures\geoss_platform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8069">
              <a:off x="9956386" y="1945219"/>
              <a:ext cx="315723" cy="30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5588524" y="3101686"/>
            <a:ext cx="812278" cy="224837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0" y="17711"/>
            <a:ext cx="685800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4539E"/>
                </a:solidFill>
                <a:latin typeface="Calibri" panose="020F0502020204030204" pitchFamily="34" charset="0"/>
              </a:rPr>
              <a:t>Targeted search: GEO </a:t>
            </a:r>
            <a:r>
              <a:rPr lang="en-US" sz="2400" b="1" dirty="0" err="1" smtClean="0">
                <a:solidFill>
                  <a:srgbClr val="24539E"/>
                </a:solidFill>
                <a:latin typeface="Calibri" panose="020F0502020204030204" pitchFamily="34" charset="0"/>
              </a:rPr>
              <a:t>Programmes</a:t>
            </a:r>
            <a:endParaRPr lang="en-US" sz="2400" b="1" dirty="0">
              <a:solidFill>
                <a:srgbClr val="24539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481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8530" y="2836791"/>
            <a:ext cx="821694" cy="264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en-GB" sz="600" dirty="0">
                <a:latin typeface="Verdana" panose="020B0604030504040204" pitchFamily="34" charset="0"/>
                <a:ea typeface="Verdana" panose="020B0604030504040204" pitchFamily="34" charset="0"/>
              </a:rPr>
              <a:t>Wikipedia</a:t>
            </a:r>
          </a:p>
        </p:txBody>
      </p:sp>
      <p:sp>
        <p:nvSpPr>
          <p:cNvPr id="6" name="AutoShape 2" descr="GEO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AutoShape 2" descr="GEO_2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GEO_2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588523" y="1449738"/>
            <a:ext cx="208882" cy="249176"/>
            <a:chOff x="9935151" y="1932983"/>
            <a:chExt cx="371346" cy="332235"/>
          </a:xfrm>
        </p:grpSpPr>
        <p:sp>
          <p:nvSpPr>
            <p:cNvPr id="14" name="Rectangle 13"/>
            <p:cNvSpPr/>
            <p:nvPr/>
          </p:nvSpPr>
          <p:spPr>
            <a:xfrm>
              <a:off x="9935151" y="1932983"/>
              <a:ext cx="371346" cy="3322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5" descr="C:\Users\gcolagneli\Google Drive\ESRIN\EMSS_2015\GEO\2017\Presentation\Plenary\Pictures\geoss_platform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8069">
              <a:off x="9956386" y="1945219"/>
              <a:ext cx="315723" cy="30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5588524" y="3101686"/>
            <a:ext cx="812278" cy="224837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2406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02111E-39C4-47EB-81D8-E5269435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F522F7-8ECD-4057-9DD0-A39421DA4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E9AFCBC-6AA8-4001-8822-0EF1A9A97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778"/>
            <a:ext cx="6858000" cy="4057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6286"/>
            <a:ext cx="685800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400" b="1" dirty="0">
                <a:solidFill>
                  <a:srgbClr val="24539E"/>
                </a:solidFill>
                <a:latin typeface="Calibri" panose="020F0502020204030204" pitchFamily="34" charset="0"/>
              </a:rPr>
              <a:t>Supporting Data Transformation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538" y="1276337"/>
            <a:ext cx="2594033" cy="2232919"/>
          </a:xfrm>
          <a:prstGeom prst="rect">
            <a:avLst/>
          </a:prstGeom>
          <a:solidFill>
            <a:schemeClr val="tx1">
              <a:alpha val="41000"/>
            </a:scheme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pPr algn="ctr" defTabSz="260033" hangingPunct="0"/>
            <a:r>
              <a:rPr lang="en-GB" sz="13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Users can benefit from (customisable) services </a:t>
            </a:r>
            <a:r>
              <a:rPr lang="en-GB" sz="1300" b="1" i="1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offered by the GEOSS platform </a:t>
            </a:r>
            <a:r>
              <a:rPr lang="en-GB" sz="13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in case resources expose suitable interfaces </a:t>
            </a:r>
            <a:r>
              <a:rPr lang="en-GB" sz="1300" dirty="0" smtClean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(WCS)</a:t>
            </a:r>
            <a:endParaRPr lang="en-GB" sz="1300" dirty="0">
              <a:solidFill>
                <a:schemeClr val="bg1"/>
              </a:solidFill>
              <a:latin typeface="Calibri (Body)"/>
              <a:cs typeface="Calibri (Body)"/>
              <a:sym typeface="Helvetica Light"/>
            </a:endParaRPr>
          </a:p>
          <a:p>
            <a:pPr algn="ctr" defTabSz="260033" hangingPunct="0"/>
            <a:endParaRPr lang="en-GB" sz="1300" dirty="0">
              <a:solidFill>
                <a:schemeClr val="bg1"/>
              </a:solidFill>
              <a:latin typeface="Calibri (Body)"/>
              <a:cs typeface="Calibri (Body)"/>
              <a:sym typeface="Helvetica Light"/>
            </a:endParaRPr>
          </a:p>
          <a:p>
            <a:pPr algn="ctr" defTabSz="260033" hangingPunct="0"/>
            <a:r>
              <a:rPr lang="en-GB" sz="13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These services include re-projection, sub-setting, </a:t>
            </a:r>
            <a:r>
              <a:rPr lang="en-GB" sz="1300" dirty="0" smtClean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reformatting</a:t>
            </a:r>
          </a:p>
          <a:p>
            <a:pPr algn="ctr" defTabSz="260033" hangingPunct="0"/>
            <a:r>
              <a:rPr lang="en-GB" sz="1300" dirty="0" smtClean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and </a:t>
            </a:r>
            <a:r>
              <a:rPr lang="en-GB" sz="13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are provided on-the-fly by the GEOSS platform.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5812" y="955103"/>
            <a:ext cx="2148620" cy="1232645"/>
          </a:xfrm>
          <a:prstGeom prst="rect">
            <a:avLst/>
          </a:prstGeom>
          <a:solidFill>
            <a:schemeClr val="tx1">
              <a:alpha val="41000"/>
            </a:scheme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pPr algn="ctr" defTabSz="260033" hangingPunct="0"/>
            <a:r>
              <a:rPr lang="en-GB" sz="13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The </a:t>
            </a:r>
            <a:r>
              <a:rPr lang="en-GB" sz="1300" b="1" i="1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GEOSS platform </a:t>
            </a:r>
            <a:r>
              <a:rPr lang="en-GB" sz="13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allows visualising data/information/knowledge layers (existing and generated on-the-fly) via its Portal. </a:t>
            </a:r>
            <a:endParaRPr lang="en-GB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Body)"/>
              <a:cs typeface="Calibri (Body)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4311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C171E1-1EAA-4A59-B362-DC8BC0EDF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E4253DFB-AAF5-4BD6-8D03-E7C8E353D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31D9A13-EA2A-4CD6-8987-13139470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1" y="367871"/>
            <a:ext cx="6836699" cy="4320413"/>
          </a:xfrm>
          <a:prstGeom prst="rect">
            <a:avLst/>
          </a:prstGeom>
        </p:spPr>
      </p:pic>
      <p:sp>
        <p:nvSpPr>
          <p:cNvPr id="9" name="Prostokąt 4">
            <a:extLst>
              <a:ext uri="{FF2B5EF4-FFF2-40B4-BE49-F238E27FC236}">
                <a16:creationId xmlns:a16="http://schemas.microsoft.com/office/drawing/2014/main" id="{EA0048CB-2532-4457-9EEB-D6E9B219A569}"/>
              </a:ext>
            </a:extLst>
          </p:cNvPr>
          <p:cNvSpPr/>
          <p:nvPr/>
        </p:nvSpPr>
        <p:spPr>
          <a:xfrm>
            <a:off x="105217" y="4425169"/>
            <a:ext cx="6666672" cy="242837"/>
          </a:xfrm>
          <a:prstGeom prst="rect">
            <a:avLst/>
          </a:prstGeom>
          <a:solidFill>
            <a:srgbClr val="000000">
              <a:alpha val="69000"/>
            </a:srgbClr>
          </a:solidFill>
          <a:ln>
            <a:solidFill>
              <a:schemeClr val="bg1"/>
            </a:solidFill>
          </a:ln>
        </p:spPr>
        <p:txBody>
          <a:bodyPr wrap="square" lIns="57607" tIns="28804" rIns="57607" bIns="28804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See </a:t>
            </a:r>
            <a:r>
              <a:rPr lang="it-IT" sz="1200" u="sng" dirty="0">
                <a:hlinkClick r:id="rId3"/>
              </a:rPr>
              <a:t>https://</a:t>
            </a:r>
            <a:r>
              <a:rPr lang="it-IT" sz="1200" u="sng" dirty="0" smtClean="0">
                <a:hlinkClick r:id="rId3"/>
              </a:rPr>
              <a:t>www.youtube.com/watch?v=m8lFGaDabo4&amp;t=56s</a:t>
            </a:r>
            <a:r>
              <a:rPr lang="it-IT" sz="1200" u="sng" dirty="0" smtClean="0"/>
              <a:t> </a:t>
            </a:r>
            <a:r>
              <a:rPr lang="pl-PL" sz="1200" dirty="0" smtClean="0">
                <a:solidFill>
                  <a:schemeClr val="bg1"/>
                </a:solidFill>
              </a:rPr>
              <a:t>for </a:t>
            </a:r>
            <a:r>
              <a:rPr lang="pl-PL" sz="1200" dirty="0">
                <a:solidFill>
                  <a:schemeClr val="bg1"/>
                </a:solidFill>
              </a:rPr>
              <a:t>a demonstration.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3663" y="1097599"/>
            <a:ext cx="3503678" cy="684803"/>
          </a:xfrm>
          <a:prstGeom prst="rect">
            <a:avLst/>
          </a:prstGeom>
          <a:solidFill>
            <a:srgbClr val="000000">
              <a:alpha val="83000"/>
            </a:srgbClr>
          </a:solidFill>
          <a:ln>
            <a:solidFill>
              <a:schemeClr val="bg1"/>
            </a:solidFill>
          </a:ln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Knowledge Producer </a:t>
            </a:r>
            <a:r>
              <a:rPr lang="en-US" sz="20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example</a:t>
            </a:r>
            <a:endParaRPr lang="en-US" sz="20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000" i="1" dirty="0">
                <a:solidFill>
                  <a:srgbClr val="FFFFFF"/>
                </a:solidFill>
                <a:latin typeface="Calibri" panose="020F0502020204030204" pitchFamily="34" charset="0"/>
              </a:rPr>
              <a:t>The </a:t>
            </a:r>
            <a:r>
              <a:rPr lang="en-US" sz="2000" i="1" dirty="0" err="1">
                <a:solidFill>
                  <a:srgbClr val="FFFFFF"/>
                </a:solidFill>
                <a:latin typeface="Calibri" panose="020F0502020204030204" pitchFamily="34" charset="0"/>
              </a:rPr>
              <a:t>ECOPotential</a:t>
            </a:r>
            <a:r>
              <a:rPr lang="en-US" sz="2000" i="1" dirty="0">
                <a:solidFill>
                  <a:srgbClr val="FFFFFF"/>
                </a:solidFill>
                <a:latin typeface="Calibri" panose="020F0502020204030204" pitchFamily="34" charset="0"/>
              </a:rPr>
              <a:t> Project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95502" y="2338261"/>
            <a:ext cx="2468504" cy="1894365"/>
          </a:xfrm>
          <a:prstGeom prst="rect">
            <a:avLst/>
          </a:prstGeom>
          <a:solidFill>
            <a:schemeClr val="tx1">
              <a:alpha val="41000"/>
            </a:scheme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pPr algn="ctr" defTabSz="260033" hangingPunct="0"/>
            <a:r>
              <a:rPr lang="en-GB" sz="11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This example shows how the GEOSS platform can be customised to provide processing services for extracting knowledge from information, selecting an </a:t>
            </a:r>
            <a:r>
              <a:rPr lang="en-GB" sz="1100" i="1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Ecosystem</a:t>
            </a:r>
            <a:r>
              <a:rPr lang="en-GB" sz="11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, </a:t>
            </a:r>
            <a:r>
              <a:rPr lang="en-GB" sz="1100" i="1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Protected Area</a:t>
            </a:r>
            <a:r>
              <a:rPr lang="en-GB" sz="11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, </a:t>
            </a:r>
            <a:r>
              <a:rPr lang="en-GB" sz="1100" i="1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Scenario</a:t>
            </a:r>
            <a:r>
              <a:rPr lang="en-GB" sz="11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 and finally a </a:t>
            </a:r>
            <a:r>
              <a:rPr lang="en-GB" sz="1100" i="1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Process</a:t>
            </a:r>
            <a:r>
              <a:rPr lang="en-GB" sz="11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 or </a:t>
            </a:r>
            <a:r>
              <a:rPr lang="en-GB" sz="1100" i="1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Workflow</a:t>
            </a:r>
            <a:r>
              <a:rPr lang="en-GB" sz="11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. Users are then guided in executing the Workflow benefiting from information accessible via the GEOSS Platform that is transformed into knowledge.</a:t>
            </a:r>
            <a:endParaRPr lang="en-GB" sz="11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Body)"/>
              <a:cs typeface="Calibri (Body)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80762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464933" y="2198159"/>
            <a:ext cx="3002729" cy="2140701"/>
          </a:xfrm>
          <a:prstGeom prst="ellipse">
            <a:avLst/>
          </a:prstGeom>
          <a:solidFill>
            <a:srgbClr val="DBEEF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925271" y="2459889"/>
            <a:ext cx="927130" cy="994980"/>
            <a:chOff x="3854817" y="3028200"/>
            <a:chExt cx="1390191" cy="1984868"/>
          </a:xfrm>
        </p:grpSpPr>
        <p:sp>
          <p:nvSpPr>
            <p:cNvPr id="43" name="Rectangle 42"/>
            <p:cNvSpPr/>
            <p:nvPr/>
          </p:nvSpPr>
          <p:spPr>
            <a:xfrm>
              <a:off x="4694037" y="3373750"/>
              <a:ext cx="542695" cy="32450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700972" y="3028200"/>
              <a:ext cx="542695" cy="32450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702313" y="3930322"/>
              <a:ext cx="542695" cy="32450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854817" y="3390535"/>
              <a:ext cx="1191692" cy="162253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78" y="1329613"/>
            <a:ext cx="5892172" cy="29558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46104" y="2398743"/>
            <a:ext cx="447092" cy="1282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514727" y="3605213"/>
            <a:ext cx="59531" cy="100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868319" y="2208246"/>
            <a:ext cx="2555241" cy="20908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740630" y="3885149"/>
            <a:ext cx="682147" cy="472083"/>
            <a:chOff x="7076533" y="3597319"/>
            <a:chExt cx="784613" cy="7993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7078079" y="3597319"/>
              <a:ext cx="781520" cy="79933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" descr="C:\Users\gcolagneli\Google Drive\ESRIN\EMSS_2015\GEO\2017\Presentation\Plenary\Pictures\geoss_platfor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533" y="3604680"/>
              <a:ext cx="784613" cy="784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angle 51"/>
          <p:cNvSpPr/>
          <p:nvPr/>
        </p:nvSpPr>
        <p:spPr>
          <a:xfrm>
            <a:off x="4170057" y="1282251"/>
            <a:ext cx="2460512" cy="91589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 sz="1600"/>
          </a:p>
        </p:txBody>
      </p:sp>
      <p:sp>
        <p:nvSpPr>
          <p:cNvPr id="4" name="Chord 3"/>
          <p:cNvSpPr/>
          <p:nvPr/>
        </p:nvSpPr>
        <p:spPr>
          <a:xfrm>
            <a:off x="3495675" y="2809876"/>
            <a:ext cx="1366838" cy="1176338"/>
          </a:xfrm>
          <a:prstGeom prst="chord">
            <a:avLst>
              <a:gd name="adj1" fmla="val 9021586"/>
              <a:gd name="adj2" fmla="val 10097665"/>
            </a:avLst>
          </a:prstGeom>
          <a:solidFill>
            <a:srgbClr val="DBEEF4"/>
          </a:solidFill>
          <a:ln>
            <a:solidFill>
              <a:srgbClr val="DBEE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529944" y="2104829"/>
            <a:ext cx="447092" cy="1282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559969" y="3475655"/>
            <a:ext cx="837082" cy="299357"/>
            <a:chOff x="4746625" y="4634205"/>
            <a:chExt cx="1116110" cy="399142"/>
          </a:xfrm>
        </p:grpSpPr>
        <p:sp>
          <p:nvSpPr>
            <p:cNvPr id="8" name="Rectangle 7"/>
            <p:cNvSpPr/>
            <p:nvPr/>
          </p:nvSpPr>
          <p:spPr>
            <a:xfrm>
              <a:off x="4794250" y="4743450"/>
              <a:ext cx="444500" cy="1841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803775" y="4765675"/>
              <a:ext cx="82550" cy="1841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768850" y="4768850"/>
              <a:ext cx="79375" cy="1333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746625" y="4727575"/>
              <a:ext cx="79375" cy="1333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045791" y="4634205"/>
              <a:ext cx="816944" cy="39914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Oval 58"/>
          <p:cNvSpPr/>
          <p:nvPr/>
        </p:nvSpPr>
        <p:spPr>
          <a:xfrm>
            <a:off x="4225215" y="2330322"/>
            <a:ext cx="612708" cy="2993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10" name="Notched Right Arrow 9"/>
          <p:cNvSpPr/>
          <p:nvPr/>
        </p:nvSpPr>
        <p:spPr>
          <a:xfrm rot="3282439">
            <a:off x="3986045" y="2222629"/>
            <a:ext cx="493847" cy="517437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>
            <a:off x="2987424" y="607264"/>
            <a:ext cx="3342714" cy="1444697"/>
          </a:xfrm>
          <a:prstGeom prst="cloudCallout">
            <a:avLst>
              <a:gd name="adj1" fmla="val -24205"/>
              <a:gd name="adj2" fmla="val 49721"/>
            </a:avLst>
          </a:prstGeom>
          <a:gradFill flip="none" rotWithShape="1">
            <a:gsLst>
              <a:gs pos="0">
                <a:srgbClr val="68A1A8"/>
              </a:gs>
              <a:gs pos="100000">
                <a:srgbClr val="FFFFFF"/>
              </a:gs>
            </a:gsLst>
            <a:lin ang="0" scaled="1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89" rIns="0" bIns="34289" rtlCol="0" anchor="ctr"/>
          <a:lstStyle/>
          <a:p>
            <a:pPr algn="ctr"/>
            <a:r>
              <a:rPr lang="en-US" sz="1200" dirty="0" smtClean="0">
                <a:solidFill>
                  <a:srgbClr val="2966A7"/>
                </a:solidFill>
              </a:rPr>
              <a:t>I need data for </a:t>
            </a:r>
            <a:r>
              <a:rPr lang="en-US" sz="1200" b="1" i="1" dirty="0">
                <a:solidFill>
                  <a:srgbClr val="2966A7"/>
                </a:solidFill>
              </a:rPr>
              <a:t>my community</a:t>
            </a:r>
            <a:r>
              <a:rPr lang="mr-IN" sz="1200" dirty="0" smtClean="0">
                <a:solidFill>
                  <a:srgbClr val="2966A7"/>
                </a:solidFill>
              </a:rPr>
              <a:t>…</a:t>
            </a:r>
            <a:endParaRPr lang="en-GB" sz="1200" dirty="0" smtClean="0">
              <a:solidFill>
                <a:srgbClr val="2966A7"/>
              </a:solidFill>
            </a:endParaRPr>
          </a:p>
          <a:p>
            <a:pPr algn="ctr"/>
            <a:r>
              <a:rPr lang="en-GB" sz="1200" dirty="0" smtClean="0">
                <a:solidFill>
                  <a:srgbClr val="2966A7"/>
                </a:solidFill>
              </a:rPr>
              <a:t> … We would like to address user </a:t>
            </a:r>
            <a:r>
              <a:rPr lang="en-GB" sz="1200" dirty="0">
                <a:solidFill>
                  <a:srgbClr val="2966A7"/>
                </a:solidFill>
              </a:rPr>
              <a:t>needs at regional and local </a:t>
            </a:r>
            <a:r>
              <a:rPr lang="en-GB" sz="1200" dirty="0" smtClean="0">
                <a:solidFill>
                  <a:srgbClr val="2966A7"/>
                </a:solidFill>
              </a:rPr>
              <a:t>level</a:t>
            </a:r>
            <a:endParaRPr lang="en-US" sz="1200" dirty="0">
              <a:solidFill>
                <a:srgbClr val="2966A7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82977" y="2134122"/>
            <a:ext cx="2001949" cy="2561703"/>
          </a:xfrm>
          <a:prstGeom prst="roundRect">
            <a:avLst/>
          </a:prstGeom>
          <a:gradFill>
            <a:gsLst>
              <a:gs pos="0">
                <a:srgbClr val="6BA3AB"/>
              </a:gs>
              <a:gs pos="100000">
                <a:schemeClr val="bg1"/>
              </a:gs>
            </a:gsLst>
            <a:lin ang="16200000" scaled="0"/>
          </a:gradFill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l"/>
            <a:r>
              <a:rPr lang="en-US" sz="1100" dirty="0">
                <a:solidFill>
                  <a:srgbClr val="2966A7"/>
                </a:solidFill>
              </a:rPr>
              <a:t>I want to use</a:t>
            </a:r>
          </a:p>
          <a:p>
            <a:pPr marL="214308" indent="-214308">
              <a:buFont typeface="Arial"/>
              <a:buChar char="•"/>
            </a:pPr>
            <a:r>
              <a:rPr lang="en-US" sz="1100" b="1" i="1" dirty="0">
                <a:solidFill>
                  <a:srgbClr val="2966A7"/>
                </a:solidFill>
              </a:rPr>
              <a:t>My</a:t>
            </a:r>
            <a:r>
              <a:rPr lang="en-US" sz="1100" dirty="0">
                <a:solidFill>
                  <a:srgbClr val="2966A7"/>
                </a:solidFill>
              </a:rPr>
              <a:t> search parameters</a:t>
            </a:r>
          </a:p>
          <a:p>
            <a:pPr marL="214308" indent="-214308">
              <a:buFont typeface="Arial"/>
              <a:buChar char="•"/>
            </a:pPr>
            <a:r>
              <a:rPr lang="en-US" sz="1100" b="1" i="1" dirty="0">
                <a:solidFill>
                  <a:srgbClr val="2966A7"/>
                </a:solidFill>
              </a:rPr>
              <a:t>My</a:t>
            </a:r>
            <a:r>
              <a:rPr lang="en-US" sz="1100" dirty="0">
                <a:solidFill>
                  <a:srgbClr val="2966A7"/>
                </a:solidFill>
              </a:rPr>
              <a:t> language</a:t>
            </a:r>
          </a:p>
          <a:p>
            <a:pPr marL="214308" indent="-214308">
              <a:buFont typeface="Arial"/>
              <a:buChar char="•"/>
            </a:pPr>
            <a:r>
              <a:rPr lang="en-US" sz="1100" b="1" i="1" dirty="0">
                <a:solidFill>
                  <a:srgbClr val="2966A7"/>
                </a:solidFill>
              </a:rPr>
              <a:t>Selected</a:t>
            </a:r>
            <a:r>
              <a:rPr lang="en-US" sz="1100" dirty="0">
                <a:solidFill>
                  <a:srgbClr val="2966A7"/>
                </a:solidFill>
              </a:rPr>
              <a:t> GEOSS data-sources (</a:t>
            </a:r>
            <a:r>
              <a:rPr lang="en-US" sz="1100" i="1" dirty="0">
                <a:solidFill>
                  <a:srgbClr val="2966A7"/>
                </a:solidFill>
              </a:rPr>
              <a:t>and no others</a:t>
            </a:r>
            <a:r>
              <a:rPr lang="mr-IN" sz="1100" i="1" dirty="0">
                <a:solidFill>
                  <a:srgbClr val="2966A7"/>
                </a:solidFill>
              </a:rPr>
              <a:t>…</a:t>
            </a:r>
            <a:r>
              <a:rPr lang="en-US" sz="1100" dirty="0">
                <a:solidFill>
                  <a:srgbClr val="2966A7"/>
                </a:solidFill>
              </a:rPr>
              <a:t>)</a:t>
            </a:r>
          </a:p>
          <a:p>
            <a:pPr marL="214308" indent="-214308">
              <a:buFont typeface="Arial"/>
              <a:buChar char="•"/>
            </a:pPr>
            <a:r>
              <a:rPr lang="en-US" sz="1100" dirty="0">
                <a:solidFill>
                  <a:srgbClr val="2966A7"/>
                </a:solidFill>
              </a:rPr>
              <a:t>GEOSS and </a:t>
            </a:r>
            <a:r>
              <a:rPr lang="en-US" sz="1100" b="1" i="1" dirty="0">
                <a:solidFill>
                  <a:srgbClr val="2966A7"/>
                </a:solidFill>
              </a:rPr>
              <a:t>my</a:t>
            </a:r>
            <a:r>
              <a:rPr lang="en-US" sz="1100" dirty="0">
                <a:solidFill>
                  <a:srgbClr val="2966A7"/>
                </a:solidFill>
              </a:rPr>
              <a:t> data sources (</a:t>
            </a:r>
            <a:r>
              <a:rPr lang="en-US" sz="1100" i="1" dirty="0">
                <a:solidFill>
                  <a:srgbClr val="2966A7"/>
                </a:solidFill>
              </a:rPr>
              <a:t>combine</a:t>
            </a:r>
            <a:r>
              <a:rPr lang="en-US" sz="1100" dirty="0">
                <a:solidFill>
                  <a:srgbClr val="2966A7"/>
                </a:solidFill>
              </a:rPr>
              <a:t>)</a:t>
            </a:r>
          </a:p>
          <a:p>
            <a:pPr marL="214308" indent="-214308">
              <a:buFont typeface="Arial"/>
              <a:buChar char="•"/>
            </a:pPr>
            <a:r>
              <a:rPr lang="en-US" sz="1100" dirty="0">
                <a:solidFill>
                  <a:srgbClr val="2966A7"/>
                </a:solidFill>
              </a:rPr>
              <a:t>Functionality of interest </a:t>
            </a:r>
            <a:r>
              <a:rPr lang="en-US" sz="1100" b="1" dirty="0">
                <a:solidFill>
                  <a:srgbClr val="2966A7"/>
                </a:solidFill>
              </a:rPr>
              <a:t>to me</a:t>
            </a:r>
            <a:r>
              <a:rPr lang="mr-IN" sz="1100" dirty="0">
                <a:solidFill>
                  <a:srgbClr val="2966A7"/>
                </a:solidFill>
              </a:rPr>
              <a:t>…</a:t>
            </a:r>
            <a:endParaRPr lang="en-US" sz="1100" dirty="0">
              <a:solidFill>
                <a:srgbClr val="2966A7"/>
              </a:solidFill>
            </a:endParaRPr>
          </a:p>
          <a:p>
            <a:pPr marL="214308" indent="-214308">
              <a:buFont typeface="Arial"/>
              <a:buChar char="•"/>
            </a:pPr>
            <a:r>
              <a:rPr lang="en-US" sz="1100" b="1" i="1" dirty="0">
                <a:solidFill>
                  <a:srgbClr val="2966A7"/>
                </a:solidFill>
              </a:rPr>
              <a:t>My</a:t>
            </a:r>
            <a:r>
              <a:rPr lang="en-US" sz="1100" dirty="0">
                <a:solidFill>
                  <a:srgbClr val="2966A7"/>
                </a:solidFill>
              </a:rPr>
              <a:t> graphical user interface / portal </a:t>
            </a:r>
            <a:r>
              <a:rPr lang="mr-IN" sz="1100" dirty="0">
                <a:solidFill>
                  <a:srgbClr val="2966A7"/>
                </a:solidFill>
              </a:rPr>
              <a:t>…</a:t>
            </a:r>
            <a:endParaRPr lang="en-US" sz="1100" dirty="0">
              <a:solidFill>
                <a:srgbClr val="2966A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202" y="4162495"/>
            <a:ext cx="1728818" cy="132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635" y="4150552"/>
            <a:ext cx="464896" cy="1367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46" y="4154812"/>
            <a:ext cx="669735" cy="1324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83229" y="151062"/>
            <a:ext cx="5770291" cy="48474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7B67"/>
                </a:solidFill>
                <a:latin typeface="Calibri" panose="020F0502020204030204" pitchFamily="34" charset="0"/>
              </a:rPr>
              <a:t>Moving</a:t>
            </a:r>
            <a:r>
              <a:rPr lang="en-US" sz="2700" b="1" dirty="0">
                <a:solidFill>
                  <a:srgbClr val="24539E"/>
                </a:solidFill>
                <a:latin typeface="Calibri" panose="020F0502020204030204" pitchFamily="34" charset="0"/>
              </a:rPr>
              <a:t> towards a User-Centric      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97" y="179237"/>
            <a:ext cx="1065422" cy="5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17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4.googleusercontent.com/YNMLRLi9Rskg7UPZEwaez3FiWMZsFuUTFPrEbb81sMT65eGUD87vlW2inRDxCuYJ-1cRlu97yj8Xt1ehNoWOLXxsYacomPhPY-Xfkrnb7EtR6ktM-Fg3clXrr0irVSmhK0P3UwgHa8jpKSQe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58" y="374326"/>
            <a:ext cx="5132314" cy="427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8186"/>
            <a:ext cx="6858000" cy="931022"/>
          </a:xfrm>
          <a:prstGeom prst="rect">
            <a:avLst/>
          </a:prstGeom>
          <a:solidFill>
            <a:schemeClr val="bg1"/>
          </a:solidFill>
        </p:spPr>
        <p:txBody>
          <a:bodyPr wrap="square" lIns="68578" tIns="34289" rIns="68578" bIns="34289" rtlCol="0">
            <a:spAutoFit/>
          </a:bodyPr>
          <a:lstStyle/>
          <a:p>
            <a:pPr algn="ctr"/>
            <a:r>
              <a:rPr lang="en-US" sz="2800" b="1" dirty="0">
                <a:solidFill>
                  <a:srgbClr val="24539E"/>
                </a:solidFill>
                <a:latin typeface="Calibri" panose="020F0502020204030204" pitchFamily="34" charset="0"/>
              </a:rPr>
              <a:t>The </a:t>
            </a:r>
            <a:r>
              <a:rPr lang="en-US" sz="2800" b="1" i="1" dirty="0">
                <a:solidFill>
                  <a:srgbClr val="245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</a:t>
            </a:r>
            <a:r>
              <a:rPr lang="en-US" sz="2800" b="1" dirty="0">
                <a:solidFill>
                  <a:srgbClr val="24539E"/>
                </a:solidFill>
                <a:latin typeface="Calibri" panose="020F0502020204030204" pitchFamily="34" charset="0"/>
              </a:rPr>
              <a:t>lobal </a:t>
            </a:r>
            <a:r>
              <a:rPr lang="en-US" sz="2800" b="1" i="1" dirty="0">
                <a:solidFill>
                  <a:srgbClr val="245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800" b="1" dirty="0">
                <a:solidFill>
                  <a:srgbClr val="24539E"/>
                </a:solidFill>
                <a:latin typeface="Calibri" panose="020F0502020204030204" pitchFamily="34" charset="0"/>
              </a:rPr>
              <a:t>arth </a:t>
            </a:r>
            <a:r>
              <a:rPr lang="en-US" sz="2800" b="1" i="1" dirty="0">
                <a:solidFill>
                  <a:srgbClr val="245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</a:t>
            </a:r>
            <a:r>
              <a:rPr lang="en-US" sz="2800" b="1" dirty="0">
                <a:solidFill>
                  <a:srgbClr val="24539E"/>
                </a:solidFill>
                <a:latin typeface="Calibri" panose="020F0502020204030204" pitchFamily="34" charset="0"/>
              </a:rPr>
              <a:t>bservation </a:t>
            </a:r>
            <a:r>
              <a:rPr lang="en-US" sz="2800" b="1" i="1" dirty="0">
                <a:solidFill>
                  <a:srgbClr val="245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</a:t>
            </a:r>
            <a:r>
              <a:rPr lang="en-US" sz="2800" b="1" dirty="0">
                <a:solidFill>
                  <a:srgbClr val="24539E"/>
                </a:solidFill>
                <a:latin typeface="Calibri" panose="020F0502020204030204" pitchFamily="34" charset="0"/>
              </a:rPr>
              <a:t>ystem of </a:t>
            </a:r>
            <a:r>
              <a:rPr lang="en-US" sz="2800" b="1" i="1" dirty="0">
                <a:solidFill>
                  <a:srgbClr val="245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</a:t>
            </a:r>
            <a:r>
              <a:rPr lang="en-US" sz="2800" b="1" dirty="0">
                <a:solidFill>
                  <a:srgbClr val="24539E"/>
                </a:solidFill>
                <a:latin typeface="Calibri" panose="020F0502020204030204" pitchFamily="34" charset="0"/>
              </a:rPr>
              <a:t>ystems</a:t>
            </a:r>
          </a:p>
        </p:txBody>
      </p:sp>
      <p:sp>
        <p:nvSpPr>
          <p:cNvPr id="7" name="Rectangle 6"/>
          <p:cNvSpPr/>
          <p:nvPr/>
        </p:nvSpPr>
        <p:spPr>
          <a:xfrm>
            <a:off x="5683100" y="2741498"/>
            <a:ext cx="81906" cy="18620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pPr algn="ctr" defTabSz="260033" hangingPunct="0"/>
            <a:endParaRPr lang="en-GB" sz="10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637" y="2741498"/>
            <a:ext cx="3660433" cy="98160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338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464933" y="2198159"/>
            <a:ext cx="3002729" cy="2140701"/>
          </a:xfrm>
          <a:prstGeom prst="ellipse">
            <a:avLst/>
          </a:prstGeom>
          <a:solidFill>
            <a:srgbClr val="DBEEF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2240" y="1957750"/>
            <a:ext cx="458596" cy="352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46104" y="2398743"/>
            <a:ext cx="447092" cy="1282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868319" y="2208246"/>
            <a:ext cx="2555241" cy="20908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740630" y="3885149"/>
            <a:ext cx="682147" cy="472083"/>
            <a:chOff x="7076533" y="3597319"/>
            <a:chExt cx="784613" cy="7993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7078079" y="3597319"/>
              <a:ext cx="781520" cy="79933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" descr="C:\Users\gcolagneli\Google Drive\ESRIN\EMSS_2015\GEO\2017\Presentation\Plenary\Pictures\geoss_platfor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533" y="3604680"/>
              <a:ext cx="784613" cy="784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angle 51"/>
          <p:cNvSpPr/>
          <p:nvPr/>
        </p:nvSpPr>
        <p:spPr>
          <a:xfrm>
            <a:off x="4170057" y="1282251"/>
            <a:ext cx="2460512" cy="91589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3495675" y="2809876"/>
            <a:ext cx="1366838" cy="1176338"/>
          </a:xfrm>
          <a:prstGeom prst="chord">
            <a:avLst>
              <a:gd name="adj1" fmla="val 9021586"/>
              <a:gd name="adj2" fmla="val 10097665"/>
            </a:avLst>
          </a:prstGeom>
          <a:solidFill>
            <a:srgbClr val="DBEEF4"/>
          </a:solidFill>
          <a:ln>
            <a:solidFill>
              <a:srgbClr val="DBEE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529944" y="2104829"/>
            <a:ext cx="447092" cy="1282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559969" y="3475655"/>
            <a:ext cx="837082" cy="299357"/>
            <a:chOff x="4746625" y="4634205"/>
            <a:chExt cx="1116110" cy="399142"/>
          </a:xfrm>
        </p:grpSpPr>
        <p:sp>
          <p:nvSpPr>
            <p:cNvPr id="8" name="Rectangle 7"/>
            <p:cNvSpPr/>
            <p:nvPr/>
          </p:nvSpPr>
          <p:spPr>
            <a:xfrm>
              <a:off x="4794250" y="4743450"/>
              <a:ext cx="444500" cy="1841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803775" y="4765675"/>
              <a:ext cx="82550" cy="1841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768850" y="4768850"/>
              <a:ext cx="79375" cy="1333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746625" y="4727575"/>
              <a:ext cx="79375" cy="133350"/>
            </a:xfrm>
            <a:prstGeom prst="rect">
              <a:avLst/>
            </a:prstGeom>
            <a:solidFill>
              <a:srgbClr val="DBEEF4"/>
            </a:solidFill>
            <a:ln>
              <a:solidFill>
                <a:srgbClr val="DBEE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045791" y="4634205"/>
              <a:ext cx="816944" cy="39914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Oval 58"/>
          <p:cNvSpPr/>
          <p:nvPr/>
        </p:nvSpPr>
        <p:spPr>
          <a:xfrm>
            <a:off x="4225215" y="2330322"/>
            <a:ext cx="612708" cy="2993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10" name="Notched Right Arrow 9"/>
          <p:cNvSpPr/>
          <p:nvPr/>
        </p:nvSpPr>
        <p:spPr>
          <a:xfrm rot="3282439">
            <a:off x="3986045" y="2222629"/>
            <a:ext cx="493847" cy="517437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4682977" y="2134122"/>
            <a:ext cx="2001949" cy="2561703"/>
          </a:xfrm>
          <a:prstGeom prst="roundRect">
            <a:avLst/>
          </a:prstGeom>
          <a:gradFill>
            <a:gsLst>
              <a:gs pos="0">
                <a:srgbClr val="6BA3AB"/>
              </a:gs>
              <a:gs pos="100000">
                <a:schemeClr val="bg1"/>
              </a:gs>
            </a:gsLst>
            <a:lin ang="16200000" scaled="0"/>
          </a:gradFill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l"/>
            <a:r>
              <a:rPr lang="en-US" sz="1100" dirty="0">
                <a:solidFill>
                  <a:srgbClr val="2966A7"/>
                </a:solidFill>
              </a:rPr>
              <a:t>I want to use</a:t>
            </a:r>
          </a:p>
          <a:p>
            <a:pPr marL="214308" indent="-214308">
              <a:buFont typeface="Arial"/>
              <a:buChar char="•"/>
            </a:pPr>
            <a:r>
              <a:rPr lang="en-US" sz="1100" b="1" i="1" dirty="0">
                <a:solidFill>
                  <a:srgbClr val="2966A7"/>
                </a:solidFill>
              </a:rPr>
              <a:t>My</a:t>
            </a:r>
            <a:r>
              <a:rPr lang="en-US" sz="1100" dirty="0">
                <a:solidFill>
                  <a:srgbClr val="2966A7"/>
                </a:solidFill>
              </a:rPr>
              <a:t> search parameters</a:t>
            </a:r>
          </a:p>
          <a:p>
            <a:pPr marL="214308" indent="-214308">
              <a:buFont typeface="Arial"/>
              <a:buChar char="•"/>
            </a:pPr>
            <a:r>
              <a:rPr lang="en-US" sz="1100" b="1" i="1" dirty="0">
                <a:solidFill>
                  <a:srgbClr val="2966A7"/>
                </a:solidFill>
              </a:rPr>
              <a:t>My</a:t>
            </a:r>
            <a:r>
              <a:rPr lang="en-US" sz="1100" dirty="0">
                <a:solidFill>
                  <a:srgbClr val="2966A7"/>
                </a:solidFill>
              </a:rPr>
              <a:t> language</a:t>
            </a:r>
          </a:p>
          <a:p>
            <a:pPr marL="214308" indent="-214308">
              <a:buFont typeface="Arial"/>
              <a:buChar char="•"/>
            </a:pPr>
            <a:r>
              <a:rPr lang="en-US" sz="1100" b="1" i="1" dirty="0">
                <a:solidFill>
                  <a:srgbClr val="2966A7"/>
                </a:solidFill>
              </a:rPr>
              <a:t>Selected</a:t>
            </a:r>
            <a:r>
              <a:rPr lang="en-US" sz="1100" dirty="0">
                <a:solidFill>
                  <a:srgbClr val="2966A7"/>
                </a:solidFill>
              </a:rPr>
              <a:t> GEOSS data-sources (</a:t>
            </a:r>
            <a:r>
              <a:rPr lang="en-US" sz="1100" i="1" dirty="0">
                <a:solidFill>
                  <a:srgbClr val="2966A7"/>
                </a:solidFill>
              </a:rPr>
              <a:t>and no others</a:t>
            </a:r>
            <a:r>
              <a:rPr lang="mr-IN" sz="1100" i="1" dirty="0">
                <a:solidFill>
                  <a:srgbClr val="2966A7"/>
                </a:solidFill>
              </a:rPr>
              <a:t>…</a:t>
            </a:r>
            <a:r>
              <a:rPr lang="en-US" sz="1100" dirty="0">
                <a:solidFill>
                  <a:srgbClr val="2966A7"/>
                </a:solidFill>
              </a:rPr>
              <a:t>)</a:t>
            </a:r>
          </a:p>
          <a:p>
            <a:pPr marL="214308" indent="-214308">
              <a:buFont typeface="Arial"/>
              <a:buChar char="•"/>
            </a:pPr>
            <a:r>
              <a:rPr lang="en-US" sz="1100" dirty="0">
                <a:solidFill>
                  <a:srgbClr val="2966A7"/>
                </a:solidFill>
              </a:rPr>
              <a:t>GEOSS and </a:t>
            </a:r>
            <a:r>
              <a:rPr lang="en-US" sz="1100" b="1" i="1" dirty="0">
                <a:solidFill>
                  <a:srgbClr val="2966A7"/>
                </a:solidFill>
              </a:rPr>
              <a:t>my</a:t>
            </a:r>
            <a:r>
              <a:rPr lang="en-US" sz="1100" dirty="0">
                <a:solidFill>
                  <a:srgbClr val="2966A7"/>
                </a:solidFill>
              </a:rPr>
              <a:t> data sources (</a:t>
            </a:r>
            <a:r>
              <a:rPr lang="en-US" sz="1100" i="1" dirty="0">
                <a:solidFill>
                  <a:srgbClr val="2966A7"/>
                </a:solidFill>
              </a:rPr>
              <a:t>combine</a:t>
            </a:r>
            <a:r>
              <a:rPr lang="en-US" sz="1100" dirty="0">
                <a:solidFill>
                  <a:srgbClr val="2966A7"/>
                </a:solidFill>
              </a:rPr>
              <a:t>)</a:t>
            </a:r>
          </a:p>
          <a:p>
            <a:pPr marL="214308" indent="-214308">
              <a:buFont typeface="Arial"/>
              <a:buChar char="•"/>
            </a:pPr>
            <a:r>
              <a:rPr lang="en-US" sz="1100" dirty="0">
                <a:solidFill>
                  <a:srgbClr val="2966A7"/>
                </a:solidFill>
              </a:rPr>
              <a:t>Functionality of interest </a:t>
            </a:r>
            <a:r>
              <a:rPr lang="en-US" sz="1100" b="1" dirty="0">
                <a:solidFill>
                  <a:srgbClr val="2966A7"/>
                </a:solidFill>
              </a:rPr>
              <a:t>to me</a:t>
            </a:r>
            <a:r>
              <a:rPr lang="mr-IN" sz="1100" dirty="0">
                <a:solidFill>
                  <a:srgbClr val="2966A7"/>
                </a:solidFill>
              </a:rPr>
              <a:t>…</a:t>
            </a:r>
            <a:endParaRPr lang="en-US" sz="1100" dirty="0">
              <a:solidFill>
                <a:srgbClr val="2966A7"/>
              </a:solidFill>
            </a:endParaRPr>
          </a:p>
          <a:p>
            <a:pPr marL="214308" indent="-214308">
              <a:buFont typeface="Arial"/>
              <a:buChar char="•"/>
            </a:pPr>
            <a:r>
              <a:rPr lang="en-US" sz="1100" b="1" i="1" dirty="0">
                <a:solidFill>
                  <a:srgbClr val="2966A7"/>
                </a:solidFill>
              </a:rPr>
              <a:t>My</a:t>
            </a:r>
            <a:r>
              <a:rPr lang="en-US" sz="1100" dirty="0">
                <a:solidFill>
                  <a:srgbClr val="2966A7"/>
                </a:solidFill>
              </a:rPr>
              <a:t> graphical user interface / portal </a:t>
            </a:r>
            <a:r>
              <a:rPr lang="mr-IN" sz="1100" dirty="0">
                <a:solidFill>
                  <a:srgbClr val="2966A7"/>
                </a:solidFill>
              </a:rPr>
              <a:t>…</a:t>
            </a:r>
            <a:endParaRPr lang="en-US" sz="1100" dirty="0">
              <a:solidFill>
                <a:srgbClr val="2966A7"/>
              </a:solidFill>
            </a:endParaRPr>
          </a:p>
        </p:txBody>
      </p:sp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4185193902"/>
              </p:ext>
            </p:extLst>
          </p:nvPr>
        </p:nvGraphicFramePr>
        <p:xfrm>
          <a:off x="722554" y="2376392"/>
          <a:ext cx="3439473" cy="2637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7849" y="1736258"/>
            <a:ext cx="939078" cy="1469016"/>
            <a:chOff x="6780022" y="1544264"/>
            <a:chExt cx="1252104" cy="1469016"/>
          </a:xfrm>
        </p:grpSpPr>
        <p:pic>
          <p:nvPicPr>
            <p:cNvPr id="37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0022" y="1761176"/>
              <a:ext cx="1252104" cy="1252104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6854768" y="1544264"/>
              <a:ext cx="1078754" cy="218941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Reuse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64319" y="1533428"/>
            <a:ext cx="939078" cy="1469016"/>
            <a:chOff x="7307470" y="2304880"/>
            <a:chExt cx="1252104" cy="1469016"/>
          </a:xfrm>
        </p:grpSpPr>
        <p:pic>
          <p:nvPicPr>
            <p:cNvPr id="40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470" y="2521792"/>
              <a:ext cx="1252104" cy="125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7382216" y="2304880"/>
              <a:ext cx="1078754" cy="218941"/>
            </a:xfrm>
            <a:prstGeom prst="rect">
              <a:avLst/>
            </a:prstGeom>
            <a:solidFill>
              <a:srgbClr val="D09E0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Customise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150105" y="1365874"/>
            <a:ext cx="939078" cy="1469016"/>
            <a:chOff x="7834006" y="3057092"/>
            <a:chExt cx="1252104" cy="1469016"/>
          </a:xfrm>
        </p:grpSpPr>
        <p:pic>
          <p:nvPicPr>
            <p:cNvPr id="47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006" y="3274004"/>
              <a:ext cx="1252104" cy="125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/>
            <p:cNvSpPr/>
            <p:nvPr/>
          </p:nvSpPr>
          <p:spPr>
            <a:xfrm>
              <a:off x="7908752" y="3057092"/>
              <a:ext cx="1078754" cy="218941"/>
            </a:xfrm>
            <a:prstGeom prst="rect">
              <a:avLst/>
            </a:prstGeom>
            <a:solidFill>
              <a:srgbClr val="00B05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Collaborate</a:t>
              </a:r>
            </a:p>
          </p:txBody>
        </p:sp>
      </p:grpSp>
      <p:sp>
        <p:nvSpPr>
          <p:cNvPr id="62" name="Rounded Rectangle 61"/>
          <p:cNvSpPr/>
          <p:nvPr/>
        </p:nvSpPr>
        <p:spPr>
          <a:xfrm rot="20650384">
            <a:off x="273394" y="2488602"/>
            <a:ext cx="2839770" cy="643765"/>
          </a:xfrm>
          <a:prstGeom prst="roundRect">
            <a:avLst/>
          </a:prstGeom>
          <a:gradFill>
            <a:gsLst>
              <a:gs pos="0">
                <a:srgbClr val="6BA3AB"/>
              </a:gs>
              <a:gs pos="100000">
                <a:schemeClr val="bg1"/>
              </a:gs>
            </a:gsLst>
            <a:lin ang="16200000" scaled="0"/>
          </a:gradFill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US" sz="1900" b="1" i="1" dirty="0">
                <a:solidFill>
                  <a:srgbClr val="2966A7"/>
                </a:solidFill>
              </a:rPr>
              <a:t>Tailored</a:t>
            </a:r>
            <a:r>
              <a:rPr lang="en-US" sz="1900" dirty="0">
                <a:solidFill>
                  <a:srgbClr val="2966A7"/>
                </a:solidFill>
              </a:rPr>
              <a:t> </a:t>
            </a:r>
            <a:r>
              <a:rPr lang="mr-IN" sz="1900" dirty="0">
                <a:solidFill>
                  <a:srgbClr val="2966A7"/>
                </a:solidFill>
              </a:rPr>
              <a:t>–</a:t>
            </a:r>
            <a:r>
              <a:rPr lang="en-US" sz="1900" dirty="0">
                <a:solidFill>
                  <a:srgbClr val="2966A7"/>
                </a:solidFill>
              </a:rPr>
              <a:t> </a:t>
            </a:r>
            <a:r>
              <a:rPr lang="en-US" sz="1900" b="1" i="1" dirty="0">
                <a:solidFill>
                  <a:srgbClr val="2966A7"/>
                </a:solidFill>
              </a:rPr>
              <a:t>user-centric </a:t>
            </a:r>
            <a:r>
              <a:rPr lang="en-US" sz="1900" dirty="0">
                <a:solidFill>
                  <a:srgbClr val="2966A7"/>
                </a:solidFill>
              </a:rPr>
              <a:t>approach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229" y="151062"/>
            <a:ext cx="5770291" cy="48474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ctr"/>
            <a:r>
              <a:rPr lang="en-US" sz="2700" b="1" dirty="0">
                <a:solidFill>
                  <a:srgbClr val="24539E"/>
                </a:solidFill>
                <a:latin typeface="Calibri" panose="020F0502020204030204" pitchFamily="34" charset="0"/>
              </a:rPr>
              <a:t>Moving towards a User-Centric      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97" y="179237"/>
            <a:ext cx="1065422" cy="550553"/>
          </a:xfrm>
          <a:prstGeom prst="rect">
            <a:avLst/>
          </a:prstGeom>
        </p:spPr>
      </p:pic>
      <p:sp>
        <p:nvSpPr>
          <p:cNvPr id="43" name="Cloud Callout 42"/>
          <p:cNvSpPr/>
          <p:nvPr/>
        </p:nvSpPr>
        <p:spPr>
          <a:xfrm>
            <a:off x="2987424" y="607264"/>
            <a:ext cx="3342714" cy="1444697"/>
          </a:xfrm>
          <a:prstGeom prst="cloudCallout">
            <a:avLst>
              <a:gd name="adj1" fmla="val -24205"/>
              <a:gd name="adj2" fmla="val 49721"/>
            </a:avLst>
          </a:prstGeom>
          <a:gradFill flip="none" rotWithShape="1">
            <a:gsLst>
              <a:gs pos="0">
                <a:srgbClr val="68A1A8"/>
              </a:gs>
              <a:gs pos="100000">
                <a:srgbClr val="FFFFFF"/>
              </a:gs>
            </a:gsLst>
            <a:lin ang="0" scaled="1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89" rIns="0" bIns="34289" rtlCol="0" anchor="ctr"/>
          <a:lstStyle/>
          <a:p>
            <a:pPr algn="ctr"/>
            <a:r>
              <a:rPr lang="en-US" sz="1200" dirty="0" smtClean="0">
                <a:solidFill>
                  <a:srgbClr val="2966A7"/>
                </a:solidFill>
              </a:rPr>
              <a:t>I need data for </a:t>
            </a:r>
            <a:r>
              <a:rPr lang="en-US" sz="1200" b="1" i="1" dirty="0">
                <a:solidFill>
                  <a:srgbClr val="2966A7"/>
                </a:solidFill>
              </a:rPr>
              <a:t>my community</a:t>
            </a:r>
            <a:r>
              <a:rPr lang="mr-IN" sz="1200" dirty="0" smtClean="0">
                <a:solidFill>
                  <a:srgbClr val="2966A7"/>
                </a:solidFill>
              </a:rPr>
              <a:t>…</a:t>
            </a:r>
            <a:endParaRPr lang="en-GB" sz="1200" dirty="0" smtClean="0">
              <a:solidFill>
                <a:srgbClr val="2966A7"/>
              </a:solidFill>
            </a:endParaRPr>
          </a:p>
          <a:p>
            <a:pPr algn="ctr"/>
            <a:r>
              <a:rPr lang="en-GB" sz="1200" dirty="0" smtClean="0">
                <a:solidFill>
                  <a:srgbClr val="2966A7"/>
                </a:solidFill>
              </a:rPr>
              <a:t> … We would like to address user </a:t>
            </a:r>
            <a:r>
              <a:rPr lang="en-GB" sz="1200" dirty="0">
                <a:solidFill>
                  <a:srgbClr val="2966A7"/>
                </a:solidFill>
              </a:rPr>
              <a:t>needs at regional and local </a:t>
            </a:r>
            <a:r>
              <a:rPr lang="en-GB" sz="1200" dirty="0" smtClean="0">
                <a:solidFill>
                  <a:srgbClr val="2966A7"/>
                </a:solidFill>
              </a:rPr>
              <a:t>level</a:t>
            </a:r>
            <a:endParaRPr lang="en-US" sz="1200" dirty="0">
              <a:solidFill>
                <a:srgbClr val="2966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47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41A4B737-6D5E-4059-91F8-63CCEEBF3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graphicEl>
                                              <a:dgm id="{41A4B737-6D5E-4059-91F8-63CCEEBF38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CAF096F8-90ED-4A97-8B46-B94D883CC7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graphicEl>
                                              <a:dgm id="{CAF096F8-90ED-4A97-8B46-B94D883CC7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DE51DB5D-AD16-4EB5-A27D-448C62FAB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>
                                            <p:graphicEl>
                                              <a:dgm id="{DE51DB5D-AD16-4EB5-A27D-448C62FAB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3CF2CB6D-0627-47A8-8BEF-9FCB79FDB2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>
                                            <p:graphicEl>
                                              <a:dgm id="{3CF2CB6D-0627-47A8-8BEF-9FCB79FDB2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2836BFDA-9C7C-4B20-B550-425F8CCBDC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>
                                            <p:graphicEl>
                                              <a:dgm id="{2836BFDA-9C7C-4B20-B550-425F8CCBDC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678E729C-7DA8-40CC-B646-A1E9D54F7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>
                                            <p:graphicEl>
                                              <a:dgm id="{678E729C-7DA8-40CC-B646-A1E9D54F7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993E6DB1-65D6-4021-AEB8-3E737D172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graphicEl>
                                              <a:dgm id="{993E6DB1-65D6-4021-AEB8-3E737D172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5" grpId="0">
        <p:bldSub>
          <a:bldDgm bld="one"/>
        </p:bldSub>
      </p:bldGraphic>
      <p:bldP spid="6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3464077" y="689958"/>
            <a:ext cx="1653486" cy="158475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3562019" y="1620286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the GEOSS Portal as a whole, tailored to resources, themes and functionalities of the Community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95169" y="1145789"/>
            <a:ext cx="934426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r"/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34" name="Picture 9" descr="C:\Users\gcolagneli\Google Drive\ESRIN\EMSS_2015\GEO\2017\Presentation\Plenary\Pictures\geoss_mirror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977" y="827599"/>
            <a:ext cx="812230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745658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837810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and embed in your own Portal some GEOSS key functionalities and GEOSS Portal look and feel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56283" y="1145789"/>
            <a:ext cx="971218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r"/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36" name="Picture 6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511" y="827599"/>
            <a:ext cx="812230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27239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600" y="1621454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orient the whole GEOSS resources to the specialised themes the community is interested 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9903" y="1145789"/>
            <a:ext cx="872537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r"/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38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4" y="827351"/>
            <a:ext cx="812230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5182495" y="689615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5286229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High level open Application Program Interface to directly dialogue with the GEO DAB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6190360" y="1145789"/>
            <a:ext cx="571306" cy="346247"/>
          </a:xfrm>
          <a:prstGeom prst="rect">
            <a:avLst/>
          </a:prstGeom>
          <a:noFill/>
        </p:spPr>
        <p:txBody>
          <a:bodyPr wrap="none" lIns="68578" tIns="34289" rIns="68578" bIns="34289" rtlCol="0">
            <a:spAutoFit/>
          </a:bodyPr>
          <a:lstStyle/>
          <a:p>
            <a:pPr algn="r"/>
            <a:r>
              <a:rPr lang="en-GB" sz="900" b="1" i="1" dirty="0" smtClean="0">
                <a:solidFill>
                  <a:schemeClr val="accent1">
                    <a:lumMod val="75000"/>
                  </a:schemeClr>
                </a:solidFill>
              </a:rPr>
              <a:t>GEOSS</a:t>
            </a:r>
          </a:p>
          <a:p>
            <a:pPr algn="r"/>
            <a:r>
              <a:rPr lang="en-GB" sz="900" b="1" i="1" dirty="0" smtClean="0">
                <a:solidFill>
                  <a:schemeClr val="accent1">
                    <a:lumMod val="75000"/>
                  </a:schemeClr>
                </a:solidFill>
              </a:rPr>
              <a:t>API</a:t>
            </a:r>
            <a:endParaRPr lang="en-GB" sz="9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3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008" y="826580"/>
            <a:ext cx="812230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ounded Rectangle 83"/>
          <p:cNvSpPr/>
          <p:nvPr/>
        </p:nvSpPr>
        <p:spPr>
          <a:xfrm>
            <a:off x="5211260" y="2301720"/>
            <a:ext cx="1631545" cy="12610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5914959" y="2664155"/>
            <a:ext cx="817379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r"/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198" y="2379516"/>
            <a:ext cx="798040" cy="8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Rounded Rectangle 90"/>
          <p:cNvSpPr/>
          <p:nvPr/>
        </p:nvSpPr>
        <p:spPr>
          <a:xfrm>
            <a:off x="5285013" y="3182869"/>
            <a:ext cx="1496370" cy="33578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800" i="1" dirty="0">
                <a:solidFill>
                  <a:srgbClr val="2966A7"/>
                </a:solidFill>
              </a:rPr>
              <a:t>To feedback, rate, comment, share resources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0429" y="151062"/>
            <a:ext cx="5770291" cy="48474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>
            <a:defPPr>
              <a:defRPr lang="en-US"/>
            </a:defPPr>
            <a:lvl1pPr algn="ctr">
              <a:defRPr sz="2700" b="1">
                <a:solidFill>
                  <a:srgbClr val="24539E"/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Moving towards a User-Centric      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89889" y="2725660"/>
            <a:ext cx="939078" cy="1469016"/>
            <a:chOff x="6780022" y="1544264"/>
            <a:chExt cx="1252104" cy="1469016"/>
          </a:xfrm>
        </p:grpSpPr>
        <p:pic>
          <p:nvPicPr>
            <p:cNvPr id="25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0022" y="1761176"/>
              <a:ext cx="1252104" cy="1252104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6854768" y="1544264"/>
              <a:ext cx="1078754" cy="218941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Reuse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90767" y="3031400"/>
            <a:ext cx="939078" cy="1469016"/>
            <a:chOff x="7307470" y="2304880"/>
            <a:chExt cx="1252104" cy="1469016"/>
          </a:xfrm>
        </p:grpSpPr>
        <p:pic>
          <p:nvPicPr>
            <p:cNvPr id="28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470" y="2521792"/>
              <a:ext cx="1252104" cy="125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7382216" y="2304880"/>
              <a:ext cx="1078754" cy="218941"/>
            </a:xfrm>
            <a:prstGeom prst="rect">
              <a:avLst/>
            </a:prstGeom>
            <a:solidFill>
              <a:srgbClr val="D09E0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Customise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63217" y="3298442"/>
            <a:ext cx="939078" cy="1469016"/>
            <a:chOff x="7834006" y="3057092"/>
            <a:chExt cx="1252104" cy="1469016"/>
          </a:xfrm>
        </p:grpSpPr>
        <p:pic>
          <p:nvPicPr>
            <p:cNvPr id="31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006" y="3274004"/>
              <a:ext cx="1252104" cy="125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7908752" y="3057092"/>
              <a:ext cx="1078754" cy="218941"/>
            </a:xfrm>
            <a:prstGeom prst="rect">
              <a:avLst/>
            </a:prstGeom>
            <a:solidFill>
              <a:srgbClr val="00B05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Collaborate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207" y="158260"/>
            <a:ext cx="1065422" cy="550553"/>
          </a:xfrm>
          <a:prstGeom prst="rect">
            <a:avLst/>
          </a:prstGeom>
        </p:spPr>
      </p:pic>
      <p:pic>
        <p:nvPicPr>
          <p:cNvPr id="45" name="Picture 5" descr="C:\Users\gcolagneli\Google Drive\ESRIN\EMSS_2015\GEO\2017\Presentation\Plenary\Pictures\geoss_platfor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98069">
            <a:off x="4490622" y="3456457"/>
            <a:ext cx="1453198" cy="14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035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33" grpId="0"/>
      <p:bldP spid="48" grpId="0" animBg="1"/>
      <p:bldP spid="63" grpId="0" animBg="1"/>
      <p:bldP spid="35" grpId="0"/>
      <p:bldP spid="47" grpId="0" animBg="1"/>
      <p:bldP spid="64" grpId="0" animBg="1"/>
      <p:bldP spid="37" grpId="0"/>
      <p:bldP spid="68" grpId="0" animBg="1"/>
      <p:bldP spid="71" grpId="0" animBg="1"/>
      <p:bldP spid="72" grpId="0"/>
      <p:bldP spid="84" grpId="0" animBg="1"/>
      <p:bldP spid="78" grpId="0"/>
      <p:bldP spid="91" grpId="0" animBg="1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3464077" y="689958"/>
            <a:ext cx="1653486" cy="158475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3562019" y="1620286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the GEOSS Portal as a whole, tailored to resources, themes and functionalities of the Community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38031" y="1145789"/>
            <a:ext cx="934426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34" name="Picture 9" descr="C:\Users\gcolagneli\Google Drive\ESRIN\EMSS_2015\GEO\2017\Presentation\Plenary\Pictures\geoss_mirr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977" y="827599"/>
            <a:ext cx="798040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745658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837810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and embed in your own Portal some GEOSS key functionalities and GEOSS Portal look and feel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99145" y="1145789"/>
            <a:ext cx="971218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36" name="Picture 6" descr="C:\Users\gcolagneli\Google Drive\ESRIN\EMSS_2015\GEO\2017\Presentation\Plenary\Pictures\geoss_widget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511" y="827599"/>
            <a:ext cx="798040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27239" y="689958"/>
            <a:ext cx="1653486" cy="1584759"/>
          </a:xfrm>
          <a:prstGeom prst="roundRect">
            <a:avLst/>
          </a:prstGeom>
          <a:solidFill>
            <a:srgbClr val="FFFF00">
              <a:alpha val="58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600" y="1621454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orient the whole GEOSS resources to the specialised themes the community is interested 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9903" y="1145789"/>
            <a:ext cx="872537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38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4" y="827351"/>
            <a:ext cx="798040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5182495" y="689615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5286229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High level open Application Program Interface to directly dialogue with the GEO DAB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5913040" y="1145789"/>
            <a:ext cx="848626" cy="207747"/>
          </a:xfrm>
          <a:prstGeom prst="rect">
            <a:avLst/>
          </a:prstGeom>
          <a:noFill/>
        </p:spPr>
        <p:txBody>
          <a:bodyPr wrap="non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API</a:t>
            </a:r>
          </a:p>
        </p:txBody>
      </p:sp>
      <p:pic>
        <p:nvPicPr>
          <p:cNvPr id="73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008" y="826580"/>
            <a:ext cx="798040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ounded Rectangle 83"/>
          <p:cNvSpPr/>
          <p:nvPr/>
        </p:nvSpPr>
        <p:spPr>
          <a:xfrm>
            <a:off x="5211260" y="2301720"/>
            <a:ext cx="1631545" cy="12610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5914959" y="2664155"/>
            <a:ext cx="817379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198" y="2379516"/>
            <a:ext cx="798040" cy="8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Rounded Rectangle 90"/>
          <p:cNvSpPr/>
          <p:nvPr/>
        </p:nvSpPr>
        <p:spPr>
          <a:xfrm>
            <a:off x="5285013" y="3182869"/>
            <a:ext cx="1496370" cy="33578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800" i="1" dirty="0">
                <a:solidFill>
                  <a:srgbClr val="2966A7"/>
                </a:solidFill>
              </a:rPr>
              <a:t>To feedback, rate, comment, share resources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285" y="198687"/>
            <a:ext cx="5770291" cy="48474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7B67"/>
                </a:solidFill>
                <a:latin typeface="Calibri" panose="020F0502020204030204" pitchFamily="34" charset="0"/>
              </a:rPr>
              <a:t>The GEOSS View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3600" y="2758197"/>
            <a:ext cx="5046825" cy="1540422"/>
          </a:xfrm>
          <a:prstGeom prst="rect">
            <a:avLst/>
          </a:prstGeom>
          <a:noFill/>
          <a:ln w="12700" cap="flat">
            <a:solidFill>
              <a:srgbClr val="2E887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pPr lvl="1"/>
            <a:r>
              <a:rPr lang="en-US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Subset of the whole GEOSS resources defined by applying a set of clauses:</a:t>
            </a:r>
          </a:p>
          <a:p>
            <a:pPr lvl="1"/>
            <a:endParaRPr lang="en-US" sz="1400" dirty="0">
              <a:solidFill>
                <a:srgbClr val="247767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6027" lvl="6" indent="-216027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70C0"/>
                </a:solidFill>
              </a:rPr>
              <a:t>Discovery clauses </a:t>
            </a:r>
            <a:r>
              <a:rPr lang="en-US" sz="12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(e.g. spatial envelope, keywords, sources, etc.)</a:t>
            </a:r>
          </a:p>
          <a:p>
            <a:pPr marL="216027" lvl="4" indent="-216027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70C0"/>
                </a:solidFill>
              </a:rPr>
              <a:t>Access clauses </a:t>
            </a:r>
            <a:r>
              <a:rPr lang="en-US" sz="12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(e.g. data format, access protocol, CRS, etc.)</a:t>
            </a:r>
          </a:p>
        </p:txBody>
      </p:sp>
    </p:spTree>
    <p:extLst>
      <p:ext uri="{BB962C8B-B14F-4D97-AF65-F5344CB8AC3E}">
        <p14:creationId xmlns:p14="http://schemas.microsoft.com/office/powerpoint/2010/main" val="3818611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33" grpId="0"/>
      <p:bldP spid="48" grpId="0" animBg="1"/>
      <p:bldP spid="63" grpId="0" animBg="1"/>
      <p:bldP spid="35" grpId="0"/>
      <p:bldP spid="47" grpId="0" animBg="1"/>
      <p:bldP spid="64" grpId="0" animBg="1"/>
      <p:bldP spid="37" grpId="0"/>
      <p:bldP spid="68" grpId="0" animBg="1"/>
      <p:bldP spid="71" grpId="0" animBg="1"/>
      <p:bldP spid="72" grpId="0"/>
      <p:bldP spid="84" grpId="0" animBg="1"/>
      <p:bldP spid="78" grpId="0"/>
      <p:bldP spid="91" grpId="0" animBg="1"/>
      <p:bldP spid="24" grpId="0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/>
          <p:cNvSpPr/>
          <p:nvPr/>
        </p:nvSpPr>
        <p:spPr>
          <a:xfrm>
            <a:off x="5182495" y="2348474"/>
            <a:ext cx="1653486" cy="11701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3464077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3562019" y="1620286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the GEOSS Portal as a whole, tailored to resources, themes and functionalities of the Community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95169" y="1145789"/>
            <a:ext cx="934426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34" name="Picture 9" descr="C:\Users\gcolagneli\Google Drive\ESRIN\EMSS_2015\GEO\2017\Presentation\Plenary\Pictures\geoss_mirr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977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745658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837810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and embed in your own Portal some GEOSS key functionalities and GEOSS Portal look and feel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56283" y="1145789"/>
            <a:ext cx="971218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36" name="Picture 6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511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27239" y="689958"/>
            <a:ext cx="1653486" cy="1584759"/>
          </a:xfrm>
          <a:prstGeom prst="roundRect">
            <a:avLst/>
          </a:prstGeom>
          <a:solidFill>
            <a:srgbClr val="FFFF00">
              <a:alpha val="55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600" y="1621454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orient the whole GEOSS resources to the specialised themes the community is interested 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9903" y="1145789"/>
            <a:ext cx="872537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38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4" y="827351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5182495" y="689615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5286229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High level open Application Program Interface to directly dialogue with the GEO DAB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5913040" y="1145789"/>
            <a:ext cx="848626" cy="207747"/>
          </a:xfrm>
          <a:prstGeom prst="rect">
            <a:avLst/>
          </a:prstGeom>
          <a:noFill/>
        </p:spPr>
        <p:txBody>
          <a:bodyPr wrap="non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API</a:t>
            </a:r>
          </a:p>
        </p:txBody>
      </p:sp>
      <p:pic>
        <p:nvPicPr>
          <p:cNvPr id="73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008" y="826580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5914959" y="2664155"/>
            <a:ext cx="817379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198" y="2379516"/>
            <a:ext cx="654585" cy="8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Rounded Rectangle 90"/>
          <p:cNvSpPr/>
          <p:nvPr/>
        </p:nvSpPr>
        <p:spPr>
          <a:xfrm>
            <a:off x="5285013" y="3182869"/>
            <a:ext cx="1496370" cy="33578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800" i="1" dirty="0">
                <a:solidFill>
                  <a:srgbClr val="2966A7"/>
                </a:solidFill>
              </a:rPr>
              <a:t>To feedback, rate, comment, share resources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229" y="173922"/>
            <a:ext cx="6699370" cy="48474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7B67"/>
                </a:solidFill>
                <a:latin typeface="Calibri" panose="020F0502020204030204" pitchFamily="34" charset="0"/>
              </a:rPr>
              <a:t>Examples of GEOSS Views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299961" y="2050477"/>
            <a:ext cx="4997935" cy="2647595"/>
            <a:chOff x="535575" y="859963"/>
            <a:chExt cx="6663914" cy="353012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5575" y="859963"/>
              <a:ext cx="4170844" cy="1732207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 rot="19030566">
              <a:off x="627259" y="1596388"/>
              <a:ext cx="130931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70C0"/>
                  </a:solidFill>
                </a:rPr>
                <a:t>Disaster</a:t>
              </a: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3055" y="1774175"/>
              <a:ext cx="4198148" cy="1679259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 rot="19030566">
              <a:off x="1995595" y="2587666"/>
              <a:ext cx="130931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0070C0"/>
                  </a:solidFill>
                </a:rPr>
                <a:t>Water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3998" y="2372318"/>
              <a:ext cx="4105491" cy="906695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3188155" y="3343650"/>
              <a:ext cx="3876224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0070C0"/>
                  </a:solidFill>
                </a:rPr>
                <a:t>GLOBAL OBSERVATION SYSTEM FOR MERCURY (GOS4M)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11120" y="3924243"/>
            <a:ext cx="1312763" cy="4907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28804" tIns="14402" rIns="28804" bIns="14402" rtlCol="0">
            <a:spAutoFit/>
          </a:bodyPr>
          <a:lstStyle/>
          <a:p>
            <a:pPr algn="ctr"/>
            <a:r>
              <a:rPr lang="en-US" sz="1500" dirty="0">
                <a:solidFill>
                  <a:srgbClr val="0070C0"/>
                </a:solidFill>
              </a:rPr>
              <a:t>Communities </a:t>
            </a:r>
          </a:p>
          <a:p>
            <a:pPr algn="ctr"/>
            <a:r>
              <a:rPr lang="en-US" sz="1500" dirty="0">
                <a:solidFill>
                  <a:srgbClr val="0070C0"/>
                </a:solidFill>
              </a:rPr>
              <a:t>Views</a:t>
            </a:r>
          </a:p>
        </p:txBody>
      </p:sp>
    </p:spTree>
    <p:extLst>
      <p:ext uri="{BB962C8B-B14F-4D97-AF65-F5344CB8AC3E}">
        <p14:creationId xmlns:p14="http://schemas.microsoft.com/office/powerpoint/2010/main" val="1099842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1" grpId="0" animBg="1"/>
      <p:bldP spid="62" grpId="0" animBg="1"/>
      <p:bldP spid="33" grpId="0"/>
      <p:bldP spid="48" grpId="0" animBg="1"/>
      <p:bldP spid="63" grpId="0" animBg="1"/>
      <p:bldP spid="35" grpId="0"/>
      <p:bldP spid="47" grpId="0" animBg="1"/>
      <p:bldP spid="64" grpId="0" animBg="1"/>
      <p:bldP spid="37" grpId="0"/>
      <p:bldP spid="68" grpId="0" animBg="1"/>
      <p:bldP spid="71" grpId="0" animBg="1"/>
      <p:bldP spid="72" grpId="0"/>
      <p:bldP spid="78" grpId="0"/>
      <p:bldP spid="9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3464077" y="689958"/>
            <a:ext cx="1653486" cy="158475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3562019" y="1620286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the GEOSS Portal as a whole, tailored to resources, themes and functionalities of the Community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2313" y="1145789"/>
            <a:ext cx="934426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34" name="Picture 9" descr="C:\Users\gcolagneli\Google Drive\ESRIN\EMSS_2015\GEO\2017\Presentation\Plenary\Pictures\geoss_mirr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977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745658" y="689958"/>
            <a:ext cx="1653486" cy="1584759"/>
          </a:xfrm>
          <a:prstGeom prst="roundRect">
            <a:avLst/>
          </a:prstGeom>
          <a:solidFill>
            <a:srgbClr val="FFFF00">
              <a:alpha val="58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837810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and embed in your own Portal some GEOSS key functionalities and GEOSS Portal look and feel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20564" y="1145789"/>
            <a:ext cx="971218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36" name="Picture 6" descr="C:\Users\gcolagneli\Google Drive\ESRIN\EMSS_2015\GEO\2017\Presentation\Plenary\Pictures\geoss_widget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511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27239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600" y="1621454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orient the whole GEOSS resources to the specialised themes the community is interested 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9903" y="1145789"/>
            <a:ext cx="872537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38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4" y="827351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5182495" y="689615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5286229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High level open Application Program Interface to directly dialogue with the GEO DAB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5913040" y="1145789"/>
            <a:ext cx="848626" cy="207747"/>
          </a:xfrm>
          <a:prstGeom prst="rect">
            <a:avLst/>
          </a:prstGeom>
          <a:noFill/>
        </p:spPr>
        <p:txBody>
          <a:bodyPr wrap="non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API</a:t>
            </a:r>
          </a:p>
        </p:txBody>
      </p:sp>
      <p:pic>
        <p:nvPicPr>
          <p:cNvPr id="73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008" y="826580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ounded Rectangle 83"/>
          <p:cNvSpPr/>
          <p:nvPr/>
        </p:nvSpPr>
        <p:spPr>
          <a:xfrm>
            <a:off x="5211260" y="2301720"/>
            <a:ext cx="1631545" cy="12610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5914959" y="2664155"/>
            <a:ext cx="817379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198" y="2379516"/>
            <a:ext cx="654585" cy="8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Rounded Rectangle 90"/>
          <p:cNvSpPr/>
          <p:nvPr/>
        </p:nvSpPr>
        <p:spPr>
          <a:xfrm>
            <a:off x="5285013" y="3182869"/>
            <a:ext cx="1496370" cy="33578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800" i="1" dirty="0">
                <a:solidFill>
                  <a:srgbClr val="2966A7"/>
                </a:solidFill>
              </a:rPr>
              <a:t>To feedback, rate, comment, share resources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285" y="183447"/>
            <a:ext cx="5770291" cy="48474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7B67"/>
                </a:solidFill>
                <a:latin typeface="Calibri" panose="020F0502020204030204" pitchFamily="34" charset="0"/>
              </a:rPr>
              <a:t>The GEOSS Widget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4923" y="3655065"/>
            <a:ext cx="4945502" cy="832536"/>
          </a:xfrm>
          <a:prstGeom prst="rect">
            <a:avLst/>
          </a:prstGeom>
          <a:noFill/>
          <a:ln w="12700" cap="flat">
            <a:solidFill>
              <a:srgbClr val="2E887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pPr marL="216027" lvl="2" indent="-216027">
              <a:buFont typeface="Arial" panose="020B0604020202020204" pitchFamily="34" charset="0"/>
              <a:buChar char="•"/>
            </a:pPr>
            <a:r>
              <a:rPr lang="fr-CH" sz="13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Provides</a:t>
            </a:r>
            <a:r>
              <a:rPr lang="fr-CH" sz="13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essential </a:t>
            </a:r>
            <a:r>
              <a:rPr lang="fr-CH" sz="13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features</a:t>
            </a:r>
            <a:r>
              <a:rPr lang="fr-CH" sz="13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of GEOSS;</a:t>
            </a:r>
          </a:p>
          <a:p>
            <a:pPr marL="216027" lvl="2" indent="-216027">
              <a:buFont typeface="Arial" panose="020B0604020202020204" pitchFamily="34" charset="0"/>
              <a:buChar char="•"/>
            </a:pPr>
            <a:r>
              <a:rPr lang="fr-CH" sz="13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Lightweight</a:t>
            </a:r>
            <a:r>
              <a:rPr lang="fr-CH" sz="13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application;</a:t>
            </a:r>
          </a:p>
          <a:p>
            <a:pPr marL="216027" lvl="2" indent="-216027">
              <a:buFont typeface="Arial" panose="020B0604020202020204" pitchFamily="34" charset="0"/>
              <a:buChar char="•"/>
            </a:pPr>
            <a:r>
              <a:rPr lang="fr-CH" sz="13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Free;</a:t>
            </a:r>
            <a:endParaRPr lang="en-US" sz="1300" dirty="0">
              <a:solidFill>
                <a:srgbClr val="247767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6027" lvl="2" indent="-216027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Easily configurable.</a:t>
            </a:r>
            <a:endParaRPr lang="fr-CH" sz="1300" dirty="0">
              <a:solidFill>
                <a:srgbClr val="247767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4923" y="2361094"/>
            <a:ext cx="4945502" cy="1324978"/>
          </a:xfrm>
          <a:prstGeom prst="rect">
            <a:avLst/>
          </a:prstGeom>
          <a:noFill/>
          <a:ln w="12700" cap="flat">
            <a:solidFill>
              <a:srgbClr val="2E887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pPr algn="l"/>
            <a:r>
              <a:rPr lang="en-GB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The GEOSS Widget is addressed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to </a:t>
            </a:r>
            <a:r>
              <a:rPr lang="fr-CH" sz="1400" dirty="0" err="1">
                <a:solidFill>
                  <a:srgbClr val="24776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Communities</a:t>
            </a:r>
            <a:r>
              <a:rPr lang="fr-CH" sz="1400" dirty="0">
                <a:solidFill>
                  <a:srgbClr val="24776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CH" sz="1400" dirty="0" err="1">
                <a:solidFill>
                  <a:srgbClr val="24776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fr-CH" sz="1400" dirty="0">
                <a:solidFill>
                  <a:srgbClr val="24776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fr-CH" sz="1400" dirty="0">
              <a:solidFill>
                <a:srgbClr val="247767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216027" lvl="2" indent="-216027">
              <a:buFont typeface="Arial" panose="020B0604020202020204" pitchFamily="34" charset="0"/>
              <a:buChar char="•"/>
            </a:pP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Own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website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map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16027" lvl="2" indent="-216027">
              <a:buFont typeface="Arial" panose="020B0604020202020204" pitchFamily="34" charset="0"/>
              <a:buChar char="•"/>
            </a:pP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Wish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discover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GEOSS Resources,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too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16027" lvl="2" indent="-216027">
              <a:buFont typeface="Arial" panose="020B0604020202020204" pitchFamily="34" charset="0"/>
              <a:buChar char="•"/>
            </a:pP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Do not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want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to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implement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a </a:t>
            </a:r>
            <a:r>
              <a:rPr lang="fr-CH" sz="1400" i="1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GEOSS </a:t>
            </a:r>
            <a:r>
              <a:rPr lang="fr-CH" sz="1400" i="1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Search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from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scratch</a:t>
            </a:r>
            <a:endParaRPr lang="en-US" sz="1400" dirty="0">
              <a:solidFill>
                <a:srgbClr val="247767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7032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33" grpId="0"/>
      <p:bldP spid="48" grpId="0" animBg="1"/>
      <p:bldP spid="63" grpId="0" animBg="1"/>
      <p:bldP spid="35" grpId="0"/>
      <p:bldP spid="47" grpId="0" animBg="1"/>
      <p:bldP spid="64" grpId="0" animBg="1"/>
      <p:bldP spid="37" grpId="0"/>
      <p:bldP spid="68" grpId="0" animBg="1"/>
      <p:bldP spid="71" grpId="0" animBg="1"/>
      <p:bldP spid="72" grpId="0"/>
      <p:bldP spid="84" grpId="0" animBg="1"/>
      <p:bldP spid="78" grpId="0"/>
      <p:bldP spid="91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/>
          <p:cNvSpPr/>
          <p:nvPr/>
        </p:nvSpPr>
        <p:spPr>
          <a:xfrm>
            <a:off x="5182495" y="2348474"/>
            <a:ext cx="1653486" cy="11701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3464077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3562019" y="1620286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the GEOSS Portal as a whole, tailored to resources, themes and functionalities of the Community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95169" y="1145789"/>
            <a:ext cx="934426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34" name="Picture 9" descr="C:\Users\gcolagneli\Google Drive\ESRIN\EMSS_2015\GEO\2017\Presentation\Plenary\Pictures\geoss_mirr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977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745658" y="689958"/>
            <a:ext cx="1653486" cy="1584759"/>
          </a:xfrm>
          <a:prstGeom prst="roundRect">
            <a:avLst/>
          </a:prstGeom>
          <a:solidFill>
            <a:srgbClr val="FFFF00">
              <a:alpha val="55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837810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800" i="1" dirty="0">
                <a:solidFill>
                  <a:srgbClr val="2966A7"/>
                </a:solidFill>
              </a:rPr>
              <a:t>To reuse and embed in your own Portal some GEOSS key functionalities and GEOSS Portal look and feel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56283" y="1145789"/>
            <a:ext cx="971218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36" name="Picture 6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511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27239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600" y="1621454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orient the whole GEOSS resources to the specialised themes the community is interested 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9903" y="1145789"/>
            <a:ext cx="872537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38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4" y="827351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5182495" y="689615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5286229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High level open Application Program Interface to directly dialogue with the GEO DAB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5913040" y="1145789"/>
            <a:ext cx="848626" cy="207747"/>
          </a:xfrm>
          <a:prstGeom prst="rect">
            <a:avLst/>
          </a:prstGeom>
          <a:noFill/>
        </p:spPr>
        <p:txBody>
          <a:bodyPr wrap="non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API</a:t>
            </a:r>
          </a:p>
        </p:txBody>
      </p:sp>
      <p:pic>
        <p:nvPicPr>
          <p:cNvPr id="73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008" y="826580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5914959" y="2664155"/>
            <a:ext cx="817379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198" y="2379516"/>
            <a:ext cx="654585" cy="8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Rounded Rectangle 90"/>
          <p:cNvSpPr/>
          <p:nvPr/>
        </p:nvSpPr>
        <p:spPr>
          <a:xfrm>
            <a:off x="5285013" y="3182869"/>
            <a:ext cx="1496370" cy="33578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800" i="1" dirty="0">
                <a:solidFill>
                  <a:srgbClr val="2966A7"/>
                </a:solidFill>
              </a:rPr>
              <a:t>To feedback, rate, comment, share resources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733068" y="1578891"/>
            <a:ext cx="4475854" cy="3786119"/>
            <a:chOff x="875408" y="735870"/>
            <a:chExt cx="6833243" cy="4729499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2055" y="1443056"/>
              <a:ext cx="3926596" cy="1901182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1167259" y="4773332"/>
              <a:ext cx="4803649" cy="692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0070C0"/>
                  </a:solidFill>
                </a:rPr>
                <a:t>GEO Wetlands Community Portal</a:t>
              </a: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5408" y="735870"/>
              <a:ext cx="3965998" cy="195532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178" y="2874417"/>
              <a:ext cx="4006014" cy="1943738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83229" y="181161"/>
            <a:ext cx="6699370" cy="48474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7B67"/>
                </a:solidFill>
                <a:latin typeface="Calibri" panose="020F0502020204030204" pitchFamily="34" charset="0"/>
              </a:rPr>
              <a:t>Examples of GEOSS Widget Use</a:t>
            </a:r>
          </a:p>
        </p:txBody>
      </p:sp>
    </p:spTree>
    <p:extLst>
      <p:ext uri="{BB962C8B-B14F-4D97-AF65-F5344CB8AC3E}">
        <p14:creationId xmlns:p14="http://schemas.microsoft.com/office/powerpoint/2010/main" val="1714809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1" grpId="0" animBg="1"/>
      <p:bldP spid="62" grpId="0" animBg="1"/>
      <p:bldP spid="33" grpId="0"/>
      <p:bldP spid="48" grpId="0" animBg="1"/>
      <p:bldP spid="63" grpId="0" animBg="1"/>
      <p:bldP spid="35" grpId="0"/>
      <p:bldP spid="47" grpId="0" animBg="1"/>
      <p:bldP spid="64" grpId="0" animBg="1"/>
      <p:bldP spid="37" grpId="0"/>
      <p:bldP spid="68" grpId="0" animBg="1"/>
      <p:bldP spid="71" grpId="0" animBg="1"/>
      <p:bldP spid="72" grpId="0"/>
      <p:bldP spid="78" grpId="0"/>
      <p:bldP spid="9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3464077" y="689958"/>
            <a:ext cx="1653486" cy="1584759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3562019" y="1620286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the GEOSS Portal as a whole, tailored to resources, themes and functionalities of the Community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95169" y="1145789"/>
            <a:ext cx="934426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34" name="Picture 9" descr="C:\Users\gcolagneli\Google Drive\ESRIN\EMSS_2015\GEO\2017\Presentation\Plenary\Pictures\geoss_mirror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977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745658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837810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and embed in your own Portal some GEOSS key functionalities and GEOSS Portal look and feel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56283" y="1145789"/>
            <a:ext cx="971218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36" name="Picture 6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511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27239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600" y="1621454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orient the whole GEOSS resources to the specialised themes the community is interested 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9903" y="1145789"/>
            <a:ext cx="872537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38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4" y="827351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5182495" y="689615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5286229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High level open Application Program Interface to directly dialogue with the GEO DAB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5913040" y="1145789"/>
            <a:ext cx="848626" cy="207747"/>
          </a:xfrm>
          <a:prstGeom prst="rect">
            <a:avLst/>
          </a:prstGeom>
          <a:noFill/>
        </p:spPr>
        <p:txBody>
          <a:bodyPr wrap="non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API</a:t>
            </a:r>
          </a:p>
        </p:txBody>
      </p:sp>
      <p:pic>
        <p:nvPicPr>
          <p:cNvPr id="73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008" y="826580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ounded Rectangle 83"/>
          <p:cNvSpPr/>
          <p:nvPr/>
        </p:nvSpPr>
        <p:spPr>
          <a:xfrm>
            <a:off x="5211260" y="2301720"/>
            <a:ext cx="1631545" cy="12610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5914959" y="2664155"/>
            <a:ext cx="817379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198" y="2379516"/>
            <a:ext cx="654585" cy="8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Rounded Rectangle 90"/>
          <p:cNvSpPr/>
          <p:nvPr/>
        </p:nvSpPr>
        <p:spPr>
          <a:xfrm>
            <a:off x="5285013" y="3182869"/>
            <a:ext cx="1496370" cy="33578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800" i="1" dirty="0">
                <a:solidFill>
                  <a:srgbClr val="2966A7"/>
                </a:solidFill>
              </a:rPr>
              <a:t>To feedback, rate, comment, share resources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33285" y="175827"/>
            <a:ext cx="5770291" cy="48474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7B67"/>
                </a:solidFill>
                <a:latin typeface="Calibri" panose="020F0502020204030204" pitchFamily="34" charset="0"/>
              </a:rPr>
              <a:t>The GEOSS Mirror 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4923" y="3509244"/>
            <a:ext cx="4945502" cy="1047979"/>
          </a:xfrm>
          <a:prstGeom prst="rect">
            <a:avLst/>
          </a:prstGeom>
          <a:noFill/>
          <a:ln w="12700" cap="flat">
            <a:solidFill>
              <a:srgbClr val="2E887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pPr algn="l"/>
            <a:r>
              <a:rPr lang="en-GB" sz="11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Mirror Sites</a:t>
            </a:r>
            <a:r>
              <a:rPr lang="fr-CH" sz="1100" dirty="0">
                <a:solidFill>
                  <a:srgbClr val="24776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fr-CH" sz="1100" dirty="0">
              <a:solidFill>
                <a:srgbClr val="247767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216027" lvl="2" indent="-216027">
              <a:buFont typeface="Arial" panose="020B0604020202020204" pitchFamily="34" charset="0"/>
              <a:buChar char="•"/>
            </a:pPr>
            <a:r>
              <a:rPr lang="fr-CH" sz="11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Are configurable GEOSS Portal Instances </a:t>
            </a:r>
            <a:r>
              <a:rPr lang="fr-CH" sz="11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fr-CH" sz="11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CH" sz="11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partly</a:t>
            </a:r>
            <a:r>
              <a:rPr lang="fr-CH" sz="11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configurable </a:t>
            </a:r>
            <a:r>
              <a:rPr lang="fr-CH" sz="11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layout</a:t>
            </a:r>
            <a:r>
              <a:rPr lang="fr-CH" sz="11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16027" lvl="2" indent="-216027">
              <a:buFont typeface="Arial" panose="020B0604020202020204" pitchFamily="34" charset="0"/>
              <a:buChar char="•"/>
            </a:pPr>
            <a:r>
              <a:rPr lang="fr-CH" sz="11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Access a </a:t>
            </a:r>
            <a:r>
              <a:rPr lang="fr-CH" sz="11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subset</a:t>
            </a:r>
            <a:r>
              <a:rPr lang="fr-CH" sz="11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of the </a:t>
            </a:r>
            <a:r>
              <a:rPr lang="fr-CH" sz="11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overall</a:t>
            </a:r>
            <a:r>
              <a:rPr lang="fr-CH" sz="11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GEOSS Resources via the GEOSS </a:t>
            </a:r>
            <a:r>
              <a:rPr lang="fr-CH" sz="11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Views</a:t>
            </a:r>
            <a:r>
              <a:rPr lang="fr-CH" sz="11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16027" lvl="2" indent="-216027">
              <a:buFont typeface="Arial" panose="020B0604020202020204" pitchFamily="34" charset="0"/>
              <a:buChar char="•"/>
            </a:pPr>
            <a:r>
              <a:rPr lang="fr-CH" sz="11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Run</a:t>
            </a:r>
            <a:r>
              <a:rPr lang="fr-CH" sz="11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on the GEOSS Portal infrastructure</a:t>
            </a:r>
            <a:endParaRPr lang="en-US" sz="1100" dirty="0">
              <a:solidFill>
                <a:srgbClr val="247767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4923" y="2468815"/>
            <a:ext cx="4945502" cy="1109535"/>
          </a:xfrm>
          <a:prstGeom prst="rect">
            <a:avLst/>
          </a:prstGeom>
          <a:noFill/>
          <a:ln w="12700" cap="flat">
            <a:solidFill>
              <a:srgbClr val="2E887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pPr algn="l"/>
            <a:r>
              <a:rPr lang="en-GB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The GEOSS Mirror is addressed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to </a:t>
            </a:r>
            <a:r>
              <a:rPr lang="fr-CH" sz="1400" dirty="0" err="1">
                <a:solidFill>
                  <a:srgbClr val="24776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Communities</a:t>
            </a:r>
            <a:r>
              <a:rPr lang="fr-CH" sz="1400" dirty="0">
                <a:solidFill>
                  <a:srgbClr val="24776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CH" sz="1400" dirty="0" err="1">
                <a:solidFill>
                  <a:srgbClr val="24776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fr-CH" sz="1400" dirty="0">
                <a:solidFill>
                  <a:srgbClr val="24776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fr-CH" sz="1400" dirty="0">
              <a:solidFill>
                <a:srgbClr val="247767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216027" lvl="2" indent="-216027">
              <a:buFont typeface="Arial" panose="020B0604020202020204" pitchFamily="34" charset="0"/>
              <a:buChar char="•"/>
            </a:pP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Do not have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their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own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Portal;</a:t>
            </a:r>
          </a:p>
          <a:p>
            <a:pPr marL="216027" lvl="2" indent="-216027">
              <a:buFont typeface="Arial" panose="020B0604020202020204" pitchFamily="34" charset="0"/>
              <a:buChar char="•"/>
            </a:pP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Want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to expose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their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own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data as a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subset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of GEOSS Resources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their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own</a:t>
            </a:r>
            <a:r>
              <a:rPr lang="fr-CH" sz="1400" dirty="0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CH" sz="1400" dirty="0" err="1">
                <a:solidFill>
                  <a:srgbClr val="247767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branding</a:t>
            </a:r>
            <a:endParaRPr lang="en-US" sz="1400" dirty="0">
              <a:solidFill>
                <a:srgbClr val="247767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5617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33" grpId="0"/>
      <p:bldP spid="48" grpId="0" animBg="1"/>
      <p:bldP spid="63" grpId="0" animBg="1"/>
      <p:bldP spid="35" grpId="0"/>
      <p:bldP spid="47" grpId="0" animBg="1"/>
      <p:bldP spid="64" grpId="0" animBg="1"/>
      <p:bldP spid="37" grpId="0"/>
      <p:bldP spid="68" grpId="0" animBg="1"/>
      <p:bldP spid="71" grpId="0" animBg="1"/>
      <p:bldP spid="72" grpId="0"/>
      <p:bldP spid="84" grpId="0" animBg="1"/>
      <p:bldP spid="78" grpId="0"/>
      <p:bldP spid="91" grpId="0" animBg="1"/>
      <p:bldP spid="53" grpId="0" animBg="1"/>
      <p:bldP spid="5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3464077" y="687857"/>
            <a:ext cx="1653486" cy="1584759"/>
          </a:xfrm>
          <a:prstGeom prst="roundRect">
            <a:avLst/>
          </a:prstGeom>
          <a:solidFill>
            <a:srgbClr val="FFFF00">
              <a:alpha val="55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45" y="4219755"/>
            <a:ext cx="2188668" cy="8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ounded Rectangle 54"/>
          <p:cNvSpPr/>
          <p:nvPr/>
        </p:nvSpPr>
        <p:spPr>
          <a:xfrm>
            <a:off x="5182495" y="2348474"/>
            <a:ext cx="1653486" cy="11701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3562019" y="1620286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the GEOSS Portal as a whole, tailored to resources, themes and functionalities of the Community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95169" y="1145789"/>
            <a:ext cx="934426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34" name="Picture 9" descr="C:\Users\gcolagneli\Google Drive\ESRIN\EMSS_2015\GEO\2017\Presentation\Plenary\Pictures\geoss_mirro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977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745658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837810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and embed in your own Portal some GEOSS key functionalities and GEOSS Portal look and feel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56283" y="1145789"/>
            <a:ext cx="971218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36" name="Picture 6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511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27239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600" y="1621454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orient the whole GEOSS resources to the specialised themes the community is interested 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9903" y="1145789"/>
            <a:ext cx="872537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38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4" y="827351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5182495" y="689615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5286229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High level open Application Program Interface to directly dialogue with the GEO DAB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5913040" y="1145789"/>
            <a:ext cx="848626" cy="207747"/>
          </a:xfrm>
          <a:prstGeom prst="rect">
            <a:avLst/>
          </a:prstGeom>
          <a:noFill/>
        </p:spPr>
        <p:txBody>
          <a:bodyPr wrap="non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API</a:t>
            </a:r>
          </a:p>
        </p:txBody>
      </p:sp>
      <p:pic>
        <p:nvPicPr>
          <p:cNvPr id="73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008" y="826580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5914959" y="2664155"/>
            <a:ext cx="817379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198" y="2379516"/>
            <a:ext cx="654585" cy="8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Rounded Rectangle 90"/>
          <p:cNvSpPr/>
          <p:nvPr/>
        </p:nvSpPr>
        <p:spPr>
          <a:xfrm>
            <a:off x="5285013" y="3182869"/>
            <a:ext cx="1496370" cy="33578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800" i="1" dirty="0">
                <a:solidFill>
                  <a:srgbClr val="2966A7"/>
                </a:solidFill>
              </a:rPr>
              <a:t>To feedback, rate, comment, share resources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9" y="2312817"/>
            <a:ext cx="1469728" cy="95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02" y="2883095"/>
            <a:ext cx="1315842" cy="90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0" y="3311473"/>
            <a:ext cx="1855707" cy="78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09" y="3182869"/>
            <a:ext cx="953706" cy="122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62" y="3983149"/>
            <a:ext cx="1893325" cy="104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401" y="2274717"/>
            <a:ext cx="1896545" cy="97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3229" y="177732"/>
            <a:ext cx="6699370" cy="48474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7B67"/>
                </a:solidFill>
                <a:latin typeface="Calibri" panose="020F0502020204030204" pitchFamily="34" charset="0"/>
              </a:rPr>
              <a:t>Examples of GEOSS Mirror Use</a:t>
            </a:r>
          </a:p>
        </p:txBody>
      </p:sp>
    </p:spTree>
    <p:extLst>
      <p:ext uri="{BB962C8B-B14F-4D97-AF65-F5344CB8AC3E}">
        <p14:creationId xmlns:p14="http://schemas.microsoft.com/office/powerpoint/2010/main" val="397794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5" grpId="0" animBg="1"/>
      <p:bldP spid="62" grpId="0" animBg="1"/>
      <p:bldP spid="33" grpId="0"/>
      <p:bldP spid="48" grpId="0" animBg="1"/>
      <p:bldP spid="63" grpId="0" animBg="1"/>
      <p:bldP spid="35" grpId="0"/>
      <p:bldP spid="47" grpId="0" animBg="1"/>
      <p:bldP spid="64" grpId="0" animBg="1"/>
      <p:bldP spid="37" grpId="0"/>
      <p:bldP spid="68" grpId="0" animBg="1"/>
      <p:bldP spid="71" grpId="0" animBg="1"/>
      <p:bldP spid="72" grpId="0"/>
      <p:bldP spid="78" grpId="0"/>
      <p:bldP spid="9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3464077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3562019" y="1620286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the GEOSS Portal as a whole, tailored to resources, themes and functionalities of the Community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95169" y="1145789"/>
            <a:ext cx="934426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34" name="Picture 9" descr="C:\Users\gcolagneli\Google Drive\ESRIN\EMSS_2015\GEO\2017\Presentation\Plenary\Pictures\geoss_mirror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977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745658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837810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and embed in your own Portal some GEOSS key functionalities and GEOSS Portal look and feel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56283" y="1145789"/>
            <a:ext cx="971218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36" name="Picture 6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511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27239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600" y="1621454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orient the whole GEOSS resources to the specialised themes the community is interested 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9903" y="1145789"/>
            <a:ext cx="872537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38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4" y="827351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5182495" y="689615"/>
            <a:ext cx="1653486" cy="1584759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5286229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High level open Application Program Interface to directly dialogue with the GEO DAB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5913040" y="1145789"/>
            <a:ext cx="848626" cy="207747"/>
          </a:xfrm>
          <a:prstGeom prst="rect">
            <a:avLst/>
          </a:prstGeom>
          <a:noFill/>
        </p:spPr>
        <p:txBody>
          <a:bodyPr wrap="non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API</a:t>
            </a:r>
          </a:p>
        </p:txBody>
      </p:sp>
      <p:pic>
        <p:nvPicPr>
          <p:cNvPr id="73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008" y="826580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ounded Rectangle 83"/>
          <p:cNvSpPr/>
          <p:nvPr/>
        </p:nvSpPr>
        <p:spPr>
          <a:xfrm>
            <a:off x="5211260" y="2301720"/>
            <a:ext cx="1631545" cy="12610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5914959" y="2664155"/>
            <a:ext cx="817379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198" y="2379516"/>
            <a:ext cx="654585" cy="8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Rounded Rectangle 90"/>
          <p:cNvSpPr/>
          <p:nvPr/>
        </p:nvSpPr>
        <p:spPr>
          <a:xfrm>
            <a:off x="5285013" y="3182869"/>
            <a:ext cx="1496370" cy="33578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800" i="1" dirty="0">
                <a:solidFill>
                  <a:srgbClr val="2966A7"/>
                </a:solidFill>
              </a:rPr>
              <a:t>To feedback, rate, comment, share resources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33285" y="175827"/>
            <a:ext cx="5770291" cy="48474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7B67"/>
                </a:solidFill>
                <a:latin typeface="Calibri" panose="020F0502020204030204" pitchFamily="34" charset="0"/>
              </a:rPr>
              <a:t>The GEOSS API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0" y="3432933"/>
            <a:ext cx="2559837" cy="1710567"/>
          </a:xfrm>
          <a:prstGeom prst="rect">
            <a:avLst/>
          </a:prstGeom>
        </p:spPr>
        <p:txBody>
          <a:bodyPr lIns="28804" tIns="14402" rIns="28804" bIns="14402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lvl="1"/>
            <a:endParaRPr lang="it-IT" sz="500" kern="0" dirty="0"/>
          </a:p>
          <a:p>
            <a:pPr marL="144018" lvl="1" indent="0">
              <a:buNone/>
            </a:pPr>
            <a:endParaRPr lang="it-IT" sz="600" kern="0" dirty="0"/>
          </a:p>
          <a:p>
            <a:pPr marL="144018" lvl="1" indent="0">
              <a:buNone/>
            </a:pPr>
            <a:r>
              <a:rPr lang="it-IT" sz="600" kern="0" dirty="0"/>
              <a:t>A set of standard </a:t>
            </a:r>
            <a:r>
              <a:rPr lang="it-IT" sz="600" i="1" kern="0" dirty="0"/>
              <a:t>Web service </a:t>
            </a:r>
            <a:r>
              <a:rPr lang="it-IT" sz="600" i="1" kern="0" dirty="0" err="1"/>
              <a:t>interfaces</a:t>
            </a:r>
            <a:r>
              <a:rPr lang="it-IT" sz="600" kern="0" dirty="0"/>
              <a:t>:</a:t>
            </a:r>
          </a:p>
          <a:p>
            <a:pPr lvl="2"/>
            <a:r>
              <a:rPr lang="it-IT" sz="500" kern="0" dirty="0"/>
              <a:t>e.g. OGC service interfaces, CKAN, OAI-PMH, FTP, etc.</a:t>
            </a:r>
          </a:p>
          <a:p>
            <a:pPr marL="144018" lvl="1" indent="0">
              <a:buNone/>
            </a:pPr>
            <a:r>
              <a:rPr lang="it-IT" sz="600" kern="0" dirty="0"/>
              <a:t>A set of </a:t>
            </a:r>
            <a:r>
              <a:rPr lang="it-IT" sz="600" kern="0" dirty="0" err="1"/>
              <a:t>APIs</a:t>
            </a:r>
            <a:r>
              <a:rPr lang="it-IT" sz="600" kern="0" dirty="0"/>
              <a:t> for software </a:t>
            </a:r>
            <a:r>
              <a:rPr lang="it-IT" sz="600" kern="0" dirty="0" err="1"/>
              <a:t>developers</a:t>
            </a:r>
            <a:r>
              <a:rPr lang="it-IT" sz="600" kern="0" dirty="0"/>
              <a:t>:</a:t>
            </a:r>
          </a:p>
          <a:p>
            <a:pPr lvl="2"/>
            <a:r>
              <a:rPr lang="it-IT" sz="600" i="1" kern="0" dirty="0"/>
              <a:t>Client side </a:t>
            </a:r>
            <a:r>
              <a:rPr lang="it-IT" sz="600" kern="0" dirty="0" err="1"/>
              <a:t>APIs</a:t>
            </a:r>
            <a:r>
              <a:rPr lang="it-IT" sz="600" kern="0" dirty="0"/>
              <a:t>: </a:t>
            </a:r>
          </a:p>
          <a:p>
            <a:pPr lvl="3"/>
            <a:r>
              <a:rPr lang="it-IT" sz="500" kern="0" dirty="0"/>
              <a:t>(high-</a:t>
            </a:r>
            <a:r>
              <a:rPr lang="it-IT" sz="500" kern="0" dirty="0" err="1"/>
              <a:t>level</a:t>
            </a:r>
            <a:r>
              <a:rPr lang="it-IT" sz="500" kern="0" dirty="0"/>
              <a:t>) JavaScript </a:t>
            </a:r>
            <a:r>
              <a:rPr lang="it-IT" sz="500" kern="0" dirty="0" err="1"/>
              <a:t>library</a:t>
            </a:r>
            <a:endParaRPr lang="it-IT" sz="500" kern="0" dirty="0"/>
          </a:p>
          <a:p>
            <a:pPr lvl="3"/>
            <a:r>
              <a:rPr lang="it-IT" sz="5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.</a:t>
            </a:r>
          </a:p>
          <a:p>
            <a:pPr lvl="2"/>
            <a:endParaRPr lang="it-IT" sz="500" kern="0" dirty="0"/>
          </a:p>
        </p:txBody>
      </p:sp>
      <p:graphicFrame>
        <p:nvGraphicFramePr>
          <p:cNvPr id="28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4732336"/>
              </p:ext>
            </p:extLst>
          </p:nvPr>
        </p:nvGraphicFramePr>
        <p:xfrm>
          <a:off x="3145181" y="2768360"/>
          <a:ext cx="1959851" cy="20916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6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77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25718" marR="25718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smtClean="0"/>
                        <a:t>Geospatial</a:t>
                      </a:r>
                      <a:r>
                        <a:rPr lang="it-IT" sz="900" baseline="0" dirty="0" smtClean="0"/>
                        <a:t> Expert</a:t>
                      </a:r>
                      <a:endParaRPr lang="en-US" sz="900" dirty="0"/>
                    </a:p>
                  </a:txBody>
                  <a:tcPr marL="25718" marR="25718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smtClean="0"/>
                        <a:t>Web</a:t>
                      </a:r>
                      <a:r>
                        <a:rPr lang="it-IT" sz="900" baseline="0" dirty="0" smtClean="0"/>
                        <a:t> Dev. Expert</a:t>
                      </a:r>
                      <a:endParaRPr lang="en-US" sz="900" dirty="0"/>
                    </a:p>
                  </a:txBody>
                  <a:tcPr marL="25718" marR="25718" marT="17145" marB="1714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dirty="0" smtClean="0"/>
                        <a:t>Standard Web Services (OGC Web Services, OAI-PMH, CKAN, etc.)</a:t>
                      </a:r>
                      <a:endParaRPr lang="en-US" sz="900" dirty="0"/>
                    </a:p>
                  </a:txBody>
                  <a:tcPr marL="25718" marR="25718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smtClean="0"/>
                        <a:t>X</a:t>
                      </a:r>
                      <a:endParaRPr lang="en-US" sz="900" dirty="0"/>
                    </a:p>
                  </a:txBody>
                  <a:tcPr marL="25718" marR="25718" marT="17145" marB="17145" anchor="ctr"/>
                </a:tc>
                <a:tc>
                  <a:txBody>
                    <a:bodyPr/>
                    <a:lstStyle/>
                    <a:p>
                      <a:pPr algn="ctr"/>
                      <a:endParaRPr lang="it-IT" sz="900" dirty="0" smtClean="0"/>
                    </a:p>
                  </a:txBody>
                  <a:tcPr marL="25718" marR="25718" marT="17145" marB="1714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r>
                        <a:rPr lang="it-IT" sz="900" dirty="0" err="1" smtClean="0"/>
                        <a:t>OpenSearch</a:t>
                      </a:r>
                      <a:r>
                        <a:rPr lang="it-IT" sz="900" dirty="0" smtClean="0"/>
                        <a:t> (Extended)</a:t>
                      </a:r>
                      <a:endParaRPr lang="en-US" sz="900" dirty="0"/>
                    </a:p>
                  </a:txBody>
                  <a:tcPr marL="25718" marR="25718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smtClean="0"/>
                        <a:t>X</a:t>
                      </a:r>
                      <a:endParaRPr lang="en-US" sz="900" dirty="0"/>
                    </a:p>
                  </a:txBody>
                  <a:tcPr marL="25718" marR="25718" marT="17145" marB="17145" anchor="ctr"/>
                </a:tc>
                <a:tc>
                  <a:txBody>
                    <a:bodyPr/>
                    <a:lstStyle/>
                    <a:p>
                      <a:pPr algn="ctr"/>
                      <a:endParaRPr lang="it-IT" sz="900" dirty="0" smtClean="0"/>
                    </a:p>
                  </a:txBody>
                  <a:tcPr marL="25718" marR="25718" marT="17145" marB="1714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160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GEO DAB API JS</a:t>
                      </a:r>
                      <a:endParaRPr lang="en-US" sz="900" dirty="0"/>
                    </a:p>
                  </a:txBody>
                  <a:tcPr marL="25718" marR="25718" marT="17145" marB="1714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25718" marR="25718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smtClean="0"/>
                        <a:t>X</a:t>
                      </a:r>
                      <a:endParaRPr lang="en-US" sz="900" dirty="0"/>
                    </a:p>
                  </a:txBody>
                  <a:tcPr marL="25718" marR="25718" marT="17145" marB="1714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160">
                <a:tc>
                  <a:txBody>
                    <a:bodyPr/>
                    <a:lstStyle/>
                    <a:p>
                      <a:r>
                        <a:rPr lang="it-IT" sz="900" dirty="0" smtClean="0"/>
                        <a:t>GEO</a:t>
                      </a:r>
                      <a:r>
                        <a:rPr lang="it-IT" sz="900" baseline="0" dirty="0" smtClean="0"/>
                        <a:t> DAB API REST</a:t>
                      </a:r>
                      <a:endParaRPr lang="en-US" sz="900" dirty="0"/>
                    </a:p>
                  </a:txBody>
                  <a:tcPr marL="25718" marR="25718" marT="17145" marB="1714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25718" marR="25718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X</a:t>
                      </a:r>
                      <a:endParaRPr lang="en-US" sz="900" dirty="0"/>
                    </a:p>
                  </a:txBody>
                  <a:tcPr marL="25718" marR="25718" marT="17145" marB="1714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7" name="Immagine 6"/>
          <p:cNvPicPr>
            <a:picLocks noChangeAspect="1"/>
          </p:cNvPicPr>
          <p:nvPr/>
        </p:nvPicPr>
        <p:blipFill rotWithShape="1">
          <a:blip r:embed="rId8"/>
          <a:srcRect t="1" b="57024"/>
          <a:stretch/>
        </p:blipFill>
        <p:spPr>
          <a:xfrm>
            <a:off x="185504" y="2377742"/>
            <a:ext cx="2953871" cy="13432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28863" y="4073238"/>
            <a:ext cx="1235869" cy="2814463"/>
          </a:xfrm>
          <a:prstGeom prst="rect">
            <a:avLst/>
          </a:prstGeom>
        </p:spPr>
        <p:txBody>
          <a:bodyPr wrap="square" lIns="28804" tIns="14402" rIns="28804" bIns="14402">
            <a:spAutoFit/>
          </a:bodyPr>
          <a:lstStyle/>
          <a:p>
            <a:pPr marL="108014" lvl="2" indent="-108014">
              <a:buFont typeface="Arial" panose="020B0604020202020204" pitchFamily="34" charset="0"/>
              <a:buChar char="•"/>
            </a:pPr>
            <a:r>
              <a:rPr lang="it-IT" sz="600" i="1" dirty="0"/>
              <a:t>Server side </a:t>
            </a:r>
            <a:r>
              <a:rPr lang="it-IT" sz="600" dirty="0"/>
              <a:t>APIs: </a:t>
            </a:r>
          </a:p>
          <a:p>
            <a:pPr lvl="3" algn="l"/>
            <a:r>
              <a:rPr lang="it-IT" sz="500" dirty="0"/>
              <a:t>- REST/JSON APIs </a:t>
            </a:r>
          </a:p>
          <a:p>
            <a:pPr lvl="3" algn="l"/>
            <a:r>
              <a:rPr lang="it-IT" sz="500" dirty="0"/>
              <a:t>- OpenSearch APIs </a:t>
            </a:r>
          </a:p>
        </p:txBody>
      </p:sp>
      <p:sp>
        <p:nvSpPr>
          <p:cNvPr id="29" name="Titolo 1"/>
          <p:cNvSpPr txBox="1">
            <a:spLocks/>
          </p:cNvSpPr>
          <p:nvPr/>
        </p:nvSpPr>
        <p:spPr bwMode="auto">
          <a:xfrm>
            <a:off x="2456283" y="2421989"/>
            <a:ext cx="2747005" cy="3368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28804" tIns="14402" rIns="28804" bIns="14402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kern="1200" noProof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it-IT" sz="1000" dirty="0"/>
              <a:t>Different APIs for serving diverse Application development users</a:t>
            </a:r>
          </a:p>
        </p:txBody>
      </p:sp>
    </p:spTree>
    <p:extLst>
      <p:ext uri="{BB962C8B-B14F-4D97-AF65-F5344CB8AC3E}">
        <p14:creationId xmlns:p14="http://schemas.microsoft.com/office/powerpoint/2010/main" val="67529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33" grpId="0"/>
      <p:bldP spid="48" grpId="0" animBg="1"/>
      <p:bldP spid="63" grpId="0" animBg="1"/>
      <p:bldP spid="35" grpId="0"/>
      <p:bldP spid="47" grpId="0" animBg="1"/>
      <p:bldP spid="64" grpId="0" animBg="1"/>
      <p:bldP spid="37" grpId="0"/>
      <p:bldP spid="68" grpId="0" animBg="1"/>
      <p:bldP spid="71" grpId="0" animBg="1"/>
      <p:bldP spid="72" grpId="0"/>
      <p:bldP spid="84" grpId="0" animBg="1"/>
      <p:bldP spid="78" grpId="0"/>
      <p:bldP spid="91" grpId="0" animBg="1"/>
      <p:bldP spid="26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/>
          <p:cNvSpPr/>
          <p:nvPr/>
        </p:nvSpPr>
        <p:spPr>
          <a:xfrm>
            <a:off x="5182495" y="2348474"/>
            <a:ext cx="1653486" cy="11701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3464077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3562019" y="1620286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the GEOSS Portal as a whole, tailored to resources, themes and functionalities of the Community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95169" y="1145789"/>
            <a:ext cx="934426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34" name="Picture 9" descr="C:\Users\gcolagneli\Google Drive\ESRIN\EMSS_2015\GEO\2017\Presentation\Plenary\Pictures\geoss_mirr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977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745658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837810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and embed in your own Portal some GEOSS key functionalities and GEOSS Portal look and feel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56283" y="1145789"/>
            <a:ext cx="971218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36" name="Picture 6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511" y="827599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27239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600" y="1621454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orient the whole GEOSS resources to the specialised themes the community is interested 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9903" y="1145789"/>
            <a:ext cx="872537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38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4" y="827351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5182495" y="689615"/>
            <a:ext cx="1653486" cy="1584759"/>
          </a:xfrm>
          <a:prstGeom prst="roundRect">
            <a:avLst/>
          </a:prstGeom>
          <a:solidFill>
            <a:srgbClr val="FFFF00">
              <a:alpha val="55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5286229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High level open Application Program Interface to directly dialogue with the GEO DAB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5913040" y="1145789"/>
            <a:ext cx="848626" cy="207747"/>
          </a:xfrm>
          <a:prstGeom prst="rect">
            <a:avLst/>
          </a:prstGeom>
          <a:noFill/>
        </p:spPr>
        <p:txBody>
          <a:bodyPr wrap="non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API</a:t>
            </a:r>
          </a:p>
        </p:txBody>
      </p:sp>
      <p:pic>
        <p:nvPicPr>
          <p:cNvPr id="73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008" y="826580"/>
            <a:ext cx="654585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5914959" y="2664155"/>
            <a:ext cx="817379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198" y="2379516"/>
            <a:ext cx="654585" cy="8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Rounded Rectangle 90"/>
          <p:cNvSpPr/>
          <p:nvPr/>
        </p:nvSpPr>
        <p:spPr>
          <a:xfrm>
            <a:off x="5285013" y="3182869"/>
            <a:ext cx="1496370" cy="33578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900" i="1" dirty="0">
                <a:solidFill>
                  <a:srgbClr val="2966A7"/>
                </a:solidFill>
              </a:rPr>
              <a:t>To feedback, rate, comment, share resources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741547" y="2162897"/>
            <a:ext cx="4806300" cy="2674503"/>
            <a:chOff x="477080" y="1897545"/>
            <a:chExt cx="6408400" cy="356600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0859" y="1902230"/>
              <a:ext cx="4169581" cy="112778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896401" y="1897545"/>
              <a:ext cx="1527363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0070C0"/>
                  </a:solidFill>
                </a:rPr>
                <a:t>GEO CRADLE</a:t>
              </a:r>
            </a:p>
          </p:txBody>
        </p:sp>
        <p:pic>
          <p:nvPicPr>
            <p:cNvPr id="27" name="E0D431C1-9F64-4395-8567-D9278701881B" descr="1D89F941-701D-4736-8114-D5741E3DE14B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76037" y="3176262"/>
              <a:ext cx="3409443" cy="1851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2604476" y="3176262"/>
              <a:ext cx="893702" cy="1835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78467" y="3094493"/>
              <a:ext cx="1683731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0070C0"/>
                  </a:solidFill>
                </a:rPr>
                <a:t>GEOSS CHILE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080" y="3742309"/>
              <a:ext cx="4292977" cy="172124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83229" y="171636"/>
            <a:ext cx="6699370" cy="48474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7B67"/>
                </a:solidFill>
                <a:latin typeface="Calibri" panose="020F0502020204030204" pitchFamily="34" charset="0"/>
              </a:rPr>
              <a:t>Examples of GEOSS API Use</a:t>
            </a:r>
          </a:p>
        </p:txBody>
      </p:sp>
    </p:spTree>
    <p:extLst>
      <p:ext uri="{BB962C8B-B14F-4D97-AF65-F5344CB8AC3E}">
        <p14:creationId xmlns:p14="http://schemas.microsoft.com/office/powerpoint/2010/main" val="2664921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1" grpId="0" animBg="1"/>
      <p:bldP spid="62" grpId="0" animBg="1"/>
      <p:bldP spid="33" grpId="0"/>
      <p:bldP spid="48" grpId="0" animBg="1"/>
      <p:bldP spid="63" grpId="0" animBg="1"/>
      <p:bldP spid="35" grpId="0"/>
      <p:bldP spid="47" grpId="0" animBg="1"/>
      <p:bldP spid="64" grpId="0" animBg="1"/>
      <p:bldP spid="37" grpId="0"/>
      <p:bldP spid="68" grpId="0" animBg="1"/>
      <p:bldP spid="71" grpId="0" animBg="1"/>
      <p:bldP spid="72" grpId="0"/>
      <p:bldP spid="78" grpId="0"/>
      <p:bldP spid="9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57"/>
            <a:ext cx="6857999" cy="415868"/>
          </a:xfrm>
        </p:spPr>
        <p:txBody>
          <a:bodyPr vert="horz" lIns="612000" tIns="45720" rIns="90000" bIns="45720" rtlCol="0" anchor="b">
            <a:normAutofit fontScale="90000"/>
          </a:bodyPr>
          <a:lstStyle/>
          <a:p>
            <a:pPr algn="ctr"/>
            <a:r>
              <a:rPr lang="en-US" sz="2400" dirty="0"/>
              <a:t>Current resources in GEOSS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043" y="1506072"/>
            <a:ext cx="2502048" cy="1878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24003" rtlCol="0" anchor="ctr">
            <a:spAutoFit/>
          </a:bodyPr>
          <a:lstStyle/>
          <a:p>
            <a:pPr defTabSz="260033" hangingPunct="0"/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GEOSS presently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links more than 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183 open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data catalogs and information systems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, comprising over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414 million data and information resources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defTabSz="260033" hangingPunct="0"/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GEOSS, in the last two years, served about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15 thousand unique users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finalizing about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150 thousand searches  </a:t>
            </a:r>
          </a:p>
        </p:txBody>
      </p:sp>
      <p:sp>
        <p:nvSpPr>
          <p:cNvPr id="9" name="Double Bracket 8"/>
          <p:cNvSpPr/>
          <p:nvPr/>
        </p:nvSpPr>
        <p:spPr>
          <a:xfrm>
            <a:off x="140763" y="1472912"/>
            <a:ext cx="2760147" cy="1995055"/>
          </a:xfrm>
          <a:prstGeom prst="bracketPair">
            <a:avLst>
              <a:gd name="adj" fmla="val 1416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15005" y="976831"/>
            <a:ext cx="3741197" cy="40043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57607" tIns="28804" rIns="57607" bIns="28804" rtlCol="0" anchor="ctr"/>
          <a:lstStyle/>
          <a:p>
            <a:pPr defTabSz="576072">
              <a:defRPr/>
            </a:pPr>
            <a:endParaRPr lang="en-US" sz="1000" dirty="0">
              <a:solidFill>
                <a:prstClr val="white"/>
              </a:solidFill>
              <a:latin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54987" y="2283886"/>
            <a:ext cx="1888826" cy="1370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098" y="1222734"/>
            <a:ext cx="2373004" cy="35125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61101" y="3903790"/>
            <a:ext cx="1328308" cy="658335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576072"/>
            <a:r>
              <a:rPr lang="en-US" sz="1300" b="1" dirty="0">
                <a:solidFill>
                  <a:srgbClr val="3998D5"/>
                </a:solidFill>
                <a:latin typeface="Arial Black" panose="020B0A04020102020204" pitchFamily="34" charset="0"/>
              </a:rPr>
              <a:t>GEOSS Platform </a:t>
            </a:r>
            <a:r>
              <a:rPr lang="en-US" sz="1300" i="1" dirty="0">
                <a:solidFill>
                  <a:srgbClr val="3998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APIs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8758"/>
          <a:stretch/>
        </p:blipFill>
        <p:spPr>
          <a:xfrm flipH="1">
            <a:off x="5430519" y="574085"/>
            <a:ext cx="1439777" cy="18176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96251" y="815650"/>
            <a:ext cx="728686" cy="365947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lIns="57607" tIns="28804" rIns="57607" bIns="28804" rtlCol="0">
            <a:spAutoFit/>
          </a:bodyPr>
          <a:lstStyle/>
          <a:p>
            <a:pPr defTabSz="576072">
              <a:defRPr/>
            </a:pPr>
            <a:r>
              <a:rPr lang="en-US" sz="2000" b="1" dirty="0">
                <a:solidFill>
                  <a:srgbClr val="7268AE"/>
                </a:solidFill>
                <a:latin typeface="Times New Roman"/>
              </a:rPr>
              <a:t>Users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1955682" y="4316084"/>
            <a:ext cx="917566" cy="365947"/>
          </a:xfrm>
          <a:prstGeom prst="rightArrow">
            <a:avLst>
              <a:gd name="adj1" fmla="val 100000"/>
              <a:gd name="adj2" fmla="val 41115"/>
            </a:avLst>
          </a:prstGeom>
          <a:solidFill>
            <a:sysClr val="window" lastClr="FFFFFF"/>
          </a:solidFill>
          <a:ln w="38100">
            <a:solidFill>
              <a:srgbClr val="4472C4"/>
            </a:solidFill>
          </a:ln>
        </p:spPr>
        <p:txBody>
          <a:bodyPr wrap="square" lIns="57607" tIns="28804" rIns="57607" bIns="28804" rtlCol="0">
            <a:spAutoFit/>
          </a:bodyPr>
          <a:lstStyle/>
          <a:p>
            <a:pPr lvl="0">
              <a:defRPr/>
            </a:pPr>
            <a:r>
              <a:rPr lang="en-US" sz="100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35 Languages</a:t>
            </a:r>
            <a:endParaRPr lang="en-US" sz="10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99932" y="3801733"/>
            <a:ext cx="739505" cy="519835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rgbClr val="4472C4"/>
            </a:solidFill>
          </a:ln>
        </p:spPr>
        <p:txBody>
          <a:bodyPr wrap="square" lIns="57607" tIns="28804" rIns="57607" bIns="28804" rtlCol="0">
            <a:spAutoFit/>
          </a:bodyPr>
          <a:lstStyle>
            <a:defPPr>
              <a:defRPr lang="nl-NL"/>
            </a:defPPr>
            <a:lvl1pPr>
              <a:defRPr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pPr lvl="0">
              <a:defRPr/>
            </a:pPr>
            <a:r>
              <a:rPr lang="en-US" sz="1000">
                <a:solidFill>
                  <a:srgbClr val="4472C4"/>
                </a:solidFill>
                <a:latin typeface="Times New Roman"/>
              </a:rPr>
              <a:t>&gt; 45 million</a:t>
            </a:r>
          </a:p>
          <a:p>
            <a:pPr lvl="0">
              <a:defRPr/>
            </a:pPr>
            <a:r>
              <a:rPr lang="en-US" sz="1000">
                <a:solidFill>
                  <a:srgbClr val="4472C4"/>
                </a:solidFill>
                <a:latin typeface="Times New Roman"/>
              </a:rPr>
              <a:t>Datasets</a:t>
            </a:r>
            <a:endParaRPr lang="en-US" sz="10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1241" y="3801733"/>
            <a:ext cx="655749" cy="519835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rgbClr val="4472C4"/>
            </a:solidFill>
          </a:ln>
        </p:spPr>
        <p:txBody>
          <a:bodyPr wrap="square" lIns="57607" tIns="28804" rIns="57607" bIns="28804" rtlCol="0">
            <a:spAutoFit/>
          </a:bodyPr>
          <a:lstStyle/>
          <a:p>
            <a:pPr defTabSz="576072">
              <a:defRPr/>
            </a:pPr>
            <a:r>
              <a:rPr lang="en-US" sz="10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&gt; </a:t>
            </a:r>
            <a:r>
              <a:rPr lang="en-US" sz="10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183 Data  </a:t>
            </a:r>
            <a:endParaRPr lang="en-US" sz="10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defTabSz="576072">
              <a:defRPr/>
            </a:pPr>
            <a:r>
              <a:rPr lang="en-US" sz="10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Providers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1955681" y="3801732"/>
            <a:ext cx="931265" cy="519835"/>
          </a:xfrm>
          <a:prstGeom prst="rightArrow">
            <a:avLst>
              <a:gd name="adj1" fmla="val 100000"/>
              <a:gd name="adj2" fmla="val 41115"/>
            </a:avLst>
          </a:prstGeom>
          <a:solidFill>
            <a:sysClr val="window" lastClr="FFFFFF"/>
          </a:solidFill>
          <a:ln w="38100">
            <a:solidFill>
              <a:srgbClr val="4472C4"/>
            </a:solidFill>
          </a:ln>
        </p:spPr>
        <p:txBody>
          <a:bodyPr wrap="square" lIns="57607" tIns="28804" rIns="57607" bIns="28804" rtlCol="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4472C4"/>
                </a:solidFill>
                <a:latin typeface="Times New Roman"/>
              </a:rPr>
              <a:t>&gt;</a:t>
            </a:r>
            <a:r>
              <a:rPr lang="en-US" sz="10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 400 million Granules</a:t>
            </a:r>
          </a:p>
        </p:txBody>
      </p:sp>
      <p:sp>
        <p:nvSpPr>
          <p:cNvPr id="32" name="Right Arrow 31"/>
          <p:cNvSpPr/>
          <p:nvPr/>
        </p:nvSpPr>
        <p:spPr>
          <a:xfrm rot="1595151" flipH="1">
            <a:off x="5776788" y="2339046"/>
            <a:ext cx="962802" cy="519835"/>
          </a:xfrm>
          <a:prstGeom prst="rightArrow">
            <a:avLst>
              <a:gd name="adj1" fmla="val 100000"/>
              <a:gd name="adj2" fmla="val 41115"/>
            </a:avLst>
          </a:prstGeom>
          <a:solidFill>
            <a:sysClr val="window" lastClr="FFFFFF"/>
          </a:solidFill>
          <a:ln w="38100">
            <a:solidFill>
              <a:srgbClr val="4472C4"/>
            </a:solidFill>
          </a:ln>
        </p:spPr>
        <p:txBody>
          <a:bodyPr wrap="square" lIns="57607" tIns="28804" rIns="57607" bIns="28804" rtlCol="0">
            <a:spAutoFit/>
          </a:bodyPr>
          <a:lstStyle/>
          <a:p>
            <a:pPr lvl="0">
              <a:defRPr/>
            </a:pPr>
            <a:r>
              <a:rPr lang="en-US" sz="10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~ 15 thousand unique IP</a:t>
            </a:r>
          </a:p>
        </p:txBody>
      </p:sp>
      <p:sp>
        <p:nvSpPr>
          <p:cNvPr id="33" name="Right Arrow 32"/>
          <p:cNvSpPr/>
          <p:nvPr/>
        </p:nvSpPr>
        <p:spPr>
          <a:xfrm flipH="1">
            <a:off x="5685260" y="3208120"/>
            <a:ext cx="962802" cy="519835"/>
          </a:xfrm>
          <a:prstGeom prst="rightArrow">
            <a:avLst>
              <a:gd name="adj1" fmla="val 100000"/>
              <a:gd name="adj2" fmla="val 41115"/>
            </a:avLst>
          </a:prstGeom>
          <a:solidFill>
            <a:sysClr val="window" lastClr="FFFFFF"/>
          </a:solidFill>
          <a:ln w="38100">
            <a:solidFill>
              <a:srgbClr val="4472C4"/>
            </a:solidFill>
          </a:ln>
        </p:spPr>
        <p:txBody>
          <a:bodyPr wrap="square" lIns="57607" tIns="28804" rIns="57607" bIns="28804" rtlCol="0">
            <a:spAutoFit/>
          </a:bodyPr>
          <a:lstStyle/>
          <a:p>
            <a:pPr lvl="0"/>
            <a:r>
              <a:rPr lang="en-US" sz="1000" dirty="0">
                <a:solidFill>
                  <a:srgbClr val="4472C4"/>
                </a:solidFill>
                <a:latin typeface="Times New Roman"/>
              </a:rPr>
              <a:t>~ </a:t>
            </a:r>
            <a:r>
              <a:rPr lang="en-US" sz="10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150 thousand searches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433" y="715157"/>
            <a:ext cx="2137948" cy="141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26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3464077" y="689958"/>
            <a:ext cx="1653486" cy="158475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3562019" y="1620286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the GEOSS Portal as a whole, tailored to resources, themes and functionalities of the Community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95169" y="1145789"/>
            <a:ext cx="934426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r"/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34" name="Picture 9" descr="C:\Users\gcolagneli\Google Drive\ESRIN\EMSS_2015\GEO\2017\Presentation\Plenary\Pictures\geoss_mirror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977" y="827599"/>
            <a:ext cx="795131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745658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837810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reuse and embed in your own Portal some GEOSS key functionalities and GEOSS Portal look and feel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56283" y="1145789"/>
            <a:ext cx="971218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r"/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36" name="Picture 6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511" y="827599"/>
            <a:ext cx="795131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27239" y="689958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600" y="1621454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To orient the whole GEOSS resources to the specialised themes the community is interested 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9903" y="1145789"/>
            <a:ext cx="872537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r"/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38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4" y="827351"/>
            <a:ext cx="795131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5182495" y="689615"/>
            <a:ext cx="1653486" cy="15847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5286229" y="1621798"/>
            <a:ext cx="1496370" cy="54641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700" i="1" dirty="0">
                <a:solidFill>
                  <a:srgbClr val="2966A7"/>
                </a:solidFill>
              </a:rPr>
              <a:t>High level open Application Program Interface to directly dialogue with the GEO DAB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5913040" y="1145789"/>
            <a:ext cx="848626" cy="207747"/>
          </a:xfrm>
          <a:prstGeom prst="rect">
            <a:avLst/>
          </a:prstGeom>
          <a:noFill/>
        </p:spPr>
        <p:txBody>
          <a:bodyPr wrap="none" lIns="68578" tIns="34289" rIns="68578" bIns="34289" rtlCol="0">
            <a:spAutoFit/>
          </a:bodyPr>
          <a:lstStyle/>
          <a:p>
            <a:pPr algn="r"/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API</a:t>
            </a:r>
          </a:p>
        </p:txBody>
      </p:sp>
      <p:pic>
        <p:nvPicPr>
          <p:cNvPr id="73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008" y="826580"/>
            <a:ext cx="795131" cy="7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ounded Rectangle 83"/>
          <p:cNvSpPr/>
          <p:nvPr/>
        </p:nvSpPr>
        <p:spPr>
          <a:xfrm>
            <a:off x="5211260" y="2301720"/>
            <a:ext cx="1631545" cy="12610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5914959" y="2664155"/>
            <a:ext cx="817379" cy="346247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pPr algn="r"/>
            <a:r>
              <a:rPr lang="en-GB" sz="900" b="1" i="1" dirty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198" y="2379516"/>
            <a:ext cx="795131" cy="8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Rounded Rectangle 90"/>
          <p:cNvSpPr/>
          <p:nvPr/>
        </p:nvSpPr>
        <p:spPr>
          <a:xfrm>
            <a:off x="5285013" y="3182869"/>
            <a:ext cx="1496370" cy="335789"/>
          </a:xfrm>
          <a:prstGeom prst="roundRect">
            <a:avLst/>
          </a:prstGeom>
          <a:gradFill flip="none" rotWithShape="1">
            <a:gsLst>
              <a:gs pos="0">
                <a:srgbClr val="6BA3AB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r>
              <a:rPr lang="en-GB" sz="800" i="1" dirty="0">
                <a:solidFill>
                  <a:srgbClr val="2966A7"/>
                </a:solidFill>
              </a:rPr>
              <a:t>To feedback, rate, comment, share resources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1854" y="169350"/>
            <a:ext cx="5770291" cy="48474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>
            <a:defPPr>
              <a:defRPr lang="en-US"/>
            </a:defPPr>
            <a:lvl1pPr algn="ctr">
              <a:defRPr sz="2700" b="1">
                <a:solidFill>
                  <a:srgbClr val="137B67"/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Moving towards a User-Centric      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89889" y="2725660"/>
            <a:ext cx="939078" cy="1469016"/>
            <a:chOff x="6780022" y="1544264"/>
            <a:chExt cx="1252104" cy="1469016"/>
          </a:xfrm>
        </p:grpSpPr>
        <p:pic>
          <p:nvPicPr>
            <p:cNvPr id="25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0022" y="1761176"/>
              <a:ext cx="1252104" cy="1252104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6854768" y="1544264"/>
              <a:ext cx="1078754" cy="218941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Reuse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90767" y="3031400"/>
            <a:ext cx="939078" cy="1469016"/>
            <a:chOff x="7307470" y="2304880"/>
            <a:chExt cx="1252104" cy="1469016"/>
          </a:xfrm>
        </p:grpSpPr>
        <p:pic>
          <p:nvPicPr>
            <p:cNvPr id="28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470" y="2521792"/>
              <a:ext cx="1252104" cy="125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7382216" y="2304880"/>
              <a:ext cx="1078754" cy="218941"/>
            </a:xfrm>
            <a:prstGeom prst="rect">
              <a:avLst/>
            </a:prstGeom>
            <a:solidFill>
              <a:srgbClr val="D09E0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Customise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63217" y="3298442"/>
            <a:ext cx="939078" cy="1469016"/>
            <a:chOff x="7834006" y="3057092"/>
            <a:chExt cx="1252104" cy="1469016"/>
          </a:xfrm>
        </p:grpSpPr>
        <p:pic>
          <p:nvPicPr>
            <p:cNvPr id="31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006" y="3274004"/>
              <a:ext cx="1252104" cy="125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7908752" y="3057092"/>
              <a:ext cx="1078754" cy="218941"/>
            </a:xfrm>
            <a:prstGeom prst="rect">
              <a:avLst/>
            </a:prstGeom>
            <a:solidFill>
              <a:srgbClr val="00B05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Collaborate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8662" y="2471533"/>
            <a:ext cx="4835982" cy="2071760"/>
            <a:chOff x="184883" y="3295377"/>
            <a:chExt cx="6447976" cy="2762346"/>
          </a:xfrm>
        </p:grpSpPr>
        <p:graphicFrame>
          <p:nvGraphicFramePr>
            <p:cNvPr id="40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4580616"/>
                </p:ext>
              </p:extLst>
            </p:nvPr>
          </p:nvGraphicFramePr>
          <p:xfrm>
            <a:off x="4308622" y="3295377"/>
            <a:ext cx="2324237" cy="10320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" name="Worksheet" r:id="rId10" imgW="2910769" imgH="1066863" progId="Excel.Sheet.12">
                    <p:embed/>
                  </p:oleObj>
                </mc:Choice>
                <mc:Fallback>
                  <p:oleObj name="Worksheet" r:id="rId10" imgW="2910769" imgH="1066863" progId="Excel.Shee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8622" y="3295377"/>
                          <a:ext cx="2324237" cy="1032098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1">
                                <a:tint val="66000"/>
                                <a:satMod val="160000"/>
                              </a:schemeClr>
                            </a:gs>
                            <a:gs pos="5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Rectangle 40"/>
            <p:cNvSpPr/>
            <p:nvPr/>
          </p:nvSpPr>
          <p:spPr>
            <a:xfrm>
              <a:off x="184883" y="4949727"/>
              <a:ext cx="985899" cy="110799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8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Reuse</a:t>
              </a:r>
            </a:p>
            <a:p>
              <a:pPr algn="ctr"/>
              <a:r>
                <a:rPr lang="en-US" sz="8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Depending on</a:t>
              </a:r>
            </a:p>
            <a:p>
              <a:pPr algn="ctr"/>
              <a:r>
                <a:rPr lang="en-US" sz="8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Community</a:t>
              </a:r>
            </a:p>
            <a:p>
              <a:pPr algn="ctr"/>
              <a:r>
                <a:rPr lang="en-US" sz="8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Needs</a:t>
              </a:r>
              <a:endParaRPr lang="en-GB" sz="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2" name="Curved Connector 41"/>
            <p:cNvCxnSpPr>
              <a:stCxn id="41" idx="0"/>
              <a:endCxn id="40" idx="1"/>
            </p:cNvCxnSpPr>
            <p:nvPr/>
          </p:nvCxnSpPr>
          <p:spPr>
            <a:xfrm rot="5400000" flipH="1" flipV="1">
              <a:off x="1924076" y="2565182"/>
              <a:ext cx="1138301" cy="3630789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09" y="157693"/>
            <a:ext cx="1065422" cy="5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64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know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43" y="267608"/>
            <a:ext cx="2184167" cy="9961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94874" y="1200150"/>
            <a:ext cx="4429196" cy="33428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68863" y="1954909"/>
            <a:ext cx="1200139" cy="22313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1000" b="1" i="1" dirty="0">
                <a:solidFill>
                  <a:schemeClr val="accent1">
                    <a:lumMod val="75000"/>
                  </a:schemeClr>
                </a:solidFill>
              </a:rPr>
              <a:t>GEOSS Like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418" y="2105761"/>
            <a:ext cx="834724" cy="86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gcolagneli\Google Drive\ESRIN\EMSS_2015\GEO\2017\Presentation\Plenary\Pictures\geoss_check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066" y="2254418"/>
            <a:ext cx="834724" cy="86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47341" y="1907060"/>
            <a:ext cx="1521964" cy="377024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1000" b="1" i="1" dirty="0">
                <a:solidFill>
                  <a:schemeClr val="accent1">
                    <a:lumMod val="75000"/>
                  </a:schemeClr>
                </a:solidFill>
              </a:rPr>
              <a:t>GEOSS</a:t>
            </a:r>
          </a:p>
          <a:p>
            <a:r>
              <a:rPr lang="en-GB" sz="1000" b="1" i="1" dirty="0">
                <a:solidFill>
                  <a:schemeClr val="accent1">
                    <a:lumMod val="75000"/>
                  </a:schemeClr>
                </a:solidFill>
              </a:rPr>
              <a:t>Status Checker</a:t>
            </a:r>
          </a:p>
        </p:txBody>
      </p:sp>
      <p:pic>
        <p:nvPicPr>
          <p:cNvPr id="12" name="Picture 4" descr="C:\Users\gcolagneli\Google Drive\ESRIN\EMSS_2015\GEO\2017\Presentation\Plenary\Pictures\geoss_y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349" y="3228356"/>
            <a:ext cx="834724" cy="86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83258" y="3054958"/>
            <a:ext cx="1481986" cy="377024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1000" b="1" i="1" dirty="0">
                <a:solidFill>
                  <a:schemeClr val="accent1">
                    <a:lumMod val="75000"/>
                  </a:schemeClr>
                </a:solidFill>
              </a:rPr>
              <a:t>GEOSS Yellow </a:t>
            </a:r>
          </a:p>
          <a:p>
            <a:r>
              <a:rPr lang="en-GB" sz="1000" b="1" i="1" dirty="0">
                <a:solidFill>
                  <a:schemeClr val="accent1">
                    <a:lumMod val="75000"/>
                  </a:schemeClr>
                </a:solidFill>
              </a:rPr>
              <a:t>Pages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23233" y="3020334"/>
            <a:ext cx="1465995" cy="22313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1000" b="1" i="1" dirty="0">
                <a:solidFill>
                  <a:schemeClr val="accent1">
                    <a:lumMod val="75000"/>
                  </a:schemeClr>
                </a:solidFill>
              </a:rPr>
              <a:t>GEOSS Widget</a:t>
            </a:r>
          </a:p>
        </p:txBody>
      </p:sp>
      <p:pic>
        <p:nvPicPr>
          <p:cNvPr id="15" name="Picture 6" descr="C:\Users\gcolagneli\Google Drive\ESRIN\EMSS_2015\GEO\2017\Presentation\Plenary\Pictures\geoss_widge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004" y="2698772"/>
            <a:ext cx="834724" cy="86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45726" y="3610279"/>
            <a:ext cx="1160161" cy="22313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1000" b="1" i="1" dirty="0">
                <a:solidFill>
                  <a:schemeClr val="accent1">
                    <a:lumMod val="75000"/>
                  </a:schemeClr>
                </a:solidFill>
              </a:rPr>
              <a:t>GEOSS API</a:t>
            </a:r>
          </a:p>
        </p:txBody>
      </p:sp>
      <p:pic>
        <p:nvPicPr>
          <p:cNvPr id="17" name="Picture 8" descr="C:\Users\gcolagneli\Google Drive\ESRIN\EMSS_2015\GEO\2017\Presentation\Plenary\Pictures\geoss_ap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4444" y="2707348"/>
            <a:ext cx="834724" cy="86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170315" y="1329808"/>
            <a:ext cx="1386039" cy="22313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1000" b="1" i="1" dirty="0">
                <a:solidFill>
                  <a:schemeClr val="accent1">
                    <a:lumMod val="75000"/>
                  </a:schemeClr>
                </a:solidFill>
              </a:rPr>
              <a:t>GEOSS Mirror</a:t>
            </a:r>
          </a:p>
        </p:txBody>
      </p:sp>
      <p:pic>
        <p:nvPicPr>
          <p:cNvPr id="19" name="Picture 9" descr="C:\Users\gcolagneli\Google Drive\ESRIN\EMSS_2015\GEO\2017\Presentation\Plenary\Pictures\geoss_mirro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004" y="1441376"/>
            <a:ext cx="834724" cy="86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502987" y="1872436"/>
            <a:ext cx="1268102" cy="22313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n-GB" sz="1000" b="1" i="1" dirty="0">
                <a:solidFill>
                  <a:schemeClr val="accent1">
                    <a:lumMod val="75000"/>
                  </a:schemeClr>
                </a:solidFill>
              </a:rPr>
              <a:t>GEOSS View</a:t>
            </a:r>
          </a:p>
        </p:txBody>
      </p:sp>
      <p:pic>
        <p:nvPicPr>
          <p:cNvPr id="21" name="Picture 10" descr="C:\Users\gcolagneli\Google Drive\ESRIN\EMSS_2015\GEO\2017\Presentation\Plenary\Pictures\geoss_vie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2582" y="2055068"/>
            <a:ext cx="834724" cy="86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gcolagneli\Google Drive\ESRIN\EMSS_2015\GEO\2017\Presentation\Plenary\Pictures\geoss_platfor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98069">
            <a:off x="5344313" y="3344236"/>
            <a:ext cx="1363266" cy="133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gcolagneli\Google Drive\ESRIN\EMSS_2015\GEO\2017\Presentation\Plenary\Pictures\you_insid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91864">
            <a:off x="4463334" y="3913395"/>
            <a:ext cx="1064869" cy="10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308263" y="2026114"/>
            <a:ext cx="939078" cy="1469016"/>
            <a:chOff x="6780022" y="1544264"/>
            <a:chExt cx="1252104" cy="1469016"/>
          </a:xfrm>
        </p:grpSpPr>
        <p:pic>
          <p:nvPicPr>
            <p:cNvPr id="25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0022" y="1761176"/>
              <a:ext cx="1252104" cy="1252104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6854768" y="1544264"/>
              <a:ext cx="1078754" cy="218941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Reuse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9203" y="2449428"/>
            <a:ext cx="939078" cy="1469017"/>
            <a:chOff x="7834006" y="3057092"/>
            <a:chExt cx="1252104" cy="1469017"/>
          </a:xfrm>
        </p:grpSpPr>
        <p:pic>
          <p:nvPicPr>
            <p:cNvPr id="28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006" y="3274005"/>
              <a:ext cx="1252104" cy="125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7908752" y="3057092"/>
              <a:ext cx="1078754" cy="218941"/>
            </a:xfrm>
            <a:prstGeom prst="rect">
              <a:avLst/>
            </a:prstGeom>
            <a:solidFill>
              <a:srgbClr val="00B05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Collaborate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0141" y="2805396"/>
            <a:ext cx="939078" cy="1469016"/>
            <a:chOff x="7307470" y="2304880"/>
            <a:chExt cx="1252104" cy="1469016"/>
          </a:xfrm>
        </p:grpSpPr>
        <p:pic>
          <p:nvPicPr>
            <p:cNvPr id="31" name="Picture 4" descr="C:\Users\gcolagneli\AppData\Local\Microsoft\Windows\INetCache\IE\I94K86GH\1024px-Pillar_ionic.svg[1]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470" y="2521792"/>
              <a:ext cx="1252104" cy="125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7382216" y="2304880"/>
              <a:ext cx="1078754" cy="218941"/>
            </a:xfrm>
            <a:prstGeom prst="rect">
              <a:avLst/>
            </a:prstGeom>
            <a:solidFill>
              <a:srgbClr val="D09E0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Customise</a:t>
              </a:r>
            </a:p>
          </p:txBody>
        </p:sp>
      </p:grpSp>
      <p:sp>
        <p:nvSpPr>
          <p:cNvPr id="142" name="Shape 142"/>
          <p:cNvSpPr/>
          <p:nvPr/>
        </p:nvSpPr>
        <p:spPr>
          <a:xfrm>
            <a:off x="917721" y="3823553"/>
            <a:ext cx="2372701" cy="63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6002" tIns="16002" rIns="16002" bIns="16002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900" dirty="0"/>
              <a:t>Thank</a:t>
            </a:r>
            <a:r>
              <a:rPr lang="en-GB" sz="3900" dirty="0"/>
              <a:t> </a:t>
            </a:r>
            <a:r>
              <a:rPr sz="3900" dirty="0"/>
              <a:t>you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2900" y="1200151"/>
            <a:ext cx="6172200" cy="3181349"/>
          </a:xfrm>
          <a:prstGeom prst="rect">
            <a:avLst/>
          </a:prstGeom>
        </p:spPr>
        <p:txBody>
          <a:bodyPr lIns="68578" tIns="34289" rIns="68578" bIns="3428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Char char="à"/>
            </a:pPr>
            <a:r>
              <a:rPr lang="en-US" sz="1600" dirty="0">
                <a:solidFill>
                  <a:srgbClr val="137B67"/>
                </a:solidFill>
              </a:rPr>
              <a:t>A User Centric Approach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137B67"/>
                </a:solidFill>
                <a:sym typeface="Wingdings"/>
              </a:rPr>
              <a:t></a:t>
            </a:r>
            <a:r>
              <a:rPr lang="en-US" sz="1600" dirty="0">
                <a:solidFill>
                  <a:srgbClr val="137B67"/>
                </a:solidFill>
              </a:rPr>
              <a:t>Build around three pillars</a:t>
            </a:r>
          </a:p>
        </p:txBody>
      </p:sp>
    </p:spTree>
    <p:extLst>
      <p:ext uri="{BB962C8B-B14F-4D97-AF65-F5344CB8AC3E}">
        <p14:creationId xmlns:p14="http://schemas.microsoft.com/office/powerpoint/2010/main" val="693839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500"/>
                            </p:stCondLst>
                            <p:childTnLst>
                              <p:par>
                                <p:cTn id="8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8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  <p:bldP spid="13" grpId="0"/>
      <p:bldP spid="14" grpId="0"/>
      <p:bldP spid="16" grpId="0"/>
      <p:bldP spid="18" grpId="0"/>
      <p:bldP spid="20" grpId="0"/>
      <p:bldP spid="1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515038"/>
            <a:ext cx="6858000" cy="946298"/>
          </a:xfrm>
        </p:spPr>
        <p:txBody>
          <a:bodyPr/>
          <a:lstStyle/>
          <a:p>
            <a:r>
              <a:rPr lang="en-US" dirty="0" smtClean="0"/>
              <a:t>Project Overview </a:t>
            </a:r>
            <a:r>
              <a:rPr lang="mr-IN" sz="1600" i="1" dirty="0" smtClean="0"/>
              <a:t>–</a:t>
            </a:r>
            <a:r>
              <a:rPr lang="en-US" sz="1600" i="1" dirty="0" smtClean="0"/>
              <a:t> Project data</a:t>
            </a:r>
            <a:endParaRPr lang="en-US" sz="1600" i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277683"/>
                </a:solidFill>
              </a:rPr>
              <a:t>Project co-funded by</a:t>
            </a:r>
            <a:r>
              <a:rPr lang="en-US" i="1" dirty="0" smtClean="0">
                <a:solidFill>
                  <a:srgbClr val="277683"/>
                </a:solidFill>
              </a:rPr>
              <a:t>: EC DG-RTD</a:t>
            </a:r>
          </a:p>
          <a:p>
            <a:r>
              <a:rPr lang="en-US" b="1" i="1" dirty="0" smtClean="0">
                <a:solidFill>
                  <a:srgbClr val="277683"/>
                </a:solidFill>
              </a:rPr>
              <a:t>Project Officer</a:t>
            </a:r>
            <a:r>
              <a:rPr lang="en-US" i="1" dirty="0" smtClean="0">
                <a:solidFill>
                  <a:srgbClr val="277683"/>
                </a:solidFill>
              </a:rPr>
              <a:t>: Michel </a:t>
            </a:r>
            <a:r>
              <a:rPr lang="en-US" i="1" dirty="0" err="1" smtClean="0">
                <a:solidFill>
                  <a:srgbClr val="277683"/>
                </a:solidFill>
              </a:rPr>
              <a:t>Schouppe</a:t>
            </a:r>
            <a:r>
              <a:rPr lang="en-US" i="1" dirty="0" smtClean="0">
                <a:solidFill>
                  <a:srgbClr val="277683"/>
                </a:solidFill>
              </a:rPr>
              <a:t>/M. van </a:t>
            </a:r>
            <a:r>
              <a:rPr lang="en-US" i="1" dirty="0" err="1" smtClean="0">
                <a:solidFill>
                  <a:srgbClr val="277683"/>
                </a:solidFill>
              </a:rPr>
              <a:t>Meerloo</a:t>
            </a:r>
            <a:endParaRPr lang="en-US" i="1" dirty="0" smtClean="0">
              <a:solidFill>
                <a:srgbClr val="277683"/>
              </a:solidFill>
            </a:endParaRPr>
          </a:p>
          <a:p>
            <a:r>
              <a:rPr lang="en-US" b="1" i="1" dirty="0" smtClean="0">
                <a:solidFill>
                  <a:srgbClr val="277683"/>
                </a:solidFill>
              </a:rPr>
              <a:t>Project Coordinator</a:t>
            </a:r>
            <a:r>
              <a:rPr lang="en-US" i="1" dirty="0" smtClean="0">
                <a:solidFill>
                  <a:srgbClr val="277683"/>
                </a:solidFill>
              </a:rPr>
              <a:t>: Joost van Bemmelen </a:t>
            </a:r>
            <a:r>
              <a:rPr lang="mr-IN" i="1" dirty="0" smtClean="0">
                <a:solidFill>
                  <a:srgbClr val="277683"/>
                </a:solidFill>
              </a:rPr>
              <a:t>–</a:t>
            </a:r>
            <a:r>
              <a:rPr lang="en-US" i="1" dirty="0" smtClean="0">
                <a:solidFill>
                  <a:srgbClr val="277683"/>
                </a:solidFill>
              </a:rPr>
              <a:t> ESA</a:t>
            </a:r>
          </a:p>
          <a:p>
            <a:r>
              <a:rPr lang="en-US" b="1" i="1" dirty="0" smtClean="0">
                <a:solidFill>
                  <a:srgbClr val="277683"/>
                </a:solidFill>
              </a:rPr>
              <a:t>Subcontractors</a:t>
            </a:r>
            <a:r>
              <a:rPr lang="en-US" i="1" dirty="0" smtClean="0">
                <a:solidFill>
                  <a:srgbClr val="277683"/>
                </a:solidFill>
              </a:rPr>
              <a:t>: CNR-IIA and </a:t>
            </a:r>
            <a:r>
              <a:rPr lang="en-US" i="1" dirty="0" err="1" smtClean="0">
                <a:solidFill>
                  <a:srgbClr val="277683"/>
                </a:solidFill>
              </a:rPr>
              <a:t>Eversis</a:t>
            </a:r>
            <a:endParaRPr lang="en-US" i="1" dirty="0" smtClean="0">
              <a:solidFill>
                <a:srgbClr val="277683"/>
              </a:solidFill>
            </a:endParaRPr>
          </a:p>
          <a:p>
            <a:r>
              <a:rPr lang="en-US" b="1" i="1" dirty="0" smtClean="0">
                <a:solidFill>
                  <a:srgbClr val="277683"/>
                </a:solidFill>
              </a:rPr>
              <a:t>Funding</a:t>
            </a:r>
            <a:r>
              <a:rPr lang="en-US" i="1" dirty="0" smtClean="0">
                <a:solidFill>
                  <a:srgbClr val="277683"/>
                </a:solidFill>
              </a:rPr>
              <a:t>: 1.5 </a:t>
            </a:r>
            <a:r>
              <a:rPr lang="en-US" i="1" dirty="0" err="1" smtClean="0">
                <a:solidFill>
                  <a:srgbClr val="277683"/>
                </a:solidFill>
              </a:rPr>
              <a:t>Meur</a:t>
            </a:r>
            <a:endParaRPr lang="en-US" i="1" dirty="0" smtClean="0">
              <a:solidFill>
                <a:srgbClr val="277683"/>
              </a:solidFill>
            </a:endParaRPr>
          </a:p>
          <a:p>
            <a:r>
              <a:rPr lang="en-US" b="1" i="1" dirty="0" smtClean="0">
                <a:solidFill>
                  <a:srgbClr val="277683"/>
                </a:solidFill>
              </a:rPr>
              <a:t>Duration</a:t>
            </a:r>
            <a:r>
              <a:rPr lang="en-US" i="1" dirty="0" smtClean="0">
                <a:solidFill>
                  <a:srgbClr val="277683"/>
                </a:solidFill>
              </a:rPr>
              <a:t>: 1 October 2017 </a:t>
            </a:r>
            <a:r>
              <a:rPr lang="mr-IN" i="1" dirty="0" smtClean="0">
                <a:solidFill>
                  <a:srgbClr val="277683"/>
                </a:solidFill>
              </a:rPr>
              <a:t>–</a:t>
            </a:r>
            <a:r>
              <a:rPr lang="en-US" i="1" dirty="0" smtClean="0">
                <a:solidFill>
                  <a:srgbClr val="277683"/>
                </a:solidFill>
              </a:rPr>
              <a:t> 30 September 2019</a:t>
            </a:r>
            <a:endParaRPr lang="en-US" i="1" dirty="0">
              <a:solidFill>
                <a:srgbClr val="277683"/>
              </a:solidFill>
            </a:endParaRPr>
          </a:p>
          <a:p>
            <a:endParaRPr lang="en-US" i="1" dirty="0" smtClean="0">
              <a:solidFill>
                <a:srgbClr val="277683"/>
              </a:solidFill>
            </a:endParaRPr>
          </a:p>
          <a:p>
            <a:r>
              <a:rPr lang="en-US" b="1" i="1" dirty="0" smtClean="0">
                <a:solidFill>
                  <a:srgbClr val="277683"/>
                </a:solidFill>
              </a:rPr>
              <a:t>EDGE is a response to</a:t>
            </a:r>
            <a:r>
              <a:rPr lang="en-US" i="1" dirty="0" smtClean="0">
                <a:solidFill>
                  <a:srgbClr val="277683"/>
                </a:solidFill>
              </a:rPr>
              <a:t>: </a:t>
            </a:r>
            <a:r>
              <a:rPr lang="en-US" sz="1200" i="1" dirty="0" smtClean="0">
                <a:solidFill>
                  <a:srgbClr val="277683"/>
                </a:solidFill>
              </a:rPr>
              <a:t>Horizon </a:t>
            </a:r>
            <a:r>
              <a:rPr lang="en-US" sz="1200" i="1" dirty="0">
                <a:solidFill>
                  <a:srgbClr val="277683"/>
                </a:solidFill>
              </a:rPr>
              <a:t>2020 Work </a:t>
            </a:r>
            <a:r>
              <a:rPr lang="en-US" sz="1200" i="1" dirty="0" err="1">
                <a:solidFill>
                  <a:srgbClr val="277683"/>
                </a:solidFill>
              </a:rPr>
              <a:t>Programme</a:t>
            </a:r>
            <a:r>
              <a:rPr lang="en-US" sz="1200" i="1" dirty="0">
                <a:solidFill>
                  <a:srgbClr val="277683"/>
                </a:solidFill>
              </a:rPr>
              <a:t> 2016 – 2017 - 12. Climate action, environment, resource efficiency and raw materials  - Other actions - call </a:t>
            </a:r>
            <a:r>
              <a:rPr lang="en-US" sz="1200" b="1" i="1" dirty="0">
                <a:solidFill>
                  <a:srgbClr val="1F6756"/>
                </a:solidFill>
              </a:rPr>
              <a:t>European contribution to the GEOSS Web Portal enhancement (Global Earth Observation System of Systems) </a:t>
            </a:r>
            <a:endParaRPr lang="en-US" sz="1200" b="1" i="1" dirty="0" smtClean="0">
              <a:solidFill>
                <a:srgbClr val="1F6756"/>
              </a:solidFill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631825" y="4822033"/>
            <a:ext cx="3762375" cy="15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6" name="Picture 3" descr="C:\Users\elisanti\AppData\Local\Microsoft\Windows\Temporary Internet Files\Content.Outlook\K76VWIY0\EDGE_logo_17042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4667" y="0"/>
            <a:ext cx="1634066" cy="11152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364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6858000" cy="4407954"/>
            <a:chOff x="0" y="0"/>
            <a:chExt cx="9000635" cy="5832981"/>
          </a:xfrm>
        </p:grpSpPr>
        <p:pic>
          <p:nvPicPr>
            <p:cNvPr id="26" name="Picture 25" descr="sba_bes_banner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08376" cy="1950720"/>
            </a:xfrm>
            <a:prstGeom prst="rect">
              <a:avLst/>
            </a:prstGeom>
          </p:spPr>
        </p:pic>
        <p:pic>
          <p:nvPicPr>
            <p:cNvPr id="27" name="Picture 26" descr="sba_dr_banner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3816" y="0"/>
              <a:ext cx="3008376" cy="1950720"/>
            </a:xfrm>
            <a:prstGeom prst="rect">
              <a:avLst/>
            </a:prstGeom>
          </p:spPr>
        </p:pic>
        <p:pic>
          <p:nvPicPr>
            <p:cNvPr id="28" name="Picture 27" descr="sba_emrm_banner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7668" y="0"/>
              <a:ext cx="3008376" cy="1950720"/>
            </a:xfrm>
            <a:prstGeom prst="rect">
              <a:avLst/>
            </a:prstGeom>
          </p:spPr>
        </p:pic>
        <p:pic>
          <p:nvPicPr>
            <p:cNvPr id="29" name="Picture 28" descr="sba_fssa_banner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46610"/>
              <a:ext cx="3008376" cy="1950720"/>
            </a:xfrm>
            <a:prstGeom prst="rect">
              <a:avLst/>
            </a:prstGeom>
          </p:spPr>
        </p:pic>
        <p:pic>
          <p:nvPicPr>
            <p:cNvPr id="30" name="Picture 29" descr="sba_itm_banner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146" y="1946610"/>
              <a:ext cx="3008376" cy="1950720"/>
            </a:xfrm>
            <a:prstGeom prst="rect">
              <a:avLst/>
            </a:prstGeom>
          </p:spPr>
        </p:pic>
        <p:pic>
          <p:nvPicPr>
            <p:cNvPr id="31" name="Picture 30" descr="sba_phs_banner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2259" y="1946611"/>
              <a:ext cx="3008376" cy="1950720"/>
            </a:xfrm>
            <a:prstGeom prst="rect">
              <a:avLst/>
            </a:prstGeom>
          </p:spPr>
        </p:pic>
        <p:pic>
          <p:nvPicPr>
            <p:cNvPr id="32" name="Picture 31" descr="sba_sud_banner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882261"/>
              <a:ext cx="3008376" cy="1950720"/>
            </a:xfrm>
            <a:prstGeom prst="rect">
              <a:avLst/>
            </a:prstGeom>
          </p:spPr>
        </p:pic>
        <p:pic>
          <p:nvPicPr>
            <p:cNvPr id="33" name="Picture 32" descr="sba_wrm_banner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146" y="3882261"/>
              <a:ext cx="3008376" cy="1950720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4669870" y="3813888"/>
            <a:ext cx="2188130" cy="490750"/>
          </a:xfrm>
          <a:prstGeom prst="rect">
            <a:avLst/>
          </a:prstGeom>
          <a:noFill/>
        </p:spPr>
        <p:txBody>
          <a:bodyPr wrap="square" lIns="28804" tIns="14402" rIns="28804" bIns="14402" rtlCol="0">
            <a:spAutoFit/>
          </a:bodyPr>
          <a:lstStyle/>
          <a:p>
            <a:pPr algn="ctr"/>
            <a:r>
              <a:rPr lang="en-US" sz="1500" b="1" dirty="0">
                <a:solidFill>
                  <a:srgbClr val="0B1930"/>
                </a:solidFill>
                <a:latin typeface="Calibri" panose="020F0502020204030204" pitchFamily="34" charset="0"/>
              </a:rPr>
              <a:t>Societal Benefit </a:t>
            </a:r>
          </a:p>
          <a:p>
            <a:pPr algn="ctr"/>
            <a:r>
              <a:rPr lang="en-US" sz="1500" b="1" dirty="0">
                <a:solidFill>
                  <a:srgbClr val="0B1930"/>
                </a:solidFill>
                <a:latin typeface="Calibri" panose="020F0502020204030204" pitchFamily="34" charset="0"/>
              </a:rPr>
              <a:t>Areas</a:t>
            </a:r>
          </a:p>
        </p:txBody>
      </p:sp>
      <p:pic>
        <p:nvPicPr>
          <p:cNvPr id="35" name="Picture 34" descr="Unknown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928" y="3030801"/>
            <a:ext cx="1476094" cy="76751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497387" y="250654"/>
            <a:ext cx="222784" cy="350922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804" tIns="14402" rIns="28804" bIns="14402"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1230426" y="217010"/>
            <a:ext cx="4794918" cy="3133881"/>
            <a:chOff x="1319276" y="1245228"/>
            <a:chExt cx="7434798" cy="3375263"/>
          </a:xfrm>
        </p:grpSpPr>
        <p:pic>
          <p:nvPicPr>
            <p:cNvPr id="38" name="Picture 37" descr="sba_wrm_header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4323140"/>
              <a:ext cx="5078814" cy="297351"/>
            </a:xfrm>
            <a:prstGeom prst="rect">
              <a:avLst/>
            </a:prstGeom>
          </p:spPr>
        </p:pic>
        <p:pic>
          <p:nvPicPr>
            <p:cNvPr id="39" name="Picture 38" descr="sba_sud_header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3884251"/>
              <a:ext cx="5339005" cy="297351"/>
            </a:xfrm>
            <a:prstGeom prst="rect">
              <a:avLst/>
            </a:prstGeom>
          </p:spPr>
        </p:pic>
        <p:pic>
          <p:nvPicPr>
            <p:cNvPr id="40" name="Picture 39" descr="sba_phs_header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3445362"/>
              <a:ext cx="4443972" cy="297351"/>
            </a:xfrm>
            <a:prstGeom prst="rect">
              <a:avLst/>
            </a:prstGeom>
          </p:spPr>
        </p:pic>
        <p:pic>
          <p:nvPicPr>
            <p:cNvPr id="41" name="Picture 40" descr="sba_itm_header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3006732"/>
              <a:ext cx="7434798" cy="297091"/>
            </a:xfrm>
            <a:prstGeom prst="rect">
              <a:avLst/>
            </a:prstGeom>
          </p:spPr>
        </p:pic>
        <p:pic>
          <p:nvPicPr>
            <p:cNvPr id="42" name="Picture 41" descr="sba_fssa_header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2561895"/>
              <a:ext cx="6847081" cy="303299"/>
            </a:xfrm>
            <a:prstGeom prst="rect">
              <a:avLst/>
            </a:prstGeom>
          </p:spPr>
        </p:pic>
        <p:pic>
          <p:nvPicPr>
            <p:cNvPr id="43" name="Picture 42" descr="sba_emrm_header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2123006"/>
              <a:ext cx="6816861" cy="297351"/>
            </a:xfrm>
            <a:prstGeom prst="rect">
              <a:avLst/>
            </a:prstGeom>
          </p:spPr>
        </p:pic>
        <p:pic>
          <p:nvPicPr>
            <p:cNvPr id="44" name="Picture 43" descr="sba_dr_header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6" y="1684117"/>
              <a:ext cx="3465670" cy="297351"/>
            </a:xfrm>
            <a:prstGeom prst="rect">
              <a:avLst/>
            </a:prstGeom>
          </p:spPr>
        </p:pic>
        <p:pic>
          <p:nvPicPr>
            <p:cNvPr id="45" name="Picture 44" descr="sba_bes_header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77" y="1245228"/>
              <a:ext cx="6587897" cy="29735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245863" y="3475261"/>
            <a:ext cx="1622300" cy="323165"/>
            <a:chOff x="1341120" y="4721151"/>
            <a:chExt cx="2515470" cy="348056"/>
          </a:xfrm>
        </p:grpSpPr>
        <p:sp>
          <p:nvSpPr>
            <p:cNvPr id="47" name="Rectangle 46"/>
            <p:cNvSpPr/>
            <p:nvPr/>
          </p:nvSpPr>
          <p:spPr>
            <a:xfrm>
              <a:off x="1341120" y="4765040"/>
              <a:ext cx="2286000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48539" y="4721151"/>
              <a:ext cx="1908051" cy="348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>
                      <a:lumMod val="50000"/>
                    </a:schemeClr>
                  </a:solidFill>
                </a:rPr>
                <a:t>Weather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9" r="-31731"/>
            <a:stretch/>
          </p:blipFill>
          <p:spPr>
            <a:xfrm>
              <a:off x="1351280" y="4765041"/>
              <a:ext cx="701040" cy="269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2530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57040" y="978573"/>
            <a:ext cx="2101234" cy="3501132"/>
            <a:chOff x="8380587" y="2609528"/>
            <a:chExt cx="7471053" cy="9336351"/>
          </a:xfrm>
        </p:grpSpPr>
        <p:sp>
          <p:nvSpPr>
            <p:cNvPr id="52" name="Rounded Rectangle 51"/>
            <p:cNvSpPr/>
            <p:nvPr/>
          </p:nvSpPr>
          <p:spPr>
            <a:xfrm>
              <a:off x="8380587" y="2609528"/>
              <a:ext cx="7456917" cy="9336351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rgbClr val="FFFFFF"/>
              </a:solidFill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pPr algn="ctr"/>
              <a:r>
                <a:rPr lang="en-US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</a:rPr>
                <a:t>Climate Action</a:t>
              </a: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875517" y="4618240"/>
              <a:ext cx="6467060" cy="1148931"/>
            </a:xfrm>
            <a:prstGeom prst="rect">
              <a:avLst/>
            </a:prstGeom>
            <a:noFill/>
          </p:spPr>
          <p:txBody>
            <a:bodyPr wrap="square" lIns="243802" tIns="121901" rIns="243802" bIns="121901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sym typeface="Helvetica Light"/>
                </a:rPr>
                <a:t>Paris Agreement</a:t>
              </a:r>
              <a:endParaRPr lang="en-GB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94724" y="9910426"/>
              <a:ext cx="7456916" cy="1641373"/>
            </a:xfrm>
            <a:prstGeom prst="rect">
              <a:avLst/>
            </a:prstGeom>
            <a:noFill/>
          </p:spPr>
          <p:txBody>
            <a:bodyPr wrap="square" lIns="243802" tIns="121901" rIns="243802" bIns="121901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sym typeface="Helvetica Light"/>
                </a:rPr>
                <a:t>Monitoring &amp; Understanding</a:t>
              </a:r>
              <a:endParaRPr lang="en-GB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endParaRPr>
            </a:p>
          </p:txBody>
        </p:sp>
        <p:pic>
          <p:nvPicPr>
            <p:cNvPr id="59" name="Picture 7" descr="C:\Users\ALAHCEM\Downloads\icebear Cropp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123" y="5661400"/>
              <a:ext cx="7119845" cy="4004912"/>
            </a:xfrm>
            <a:prstGeom prst="roundRect">
              <a:avLst>
                <a:gd name="adj" fmla="val 20564"/>
              </a:avLst>
            </a:prstGeom>
            <a:solidFill>
              <a:srgbClr val="FFFFFF">
                <a:shade val="85000"/>
              </a:srgbClr>
            </a:solidFill>
            <a:ln w="6350">
              <a:noFill/>
            </a:ln>
            <a:effectLst/>
            <a:extLst/>
          </p:spPr>
        </p:pic>
      </p:grpSp>
      <p:grpSp>
        <p:nvGrpSpPr>
          <p:cNvPr id="2" name="Group 1"/>
          <p:cNvGrpSpPr/>
          <p:nvPr/>
        </p:nvGrpSpPr>
        <p:grpSpPr>
          <a:xfrm>
            <a:off x="152739" y="978573"/>
            <a:ext cx="2097259" cy="3501132"/>
            <a:chOff x="543070" y="2609528"/>
            <a:chExt cx="7456922" cy="9336351"/>
          </a:xfrm>
        </p:grpSpPr>
        <p:sp>
          <p:nvSpPr>
            <p:cNvPr id="51" name="Rounded Rectangle 50"/>
            <p:cNvSpPr/>
            <p:nvPr/>
          </p:nvSpPr>
          <p:spPr>
            <a:xfrm>
              <a:off x="543075" y="2609528"/>
              <a:ext cx="7456917" cy="933635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rgbClr val="FFFFFF"/>
              </a:solidFill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</a:rPr>
                <a:t>Sustainable Development</a:t>
              </a: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38003" y="4618240"/>
              <a:ext cx="6467062" cy="1148931"/>
            </a:xfrm>
            <a:prstGeom prst="rect">
              <a:avLst/>
            </a:prstGeom>
            <a:noFill/>
          </p:spPr>
          <p:txBody>
            <a:bodyPr wrap="square" lIns="243802" tIns="121901" rIns="243802" bIns="121901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sym typeface="Helvetica Light"/>
                </a:rPr>
                <a:t>UN SDGs</a:t>
              </a:r>
              <a:endParaRPr lang="en-GB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3070" y="9910426"/>
              <a:ext cx="7456918" cy="1641373"/>
            </a:xfrm>
            <a:prstGeom prst="rect">
              <a:avLst/>
            </a:prstGeom>
            <a:noFill/>
          </p:spPr>
          <p:txBody>
            <a:bodyPr wrap="square" lIns="243802" tIns="121901" rIns="243802" bIns="121901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sym typeface="Helvetica Light"/>
                </a:rPr>
                <a:t>Measuring Status</a:t>
              </a:r>
            </a:p>
            <a:p>
              <a:pPr algn="ctr"/>
              <a:r>
                <a:rPr lang="en-GB" sz="1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sym typeface="Helvetica Light"/>
                </a:rPr>
                <a:t> &amp; Progress</a:t>
              </a:r>
              <a:endParaRPr lang="en-GB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endParaRPr>
            </a:p>
          </p:txBody>
        </p:sp>
        <p:pic>
          <p:nvPicPr>
            <p:cNvPr id="60" name="Picture 2" descr="C:\Users\ALAHCEM\Downloads\mw9jeffrey-C0720 Cropp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08" y="5661400"/>
              <a:ext cx="7134640" cy="4004912"/>
            </a:xfrm>
            <a:prstGeom prst="roundRect">
              <a:avLst>
                <a:gd name="adj" fmla="val 20564"/>
              </a:avLst>
            </a:prstGeom>
            <a:solidFill>
              <a:srgbClr val="FFFFFF">
                <a:shade val="85000"/>
              </a:srgbClr>
            </a:solidFill>
            <a:ln w="6350">
              <a:noFill/>
            </a:ln>
            <a:effectLst/>
            <a:extLst/>
          </p:spPr>
        </p:pic>
      </p:grpSp>
      <p:grpSp>
        <p:nvGrpSpPr>
          <p:cNvPr id="4" name="Group 3"/>
          <p:cNvGrpSpPr/>
          <p:nvPr/>
        </p:nvGrpSpPr>
        <p:grpSpPr>
          <a:xfrm>
            <a:off x="4562839" y="978573"/>
            <a:ext cx="2097258" cy="3501132"/>
            <a:chOff x="16223427" y="2609528"/>
            <a:chExt cx="7456917" cy="9336351"/>
          </a:xfrm>
        </p:grpSpPr>
        <p:sp>
          <p:nvSpPr>
            <p:cNvPr id="50" name="Rounded Rectangle 49"/>
            <p:cNvSpPr/>
            <p:nvPr/>
          </p:nvSpPr>
          <p:spPr>
            <a:xfrm>
              <a:off x="16223427" y="2609528"/>
              <a:ext cx="7456917" cy="9336351"/>
            </a:xfrm>
            <a:prstGeom prst="roundRect">
              <a:avLst/>
            </a:prstGeom>
            <a:solidFill>
              <a:srgbClr val="0070C0"/>
            </a:solidFill>
            <a:ln w="12700">
              <a:solidFill>
                <a:srgbClr val="FFFFFF"/>
              </a:solidFill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</a:rPr>
                <a:t>Disaster Risk Reduction</a:t>
              </a: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  <a:p>
              <a:endParaRPr lang="en-US" sz="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718357" y="4618240"/>
              <a:ext cx="6467061" cy="1641373"/>
            </a:xfrm>
            <a:prstGeom prst="rect">
              <a:avLst/>
            </a:prstGeom>
            <a:noFill/>
          </p:spPr>
          <p:txBody>
            <a:bodyPr wrap="square" lIns="243802" tIns="121901" rIns="243802" bIns="121901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sym typeface="Helvetica Light"/>
                </a:rPr>
                <a:t>Sendai Framework</a:t>
              </a:r>
              <a:endParaRPr lang="en-GB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223427" y="9488069"/>
              <a:ext cx="7456917" cy="2133816"/>
            </a:xfrm>
            <a:prstGeom prst="rect">
              <a:avLst/>
            </a:prstGeom>
            <a:noFill/>
          </p:spPr>
          <p:txBody>
            <a:bodyPr wrap="square" lIns="243802" tIns="121901" rIns="243802" bIns="121901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sym typeface="Helvetica Light"/>
                </a:rPr>
                <a:t>Supporting Resilient Infrastructure</a:t>
              </a:r>
              <a:endParaRPr lang="en-GB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Helvetica Light"/>
              </a:endParaRPr>
            </a:p>
          </p:txBody>
        </p:sp>
        <p:pic>
          <p:nvPicPr>
            <p:cNvPr id="61" name="Picture 3" descr="C:\Users\ALAHCEM\Downloads\23.08.FF_.GlobalRescue.DH_.2015_04_29_DB_Nepal_2146 Croppe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2279" y="5661400"/>
              <a:ext cx="7099213" cy="3993307"/>
            </a:xfrm>
            <a:prstGeom prst="roundRect">
              <a:avLst>
                <a:gd name="adj" fmla="val 20564"/>
              </a:avLst>
            </a:prstGeom>
            <a:solidFill>
              <a:srgbClr val="FFFFFF">
                <a:shade val="85000"/>
              </a:srgbClr>
            </a:solidFill>
            <a:ln w="6350">
              <a:noFill/>
            </a:ln>
            <a:effectLst/>
            <a:extLst/>
          </p:spPr>
        </p:pic>
      </p:grpSp>
      <p:sp>
        <p:nvSpPr>
          <p:cNvPr id="62" name="TextBox 61"/>
          <p:cNvSpPr txBox="1"/>
          <p:nvPr/>
        </p:nvSpPr>
        <p:spPr>
          <a:xfrm>
            <a:off x="0" y="12939"/>
            <a:ext cx="6858000" cy="438580"/>
          </a:xfrm>
          <a:prstGeom prst="rect">
            <a:avLst/>
          </a:prstGeom>
        </p:spPr>
        <p:txBody>
          <a:bodyPr vert="horz" lIns="612000" tIns="45720" rIns="90000" bIns="45720" rtlCol="0" anchor="b">
            <a:normAutofit fontScale="92500"/>
          </a:bodyPr>
          <a:lstStyle>
            <a:lvl1pPr defTabSz="342900">
              <a:spcBef>
                <a:spcPct val="0"/>
              </a:spcBef>
              <a:buNone/>
              <a:defRPr sz="2400" b="0" i="0" baseline="0">
                <a:solidFill>
                  <a:srgbClr val="29A7BD"/>
                </a:solidFill>
                <a:latin typeface="verdana" charset="0"/>
                <a:ea typeface="+mj-ea"/>
                <a:cs typeface="ECSquareSansPro-Bold"/>
              </a:defRPr>
            </a:lvl1pPr>
          </a:lstStyle>
          <a:p>
            <a:r>
              <a:rPr lang="en-US" dirty="0"/>
              <a:t>GEOSS Platform supporting Global Policies</a:t>
            </a:r>
          </a:p>
        </p:txBody>
      </p:sp>
    </p:spTree>
    <p:extLst>
      <p:ext uri="{BB962C8B-B14F-4D97-AF65-F5344CB8AC3E}">
        <p14:creationId xmlns:p14="http://schemas.microsoft.com/office/powerpoint/2010/main" val="3929522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156" y="-1944"/>
            <a:ext cx="1582133" cy="84243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811483" y="2281803"/>
            <a:ext cx="1387937" cy="1702953"/>
            <a:chOff x="6022757" y="2617033"/>
            <a:chExt cx="1850583" cy="22706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24" descr="Geoglam_Logo_Text-Bigger5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2757" y="2617033"/>
              <a:ext cx="1620158" cy="4965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0103" y="3095881"/>
              <a:ext cx="1267474" cy="123422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7707" y="3415301"/>
              <a:ext cx="1205633" cy="118883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243" y="3866991"/>
              <a:ext cx="1262269" cy="102064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781734" y="1338883"/>
            <a:ext cx="1334512" cy="875995"/>
            <a:chOff x="2952378" y="1973196"/>
            <a:chExt cx="1322812" cy="1167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Picture 29" descr="8da4c70ed7a1c8a768e3753251eb3539.jpe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3060" y="2234024"/>
              <a:ext cx="907165" cy="907165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2952378" y="1973196"/>
              <a:ext cx="1322812" cy="1067180"/>
              <a:chOff x="3107101" y="2038841"/>
              <a:chExt cx="1621897" cy="113191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7101" y="2038841"/>
                <a:ext cx="1429358" cy="353862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359018" y="2452575"/>
                <a:ext cx="1369980" cy="718181"/>
              </a:xfrm>
              <a:prstGeom prst="rect">
                <a:avLst/>
              </a:prstGeom>
              <a:solidFill>
                <a:srgbClr val="66A79C">
                  <a:alpha val="34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rgbClr val="06438D"/>
                    </a:solidFill>
                  </a:rPr>
                  <a:t>Biodiversity </a:t>
                </a:r>
              </a:p>
              <a:p>
                <a:r>
                  <a:rPr lang="en-US" sz="900" dirty="0">
                    <a:solidFill>
                      <a:srgbClr val="06438D"/>
                    </a:solidFill>
                  </a:rPr>
                  <a:t>     Observation </a:t>
                </a:r>
              </a:p>
              <a:p>
                <a:r>
                  <a:rPr lang="en-US" sz="900" dirty="0">
                    <a:solidFill>
                      <a:srgbClr val="06438D"/>
                    </a:solidFill>
                  </a:rPr>
                  <a:t>           Network</a:t>
                </a: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134042" y="3582328"/>
            <a:ext cx="2079909" cy="827405"/>
            <a:chOff x="2420342" y="4980773"/>
            <a:chExt cx="2773212" cy="11032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42" y="5375266"/>
              <a:ext cx="2773212" cy="708714"/>
            </a:xfrm>
            <a:prstGeom prst="rect">
              <a:avLst/>
            </a:prstGeom>
          </p:spPr>
        </p:pic>
        <p:pic>
          <p:nvPicPr>
            <p:cNvPr id="36" name="Picture 35" descr="coldregions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06" y="4980773"/>
              <a:ext cx="1853367" cy="62087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25084" y="2809326"/>
            <a:ext cx="1193259" cy="1158073"/>
            <a:chOff x="3852127" y="3605298"/>
            <a:chExt cx="1591012" cy="154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 descr="gsnl_header_logo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7940" y="3605298"/>
              <a:ext cx="1245272" cy="567372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3852127" y="4102955"/>
              <a:ext cx="1591012" cy="1046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 err="1">
                  <a:solidFill>
                    <a:srgbClr val="234B9A"/>
                  </a:solidFill>
                  <a:sym typeface="Wingdings"/>
                </a:rPr>
                <a:t>Geohazard</a:t>
              </a:r>
              <a:r>
                <a:rPr lang="en-US" sz="900" dirty="0">
                  <a:solidFill>
                    <a:srgbClr val="234B9A"/>
                  </a:solidFill>
                  <a:sym typeface="Wingdings"/>
                </a:rPr>
                <a:t> Supersites </a:t>
              </a:r>
            </a:p>
            <a:p>
              <a:pPr algn="ctr"/>
              <a:r>
                <a:rPr lang="en-US" sz="900" dirty="0">
                  <a:solidFill>
                    <a:srgbClr val="234B9A"/>
                  </a:solidFill>
                  <a:sym typeface="Wingdings"/>
                </a:rPr>
                <a:t>and Natural</a:t>
              </a:r>
            </a:p>
            <a:p>
              <a:pPr algn="ctr"/>
              <a:r>
                <a:rPr lang="en-US" sz="900" dirty="0">
                  <a:solidFill>
                    <a:srgbClr val="234B9A"/>
                  </a:solidFill>
                  <a:sym typeface="Wingdings"/>
                </a:rPr>
                <a:t> Laboratory Initiative</a:t>
              </a:r>
              <a:endParaRPr lang="en-US" sz="900" dirty="0">
                <a:solidFill>
                  <a:srgbClr val="234B9A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0" y="2157464"/>
            <a:ext cx="1317948" cy="740640"/>
            <a:chOff x="7633374" y="2805867"/>
            <a:chExt cx="1757264" cy="9875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1" name="Picture 40" descr="gos4m_logo-400x250.png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513"/>
            <a:stretch/>
          </p:blipFill>
          <p:spPr>
            <a:xfrm>
              <a:off x="7724286" y="2805867"/>
              <a:ext cx="1519587" cy="69794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7633374" y="3116279"/>
              <a:ext cx="1757264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rgbClr val="234B9A"/>
                  </a:solidFill>
                  <a:sym typeface="Wingdings"/>
                </a:rPr>
                <a:t>The Global Observation System for Mercury</a:t>
              </a:r>
              <a:endParaRPr lang="en-US" sz="900" dirty="0">
                <a:solidFill>
                  <a:srgbClr val="234B9A"/>
                </a:solidFill>
              </a:endParaRPr>
            </a:p>
          </p:txBody>
        </p:sp>
      </p:grpSp>
      <p:pic>
        <p:nvPicPr>
          <p:cNvPr id="43" name="Picture 42" descr="Blue-Planet-Geo-logo-500.pn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329"/>
          <a:stretch/>
        </p:blipFill>
        <p:spPr>
          <a:xfrm>
            <a:off x="363284" y="1418909"/>
            <a:ext cx="983369" cy="462932"/>
          </a:xfrm>
          <a:prstGeom prst="rect">
            <a:avLst/>
          </a:prstGeom>
        </p:spPr>
      </p:pic>
      <p:pic>
        <p:nvPicPr>
          <p:cNvPr id="44" name="Picture 43" descr="AmeriGEOSS.tiff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"/>
          <a:stretch/>
        </p:blipFill>
        <p:spPr>
          <a:xfrm>
            <a:off x="3316171" y="846457"/>
            <a:ext cx="1461227" cy="3129734"/>
          </a:xfrm>
          <a:prstGeom prst="roundRect">
            <a:avLst>
              <a:gd name="adj" fmla="val 1990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45" name="Picture 44" descr="AfriGEOSS.tiff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523" y="1511700"/>
            <a:ext cx="1626371" cy="3445577"/>
          </a:xfrm>
          <a:prstGeom prst="roundRect">
            <a:avLst>
              <a:gd name="adj" fmla="val 1907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46" name="Picture 45" descr="AOGEOSS.tif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314" y="901575"/>
            <a:ext cx="1394973" cy="2965692"/>
          </a:xfrm>
          <a:prstGeom prst="roundRect">
            <a:avLst>
              <a:gd name="adj" fmla="val 2260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47" name="Picture 46" descr="EuroGEOSS.tiff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3159" y="1467382"/>
            <a:ext cx="1512265" cy="3159162"/>
          </a:xfrm>
          <a:prstGeom prst="roundRect">
            <a:avLst>
              <a:gd name="adj" fmla="val 2449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48" name="Picture 47" descr="Unknown-1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593" y="2668096"/>
            <a:ext cx="1140759" cy="535601"/>
          </a:xfrm>
          <a:prstGeom prst="rect">
            <a:avLst/>
          </a:prstGeom>
        </p:spPr>
      </p:pic>
      <p:pic>
        <p:nvPicPr>
          <p:cNvPr id="49" name="Picture 48" descr="Unknown.jpe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05" y="3927887"/>
            <a:ext cx="1233207" cy="664964"/>
          </a:xfrm>
          <a:prstGeom prst="rect">
            <a:avLst/>
          </a:prstGeom>
        </p:spPr>
      </p:pic>
      <p:pic>
        <p:nvPicPr>
          <p:cNvPr id="50" name="Picture 49" descr="images.jpe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88" y="1756570"/>
            <a:ext cx="964184" cy="55189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61820" y="913973"/>
            <a:ext cx="0" cy="3675131"/>
          </a:xfrm>
          <a:prstGeom prst="line">
            <a:avLst/>
          </a:prstGeom>
          <a:ln>
            <a:solidFill>
              <a:srgbClr val="6E8A3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5619" y="53235"/>
            <a:ext cx="3167932" cy="587152"/>
          </a:xfrm>
        </p:spPr>
        <p:txBody>
          <a:bodyPr>
            <a:normAutofit/>
          </a:bodyPr>
          <a:lstStyle/>
          <a:p>
            <a:pPr>
              <a:tabLst>
                <a:tab pos="1616833" algn="l"/>
              </a:tabLst>
            </a:pP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400" dirty="0"/>
              <a:t>Initiatives</a:t>
            </a:r>
          </a:p>
        </p:txBody>
      </p:sp>
    </p:spTree>
    <p:extLst>
      <p:ext uri="{BB962C8B-B14F-4D97-AF65-F5344CB8AC3E}">
        <p14:creationId xmlns:p14="http://schemas.microsoft.com/office/powerpoint/2010/main" val="357508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56" y="19486"/>
            <a:ext cx="6435089" cy="9941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GEOSS as a Knowledge Hub to enable the Analytics revolution in EO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38588" y="1339135"/>
            <a:ext cx="6507957" cy="2828160"/>
          </a:xfrm>
          <a:prstGeom prst="rect">
            <a:avLst/>
          </a:prstGeom>
        </p:spPr>
        <p:txBody>
          <a:bodyPr wrap="square" lIns="57607" tIns="28804" rIns="57607" bIns="28804">
            <a:spAutoFit/>
          </a:bodyPr>
          <a:lstStyle/>
          <a:p>
            <a:pPr marL="180023" indent="-180023">
              <a:lnSpc>
                <a:spcPct val="150000"/>
              </a:lnSpc>
              <a:buFont typeface="Arial"/>
              <a:buChar char="•"/>
            </a:pPr>
            <a:endParaRPr lang="en-US" sz="1500" dirty="0" smtClean="0">
              <a:solidFill>
                <a:srgbClr val="005FAA"/>
              </a:solidFill>
            </a:endParaRPr>
          </a:p>
          <a:p>
            <a:pPr marL="180023" indent="-180023">
              <a:lnSpc>
                <a:spcPct val="150000"/>
              </a:lnSpc>
              <a:buFont typeface="Arial"/>
              <a:buChar char="•"/>
            </a:pPr>
            <a:r>
              <a:rPr lang="en-US" sz="1500" b="1" dirty="0" smtClean="0">
                <a:solidFill>
                  <a:srgbClr val="005FAA"/>
                </a:solidFill>
              </a:rPr>
              <a:t>Supporting</a:t>
            </a:r>
            <a:r>
              <a:rPr lang="en-US" sz="1500" dirty="0" smtClean="0">
                <a:solidFill>
                  <a:srgbClr val="005FAA"/>
                </a:solidFill>
              </a:rPr>
              <a:t> </a:t>
            </a:r>
            <a:r>
              <a:rPr lang="en-GB" sz="1500" b="1" i="1" dirty="0" smtClean="0">
                <a:solidFill>
                  <a:srgbClr val="005FAA"/>
                </a:solidFill>
              </a:rPr>
              <a:t>elicitation </a:t>
            </a:r>
            <a:r>
              <a:rPr lang="en-GB" sz="1500" b="1" i="1" dirty="0">
                <a:solidFill>
                  <a:srgbClr val="005FAA"/>
                </a:solidFill>
              </a:rPr>
              <a:t>of </a:t>
            </a:r>
            <a:r>
              <a:rPr lang="en-GB" sz="1500" b="1" i="1" dirty="0" smtClean="0">
                <a:solidFill>
                  <a:srgbClr val="005FAA"/>
                </a:solidFill>
              </a:rPr>
              <a:t>Knowledge </a:t>
            </a:r>
            <a:r>
              <a:rPr lang="en-GB" sz="1500" i="1" dirty="0">
                <a:solidFill>
                  <a:srgbClr val="005FAA"/>
                </a:solidFill>
              </a:rPr>
              <a:t>via enriched metadata based on user </a:t>
            </a:r>
            <a:r>
              <a:rPr lang="en-GB" sz="1500" i="1" dirty="0" smtClean="0">
                <a:solidFill>
                  <a:srgbClr val="005FAA"/>
                </a:solidFill>
              </a:rPr>
              <a:t>involvement</a:t>
            </a:r>
          </a:p>
          <a:p>
            <a:pPr marL="180023" indent="-180023">
              <a:lnSpc>
                <a:spcPct val="150000"/>
              </a:lnSpc>
              <a:buFont typeface="Arial"/>
              <a:buChar char="•"/>
            </a:pPr>
            <a:endParaRPr lang="en-GB" sz="1500" i="1" dirty="0" smtClean="0">
              <a:solidFill>
                <a:srgbClr val="005FAA"/>
              </a:solidFill>
            </a:endParaRPr>
          </a:p>
          <a:p>
            <a:pPr marL="180023" indent="-180023">
              <a:lnSpc>
                <a:spcPct val="150000"/>
              </a:lnSpc>
              <a:buFont typeface="Arial"/>
              <a:buChar char="•"/>
            </a:pPr>
            <a:r>
              <a:rPr lang="en-US" sz="1500" b="1" dirty="0" smtClean="0">
                <a:solidFill>
                  <a:srgbClr val="005FAA"/>
                </a:solidFill>
              </a:rPr>
              <a:t>Connecting </a:t>
            </a:r>
            <a:r>
              <a:rPr lang="en-US" sz="1500" b="1" dirty="0">
                <a:solidFill>
                  <a:srgbClr val="005FAA"/>
                </a:solidFill>
              </a:rPr>
              <a:t>with </a:t>
            </a:r>
            <a:r>
              <a:rPr lang="en-US" sz="1500" b="1" dirty="0" smtClean="0">
                <a:solidFill>
                  <a:srgbClr val="005FAA"/>
                </a:solidFill>
              </a:rPr>
              <a:t>Scientific</a:t>
            </a:r>
            <a:r>
              <a:rPr lang="en-US" sz="1500" dirty="0" smtClean="0">
                <a:solidFill>
                  <a:srgbClr val="005FAA"/>
                </a:solidFill>
              </a:rPr>
              <a:t> </a:t>
            </a:r>
            <a:r>
              <a:rPr lang="en-US" sz="1500" b="1" dirty="0">
                <a:solidFill>
                  <a:srgbClr val="005FAA"/>
                </a:solidFill>
              </a:rPr>
              <a:t>K</a:t>
            </a:r>
            <a:r>
              <a:rPr lang="en-US" sz="1500" b="1" dirty="0" smtClean="0">
                <a:solidFill>
                  <a:srgbClr val="005FAA"/>
                </a:solidFill>
              </a:rPr>
              <a:t>nowledge </a:t>
            </a:r>
            <a:r>
              <a:rPr lang="en-US" sz="1500" b="1" dirty="0">
                <a:solidFill>
                  <a:srgbClr val="005FAA"/>
                </a:solidFill>
              </a:rPr>
              <a:t>B</a:t>
            </a:r>
            <a:r>
              <a:rPr lang="en-US" sz="1500" b="1" dirty="0" smtClean="0">
                <a:solidFill>
                  <a:srgbClr val="005FAA"/>
                </a:solidFill>
              </a:rPr>
              <a:t>odies </a:t>
            </a:r>
            <a:r>
              <a:rPr lang="en-US" sz="1500" dirty="0">
                <a:solidFill>
                  <a:srgbClr val="005FAA"/>
                </a:solidFill>
              </a:rPr>
              <a:t>to serve </a:t>
            </a:r>
            <a:r>
              <a:rPr lang="en-US" sz="1500" dirty="0" smtClean="0">
                <a:solidFill>
                  <a:srgbClr val="005FAA"/>
                </a:solidFill>
              </a:rPr>
              <a:t>Policy-Specific needs</a:t>
            </a:r>
          </a:p>
          <a:p>
            <a:pPr marL="180023" indent="-180023">
              <a:lnSpc>
                <a:spcPct val="150000"/>
              </a:lnSpc>
              <a:buFont typeface="Arial"/>
              <a:buChar char="•"/>
            </a:pPr>
            <a:endParaRPr lang="en-US" sz="1500" dirty="0">
              <a:solidFill>
                <a:srgbClr val="005FAA"/>
              </a:solidFill>
            </a:endParaRPr>
          </a:p>
          <a:p>
            <a:pPr marL="180023" indent="-180023">
              <a:lnSpc>
                <a:spcPct val="150000"/>
              </a:lnSpc>
              <a:buFont typeface="Arial"/>
              <a:buChar char="•"/>
            </a:pPr>
            <a:r>
              <a:rPr lang="en-US" sz="1500" dirty="0" smtClean="0">
                <a:solidFill>
                  <a:srgbClr val="005FAA"/>
                </a:solidFill>
              </a:rPr>
              <a:t>Access to </a:t>
            </a:r>
            <a:r>
              <a:rPr lang="en-US" sz="1500" b="1" dirty="0" smtClean="0">
                <a:solidFill>
                  <a:srgbClr val="005FAA"/>
                </a:solidFill>
              </a:rPr>
              <a:t>Knowledge</a:t>
            </a:r>
            <a:endParaRPr lang="en-US" sz="1500" b="1" dirty="0">
              <a:solidFill>
                <a:srgbClr val="005F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538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-EDGE_ok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006" y="-48213"/>
            <a:ext cx="6923150" cy="5191713"/>
          </a:xfrm>
          <a:prstGeom prst="rect">
            <a:avLst/>
          </a:prstGeom>
        </p:spPr>
      </p:pic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529225587"/>
              </p:ext>
            </p:extLst>
          </p:nvPr>
        </p:nvGraphicFramePr>
        <p:xfrm>
          <a:off x="422029" y="509907"/>
          <a:ext cx="4572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441822" y="1567180"/>
            <a:ext cx="1078214" cy="646331"/>
            <a:chOff x="6837703" y="3648440"/>
            <a:chExt cx="1437617" cy="646331"/>
          </a:xfrm>
        </p:grpSpPr>
        <p:sp>
          <p:nvSpPr>
            <p:cNvPr id="11" name="Flowchart: Direct Access Storage 23"/>
            <p:cNvSpPr/>
            <p:nvPr/>
          </p:nvSpPr>
          <p:spPr>
            <a:xfrm>
              <a:off x="6918960" y="3648440"/>
              <a:ext cx="1356360" cy="646331"/>
            </a:xfrm>
            <a:prstGeom prst="flowChartMagneticDrum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37703" y="3648440"/>
              <a:ext cx="138969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endPara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/>
              <a:r>
                <a:rPr lang="en-GB" sz="9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Development</a:t>
              </a:r>
            </a:p>
            <a:p>
              <a:pPr lvl="0" algn="ctr"/>
              <a:r>
                <a:rPr lang="en-GB" sz="9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Team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90638" y="2261237"/>
            <a:ext cx="1034883" cy="646331"/>
            <a:chOff x="6994241" y="906827"/>
            <a:chExt cx="1379846" cy="646331"/>
          </a:xfrm>
        </p:grpSpPr>
        <p:sp>
          <p:nvSpPr>
            <p:cNvPr id="14" name="Flowchart: Direct Access Storage 33"/>
            <p:cNvSpPr/>
            <p:nvPr/>
          </p:nvSpPr>
          <p:spPr>
            <a:xfrm>
              <a:off x="7017727" y="906827"/>
              <a:ext cx="1356360" cy="646331"/>
            </a:xfrm>
            <a:prstGeom prst="flowChartMagneticDrum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94241" y="976076"/>
              <a:ext cx="107337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GB" sz="9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Data</a:t>
              </a:r>
            </a:p>
            <a:p>
              <a:pPr lvl="0" algn="ctr"/>
              <a:r>
                <a:rPr lang="en-GB" sz="9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Resource</a:t>
              </a:r>
              <a:endParaRPr lang="en-GB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/>
              <a:r>
                <a:rPr lang="en-GB" sz="9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Providers</a:t>
              </a:r>
            </a:p>
          </p:txBody>
        </p:sp>
      </p:grpSp>
      <p:cxnSp>
        <p:nvCxnSpPr>
          <p:cNvPr id="17" name="Curved Connector 16"/>
          <p:cNvCxnSpPr>
            <a:endCxn id="11" idx="0"/>
          </p:cNvCxnSpPr>
          <p:nvPr/>
        </p:nvCxnSpPr>
        <p:spPr>
          <a:xfrm>
            <a:off x="3531476" y="914400"/>
            <a:ext cx="2479925" cy="652780"/>
          </a:xfrm>
          <a:prstGeom prst="curvedConnector2">
            <a:avLst/>
          </a:prstGeom>
          <a:ln w="12700" cmpd="sng">
            <a:solidFill>
              <a:schemeClr val="accent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endCxn id="11" idx="1"/>
          </p:cNvCxnSpPr>
          <p:nvPr/>
        </p:nvCxnSpPr>
        <p:spPr>
          <a:xfrm>
            <a:off x="4706007" y="1144876"/>
            <a:ext cx="796758" cy="745470"/>
          </a:xfrm>
          <a:prstGeom prst="curvedConnector3">
            <a:avLst>
              <a:gd name="adj1" fmla="val 50000"/>
            </a:avLst>
          </a:prstGeom>
          <a:ln w="12700" cmpd="sng">
            <a:solidFill>
              <a:schemeClr val="accent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H="1">
            <a:off x="4658384" y="1734533"/>
            <a:ext cx="897493" cy="802246"/>
          </a:xfrm>
          <a:prstGeom prst="curvedConnector3">
            <a:avLst>
              <a:gd name="adj1" fmla="val 35947"/>
            </a:avLst>
          </a:prstGeom>
          <a:ln w="12700" cmpd="sng">
            <a:solidFill>
              <a:schemeClr val="accent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endCxn id="11" idx="1"/>
          </p:cNvCxnSpPr>
          <p:nvPr/>
        </p:nvCxnSpPr>
        <p:spPr>
          <a:xfrm flipV="1">
            <a:off x="3441700" y="1890346"/>
            <a:ext cx="2061065" cy="6350"/>
          </a:xfrm>
          <a:prstGeom prst="curvedConnector3">
            <a:avLst>
              <a:gd name="adj1" fmla="val 50000"/>
            </a:avLst>
          </a:prstGeom>
          <a:ln w="12700" cmpd="sng">
            <a:solidFill>
              <a:schemeClr val="accent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endCxn id="14" idx="1"/>
          </p:cNvCxnSpPr>
          <p:nvPr/>
        </p:nvCxnSpPr>
        <p:spPr>
          <a:xfrm>
            <a:off x="3531476" y="2330486"/>
            <a:ext cx="1976776" cy="253917"/>
          </a:xfrm>
          <a:prstGeom prst="curvedConnector3">
            <a:avLst>
              <a:gd name="adj1" fmla="val 50000"/>
            </a:avLst>
          </a:prstGeom>
          <a:ln w="12700" cmpd="sng">
            <a:solidFill>
              <a:schemeClr val="accent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14" idx="2"/>
          </p:cNvCxnSpPr>
          <p:nvPr/>
        </p:nvCxnSpPr>
        <p:spPr>
          <a:xfrm flipV="1">
            <a:off x="4776952" y="2907568"/>
            <a:ext cx="1239935" cy="820977"/>
          </a:xfrm>
          <a:prstGeom prst="curvedConnector2">
            <a:avLst/>
          </a:prstGeom>
          <a:ln w="12700" cmpd="sng">
            <a:solidFill>
              <a:schemeClr val="accent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5400000" flipH="1" flipV="1">
            <a:off x="4434961" y="2258137"/>
            <a:ext cx="1401911" cy="717929"/>
          </a:xfrm>
          <a:prstGeom prst="curvedConnector3">
            <a:avLst>
              <a:gd name="adj1" fmla="val 50000"/>
            </a:avLst>
          </a:prstGeom>
          <a:ln w="12700" cmpd="sng">
            <a:solidFill>
              <a:schemeClr val="accent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ole tekstowe 30">
            <a:extLst>
              <a:ext uri="{FF2B5EF4-FFF2-40B4-BE49-F238E27FC236}">
                <a16:creationId xmlns:a16="http://schemas.microsoft.com/office/drawing/2014/main" id="{1B7B2F98-0BC0-43C7-B313-5D35581E067E}"/>
              </a:ext>
            </a:extLst>
          </p:cNvPr>
          <p:cNvSpPr txBox="1"/>
          <p:nvPr/>
        </p:nvSpPr>
        <p:spPr>
          <a:xfrm>
            <a:off x="2005797" y="4029874"/>
            <a:ext cx="1655269" cy="262224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 algn="ctr"/>
            <a:r>
              <a:rPr lang="en-AU" sz="1200" dirty="0"/>
              <a:t>Answer adaptation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57800" y="542193"/>
            <a:ext cx="1499639" cy="849923"/>
          </a:xfrm>
          <a:solidFill>
            <a:schemeClr val="accent1">
              <a:lumMod val="20000"/>
              <a:lumOff val="80000"/>
              <a:alpha val="63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r>
              <a:rPr lang="en-GB" sz="1200" dirty="0"/>
              <a:t>The GEOSS Platform </a:t>
            </a:r>
            <a:br>
              <a:rPr lang="en-GB" sz="1200" dirty="0"/>
            </a:br>
            <a:r>
              <a:rPr lang="en-GB" sz="1200" dirty="0"/>
              <a:t>User Feedback </a:t>
            </a:r>
            <a:br>
              <a:rPr lang="en-GB" sz="1200" dirty="0"/>
            </a:br>
            <a:r>
              <a:rPr lang="en-GB" sz="1200" dirty="0"/>
              <a:t>Ecosystem</a:t>
            </a:r>
          </a:p>
        </p:txBody>
      </p:sp>
      <p:pic>
        <p:nvPicPr>
          <p:cNvPr id="65" name="Picture 5" descr="C:\Users\gcolagneli\Google Drive\ESRIN\EMSS_2015\GEO\2017\Presentation\Plenary\Pictures\geoss_platfor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98069">
            <a:off x="2060700" y="307588"/>
            <a:ext cx="492786" cy="48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Curved Connector 65"/>
          <p:cNvCxnSpPr>
            <a:endCxn id="11" idx="4"/>
          </p:cNvCxnSpPr>
          <p:nvPr/>
        </p:nvCxnSpPr>
        <p:spPr>
          <a:xfrm rot="5400000" flipH="1" flipV="1">
            <a:off x="4523589" y="2284382"/>
            <a:ext cx="2390483" cy="1602412"/>
          </a:xfrm>
          <a:prstGeom prst="curvedConnector4">
            <a:avLst>
              <a:gd name="adj1" fmla="val 43"/>
              <a:gd name="adj2" fmla="val 114266"/>
            </a:avLst>
          </a:prstGeom>
          <a:ln w="12700" cmpd="sng">
            <a:solidFill>
              <a:schemeClr val="accent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3715104" y="3856639"/>
            <a:ext cx="1061848" cy="586155"/>
          </a:xfrm>
          <a:prstGeom prst="round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lvl="0" algn="ctr"/>
            <a:r>
              <a:rPr lang="en-GB" sz="1400" dirty="0"/>
              <a:t>Usage Analysis</a:t>
            </a:r>
          </a:p>
        </p:txBody>
      </p:sp>
    </p:spTree>
    <p:extLst>
      <p:ext uri="{BB962C8B-B14F-4D97-AF65-F5344CB8AC3E}">
        <p14:creationId xmlns:p14="http://schemas.microsoft.com/office/powerpoint/2010/main" val="32902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colagneli\AppData\Roaming\Skype\guido.colangeli.rhea\media_messaging\media_cache_v3\^7494E2FB0D2FFA8B18ECA0FCE31FFC55B0A07EE156E4DA648E^pimgpsh_fullsize_dist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" y="0"/>
            <a:ext cx="6855224" cy="5143500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19432" y="2130416"/>
            <a:ext cx="1600625" cy="524759"/>
          </a:xfrm>
          <a:prstGeom prst="rect">
            <a:avLst/>
          </a:prstGeom>
          <a:solidFill>
            <a:schemeClr val="tx1">
              <a:alpha val="41000"/>
            </a:scheme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pPr algn="ctr" defTabSz="260033" hangingPunct="0"/>
            <a:r>
              <a:rPr lang="en-GB" sz="105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A user is looking for </a:t>
            </a:r>
            <a:r>
              <a:rPr lang="en-GB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  <a:sym typeface="Helvetica Light"/>
              </a:rPr>
              <a:t>information </a:t>
            </a:r>
          </a:p>
          <a:p>
            <a:pPr algn="ctr" defTabSz="260033" hangingPunct="0"/>
            <a:r>
              <a:rPr lang="en-GB" sz="105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by using </a:t>
            </a:r>
            <a:r>
              <a:rPr lang="en-GB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  <a:sym typeface="Helvetica Light"/>
              </a:rPr>
              <a:t>natural words</a:t>
            </a:r>
            <a:endParaRPr lang="en-GB" sz="105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Body)"/>
              <a:cs typeface="Calibri (Body)"/>
              <a:sym typeface="Helvetica Light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13937" y="1419417"/>
            <a:ext cx="1053117" cy="278181"/>
          </a:xfrm>
          <a:prstGeom prst="rightArrow">
            <a:avLst/>
          </a:prstGeom>
          <a:solidFill>
            <a:srgbClr val="FFFF00">
              <a:alpha val="59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pPr algn="ctr" defTabSz="260033" hangingPunct="0"/>
            <a:endParaRPr lang="en-GB" sz="7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4442" y="726864"/>
            <a:ext cx="5528864" cy="355482"/>
          </a:xfrm>
          <a:prstGeom prst="rect">
            <a:avLst/>
          </a:prstGeom>
          <a:solidFill>
            <a:schemeClr val="tx1">
              <a:alpha val="30000"/>
            </a:scheme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 dirty="0"/>
              <a:t>Interface keywords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≠ </a:t>
            </a:r>
            <a:r>
              <a:rPr lang="en-GB" dirty="0"/>
              <a:t>Resources keywords</a:t>
            </a:r>
          </a:p>
          <a:p>
            <a:pPr algn="ctr"/>
            <a:endParaRPr lang="en-GB" sz="300" dirty="0"/>
          </a:p>
        </p:txBody>
      </p:sp>
      <p:sp>
        <p:nvSpPr>
          <p:cNvPr id="32" name="TextBox 31"/>
          <p:cNvSpPr txBox="1"/>
          <p:nvPr/>
        </p:nvSpPr>
        <p:spPr>
          <a:xfrm>
            <a:off x="4065463" y="2178594"/>
            <a:ext cx="2207495" cy="701731"/>
          </a:xfrm>
          <a:prstGeom prst="rect">
            <a:avLst/>
          </a:prstGeom>
          <a:solidFill>
            <a:schemeClr val="tx1">
              <a:alpha val="39000"/>
            </a:scheme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Need to analyse the </a:t>
            </a:r>
            <a:r>
              <a:rPr lang="en-GB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  <a:sym typeface="Helvetica Light"/>
              </a:rPr>
              <a:t>behaviour</a:t>
            </a:r>
            <a:r>
              <a:rPr lang="en-GB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  <a:sym typeface="Helvetica Light"/>
              </a:rPr>
              <a:t> </a:t>
            </a:r>
            <a:r>
              <a:rPr lang="en-GB" sz="105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of the users to </a:t>
            </a:r>
            <a:r>
              <a:rPr lang="en-GB" sz="1050" b="1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adapt</a:t>
            </a:r>
            <a:r>
              <a:rPr lang="en-GB" sz="105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 both </a:t>
            </a:r>
          </a:p>
          <a:p>
            <a:pPr algn="ctr"/>
            <a:r>
              <a:rPr lang="en-GB" sz="105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the</a:t>
            </a:r>
            <a:r>
              <a:rPr lang="en-GB" sz="11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 </a:t>
            </a:r>
            <a:r>
              <a:rPr lang="en-GB" sz="1100" b="1" i="1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user </a:t>
            </a:r>
            <a:r>
              <a:rPr lang="en-GB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</a:rPr>
              <a:t>interface</a:t>
            </a:r>
            <a:r>
              <a:rPr lang="en-GB" sz="1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</a:rPr>
              <a:t> </a:t>
            </a:r>
            <a:r>
              <a:rPr lang="en-GB" sz="105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and </a:t>
            </a:r>
          </a:p>
          <a:p>
            <a:pPr algn="ctr"/>
            <a:r>
              <a:rPr lang="en-GB" sz="105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the</a:t>
            </a:r>
            <a:r>
              <a:rPr lang="en-GB" sz="1100" dirty="0">
                <a:solidFill>
                  <a:schemeClr val="bg1"/>
                </a:solidFill>
                <a:latin typeface="Calibri (Body)"/>
                <a:cs typeface="Calibri (Body)"/>
                <a:sym typeface="Helvetica Light"/>
              </a:rPr>
              <a:t> </a:t>
            </a:r>
            <a:r>
              <a:rPr lang="en-GB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 (Body)"/>
                <a:sym typeface="Helvetica Light"/>
              </a:rPr>
              <a:t>data scope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2286721" y="2200309"/>
            <a:ext cx="1741694" cy="492166"/>
          </a:xfrm>
          <a:prstGeom prst="rightArrow">
            <a:avLst/>
          </a:prstGeom>
          <a:solidFill>
            <a:srgbClr val="FFFF00">
              <a:alpha val="41000"/>
            </a:srgb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     Transformation</a:t>
            </a:r>
          </a:p>
          <a:p>
            <a:endParaRPr lang="en-GB" sz="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chemat blokowy: proces alternatywny 37">
            <a:extLst>
              <a:ext uri="{FF2B5EF4-FFF2-40B4-BE49-F238E27FC236}">
                <a16:creationId xmlns:a16="http://schemas.microsoft.com/office/drawing/2014/main" id="{972FA036-5A8B-4BAB-BD3C-4C4BC8E779B6}"/>
              </a:ext>
            </a:extLst>
          </p:cNvPr>
          <p:cNvSpPr/>
          <p:nvPr/>
        </p:nvSpPr>
        <p:spPr>
          <a:xfrm>
            <a:off x="1078778" y="3976093"/>
            <a:ext cx="1064248" cy="375173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pl-PL" sz="1050" dirty="0"/>
              <a:t>Service </a:t>
            </a:r>
            <a:r>
              <a:rPr lang="pl-PL" sz="1050" dirty="0" err="1"/>
              <a:t>user</a:t>
            </a:r>
            <a:endParaRPr lang="pl-PL" sz="1050" dirty="0"/>
          </a:p>
        </p:txBody>
      </p:sp>
      <p:sp>
        <p:nvSpPr>
          <p:cNvPr id="9" name="Schemat blokowy: proces alternatywny 38">
            <a:extLst>
              <a:ext uri="{FF2B5EF4-FFF2-40B4-BE49-F238E27FC236}">
                <a16:creationId xmlns:a16="http://schemas.microsoft.com/office/drawing/2014/main" id="{4E40F606-347B-4C0C-8A36-7CF163845827}"/>
              </a:ext>
            </a:extLst>
          </p:cNvPr>
          <p:cNvSpPr/>
          <p:nvPr/>
        </p:nvSpPr>
        <p:spPr>
          <a:xfrm>
            <a:off x="1078778" y="4375712"/>
            <a:ext cx="1064248" cy="532044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pl-PL" sz="1050" dirty="0"/>
              <a:t>Service </a:t>
            </a:r>
            <a:r>
              <a:rPr lang="pl-PL" sz="1050" dirty="0" err="1"/>
              <a:t>toolbox</a:t>
            </a:r>
            <a:r>
              <a:rPr lang="pl-PL" sz="1050" dirty="0"/>
              <a:t> for </a:t>
            </a:r>
            <a:r>
              <a:rPr lang="pl-PL" sz="1050" dirty="0" err="1"/>
              <a:t>visualisation</a:t>
            </a:r>
            <a:endParaRPr lang="pl-PL" sz="1050" dirty="0"/>
          </a:p>
        </p:txBody>
      </p:sp>
      <p:sp>
        <p:nvSpPr>
          <p:cNvPr id="10" name="Schemat blokowy: proces alternatywny 39">
            <a:extLst>
              <a:ext uri="{FF2B5EF4-FFF2-40B4-BE49-F238E27FC236}">
                <a16:creationId xmlns:a16="http://schemas.microsoft.com/office/drawing/2014/main" id="{A572AF9B-C4B7-4F07-936A-62E069D2D395}"/>
              </a:ext>
            </a:extLst>
          </p:cNvPr>
          <p:cNvSpPr/>
          <p:nvPr/>
        </p:nvSpPr>
        <p:spPr>
          <a:xfrm>
            <a:off x="1078778" y="3579629"/>
            <a:ext cx="1064248" cy="375173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pl-PL" sz="1050" dirty="0" err="1"/>
              <a:t>Visualisation</a:t>
            </a:r>
            <a:endParaRPr lang="pl-PL" sz="1050" dirty="0"/>
          </a:p>
        </p:txBody>
      </p:sp>
      <p:sp>
        <p:nvSpPr>
          <p:cNvPr id="14" name="pole tekstowe 6">
            <a:extLst>
              <a:ext uri="{FF2B5EF4-FFF2-40B4-BE49-F238E27FC236}">
                <a16:creationId xmlns:a16="http://schemas.microsoft.com/office/drawing/2014/main" id="{DC91D73E-BAE5-4B3F-B920-24E451E88115}"/>
              </a:ext>
            </a:extLst>
          </p:cNvPr>
          <p:cNvSpPr txBox="1"/>
          <p:nvPr/>
        </p:nvSpPr>
        <p:spPr>
          <a:xfrm>
            <a:off x="2293845" y="4712675"/>
            <a:ext cx="778431" cy="24283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Services</a:t>
            </a:r>
            <a:endParaRPr lang="en-AU" sz="1200" dirty="0">
              <a:solidFill>
                <a:schemeClr val="bg1"/>
              </a:solidFill>
            </a:endParaRPr>
          </a:p>
        </p:txBody>
      </p:sp>
      <p:pic>
        <p:nvPicPr>
          <p:cNvPr id="15" name="Obraz 10">
            <a:extLst>
              <a:ext uri="{FF2B5EF4-FFF2-40B4-BE49-F238E27FC236}">
                <a16:creationId xmlns:a16="http://schemas.microsoft.com/office/drawing/2014/main" id="{60E54D2D-F32D-4392-BA96-0CFB8A132C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7000"/>
          </a:blip>
          <a:stretch>
            <a:fillRect/>
          </a:stretch>
        </p:blipFill>
        <p:spPr>
          <a:xfrm>
            <a:off x="2437347" y="4022074"/>
            <a:ext cx="513242" cy="690601"/>
          </a:xfrm>
          <a:prstGeom prst="rect">
            <a:avLst/>
          </a:prstGeom>
        </p:spPr>
      </p:pic>
      <p:sp>
        <p:nvSpPr>
          <p:cNvPr id="16" name="pole tekstowe 41">
            <a:extLst>
              <a:ext uri="{FF2B5EF4-FFF2-40B4-BE49-F238E27FC236}">
                <a16:creationId xmlns:a16="http://schemas.microsoft.com/office/drawing/2014/main" id="{E079BF1F-9F59-4681-BBB6-79478B333F1F}"/>
              </a:ext>
            </a:extLst>
          </p:cNvPr>
          <p:cNvSpPr txBox="1"/>
          <p:nvPr/>
        </p:nvSpPr>
        <p:spPr>
          <a:xfrm>
            <a:off x="4582399" y="3792177"/>
            <a:ext cx="2275601" cy="21975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AU" sz="1050" dirty="0" smtClean="0">
                <a:solidFill>
                  <a:srgbClr val="FFFFFF"/>
                </a:solidFill>
              </a:rPr>
              <a:t>Use Combinations</a:t>
            </a:r>
            <a:endParaRPr lang="en-AU" sz="1050" dirty="0">
              <a:solidFill>
                <a:srgbClr val="FFFF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5400000">
            <a:off x="5167896" y="3123593"/>
            <a:ext cx="438510" cy="553304"/>
          </a:xfrm>
          <a:prstGeom prst="rightArrow">
            <a:avLst/>
          </a:prstGeom>
          <a:solidFill>
            <a:srgbClr val="FFFF00">
              <a:alpha val="41000"/>
            </a:srgb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endParaRPr lang="en-GB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ight Arrow 17"/>
          <p:cNvSpPr/>
          <p:nvPr/>
        </p:nvSpPr>
        <p:spPr>
          <a:xfrm rot="10800000">
            <a:off x="4033549" y="3882662"/>
            <a:ext cx="328883" cy="553304"/>
          </a:xfrm>
          <a:prstGeom prst="rightArrow">
            <a:avLst/>
          </a:prstGeom>
          <a:solidFill>
            <a:srgbClr val="FFFF00">
              <a:alpha val="41000"/>
            </a:srgb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endParaRPr lang="en-GB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07521" y="3159175"/>
            <a:ext cx="1819362" cy="796834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lIns="57607" tIns="28804" rIns="57607" bIns="28804">
            <a:spAutoFit/>
          </a:bodyPr>
          <a:lstStyle/>
          <a:p>
            <a:pPr algn="ctr"/>
            <a:r>
              <a:rPr lang="en-GB" sz="1200" i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Role for Knowledge P</a:t>
            </a:r>
            <a:r>
              <a:rPr lang="pl-PL" sz="1200" i="1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roviders</a:t>
            </a:r>
            <a:r>
              <a:rPr lang="pl-PL" sz="1200" i="1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AU" sz="1200" i="1" dirty="0" smtClean="0">
                <a:solidFill>
                  <a:srgbClr val="FFFFFF"/>
                </a:solidFill>
              </a:rPr>
              <a:t>Communities &amp; Domain Experts</a:t>
            </a:r>
            <a:endParaRPr lang="en-AU" sz="1200" i="1" dirty="0">
              <a:solidFill>
                <a:srgbClr val="FFFFFF"/>
              </a:solidFill>
            </a:endParaRPr>
          </a:p>
        </p:txBody>
      </p:sp>
      <p:sp>
        <p:nvSpPr>
          <p:cNvPr id="20" name="pole tekstowe 33">
            <a:extLst>
              <a:ext uri="{FF2B5EF4-FFF2-40B4-BE49-F238E27FC236}">
                <a16:creationId xmlns:a16="http://schemas.microsoft.com/office/drawing/2014/main" id="{33CA7F9C-0D59-4BE4-A15D-A62FECC0ADF9}"/>
              </a:ext>
            </a:extLst>
          </p:cNvPr>
          <p:cNvSpPr txBox="1"/>
          <p:nvPr/>
        </p:nvSpPr>
        <p:spPr>
          <a:xfrm>
            <a:off x="4720805" y="4020340"/>
            <a:ext cx="1585780" cy="54291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GB" sz="1050" dirty="0" smtClean="0">
                <a:solidFill>
                  <a:srgbClr val="FFFFFF"/>
                </a:solidFill>
              </a:rPr>
              <a:t>(Semi) products</a:t>
            </a:r>
          </a:p>
          <a:p>
            <a:r>
              <a:rPr lang="pl-PL" sz="1050" dirty="0" smtClean="0">
                <a:solidFill>
                  <a:srgbClr val="FFFFFF"/>
                </a:solidFill>
              </a:rPr>
              <a:t>Products         </a:t>
            </a:r>
            <a:r>
              <a:rPr lang="pl-PL" sz="1050" dirty="0">
                <a:solidFill>
                  <a:srgbClr val="FFFFFF"/>
                </a:solidFill>
              </a:rPr>
              <a:t>Methods</a:t>
            </a:r>
            <a:endParaRPr lang="en-AU" sz="1050" dirty="0">
              <a:solidFill>
                <a:srgbClr val="FFFFFF"/>
              </a:solidFill>
            </a:endParaRPr>
          </a:p>
        </p:txBody>
      </p:sp>
      <p:sp>
        <p:nvSpPr>
          <p:cNvPr id="21" name="Schemat blokowy: proces alternatywny 42">
            <a:extLst>
              <a:ext uri="{FF2B5EF4-FFF2-40B4-BE49-F238E27FC236}">
                <a16:creationId xmlns:a16="http://schemas.microsoft.com/office/drawing/2014/main" id="{48766224-9438-4430-85EE-97D67E79A608}"/>
              </a:ext>
            </a:extLst>
          </p:cNvPr>
          <p:cNvSpPr/>
          <p:nvPr/>
        </p:nvSpPr>
        <p:spPr>
          <a:xfrm>
            <a:off x="109902" y="4291360"/>
            <a:ext cx="1064248" cy="375173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pl-PL" sz="1050" dirty="0"/>
              <a:t>Customised </a:t>
            </a:r>
            <a:r>
              <a:rPr lang="en-GB" sz="1050" dirty="0" smtClean="0"/>
              <a:t>GEOSS V</a:t>
            </a:r>
            <a:r>
              <a:rPr lang="pl-PL" sz="1050" dirty="0" smtClean="0"/>
              <a:t>iews</a:t>
            </a:r>
            <a:endParaRPr lang="pl-PL" sz="1050" dirty="0"/>
          </a:p>
        </p:txBody>
      </p:sp>
      <p:sp>
        <p:nvSpPr>
          <p:cNvPr id="22" name="Schemat blokowy: proces alternatywny 43">
            <a:extLst>
              <a:ext uri="{FF2B5EF4-FFF2-40B4-BE49-F238E27FC236}">
                <a16:creationId xmlns:a16="http://schemas.microsoft.com/office/drawing/2014/main" id="{EFD17A35-DD19-4749-95B9-DB5AF2B6959C}"/>
              </a:ext>
            </a:extLst>
          </p:cNvPr>
          <p:cNvSpPr/>
          <p:nvPr/>
        </p:nvSpPr>
        <p:spPr>
          <a:xfrm>
            <a:off x="109902" y="3885858"/>
            <a:ext cx="1064248" cy="375173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pl-PL" sz="1050" dirty="0" err="1"/>
              <a:t>Widgetization</a:t>
            </a:r>
            <a:endParaRPr lang="pl-PL" sz="1050" dirty="0"/>
          </a:p>
        </p:txBody>
      </p:sp>
      <p:sp>
        <p:nvSpPr>
          <p:cNvPr id="23" name="Schemat blokowy: proces alternatywny 46">
            <a:extLst>
              <a:ext uri="{FF2B5EF4-FFF2-40B4-BE49-F238E27FC236}">
                <a16:creationId xmlns:a16="http://schemas.microsoft.com/office/drawing/2014/main" id="{4D50E2CB-1099-4DBD-B287-8B3F56BD7EDB}"/>
              </a:ext>
            </a:extLst>
          </p:cNvPr>
          <p:cNvSpPr/>
          <p:nvPr/>
        </p:nvSpPr>
        <p:spPr>
          <a:xfrm>
            <a:off x="109902" y="3493426"/>
            <a:ext cx="1064248" cy="375173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pl-PL" sz="1050" dirty="0" err="1"/>
              <a:t>Targeted</a:t>
            </a:r>
            <a:r>
              <a:rPr lang="pl-PL" sz="1050" dirty="0"/>
              <a:t> </a:t>
            </a:r>
            <a:r>
              <a:rPr lang="pl-PL" sz="1050" dirty="0" err="1"/>
              <a:t>search</a:t>
            </a:r>
            <a:endParaRPr lang="pl-PL" sz="1050" dirty="0"/>
          </a:p>
        </p:txBody>
      </p:sp>
      <p:sp>
        <p:nvSpPr>
          <p:cNvPr id="24" name="Schemat blokowy: proces alternatywny 49">
            <a:extLst>
              <a:ext uri="{FF2B5EF4-FFF2-40B4-BE49-F238E27FC236}">
                <a16:creationId xmlns:a16="http://schemas.microsoft.com/office/drawing/2014/main" id="{91C586A1-E7F8-4AB4-A580-315FA271B0A7}"/>
              </a:ext>
            </a:extLst>
          </p:cNvPr>
          <p:cNvSpPr/>
          <p:nvPr/>
        </p:nvSpPr>
        <p:spPr>
          <a:xfrm>
            <a:off x="109902" y="3110213"/>
            <a:ext cx="1064248" cy="375173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pl-PL" sz="1050" dirty="0" err="1"/>
              <a:t>Ontologies</a:t>
            </a:r>
            <a:endParaRPr lang="pl-PL" sz="1050" dirty="0"/>
          </a:p>
        </p:txBody>
      </p:sp>
      <p:sp>
        <p:nvSpPr>
          <p:cNvPr id="25" name="Schemat blokowy: proces alternatywny 51">
            <a:extLst>
              <a:ext uri="{FF2B5EF4-FFF2-40B4-BE49-F238E27FC236}">
                <a16:creationId xmlns:a16="http://schemas.microsoft.com/office/drawing/2014/main" id="{2C5478E3-0FC9-4C4A-AB94-D0D490549D92}"/>
              </a:ext>
            </a:extLst>
          </p:cNvPr>
          <p:cNvSpPr/>
          <p:nvPr/>
        </p:nvSpPr>
        <p:spPr>
          <a:xfrm>
            <a:off x="1078778" y="3219507"/>
            <a:ext cx="1064248" cy="375173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pl-PL" sz="1050" dirty="0"/>
              <a:t>Web </a:t>
            </a:r>
            <a:r>
              <a:rPr lang="pl-PL" sz="1050" dirty="0" err="1"/>
              <a:t>sources</a:t>
            </a:r>
            <a:endParaRPr lang="pl-PL" sz="1050" dirty="0"/>
          </a:p>
        </p:txBody>
      </p:sp>
      <p:sp>
        <p:nvSpPr>
          <p:cNvPr id="26" name="Schemat blokowy: proces alternatywny 37">
            <a:extLst>
              <a:ext uri="{FF2B5EF4-FFF2-40B4-BE49-F238E27FC236}">
                <a16:creationId xmlns:a16="http://schemas.microsoft.com/office/drawing/2014/main" id="{F75D2ABE-C14B-4406-B9AF-7E934B92DE74}"/>
              </a:ext>
            </a:extLst>
          </p:cNvPr>
          <p:cNvSpPr/>
          <p:nvPr/>
        </p:nvSpPr>
        <p:spPr>
          <a:xfrm>
            <a:off x="122318" y="4720170"/>
            <a:ext cx="1064248" cy="375173"/>
          </a:xfrm>
          <a:prstGeom prst="flowChartAlternateProcess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en-GB" sz="1050" dirty="0" smtClean="0"/>
              <a:t>Language Support</a:t>
            </a:r>
            <a:endParaRPr lang="pl-PL" sz="1050" dirty="0"/>
          </a:p>
        </p:txBody>
      </p:sp>
      <p:pic>
        <p:nvPicPr>
          <p:cNvPr id="28" name="Picture 6" descr="Znalezione obrazy dla zapytania communities">
            <a:extLst>
              <a:ext uri="{FF2B5EF4-FFF2-40B4-BE49-F238E27FC236}">
                <a16:creationId xmlns:a16="http://schemas.microsoft.com/office/drawing/2014/main" id="{BBE9F4E3-0E34-47B2-AFA6-FEE483FF7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276" y="4003111"/>
            <a:ext cx="785342" cy="71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ight Arrow 29"/>
          <p:cNvSpPr/>
          <p:nvPr/>
        </p:nvSpPr>
        <p:spPr>
          <a:xfrm rot="10800000">
            <a:off x="2097043" y="3931020"/>
            <a:ext cx="328883" cy="553304"/>
          </a:xfrm>
          <a:prstGeom prst="rightArrow">
            <a:avLst/>
          </a:prstGeom>
          <a:solidFill>
            <a:srgbClr val="FFFF00">
              <a:alpha val="41000"/>
            </a:srgb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002" tIns="16002" rIns="16002" bIns="16002" numCol="1" spcCol="12002" rtlCol="0" anchor="ctr">
            <a:spAutoFit/>
          </a:bodyPr>
          <a:lstStyle/>
          <a:p>
            <a:endParaRPr lang="en-GB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30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  <p:bldP spid="31" grpId="0" animBg="1"/>
      <p:bldP spid="32" grpId="0" animBg="1"/>
      <p:bldP spid="33" grpId="0" animBg="1"/>
      <p:bldP spid="8" grpId="0" animBg="1"/>
      <p:bldP spid="9" grpId="0" animBg="1"/>
      <p:bldP spid="10" grpId="0" animBg="1"/>
      <p:bldP spid="14" grpId="0"/>
      <p:bldP spid="16" grpId="0"/>
      <p:bldP spid="17" grpId="0" animBg="1"/>
      <p:bldP spid="18" grpId="0" animBg="1"/>
      <p:bldP spid="2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ersonnalisée 3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00B1DD"/>
      </a:accent5>
      <a:accent6>
        <a:srgbClr val="0989B1"/>
      </a:accent6>
      <a:hlink>
        <a:srgbClr val="6B9F25"/>
      </a:hlink>
      <a:folHlink>
        <a:srgbClr val="BA6906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1957</Words>
  <Application>Microsoft Office PowerPoint</Application>
  <PresentationFormat>Custom</PresentationFormat>
  <Paragraphs>363</Paragraphs>
  <Slides>32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ＭＳ Ｐゴシック</vt:lpstr>
      <vt:lpstr>Arial</vt:lpstr>
      <vt:lpstr>Arial Black</vt:lpstr>
      <vt:lpstr>Calibri</vt:lpstr>
      <vt:lpstr>Calibri (Body)</vt:lpstr>
      <vt:lpstr>Consolas</vt:lpstr>
      <vt:lpstr>EC Square Sans Pro Light</vt:lpstr>
      <vt:lpstr>ECSquareSansPro-Bold</vt:lpstr>
      <vt:lpstr>Helvetica Light</vt:lpstr>
      <vt:lpstr>Mangal</vt:lpstr>
      <vt:lpstr>Times New Roman</vt:lpstr>
      <vt:lpstr>verdana</vt:lpstr>
      <vt:lpstr>verdana</vt:lpstr>
      <vt:lpstr>Wingdings</vt:lpstr>
      <vt:lpstr>Office Theme</vt:lpstr>
      <vt:lpstr>Worksheet</vt:lpstr>
      <vt:lpstr>Joost Van Bemmelen Stefano Nativi Mattia Santoro Guido Colangeli</vt:lpstr>
      <vt:lpstr>PowerPoint Presentation</vt:lpstr>
      <vt:lpstr>Current resources in GEOSS</vt:lpstr>
      <vt:lpstr>PowerPoint Presentation</vt:lpstr>
      <vt:lpstr>PowerPoint Presentation</vt:lpstr>
      <vt:lpstr> Initiatives</vt:lpstr>
      <vt:lpstr>GEOSS as a Knowledge Hub to enable the Analytics revolution in EO</vt:lpstr>
      <vt:lpstr>The GEOSS Platform  User Feedback  Ecosystem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Overview – Project data</vt:lpstr>
    </vt:vector>
  </TitlesOfParts>
  <Company>artmedia - vdnt bvba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Dieter Guns</dc:creator>
  <cp:lastModifiedBy>Anne Kennerley</cp:lastModifiedBy>
  <cp:revision>87</cp:revision>
  <dcterms:created xsi:type="dcterms:W3CDTF">2014-11-27T11:56:50Z</dcterms:created>
  <dcterms:modified xsi:type="dcterms:W3CDTF">2018-10-24T08:08:42Z</dcterms:modified>
</cp:coreProperties>
</file>